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notesMasterIdLst>
    <p:notesMasterId r:id="rId50"/>
  </p:notesMasterIdLst>
  <p:sldIdLst>
    <p:sldId id="311" r:id="rId3"/>
    <p:sldId id="423" r:id="rId4"/>
    <p:sldId id="432" r:id="rId5"/>
    <p:sldId id="429" r:id="rId6"/>
    <p:sldId id="257" r:id="rId7"/>
    <p:sldId id="460" r:id="rId8"/>
    <p:sldId id="461" r:id="rId9"/>
    <p:sldId id="449" r:id="rId10"/>
    <p:sldId id="462" r:id="rId11"/>
    <p:sldId id="463" r:id="rId12"/>
    <p:sldId id="464" r:id="rId13"/>
    <p:sldId id="465" r:id="rId14"/>
    <p:sldId id="467" r:id="rId15"/>
    <p:sldId id="468" r:id="rId16"/>
    <p:sldId id="469" r:id="rId17"/>
    <p:sldId id="450" r:id="rId18"/>
    <p:sldId id="437" r:id="rId19"/>
    <p:sldId id="451" r:id="rId20"/>
    <p:sldId id="452" r:id="rId21"/>
    <p:sldId id="466" r:id="rId22"/>
    <p:sldId id="471" r:id="rId23"/>
    <p:sldId id="438" r:id="rId24"/>
    <p:sldId id="472" r:id="rId25"/>
    <p:sldId id="473" r:id="rId26"/>
    <p:sldId id="474" r:id="rId27"/>
    <p:sldId id="453" r:id="rId28"/>
    <p:sldId id="439" r:id="rId29"/>
    <p:sldId id="475" r:id="rId30"/>
    <p:sldId id="476" r:id="rId31"/>
    <p:sldId id="440" r:id="rId32"/>
    <p:sldId id="477" r:id="rId33"/>
    <p:sldId id="454" r:id="rId34"/>
    <p:sldId id="478" r:id="rId35"/>
    <p:sldId id="455" r:id="rId36"/>
    <p:sldId id="441" r:id="rId37"/>
    <p:sldId id="433" r:id="rId38"/>
    <p:sldId id="434" r:id="rId39"/>
    <p:sldId id="456" r:id="rId40"/>
    <p:sldId id="435" r:id="rId41"/>
    <p:sldId id="436" r:id="rId42"/>
    <p:sldId id="479" r:id="rId43"/>
    <p:sldId id="480" r:id="rId44"/>
    <p:sldId id="481" r:id="rId45"/>
    <p:sldId id="482" r:id="rId46"/>
    <p:sldId id="459" r:id="rId47"/>
    <p:sldId id="457" r:id="rId48"/>
    <p:sldId id="430" r:id="rId49"/>
  </p:sldIdLst>
  <p:sldSz cx="9144000" cy="6858000" type="screen4x3"/>
  <p:notesSz cx="6858000" cy="9144000"/>
  <p:custDataLst>
    <p:tags r:id="rId51"/>
  </p:custDataLst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E6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75" autoAdjust="0"/>
    <p:restoredTop sz="94660"/>
  </p:normalViewPr>
  <p:slideViewPr>
    <p:cSldViewPr>
      <p:cViewPr>
        <p:scale>
          <a:sx n="100" d="100"/>
          <a:sy n="100" d="100"/>
        </p:scale>
        <p:origin x="-1872" y="-30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3573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notesMaster" Target="notesMasters/notesMaster1.xml"/><Relationship Id="rId55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8" Type="http://schemas.openxmlformats.org/officeDocument/2006/relationships/slide" Target="slides/slide6.xml"/><Relationship Id="rId51" Type="http://schemas.openxmlformats.org/officeDocument/2006/relationships/tags" Target="tags/tag1.xml"/><Relationship Id="rId3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5E226D-C6C4-4801-B874-97967BB1E195}" type="datetimeFigureOut">
              <a:rPr lang="el-GR" smtClean="0"/>
              <a:t>28/9/2015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E90F13-FEAF-4F3F-836B-529B963CC53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6942650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>
            <a:lvl1pPr>
              <a:defRPr sz="3200" b="1">
                <a:latin typeface="Cambria Math" pitchFamily="18" charset="0"/>
                <a:ea typeface="Cambria Math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184576"/>
          </a:xfrm>
        </p:spPr>
        <p:txBody>
          <a:bodyPr>
            <a:normAutofit/>
          </a:bodyPr>
          <a:lstStyle>
            <a:lvl1pPr algn="just">
              <a:defRPr sz="2400">
                <a:latin typeface="Cambria Math" pitchFamily="18" charset="0"/>
                <a:ea typeface="Cambria Math" pitchFamily="18" charset="0"/>
              </a:defRPr>
            </a:lvl1pPr>
            <a:lvl2pPr algn="just">
              <a:defRPr sz="2000">
                <a:latin typeface="Cambria Math" pitchFamily="18" charset="0"/>
                <a:ea typeface="Cambria Math" pitchFamily="18" charset="0"/>
              </a:defRPr>
            </a:lvl2pPr>
            <a:lvl3pPr algn="just">
              <a:defRPr sz="1800">
                <a:latin typeface="Cambria Math" pitchFamily="18" charset="0"/>
                <a:ea typeface="Cambria Math" pitchFamily="18" charset="0"/>
              </a:defRPr>
            </a:lvl3pPr>
            <a:lvl4pPr algn="just">
              <a:defRPr sz="1600">
                <a:latin typeface="Cambria Math" pitchFamily="18" charset="0"/>
                <a:ea typeface="Cambria Math" pitchFamily="18" charset="0"/>
              </a:defRPr>
            </a:lvl4pPr>
            <a:lvl5pPr algn="just">
              <a:defRPr sz="1600">
                <a:latin typeface="Cambria Math" pitchFamily="18" charset="0"/>
                <a:ea typeface="Cambria Math" pitchFamily="18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l-G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52320" y="6356350"/>
            <a:ext cx="1234480" cy="365125"/>
          </a:xfrm>
        </p:spPr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979967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16885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679327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322323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778688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128795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583376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08420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10263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60402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14126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fld id="{0B0EBAE1-C03B-424B-868F-E6C23C4F0113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08216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ambria Math" pitchFamily="18" charset="0"/>
          <a:ea typeface="Cambria Math" pitchFamily="18" charset="0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7.png"/><Relationship Id="rId4" Type="http://schemas.openxmlformats.org/officeDocument/2006/relationships/oleObject" Target="../embeddings/oleObject1.bin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2.png"/><Relationship Id="rId4" Type="http://schemas.openxmlformats.org/officeDocument/2006/relationships/oleObject" Target="../embeddings/oleObject3.bin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9.png"/><Relationship Id="rId4" Type="http://schemas.openxmlformats.org/officeDocument/2006/relationships/oleObject" Target="../embeddings/oleObject4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0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0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26.wmf"/><Relationship Id="rId4" Type="http://schemas.openxmlformats.org/officeDocument/2006/relationships/oleObject" Target="../embeddings/oleObject5.bin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gif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0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2060848"/>
            <a:ext cx="7772400" cy="1080120"/>
          </a:xfrm>
        </p:spPr>
        <p:txBody>
          <a:bodyPr>
            <a:normAutofit/>
          </a:bodyPr>
          <a:lstStyle/>
          <a:p>
            <a:r>
              <a:rPr lang="el-GR" sz="4000" b="1" dirty="0"/>
              <a:t>Σήματα </a:t>
            </a:r>
            <a:r>
              <a:rPr lang="el-GR" sz="4000" b="1"/>
              <a:t>και </a:t>
            </a:r>
            <a:r>
              <a:rPr lang="el-GR" sz="4000" b="1" smtClean="0"/>
              <a:t>Συστήματα</a:t>
            </a:r>
            <a:endParaRPr lang="el-GR" sz="4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365104"/>
            <a:ext cx="6400800" cy="1296144"/>
          </a:xfrm>
        </p:spPr>
        <p:txBody>
          <a:bodyPr>
            <a:normAutofit/>
          </a:bodyPr>
          <a:lstStyle/>
          <a:p>
            <a:r>
              <a:rPr lang="el-GR" sz="2400" dirty="0" smtClean="0"/>
              <a:t>Δρ. Μιχάλης Παρασκευάς</a:t>
            </a:r>
          </a:p>
          <a:p>
            <a:r>
              <a:rPr lang="el-GR" sz="2400" dirty="0" smtClean="0"/>
              <a:t>Επίκουρος Καθηγητής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83568" y="2996952"/>
            <a:ext cx="7772400" cy="11099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+mj-cs"/>
              </a:defRPr>
            </a:lvl1pPr>
          </a:lstStyle>
          <a:p>
            <a:r>
              <a:rPr lang="el-GR" sz="2800" b="1" dirty="0"/>
              <a:t>Διάλεξη 8: Ιδιότητες του </a:t>
            </a:r>
            <a:r>
              <a:rPr lang="el-GR" sz="2800" b="1" dirty="0" smtClean="0"/>
              <a:t/>
            </a:r>
            <a:br>
              <a:rPr lang="el-GR" sz="2800" b="1" dirty="0" smtClean="0"/>
            </a:br>
            <a:r>
              <a:rPr lang="el-GR" sz="2800" b="1" dirty="0" smtClean="0"/>
              <a:t>Μετασχηματισμού </a:t>
            </a:r>
            <a:r>
              <a:rPr lang="el-GR" sz="2800" b="1" dirty="0" err="1"/>
              <a:t>Fourier</a:t>
            </a:r>
            <a:endParaRPr lang="el-GR" sz="28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</a:t>
            </a:fld>
            <a:endParaRPr lang="el-GR"/>
          </a:p>
        </p:txBody>
      </p:sp>
      <p:pic>
        <p:nvPicPr>
          <p:cNvPr id="9" name="Picture 2" descr="C:\Users\User\Dropbox\1_ΤΕΙ_ΔΕ\CIED_LOGO\CIED_LOGO_Simple\CIED_LOGO_FOR_WEB\GR\WEB_USE\CIED_LOGO_BLU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68982"/>
            <a:ext cx="4457700" cy="184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8679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</a:t>
            </a:r>
            <a:r>
              <a:rPr lang="en-US" dirty="0" smtClean="0"/>
              <a:t>4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Να υπολογιστεί ο μετασχηματισμός </a:t>
                </a:r>
                <a:r>
                  <a:rPr lang="en-US" sz="1800" dirty="0"/>
                  <a:t>Fourier </a:t>
                </a:r>
                <a:r>
                  <a:rPr lang="el-GR" sz="1800" dirty="0"/>
                  <a:t>του σήματος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=</m:t>
                    </m:r>
                    <m:r>
                      <a:rPr lang="el-GR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l-GR" sz="1800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l-GR" sz="1800">
                        <a:latin typeface="Cambria Math"/>
                      </a:rPr>
                      <m:t>cos</m:t>
                    </m:r>
                    <m:r>
                      <a:rPr lang="el-GR" sz="1800">
                        <a:latin typeface="Cambria Math"/>
                      </a:rPr>
                      <m:t>⁡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.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 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u="sng" dirty="0"/>
                  <a:t>Απάντηση</a:t>
                </a:r>
                <a:r>
                  <a:rPr lang="el-GR" sz="1800" dirty="0"/>
                  <a:t>: Χρησιμοποιώντας τη σχέση </a:t>
                </a:r>
                <a:r>
                  <a:rPr lang="en-US" sz="1800" dirty="0"/>
                  <a:t>Euler</a:t>
                </a:r>
                <a:r>
                  <a:rPr lang="el-GR" sz="1800" dirty="0"/>
                  <a:t>, το </a:t>
                </a:r>
                <a:r>
                  <a:rPr lang="el-GR" sz="1800" dirty="0" smtClean="0"/>
                  <a:t>σήμα</a:t>
                </a:r>
                <a:r>
                  <a:rPr lang="en-US" sz="1800" dirty="0" smtClean="0"/>
                  <a:t>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r>
                  <a:rPr lang="el-GR" sz="1800" dirty="0"/>
                  <a:t> γράφεται: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𝑦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r>
                        <a:rPr lang="el-GR" sz="1800" i="1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func>
                        <m:funcPr>
                          <m:ctrlPr>
                            <a:rPr lang="el-GR" sz="1800" i="1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l-GR" sz="1800">
                              <a:latin typeface="Cambria Math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l-GR" sz="1800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1800" i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e>
                      </m:func>
                      <m:r>
                        <a:rPr lang="el-GR" sz="1800" i="1">
                          <a:latin typeface="Cambria Math"/>
                        </a:rPr>
                        <m:t>=</m:t>
                      </m:r>
                      <m:r>
                        <a:rPr lang="el-GR" sz="1800" i="1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l-GR" sz="1800" i="1">
                          <a:latin typeface="Cambria Math"/>
                        </a:rPr>
                        <m:t> </m:t>
                      </m:r>
                      <m:d>
                        <m:dPr>
                          <m:begChr m:val="["/>
                          <m:endChr m:val="]"/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𝑗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l-GR" sz="1800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1800" i="1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  <m:r>
                            <a:rPr lang="el-GR" sz="1800" i="1"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𝑗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l-GR" sz="1800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1800" i="1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</m:e>
                      </m:d>
                      <m:r>
                        <a:rPr lang="el-GR" sz="1800" i="1">
                          <a:latin typeface="Cambria Math"/>
                        </a:rPr>
                        <m:t>= </m:t>
                      </m:r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l-GR" sz="1800" i="1">
                          <a:latin typeface="Cambria Math"/>
                        </a:rPr>
                        <m:t> </m:t>
                      </m:r>
                      <m:r>
                        <a:rPr lang="el-GR" sz="1800" i="1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sSup>
                        <m:sSupPr>
                          <m:ctrlPr>
                            <a:rPr lang="el-GR" sz="18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>
                              <a:latin typeface="Cambria Math"/>
                            </a:rPr>
                            <m:t> </m:t>
                          </m:r>
                          <m:r>
                            <a:rPr lang="el-GR" sz="1800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l-GR" sz="1800" i="1">
                              <a:latin typeface="Cambria Math"/>
                            </a:rPr>
                            <m:t>𝑗</m:t>
                          </m:r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l-GR" sz="1800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</m:sup>
                      </m:sSup>
                      <m:r>
                        <a:rPr lang="el-GR" sz="1800" i="1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l-GR" sz="1800" i="1">
                              <a:latin typeface="Cambria Math"/>
                            </a:rPr>
                          </m:ctrlPr>
                        </m:sSupPr>
                        <m:e>
                          <m:f>
                            <m:f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l-GR" sz="1800" i="1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l-GR" sz="1800" i="1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  <m:r>
                            <a:rPr lang="el-GR" sz="1800" i="1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r>
                            <a:rPr lang="el-GR" sz="1800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l-GR" sz="1800" i="1">
                              <a:latin typeface="Cambria Math"/>
                            </a:rPr>
                            <m:t>−</m:t>
                          </m:r>
                          <m:r>
                            <a:rPr lang="el-GR" sz="1800" i="1">
                              <a:latin typeface="Cambria Math"/>
                            </a:rPr>
                            <m:t>𝑗</m:t>
                          </m:r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l-GR" sz="1800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</m:sup>
                      </m:sSup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Με βάση τις ιδιότητες της γραμμικότητας και της ολίσθησης συχνότητας, ο </a:t>
                </a:r>
                <a:r>
                  <a:rPr lang="en-US" sz="1800" dirty="0" smtClean="0"/>
                  <a:t>MF </a:t>
                </a:r>
                <a:r>
                  <a:rPr lang="el-GR" sz="1800" dirty="0" smtClean="0"/>
                  <a:t>του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r>
                  <a:rPr lang="el-GR" sz="1800" dirty="0"/>
                  <a:t> είναι: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𝑌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𝜔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r>
                        <a:rPr lang="el-GR" sz="1800" i="1">
                          <a:latin typeface="Cambria Math"/>
                        </a:rPr>
                        <m:t>ℱ</m:t>
                      </m:r>
                      <m:d>
                        <m:dPr>
                          <m:begChr m:val="{"/>
                          <m:endChr m:val="}"/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l-GR" sz="1800" i="1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l-GR" sz="1800" i="1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  <m:r>
                            <a:rPr lang="el-GR" sz="1800" i="1">
                              <a:latin typeface="Cambria Math"/>
                            </a:rPr>
                            <m:t> </m:t>
                          </m:r>
                          <m:r>
                            <a:rPr lang="el-GR" sz="1800" i="1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 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𝑗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l-GR" sz="1800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1800" i="1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</m:e>
                      </m:d>
                      <m:r>
                        <a:rPr lang="el-GR" sz="1800" i="1">
                          <a:latin typeface="Cambria Math"/>
                        </a:rPr>
                        <m:t>+</m:t>
                      </m:r>
                      <m:r>
                        <a:rPr lang="el-GR" sz="1800" i="1">
                          <a:latin typeface="Cambria Math"/>
                        </a:rPr>
                        <m:t>ℱ</m:t>
                      </m:r>
                      <m:d>
                        <m:dPr>
                          <m:begChr m:val="{"/>
                          <m:endChr m:val="}"/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f>
                                <m:f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l-GR" sz="1800" i="1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l-GR" sz="1800" i="1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  <m:r>
                                <a:rPr lang="el-GR" sz="1800" i="1">
                                  <a:latin typeface="Cambria Math"/>
                                </a:rPr>
                                <m:t>𝑥</m:t>
                              </m:r>
                              <m:d>
                                <m:d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</m:d>
                              <m:r>
                                <a:rPr lang="el-GR" sz="18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𝑗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l-GR" sz="1800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1800" i="1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1800" i="1">
                              <a:latin typeface="Cambria Math"/>
                            </a:rPr>
                            <m:t>2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𝑋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l-GR" sz="1800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  <m:r>
                            <a:rPr lang="el-GR" sz="1800" i="1">
                              <a:latin typeface="Cambria Math"/>
                            </a:rPr>
                            <m:t>+</m:t>
                          </m:r>
                          <m:r>
                            <a:rPr lang="en-US" sz="1800" i="1">
                              <a:latin typeface="Cambria Math"/>
                            </a:rPr>
                            <m:t>𝛸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l-GR" sz="1800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</m:e>
                      </m:d>
                    </m:oMath>
                  </m:oMathPara>
                </a14:m>
                <a:endParaRPr lang="el-GR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11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59241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</a:t>
            </a:r>
            <a:r>
              <a:rPr lang="en-US" dirty="0" smtClean="0"/>
              <a:t> </a:t>
            </a:r>
            <a:r>
              <a:rPr lang="el-GR" dirty="0" smtClean="0"/>
              <a:t>4 (συνέχεια)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Παρατηρούμε ότι πολλαπλασιασμός του σήματος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r>
                  <a:rPr lang="el-GR" sz="1800" dirty="0"/>
                  <a:t> με </a:t>
                </a:r>
                <a:r>
                  <a:rPr lang="el-GR" sz="1800" dirty="0" smtClean="0"/>
                  <a:t>το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800">
                        <a:latin typeface="Cambria Math"/>
                      </a:rPr>
                      <m:t>cos</m:t>
                    </m:r>
                    <m:r>
                      <a:rPr lang="el-GR" sz="1800">
                        <a:latin typeface="Cambria Math"/>
                      </a:rPr>
                      <m:t>⁡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δεν αλλοιώνει τη μορφή </a:t>
                </a:r>
                <a:r>
                  <a:rPr lang="el-GR" sz="1800" dirty="0" smtClean="0"/>
                  <a:t>του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𝛸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l-GR" sz="1800" i="1">
                        <a:latin typeface="Cambria Math"/>
                      </a:rPr>
                      <m:t>𝜔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, απλά το φάσμα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𝛸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l-GR" sz="1800" i="1">
                        <a:latin typeface="Cambria Math"/>
                      </a:rPr>
                      <m:t>𝜔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του σήματος </a:t>
                </a:r>
                <a:r>
                  <a:rPr lang="el-GR" sz="1800" b="1" dirty="0"/>
                  <a:t>μεταφέρεται</a:t>
                </a:r>
                <a:r>
                  <a:rPr lang="el-GR" sz="1800" dirty="0"/>
                  <a:t> στη περιοχή των συχνοτήτων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±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l-GR" sz="1800" i="1" baseline="-25000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l-GR" sz="1800" dirty="0" smtClean="0"/>
                  <a:t>. Αυτή η διαδικασία ονομάζεται </a:t>
                </a:r>
                <a:r>
                  <a:rPr lang="el-GR" sz="1800" b="1" dirty="0" smtClean="0"/>
                  <a:t>διαμόρφωση</a:t>
                </a:r>
                <a:r>
                  <a:rPr lang="el-GR" sz="1800" dirty="0" smtClean="0"/>
                  <a:t>.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Φάσμα </a:t>
                </a:r>
                <a:r>
                  <a:rPr lang="el-GR" sz="1800" dirty="0"/>
                  <a:t>αρχικού </a:t>
                </a:r>
                <a:r>
                  <a:rPr lang="el-GR" sz="1800" dirty="0" smtClean="0"/>
                  <a:t/>
                </a:r>
                <a:br>
                  <a:rPr lang="el-GR" sz="1800" dirty="0" smtClean="0"/>
                </a:br>
                <a:r>
                  <a:rPr lang="el-GR" sz="1800" dirty="0" smtClean="0"/>
                  <a:t>σήματος 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Φ</a:t>
                </a:r>
                <a:r>
                  <a:rPr lang="el-GR" sz="1800" dirty="0" smtClean="0"/>
                  <a:t>άσμα </a:t>
                </a:r>
                <a:r>
                  <a:rPr lang="el-GR" sz="1800" dirty="0"/>
                  <a:t>διαμορφωμένου </a:t>
                </a:r>
                <a:r>
                  <a:rPr lang="el-GR" sz="1800" dirty="0" smtClean="0"/>
                  <a:t/>
                </a:r>
                <a:br>
                  <a:rPr lang="el-GR" sz="1800" dirty="0" smtClean="0"/>
                </a:br>
                <a:r>
                  <a:rPr lang="el-GR" sz="1800" dirty="0" smtClean="0"/>
                  <a:t>σήματος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Κατά </a:t>
                </a:r>
                <a:r>
                  <a:rPr lang="el-GR" sz="1800" dirty="0"/>
                  <a:t>τη διαμόρφωση ένα σήμα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r>
                  <a:rPr lang="el-GR" sz="1800" dirty="0"/>
                  <a:t> που μεταφέρει χρήσιμη πληροφορία πολλαπλασιάζεται με ένα σήμα απλής συχνότητας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800">
                        <a:latin typeface="Cambria Math"/>
                      </a:rPr>
                      <m:t>cos</m:t>
                    </m:r>
                    <m:r>
                      <a:rPr lang="el-GR" sz="1800">
                        <a:latin typeface="Cambria Math"/>
                      </a:rPr>
                      <m:t>⁡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, που ονομάζεται </a:t>
                </a:r>
                <a:r>
                  <a:rPr lang="el-GR" sz="1800" b="1" dirty="0"/>
                  <a:t>φέρον σήμα</a:t>
                </a:r>
                <a:r>
                  <a:rPr lang="el-GR" sz="1800" dirty="0"/>
                  <a:t>, με σκοπό τη μετάδοσή του μέσα από ένα κανάλι </a:t>
                </a:r>
                <a:r>
                  <a:rPr lang="el-GR" sz="1800" dirty="0" smtClean="0"/>
                  <a:t>μετάδοσης.</a:t>
                </a:r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3"/>
                <a:stretch>
                  <a:fillRect l="-593" t="-11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11</a:t>
            </a:fld>
            <a:endParaRPr lang="el-GR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62228625"/>
              </p:ext>
            </p:extLst>
          </p:nvPr>
        </p:nvGraphicFramePr>
        <p:xfrm>
          <a:off x="2987613" y="2060848"/>
          <a:ext cx="5688843" cy="15575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14" name="Bitmap Image" r:id="rId4" imgW="5047619" imgH="1390844" progId="Paint.Picture">
                  <p:embed/>
                </p:oleObj>
              </mc:Choice>
              <mc:Fallback>
                <p:oleObj name="Bitmap Image" r:id="rId4" imgW="5047619" imgH="1390844" progId="Paint.Picture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7613" y="2060848"/>
                        <a:ext cx="5688843" cy="155752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00573383"/>
              </p:ext>
            </p:extLst>
          </p:nvPr>
        </p:nvGraphicFramePr>
        <p:xfrm>
          <a:off x="2918352" y="3588618"/>
          <a:ext cx="5733028" cy="15685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15" name="Bitmap Image" r:id="rId6" imgW="5229955" imgH="1428949" progId="Paint.Picture">
                  <p:embed/>
                </p:oleObj>
              </mc:Choice>
              <mc:Fallback>
                <p:oleObj name="Bitmap Image" r:id="rId6" imgW="5229955" imgH="1428949" progId="Paint.Picture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8352" y="3588618"/>
                        <a:ext cx="5733028" cy="156857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46501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5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Να υπολογιστεί ο μετασχηματισμός </a:t>
                </a:r>
                <a:r>
                  <a:rPr lang="en-US" sz="1800" dirty="0"/>
                  <a:t>Fourier</a:t>
                </a:r>
                <a:r>
                  <a:rPr lang="el-GR" sz="1800" dirty="0"/>
                  <a:t> του σήματος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𝑥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 = </m:t>
                    </m:r>
                    <m:r>
                      <a:rPr lang="en-US" sz="1800" i="1">
                        <a:latin typeface="Cambria Math"/>
                      </a:rPr>
                      <m:t>𝑐𝑜𝑠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l-GR" sz="1800" i="1" baseline="-25000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 </m:t>
                    </m:r>
                    <m:r>
                      <a:rPr lang="en-US" sz="1800" i="1">
                        <a:latin typeface="Cambria Math"/>
                      </a:rPr>
                      <m:t>𝑢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).</m:t>
                    </m:r>
                  </m:oMath>
                </a14:m>
                <a:endParaRPr lang="el-GR" sz="1800" dirty="0"/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 </a:t>
                </a:r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u="sng" dirty="0"/>
                  <a:t>Απάντηση</a:t>
                </a:r>
                <a:r>
                  <a:rPr lang="el-GR" sz="1800" dirty="0"/>
                  <a:t>: Με τη βοήθεια της σχέσης του </a:t>
                </a:r>
                <a:r>
                  <a:rPr lang="en-US" sz="1800" dirty="0"/>
                  <a:t>Euler</a:t>
                </a:r>
                <a:r>
                  <a:rPr lang="el-GR" sz="1800" dirty="0"/>
                  <a:t> το σήμα γράφεται:</a:t>
                </a:r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2</m:t>
                          </m:r>
                        </m:den>
                      </m:f>
                      <m:sSup>
                        <m:sSupPr>
                          <m:ctrlPr>
                            <a:rPr lang="el-GR" sz="18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l-GR" sz="1800" i="1">
                              <a:latin typeface="Cambria Math"/>
                            </a:rPr>
                            <m:t>𝑗</m:t>
                          </m:r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l-GR" sz="1800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  <m:r>
                            <a:rPr lang="el-GR" sz="1800" i="1">
                              <a:latin typeface="Cambria Math"/>
                            </a:rPr>
                            <m:t>𝑡</m:t>
                          </m:r>
                        </m:sup>
                      </m:sSup>
                      <m:r>
                        <a:rPr lang="en-US" sz="1800" i="1">
                          <a:latin typeface="Cambria Math"/>
                        </a:rPr>
                        <m:t>𝑢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sz="1800" i="1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2</m:t>
                          </m:r>
                        </m:den>
                      </m:f>
                      <m:sSup>
                        <m:sSupPr>
                          <m:ctrlPr>
                            <a:rPr lang="el-GR" sz="18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l-GR" sz="1800" i="1">
                              <a:latin typeface="Cambria Math"/>
                            </a:rPr>
                            <m:t>−</m:t>
                          </m:r>
                          <m:r>
                            <a:rPr lang="el-GR" sz="1800" i="1">
                              <a:latin typeface="Cambria Math"/>
                            </a:rPr>
                            <m:t>𝑗</m:t>
                          </m:r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l-GR" sz="1800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  <m:r>
                            <a:rPr lang="el-GR" sz="1800" i="1">
                              <a:latin typeface="Cambria Math"/>
                            </a:rPr>
                            <m:t>𝑡</m:t>
                          </m:r>
                        </m:sup>
                      </m:sSup>
                      <m:r>
                        <a:rPr lang="en-US" sz="1800" i="1">
                          <a:latin typeface="Cambria Math"/>
                        </a:rPr>
                        <m:t>𝑢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sz="1800" i="1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Από την ιδιότητα </a:t>
                </a:r>
                <a:r>
                  <a:rPr lang="el-GR" sz="1800" dirty="0"/>
                  <a:t>της ολίσθησης συχνότητας και επειδή γνωρίζουμε ότι ισχύει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𝑢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</m:e>
                    </m:d>
                    <m:box>
                      <m:boxPr>
                        <m:ctrlPr>
                          <a:rPr lang="el-GR" sz="1800" i="1">
                            <a:latin typeface="Cambria Math"/>
                          </a:rPr>
                        </m:ctrlPr>
                      </m:boxPr>
                      <m:e>
                        <m:groupChr>
                          <m:groupChrPr>
                            <m:chr m:val="↔"/>
                            <m:vertJc m:val="bot"/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groupChrPr>
                          <m:e>
                            <m:r>
                              <a:rPr lang="el-GR" sz="1800" i="1">
                                <a:latin typeface="Cambria Math"/>
                              </a:rPr>
                              <m:t>    </m:t>
                            </m:r>
                            <m:r>
                              <a:rPr lang="en-US" sz="1800" i="1">
                                <a:latin typeface="Cambria Math"/>
                              </a:rPr>
                              <m:t>𝐹</m:t>
                            </m:r>
                            <m:r>
                              <a:rPr lang="el-GR" sz="1800" i="1">
                                <a:latin typeface="Cambria Math"/>
                              </a:rPr>
                              <m:t>    </m:t>
                            </m:r>
                          </m:e>
                        </m:groupChr>
                      </m:e>
                    </m:box>
                    <m:f>
                      <m:fPr>
                        <m:ctrlPr>
                          <a:rPr lang="el-GR" sz="1800" i="1">
                            <a:latin typeface="Cambria Math"/>
                          </a:rPr>
                        </m:ctrlPr>
                      </m:fPr>
                      <m:num>
                        <m:r>
                          <a:rPr lang="el-GR" sz="18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1800" i="1">
                            <a:latin typeface="Cambria Math"/>
                          </a:rPr>
                          <m:t>𝑗</m:t>
                        </m:r>
                        <m:r>
                          <a:rPr lang="el-GR" sz="1800" i="1">
                            <a:latin typeface="Cambria Math"/>
                          </a:rPr>
                          <m:t>𝜔</m:t>
                        </m:r>
                      </m:den>
                    </m:f>
                    <m:r>
                      <a:rPr lang="el-GR" sz="1800" i="1">
                        <a:latin typeface="Cambria Math"/>
                      </a:rPr>
                      <m:t>+</m:t>
                    </m:r>
                    <m:r>
                      <a:rPr lang="el-GR" sz="1800" i="1">
                        <a:latin typeface="Cambria Math"/>
                      </a:rPr>
                      <m:t>𝜋𝛿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𝜔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, </m:t>
                    </m:r>
                  </m:oMath>
                </a14:m>
                <a:r>
                  <a:rPr lang="el-GR" sz="1800" dirty="0"/>
                  <a:t>βρίσκουμε τον </a:t>
                </a:r>
                <a:r>
                  <a:rPr lang="el-GR" sz="1800" dirty="0" smtClean="0"/>
                  <a:t>Μ</a:t>
                </a:r>
                <a:r>
                  <a:rPr lang="en-US" sz="1800" dirty="0" smtClean="0"/>
                  <a:t>F </a:t>
                </a:r>
                <a:r>
                  <a:rPr lang="el-GR" sz="1800" dirty="0"/>
                  <a:t>του σήματος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𝑥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από τη σχέση</a:t>
                </a:r>
                <a:r>
                  <a:rPr lang="el-GR" sz="1800" dirty="0" smtClean="0"/>
                  <a:t>:</a:t>
                </a:r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𝑐𝑜𝑠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l-GR" sz="1800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sz="1800" i="1">
                          <a:latin typeface="Cambria Math"/>
                        </a:rPr>
                        <m:t>𝑢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box>
                        <m:boxPr>
                          <m:ctrlPr>
                            <a:rPr lang="el-GR" sz="1800" i="1">
                              <a:latin typeface="Cambria Math"/>
                            </a:rPr>
                          </m:ctrlPr>
                        </m:boxPr>
                        <m:e>
                          <m:groupChr>
                            <m:groupChrPr>
                              <m:chr m:val="↔"/>
                              <m:vertJc m:val="bot"/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groupChr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  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𝐹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  </m:t>
                              </m:r>
                            </m:e>
                          </m:groupChr>
                        </m:e>
                      </m:box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1800" i="1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n-US" sz="1800" i="1">
                          <a:latin typeface="Cambria Math"/>
                        </a:rPr>
                        <m:t> </m:t>
                      </m:r>
                      <m:d>
                        <m:dPr>
                          <m:begChr m:val="["/>
                          <m:endChr m:val="]"/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1800" i="1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1800" i="1">
                                  <a:latin typeface="Cambria Math"/>
                                </a:rPr>
                                <m:t>𝑗</m:t>
                              </m:r>
                              <m:d>
                                <m:d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𝜔</m:t>
                                  </m:r>
                                  <m:r>
                                    <a:rPr lang="el-GR" sz="1800" i="1">
                                      <a:latin typeface="Cambria Math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l-GR" sz="18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l-GR" sz="1800" i="1">
                                          <a:latin typeface="Cambria Math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el-GR" sz="1800" i="1">
                                          <a:latin typeface="Cambria Math"/>
                                        </a:rPr>
                                        <m:t>0</m:t>
                                      </m:r>
                                    </m:sub>
                                  </m:sSub>
                                </m:e>
                              </m:d>
                            </m:den>
                          </m:f>
                          <m:r>
                            <a:rPr lang="en-US" sz="1800" i="1">
                              <a:latin typeface="Cambria Math"/>
                            </a:rPr>
                            <m:t>+</m:t>
                          </m:r>
                          <m:r>
                            <a:rPr lang="en-US" sz="1800" i="1">
                              <a:latin typeface="Cambria Math"/>
                            </a:rPr>
                            <m:t>𝜋𝛿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</m:e>
                      </m:d>
                      <m:r>
                        <a:rPr lang="en-US" sz="1800" i="1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1800" i="1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n-US" sz="1800" i="1">
                          <a:latin typeface="Cambria Math"/>
                        </a:rPr>
                        <m:t> </m:t>
                      </m:r>
                      <m:d>
                        <m:dPr>
                          <m:begChr m:val="["/>
                          <m:endChr m:val="]"/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1800" i="1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1800" i="1">
                                  <a:latin typeface="Cambria Math"/>
                                </a:rPr>
                                <m:t>𝑗</m:t>
                              </m:r>
                              <m:d>
                                <m:d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𝜔</m:t>
                                  </m:r>
                                  <m:r>
                                    <a:rPr lang="el-GR" sz="1800" i="1">
                                      <a:latin typeface="Cambria Math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el-GR" sz="18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l-GR" sz="1800" i="1">
                                          <a:latin typeface="Cambria Math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el-GR" sz="1800" i="1">
                                          <a:latin typeface="Cambria Math"/>
                                        </a:rPr>
                                        <m:t>0</m:t>
                                      </m:r>
                                    </m:sub>
                                  </m:sSub>
                                </m:e>
                              </m:d>
                            </m:den>
                          </m:f>
                          <m:r>
                            <a:rPr lang="en-US" sz="1800" i="1">
                              <a:latin typeface="Cambria Math"/>
                            </a:rPr>
                            <m:t>+</m:t>
                          </m:r>
                          <m:r>
                            <a:rPr lang="en-US" sz="1800" i="1">
                              <a:latin typeface="Cambria Math"/>
                            </a:rPr>
                            <m:t>𝜋𝛿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</m:e>
                      </m:d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 </a:t>
                </a:r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>
                              <a:latin typeface="Cambria Math"/>
                            </a:rPr>
                            <m:t>𝜋</m:t>
                          </m:r>
                        </m:num>
                        <m:den>
                          <m:r>
                            <a:rPr lang="en-US" sz="1800" i="1">
                              <a:latin typeface="Cambria Math"/>
                            </a:rPr>
                            <m:t>2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𝛿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  <m:r>
                            <a:rPr lang="en-US" sz="1800" i="1">
                              <a:latin typeface="Cambria Math"/>
                            </a:rPr>
                            <m:t>+</m:t>
                          </m:r>
                          <m:r>
                            <a:rPr lang="en-US" sz="1800" i="1">
                              <a:latin typeface="Cambria Math"/>
                            </a:rPr>
                            <m:t>𝛿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</m:e>
                      </m:d>
                      <m:r>
                        <a:rPr lang="en-US" sz="1800" i="1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>
                              <a:latin typeface="Cambria Math"/>
                            </a:rPr>
                            <m:t>𝑗</m:t>
                          </m:r>
                          <m:r>
                            <a:rPr lang="el-GR" sz="1800" i="1">
                              <a:latin typeface="Cambria Math"/>
                            </a:rPr>
                            <m:t>𝜔</m:t>
                          </m:r>
                        </m:num>
                        <m:den>
                          <m:sSubSup>
                            <m:sSub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l-GR" sz="1800" i="1">
                                  <a:latin typeface="Cambria Math"/>
                                </a:rPr>
                                <m:t>0</m:t>
                              </m:r>
                            </m:sub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  <m:r>
                            <a:rPr lang="el-GR" sz="1800" i="1">
                              <a:latin typeface="Cambria Math"/>
                            </a:rPr>
                            <m:t>−</m:t>
                          </m:r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557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43564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6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buNone/>
                </a:pPr>
                <a:r>
                  <a:rPr lang="el-GR" sz="1800" dirty="0"/>
                  <a:t>Να υπολογιστεί ο μετασχηματισμός </a:t>
                </a:r>
                <a:r>
                  <a:rPr lang="en-US" sz="1800" dirty="0"/>
                  <a:t>Fourier</a:t>
                </a:r>
                <a:r>
                  <a:rPr lang="el-GR" sz="1800" dirty="0"/>
                  <a:t> του σήματος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=</m:t>
                    </m:r>
                    <m:r>
                      <a:rPr lang="en-US" sz="1800" i="1">
                        <a:latin typeface="Cambria Math"/>
                      </a:rPr>
                      <m:t>𝑐𝑜𝑠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l-GR" sz="1800" i="1" baseline="-25000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.</a:t>
                </a:r>
              </a:p>
              <a:p>
                <a:pPr marL="0" indent="0" algn="l">
                  <a:buNone/>
                </a:pPr>
                <a:r>
                  <a:rPr lang="el-GR" sz="1800" dirty="0"/>
                  <a:t> </a:t>
                </a:r>
              </a:p>
              <a:p>
                <a:pPr marL="0" indent="0" algn="l">
                  <a:buNone/>
                </a:pPr>
                <a:r>
                  <a:rPr lang="el-GR" sz="1800" u="sng" dirty="0"/>
                  <a:t>Απάντηση</a:t>
                </a:r>
                <a:r>
                  <a:rPr lang="el-GR" sz="1800" dirty="0"/>
                  <a:t>: Χρησιμοποιώντας τη σχέση του </a:t>
                </a:r>
                <a:r>
                  <a:rPr lang="en-US" sz="1800" dirty="0"/>
                  <a:t>Euler</a:t>
                </a:r>
                <a:r>
                  <a:rPr lang="el-GR" sz="1800" dirty="0"/>
                  <a:t> εκφράζουμε το συνημίτονο ως άθροισμα μιγαδικών εκθετικών όρων, δηλαδή:</a:t>
                </a:r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2</m:t>
                          </m:r>
                        </m:den>
                      </m:f>
                      <m:sSup>
                        <m:sSupPr>
                          <m:ctrlPr>
                            <a:rPr lang="el-GR" sz="18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l-GR" sz="1800" i="1">
                              <a:latin typeface="Cambria Math"/>
                            </a:rPr>
                            <m:t>𝑗</m:t>
                          </m:r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l-GR" sz="1800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  <m:r>
                            <a:rPr lang="el-GR" sz="1800" i="1">
                              <a:latin typeface="Cambria Math"/>
                            </a:rPr>
                            <m:t>𝑡</m:t>
                          </m:r>
                        </m:sup>
                      </m:sSup>
                      <m:r>
                        <a:rPr lang="en-US" sz="1800" i="1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2</m:t>
                          </m:r>
                        </m:den>
                      </m:f>
                      <m:sSup>
                        <m:sSupPr>
                          <m:ctrlPr>
                            <a:rPr lang="el-GR" sz="18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l-GR" sz="1800" i="1">
                              <a:latin typeface="Cambria Math"/>
                            </a:rPr>
                            <m:t>−</m:t>
                          </m:r>
                          <m:r>
                            <a:rPr lang="el-GR" sz="1800" i="1">
                              <a:latin typeface="Cambria Math"/>
                            </a:rPr>
                            <m:t>𝑗</m:t>
                          </m:r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l-GR" sz="1800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  <m:r>
                            <a:rPr lang="el-GR" sz="1800" i="1">
                              <a:latin typeface="Cambria Math"/>
                            </a:rPr>
                            <m:t>𝑡</m:t>
                          </m:r>
                        </m:sup>
                      </m:sSup>
                      <m:r>
                        <a:rPr lang="el-GR" sz="1800" i="1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el-GR" sz="1800" dirty="0"/>
              </a:p>
              <a:p>
                <a:pPr marL="0" indent="0" algn="l">
                  <a:buNone/>
                </a:pPr>
                <a:r>
                  <a:rPr lang="el-GR" sz="1800" dirty="0" smtClean="0"/>
                  <a:t>Από την </a:t>
                </a:r>
                <a:r>
                  <a:rPr lang="el-GR" sz="1800" dirty="0"/>
                  <a:t>ιδιότητα της ολίσθησης συχνότητας και επειδή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1</m:t>
                    </m:r>
                    <m:groupChr>
                      <m:groupChrPr>
                        <m:chr m:val="↔"/>
                        <m:vertJc m:val="bot"/>
                        <m:ctrlPr>
                          <a:rPr lang="el-GR" sz="1800" i="1">
                            <a:latin typeface="Cambria Math"/>
                          </a:rPr>
                        </m:ctrlPr>
                      </m:groupChrPr>
                      <m:e>
                        <m:r>
                          <a:rPr lang="el-GR" sz="1800" i="1">
                            <a:latin typeface="Cambria Math"/>
                          </a:rPr>
                          <m:t>    </m:t>
                        </m:r>
                        <m:r>
                          <a:rPr lang="en-US" sz="1800" i="1">
                            <a:latin typeface="Cambria Math"/>
                          </a:rPr>
                          <m:t>𝐹</m:t>
                        </m:r>
                        <m:r>
                          <a:rPr lang="el-GR" sz="1800" i="1">
                            <a:latin typeface="Cambria Math"/>
                          </a:rPr>
                          <m:t>    </m:t>
                        </m:r>
                      </m:e>
                    </m:groupChr>
                    <m:r>
                      <a:rPr lang="el-GR" sz="1800" i="1">
                        <a:latin typeface="Cambria Math"/>
                      </a:rPr>
                      <m:t>2</m:t>
                    </m:r>
                    <m:r>
                      <a:rPr lang="en-US" sz="1800" i="1">
                        <a:latin typeface="Cambria Math"/>
                      </a:rPr>
                      <m:t>𝜋𝛿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𝜔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, βρίσκουμε τον </a:t>
                </a:r>
                <a:r>
                  <a:rPr lang="en-US" sz="1800" dirty="0" smtClean="0"/>
                  <a:t>MF </a:t>
                </a:r>
                <a:r>
                  <a:rPr lang="el-GR" sz="1800" dirty="0" smtClean="0"/>
                  <a:t>του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𝑥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:</a:t>
                </a:r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l-GR" sz="1800" i="1">
                              <a:latin typeface="Cambria Math"/>
                            </a:rPr>
                          </m:ctrlPr>
                        </m:funcPr>
                        <m:fName>
                          <m:r>
                            <a:rPr lang="en-US" sz="1800" i="1">
                              <a:latin typeface="Cambria Math"/>
                            </a:rPr>
                            <m:t>𝑐𝑜𝑠</m:t>
                          </m:r>
                        </m:fName>
                        <m:e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l-GR" sz="1800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1800" i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e>
                      </m:func>
                      <m:groupChr>
                        <m:groupChrPr>
                          <m:chr m:val="↔"/>
                          <m:vertJc m:val="bot"/>
                          <m:ctrlPr>
                            <a:rPr lang="el-GR" sz="1800" i="1">
                              <a:latin typeface="Cambria Math"/>
                            </a:rPr>
                          </m:ctrlPr>
                        </m:groupChrPr>
                        <m:e>
                          <m:r>
                            <a:rPr lang="en-US" sz="1800" i="1">
                              <a:latin typeface="Cambria Math"/>
                            </a:rPr>
                            <m:t>    </m:t>
                          </m:r>
                          <m:r>
                            <a:rPr lang="en-US" sz="1800" i="1">
                              <a:latin typeface="Cambria Math"/>
                            </a:rPr>
                            <m:t>𝐹</m:t>
                          </m:r>
                          <m:r>
                            <a:rPr lang="en-US" sz="1800" i="1">
                              <a:latin typeface="Cambria Math"/>
                            </a:rPr>
                            <m:t>    </m:t>
                          </m:r>
                        </m:e>
                      </m:groupChr>
                      <m:r>
                        <a:rPr lang="en-US" sz="1800" i="1">
                          <a:latin typeface="Cambria Math"/>
                        </a:rPr>
                        <m:t>𝜋</m:t>
                      </m:r>
                      <m:d>
                        <m:dPr>
                          <m:begChr m:val="["/>
                          <m:endChr m:val="]"/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𝛿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  <m:r>
                            <a:rPr lang="en-US" sz="1800" i="1">
                              <a:latin typeface="Cambria Math"/>
                            </a:rPr>
                            <m:t>+</m:t>
                          </m:r>
                          <m:r>
                            <a:rPr lang="en-US" sz="1800" i="1">
                              <a:latin typeface="Cambria Math"/>
                            </a:rPr>
                            <m:t>𝛿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</m:e>
                      </m:d>
                    </m:oMath>
                  </m:oMathPara>
                </a14:m>
                <a:endParaRPr lang="en-US" sz="1800" dirty="0" smtClean="0"/>
              </a:p>
              <a:p>
                <a:pPr marL="0" indent="0" algn="l">
                  <a:buNone/>
                </a:pPr>
                <a:endParaRPr lang="en-US" sz="1800" dirty="0"/>
              </a:p>
              <a:p>
                <a:pPr marL="0" indent="0" algn="l">
                  <a:buNone/>
                </a:pPr>
                <a:endParaRPr lang="en-US" sz="1800" dirty="0" smtClean="0"/>
              </a:p>
              <a:p>
                <a:pPr marL="0" indent="0" algn="l">
                  <a:buNone/>
                </a:pPr>
                <a:endParaRPr lang="en-US" sz="1800" dirty="0" smtClean="0"/>
              </a:p>
              <a:p>
                <a:pPr marL="0" indent="0" algn="l">
                  <a:buNone/>
                </a:pPr>
                <a:endParaRPr lang="en-US" sz="1800" dirty="0"/>
              </a:p>
              <a:p>
                <a:pPr marL="0" indent="0" algn="l">
                  <a:buNone/>
                </a:pPr>
                <a:endParaRPr lang="el-GR" sz="1800" dirty="0" smtClean="0"/>
              </a:p>
              <a:p>
                <a:pPr marL="0" indent="0" algn="l">
                  <a:buNone/>
                </a:pPr>
                <a:endParaRPr lang="en-US" sz="1800" dirty="0"/>
              </a:p>
              <a:p>
                <a:pPr marL="0" indent="0" algn="ctr">
                  <a:buNone/>
                </a:pPr>
                <a:r>
                  <a:rPr lang="el-GR" sz="1800" dirty="0"/>
                  <a:t>Φασματική </a:t>
                </a:r>
                <a:r>
                  <a:rPr lang="el-GR" sz="1800" dirty="0" smtClean="0"/>
                  <a:t>πλάτους του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𝑥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)=</m:t>
                    </m:r>
                    <m:r>
                      <a:rPr lang="en-US" sz="1800" i="1">
                        <a:latin typeface="Cambria Math"/>
                      </a:rPr>
                      <m:t>𝑐𝑜𝑠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l-GR" sz="1800" i="1" baseline="-25000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. Το φάσμα φάσης είναι μηδενικό.</a:t>
                </a:r>
                <a:endParaRPr lang="en-US" sz="1800" dirty="0" smtClean="0"/>
              </a:p>
              <a:p>
                <a:pPr marL="0" indent="0" algn="l">
                  <a:buNone/>
                </a:pPr>
                <a:endParaRPr lang="el-GR" sz="1800" dirty="0"/>
              </a:p>
              <a:p>
                <a:pPr marL="0" indent="0" algn="l"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669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13</a:t>
            </a:fld>
            <a:endParaRPr lang="el-GR"/>
          </a:p>
        </p:txBody>
      </p:sp>
      <p:pic>
        <p:nvPicPr>
          <p:cNvPr id="5" name="Picture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4497" y="3933056"/>
            <a:ext cx="3295695" cy="18722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76290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7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Να υπολογιστεί ο μετασχηματισμός </a:t>
                </a:r>
                <a:r>
                  <a:rPr lang="en-US" sz="1800" dirty="0"/>
                  <a:t>Fourier</a:t>
                </a:r>
                <a:r>
                  <a:rPr lang="el-GR" sz="1800" dirty="0"/>
                  <a:t> του σήματος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𝛱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𝛵</m:t>
                        </m:r>
                      </m:sub>
                    </m:sSub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US" sz="1800" i="1">
                        <a:latin typeface="Cambria Math"/>
                      </a:rPr>
                      <m:t> </m:t>
                    </m:r>
                    <m:r>
                      <a:rPr lang="en-US" sz="1800" i="1">
                        <a:latin typeface="Cambria Math"/>
                      </a:rPr>
                      <m:t>𝑐𝑜𝑠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l-GR" sz="1800" i="1" baseline="-25000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.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 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u="sng" dirty="0"/>
                  <a:t>Απάντηση</a:t>
                </a:r>
                <a:r>
                  <a:rPr lang="el-GR" sz="1800" dirty="0"/>
                  <a:t>: Από τη σχέση του </a:t>
                </a:r>
                <a:r>
                  <a:rPr lang="en-US" sz="1800" dirty="0"/>
                  <a:t>Euler </a:t>
                </a:r>
                <a:r>
                  <a:rPr lang="el-GR" sz="1800" dirty="0"/>
                  <a:t>γνωρίζουμε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𝑐𝑜𝑠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l-GR" sz="1800" i="1">
                                <a:latin typeface="Cambria Math"/>
                              </a:rPr>
                              <m:t>𝜔</m:t>
                            </m:r>
                          </m:e>
                          <m:sub>
                            <m:r>
                              <a:rPr lang="el-GR" sz="1800" i="1">
                                <a:latin typeface="Cambria Math"/>
                              </a:rPr>
                              <m:t>0</m:t>
                            </m:r>
                          </m:sub>
                        </m:sSub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l-GR" sz="1800" i="1">
                            <a:latin typeface="Cambria Math"/>
                          </a:rPr>
                        </m:ctrlPr>
                      </m:fPr>
                      <m:num>
                        <m:r>
                          <a:rPr lang="el-GR" sz="18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l-GR" sz="1800" i="1">
                            <a:latin typeface="Cambria Math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l-GR" sz="1800" i="1">
                            <a:latin typeface="Cambria Math"/>
                          </a:rPr>
                        </m:ctrlPr>
                      </m:sSupPr>
                      <m:e>
                        <m:r>
                          <a:rPr lang="el-GR" sz="1800" i="1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l-GR" sz="1800" i="1">
                            <a:latin typeface="Cambria Math"/>
                          </a:rPr>
                          <m:t>𝑗</m:t>
                        </m:r>
                        <m:sSub>
                          <m:sSub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l-GR" sz="1800" i="1">
                                <a:latin typeface="Cambria Math"/>
                              </a:rPr>
                              <m:t>𝜔</m:t>
                            </m:r>
                          </m:e>
                          <m:sub>
                            <m:r>
                              <a:rPr lang="el-GR" sz="1800" i="1">
                                <a:latin typeface="Cambria Math"/>
                              </a:rPr>
                              <m:t>0</m:t>
                            </m:r>
                          </m:sub>
                        </m:sSub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</m:sup>
                    </m:sSup>
                    <m:r>
                      <a:rPr lang="el-GR" sz="1800" i="1">
                        <a:latin typeface="Cambria Math"/>
                      </a:rPr>
                      <m:t>+</m:t>
                    </m:r>
                    <m:f>
                      <m:fPr>
                        <m:ctrlPr>
                          <a:rPr lang="el-GR" sz="1800" i="1">
                            <a:latin typeface="Cambria Math"/>
                          </a:rPr>
                        </m:ctrlPr>
                      </m:fPr>
                      <m:num>
                        <m:r>
                          <a:rPr lang="el-GR" sz="18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l-GR" sz="1800" i="1">
                            <a:latin typeface="Cambria Math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l-GR" sz="1800" i="1">
                            <a:latin typeface="Cambria Math"/>
                          </a:rPr>
                        </m:ctrlPr>
                      </m:sSupPr>
                      <m:e>
                        <m:r>
                          <a:rPr lang="el-GR" sz="1800" i="1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l-GR" sz="1800" i="1">
                            <a:latin typeface="Cambria Math"/>
                          </a:rPr>
                          <m:t>−</m:t>
                        </m:r>
                        <m:r>
                          <a:rPr lang="el-GR" sz="1800" i="1">
                            <a:latin typeface="Cambria Math"/>
                          </a:rPr>
                          <m:t>𝑗</m:t>
                        </m:r>
                        <m:sSub>
                          <m:sSub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l-GR" sz="1800" i="1">
                                <a:latin typeface="Cambria Math"/>
                              </a:rPr>
                              <m:t>𝜔</m:t>
                            </m:r>
                          </m:e>
                          <m:sub>
                            <m:r>
                              <a:rPr lang="el-GR" sz="1800" i="1">
                                <a:latin typeface="Cambria Math"/>
                              </a:rPr>
                              <m:t>0</m:t>
                            </m:r>
                          </m:sub>
                        </m:sSub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</m:sup>
                    </m:sSup>
                    <m:r>
                      <a:rPr lang="el-GR" sz="1800" i="1">
                        <a:latin typeface="Cambria Math"/>
                      </a:rPr>
                      <m:t> </m:t>
                    </m:r>
                  </m:oMath>
                </a14:m>
                <a:r>
                  <a:rPr lang="el-GR" sz="1800" i="1" dirty="0"/>
                  <a:t> </a:t>
                </a:r>
                <a:r>
                  <a:rPr lang="el-GR" sz="1800" dirty="0"/>
                  <a:t>Επομένως, το δοθέν σήμα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𝑥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γράφεται: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sz="18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>
                              <a:latin typeface="Cambria Math"/>
                            </a:rPr>
                            <m:t>𝛱</m:t>
                          </m:r>
                        </m:e>
                        <m:sub>
                          <m:r>
                            <a:rPr lang="el-GR" sz="1800" i="1">
                              <a:latin typeface="Cambria Math"/>
                            </a:rPr>
                            <m:t>𝛵</m:t>
                          </m:r>
                        </m:sub>
                      </m:sSub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d>
                        <m:dPr>
                          <m:begChr m:val="["/>
                          <m:endChr m:val="]"/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l-GR" sz="1800" i="1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l-GR" sz="1800" i="1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𝑗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l-GR" sz="1800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l-GR" sz="1800" i="1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  <m:r>
                            <a:rPr lang="en-US" sz="1800" i="1">
                              <a:latin typeface="Cambria Math"/>
                            </a:rPr>
                            <m:t>+</m:t>
                          </m:r>
                          <m:f>
                            <m:f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l-GR" sz="1800" i="1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l-GR" sz="1800" i="1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𝑗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l-GR" sz="1800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l-GR" sz="1800" i="1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</m:e>
                      </m:d>
                      <m:r>
                        <a:rPr lang="en-US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2</m:t>
                          </m:r>
                        </m:den>
                      </m:f>
                      <m:sSup>
                        <m:sSupPr>
                          <m:ctrlPr>
                            <a:rPr lang="el-GR" sz="18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l-GR" sz="1800" i="1">
                              <a:latin typeface="Cambria Math"/>
                            </a:rPr>
                            <m:t>𝑗</m:t>
                          </m:r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l-GR" sz="1800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  <m:r>
                            <a:rPr lang="el-GR" sz="1800" i="1">
                              <a:latin typeface="Cambria Math"/>
                            </a:rPr>
                            <m:t>𝑡</m:t>
                          </m:r>
                        </m:sup>
                      </m:sSup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>
                              <a:latin typeface="Cambria Math"/>
                            </a:rPr>
                            <m:t>𝛱</m:t>
                          </m:r>
                        </m:e>
                        <m:sub>
                          <m:r>
                            <a:rPr lang="el-GR" sz="1800" i="1">
                              <a:latin typeface="Cambria Math"/>
                            </a:rPr>
                            <m:t>𝛵</m:t>
                          </m:r>
                        </m:sub>
                      </m:sSub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sz="1800" i="1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2</m:t>
                          </m:r>
                        </m:den>
                      </m:f>
                      <m:sSup>
                        <m:sSupPr>
                          <m:ctrlPr>
                            <a:rPr lang="el-GR" sz="18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l-GR" sz="1800" i="1">
                              <a:latin typeface="Cambria Math"/>
                            </a:rPr>
                            <m:t>−</m:t>
                          </m:r>
                          <m:r>
                            <a:rPr lang="el-GR" sz="1800" i="1">
                              <a:latin typeface="Cambria Math"/>
                            </a:rPr>
                            <m:t>𝑗</m:t>
                          </m:r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l-GR" sz="1800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  <m:r>
                            <a:rPr lang="el-GR" sz="1800" i="1">
                              <a:latin typeface="Cambria Math"/>
                            </a:rPr>
                            <m:t>𝑡</m:t>
                          </m:r>
                        </m:sup>
                      </m:sSup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>
                              <a:latin typeface="Cambria Math"/>
                            </a:rPr>
                            <m:t>𝛱</m:t>
                          </m:r>
                        </m:e>
                        <m:sub>
                          <m:r>
                            <a:rPr lang="el-GR" sz="1800" i="1">
                              <a:latin typeface="Cambria Math"/>
                            </a:rPr>
                            <m:t>𝛵</m:t>
                          </m:r>
                        </m:sub>
                      </m:sSub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Γνωρίζουμε επίσης ότι </a:t>
                </a:r>
                <a:r>
                  <a:rPr lang="el-GR" sz="1800" dirty="0"/>
                  <a:t>: 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>
                              <a:latin typeface="Cambria Math"/>
                            </a:rPr>
                            <m:t>𝛱</m:t>
                          </m:r>
                        </m:e>
                        <m:sub>
                          <m:r>
                            <a:rPr lang="el-GR" sz="1800" i="1">
                              <a:latin typeface="Cambria Math"/>
                            </a:rPr>
                            <m:t>𝛵</m:t>
                          </m:r>
                        </m:sub>
                      </m:sSub>
                      <m:r>
                        <a:rPr lang="el-GR" sz="1800" i="1">
                          <a:latin typeface="Cambria Math"/>
                        </a:rPr>
                        <m:t>(</m:t>
                      </m:r>
                      <m:r>
                        <a:rPr lang="en-US" sz="1800" i="1">
                          <a:latin typeface="Cambria Math"/>
                        </a:rPr>
                        <m:t>𝑡</m:t>
                      </m:r>
                      <m:r>
                        <a:rPr lang="el-GR" sz="1800" i="1">
                          <a:latin typeface="Cambria Math"/>
                        </a:rPr>
                        <m:t>)</m:t>
                      </m:r>
                      <m:box>
                        <m:boxPr>
                          <m:ctrlPr>
                            <a:rPr lang="el-GR" sz="1800" i="1">
                              <a:latin typeface="Cambria Math"/>
                            </a:rPr>
                          </m:ctrlPr>
                        </m:boxPr>
                        <m:e>
                          <m:groupChr>
                            <m:groupChrPr>
                              <m:chr m:val="↔"/>
                              <m:vertJc m:val="bot"/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groupChr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    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𝐹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    </m:t>
                              </m:r>
                            </m:e>
                          </m:groupChr>
                        </m:e>
                      </m:box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2 </m:t>
                          </m:r>
                          <m:r>
                            <a:rPr lang="el-GR" sz="1800" i="1">
                              <a:latin typeface="Cambria Math"/>
                            </a:rPr>
                            <m:t>𝑠𝑖𝑛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𝑇</m:t>
                              </m:r>
                            </m:e>
                          </m:d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𝜔</m:t>
                          </m:r>
                        </m:den>
                      </m:f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Χρησιμοποιώντας την ιδιότητα της ολίσθησης στη συχνότητα, έχουμε: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box>
                        <m:boxPr>
                          <m:ctrlPr>
                            <a:rPr lang="el-GR" sz="1800" i="1">
                              <a:latin typeface="Cambria Math"/>
                            </a:rPr>
                          </m:ctrlPr>
                        </m:boxPr>
                        <m:e>
                          <m:groupChr>
                            <m:groupChrPr>
                              <m:chr m:val="↔"/>
                              <m:vertJc m:val="bot"/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groupChr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    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𝐹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    </m:t>
                              </m:r>
                            </m:e>
                          </m:groupChr>
                        </m:e>
                      </m:box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𝑠𝑖𝑛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l-GR" sz="1800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  <m:r>
                            <a:rPr lang="el-GR" sz="1800" i="1">
                              <a:latin typeface="Cambria Math"/>
                            </a:rPr>
                            <m:t>𝑇</m:t>
                          </m:r>
                        </m:num>
                        <m:den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l-GR" sz="1800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</m:den>
                      </m:f>
                      <m:r>
                        <a:rPr lang="el-GR" sz="1800" i="1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𝑠𝑖𝑛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l-GR" sz="1800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  <m:r>
                            <a:rPr lang="el-GR" sz="1800" i="1">
                              <a:latin typeface="Cambria Math"/>
                            </a:rPr>
                            <m:t>𝑇</m:t>
                          </m:r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(</m:t>
                          </m:r>
                          <m:r>
                            <a:rPr lang="el-GR" sz="1800" i="1">
                              <a:latin typeface="Cambria Math"/>
                            </a:rPr>
                            <m:t>𝜔</m:t>
                          </m:r>
                          <m:r>
                            <a:rPr lang="el-GR" sz="1800" i="1"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l-GR" sz="1800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  <m:r>
                            <a:rPr lang="el-GR" sz="1800" i="1">
                              <a:latin typeface="Cambria Math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11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76290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7 (συνέχεια)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Ο </a:t>
                </a:r>
                <a:r>
                  <a:rPr lang="en-US" sz="1800" dirty="0" smtClean="0"/>
                  <a:t>MF </a:t>
                </a:r>
                <a:r>
                  <a:rPr lang="el-GR" sz="1800" dirty="0" smtClean="0"/>
                  <a:t>αποτελείται από </a:t>
                </a:r>
                <a:r>
                  <a:rPr lang="el-GR" sz="1800" dirty="0"/>
                  <a:t>δύο </a:t>
                </a:r>
                <a:r>
                  <a:rPr lang="el-GR" sz="1800" b="1" dirty="0"/>
                  <a:t>συναρτήσεις </a:t>
                </a:r>
                <a:r>
                  <a:rPr lang="el-GR" sz="1800" b="1" dirty="0" smtClean="0"/>
                  <a:t>δειγματοληψίας</a:t>
                </a:r>
                <a:r>
                  <a:rPr lang="el-GR" sz="1800" dirty="0" smtClean="0"/>
                  <a:t>, </a:t>
                </a:r>
                <a:r>
                  <a:rPr lang="el-GR" sz="1800" dirty="0"/>
                  <a:t>τοποθετημένες στις συχνότητες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l-GR" sz="1800" dirty="0"/>
                  <a:t> και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l-GR" sz="1800" b="0" i="0" smtClean="0">
                        <a:latin typeface="Cambria Math"/>
                      </a:rPr>
                      <m:t>.</m:t>
                    </m:r>
                  </m:oMath>
                </a14:m>
                <a:endParaRPr lang="el-GR" sz="1800" dirty="0" smtClean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Παρατηρείται </a:t>
                </a:r>
                <a:r>
                  <a:rPr lang="el-GR" sz="1800" dirty="0"/>
                  <a:t>διάχυση του φάσματος </a:t>
                </a:r>
                <a:r>
                  <a:rPr lang="el-GR" sz="1800" dirty="0" smtClean="0"/>
                  <a:t/>
                </a:r>
                <a:br>
                  <a:rPr lang="el-GR" sz="1800" dirty="0" smtClean="0"/>
                </a:br>
                <a:r>
                  <a:rPr lang="el-GR" sz="1800" dirty="0" smtClean="0"/>
                  <a:t>του </a:t>
                </a:r>
                <a:r>
                  <a:rPr lang="el-GR" sz="1800" dirty="0"/>
                  <a:t>σήματος σε συχνότητες εκατέρωθεν </a:t>
                </a:r>
                <a:r>
                  <a:rPr lang="el-GR" sz="1800" dirty="0" smtClean="0"/>
                  <a:t/>
                </a:r>
                <a:br>
                  <a:rPr lang="el-GR" sz="1800" dirty="0" smtClean="0"/>
                </a:br>
                <a:r>
                  <a:rPr lang="el-GR" sz="1800" dirty="0" smtClean="0"/>
                  <a:t>της </a:t>
                </a:r>
                <a:r>
                  <a:rPr lang="el-GR" sz="1800" dirty="0"/>
                  <a:t>συχνότητας </a:t>
                </a:r>
                <a:r>
                  <a:rPr lang="el-GR" sz="1800" dirty="0" smtClean="0"/>
                  <a:t>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±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l-GR" sz="1800" dirty="0"/>
                  <a:t> του συνημιτόνου.  </a:t>
                </a:r>
                <a:endParaRPr lang="el-GR" sz="1800" dirty="0" smtClean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Το </a:t>
                </a:r>
                <a:r>
                  <a:rPr lang="el-GR" sz="1800" dirty="0"/>
                  <a:t>φαινόμενο αυτό είναι ανεπιθύμητο, </a:t>
                </a:r>
                <a:r>
                  <a:rPr lang="el-GR" sz="1800" dirty="0" smtClean="0"/>
                  <a:t/>
                </a:r>
                <a:br>
                  <a:rPr lang="el-GR" sz="1800" dirty="0" smtClean="0"/>
                </a:br>
                <a:r>
                  <a:rPr lang="el-GR" sz="1800" dirty="0" smtClean="0"/>
                  <a:t>ειδικά </a:t>
                </a:r>
                <a:r>
                  <a:rPr lang="el-GR" sz="1800" dirty="0"/>
                  <a:t>στην περίπτωση που </a:t>
                </a:r>
                <a:r>
                  <a:rPr lang="el-GR" sz="1800" dirty="0" smtClean="0"/>
                  <a:t>θέλουμε να </a:t>
                </a:r>
                <a:br>
                  <a:rPr lang="el-GR" sz="1800" dirty="0" smtClean="0"/>
                </a:br>
                <a:r>
                  <a:rPr lang="el-GR" sz="1800" dirty="0" smtClean="0"/>
                  <a:t>εντοπίσουμε </a:t>
                </a:r>
                <a:r>
                  <a:rPr lang="el-GR" sz="1800" dirty="0"/>
                  <a:t>την ακριβή θέση της </a:t>
                </a:r>
                <a:r>
                  <a:rPr lang="el-GR" sz="1800" dirty="0" smtClean="0"/>
                  <a:t/>
                </a:r>
                <a:br>
                  <a:rPr lang="el-GR" sz="1800" dirty="0" smtClean="0"/>
                </a:br>
                <a:r>
                  <a:rPr lang="el-GR" sz="1800" dirty="0" smtClean="0"/>
                  <a:t>συχνότητας </a:t>
                </a:r>
                <a:r>
                  <a:rPr lang="el-GR" sz="1800" dirty="0"/>
                  <a:t>περισσοτέρων του ενός </a:t>
                </a:r>
                <a:r>
                  <a:rPr lang="el-GR" sz="1800" dirty="0" smtClean="0"/>
                  <a:t/>
                </a:r>
                <a:br>
                  <a:rPr lang="el-GR" sz="1800" dirty="0" smtClean="0"/>
                </a:br>
                <a:r>
                  <a:rPr lang="el-GR" sz="1800" dirty="0" smtClean="0"/>
                  <a:t>συνημιτόνων</a:t>
                </a:r>
                <a:r>
                  <a:rPr lang="el-GR" sz="1800" dirty="0"/>
                  <a:t>. </a:t>
                </a:r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Η </a:t>
                </a:r>
                <a:r>
                  <a:rPr lang="el-GR" sz="1800" dirty="0"/>
                  <a:t>διαπίστωση ότι η </a:t>
                </a:r>
                <a:r>
                  <a:rPr lang="el-GR" sz="1800" dirty="0" err="1"/>
                  <a:t>παραθύρωση</a:t>
                </a:r>
                <a:r>
                  <a:rPr lang="el-GR" sz="1800" dirty="0"/>
                  <a:t> προκαλεί παραμόρφωση στο φάσμα είναι πολύ σημαντική επειδή η </a:t>
                </a:r>
                <a:r>
                  <a:rPr lang="el-GR" sz="1800" dirty="0" err="1"/>
                  <a:t>παραθύρωση</a:t>
                </a:r>
                <a:r>
                  <a:rPr lang="el-GR" sz="1800" dirty="0"/>
                  <a:t> είναι μία συχνά χρησιμοποιούμενη διαδικασία στην επεξεργασία των σημάτων, προκειμένου να λάβουμε και να επεξεργαστούμε τμήματα των σημάτων. </a:t>
                </a:r>
                <a:endParaRPr lang="el-GR" sz="1800" dirty="0" smtClean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Η </a:t>
                </a:r>
                <a:r>
                  <a:rPr lang="el-GR" sz="1800" dirty="0"/>
                  <a:t>ελαχιστοποίηση της επίδρασης του </a:t>
                </a:r>
                <a:r>
                  <a:rPr lang="el-GR" sz="1800" dirty="0" smtClean="0"/>
                  <a:t>παραθύρου </a:t>
                </a:r>
                <a:r>
                  <a:rPr lang="el-GR" sz="1800" dirty="0"/>
                  <a:t>επιτυγχάνεται με αύξηση της </a:t>
                </a:r>
                <a:r>
                  <a:rPr lang="el-GR" sz="1800" dirty="0" smtClean="0"/>
                  <a:t>διάρκειας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𝛵</m:t>
                    </m:r>
                  </m:oMath>
                </a14:m>
                <a:r>
                  <a:rPr lang="el-GR" sz="1800" dirty="0"/>
                  <a:t> του </a:t>
                </a:r>
                <a:r>
                  <a:rPr lang="el-GR" sz="1800" dirty="0" smtClean="0"/>
                  <a:t>παραθύρου, </a:t>
                </a:r>
                <a:r>
                  <a:rPr lang="el-GR" sz="1800" dirty="0"/>
                  <a:t>επειδή αυτό οδηγεί στη μείωση της διάρκειας των λοβών της συνάρτησης </a:t>
                </a:r>
                <a:r>
                  <a:rPr lang="el-GR" sz="1800" dirty="0" smtClean="0"/>
                  <a:t>δειγματοληψίας.</a:t>
                </a:r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3"/>
                <a:stretch>
                  <a:fillRect l="-444" t="-669" r="-96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15</a:t>
            </a:fld>
            <a:endParaRPr lang="el-GR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6875729"/>
              </p:ext>
            </p:extLst>
          </p:nvPr>
        </p:nvGraphicFramePr>
        <p:xfrm>
          <a:off x="5159449" y="1431234"/>
          <a:ext cx="3661023" cy="2861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6" name="Bitmap Image" r:id="rId4" imgW="6733333" imgH="5219048" progId="Paint.Picture">
                  <p:embed/>
                </p:oleObj>
              </mc:Choice>
              <mc:Fallback>
                <p:oleObj name="Bitmap Image" r:id="rId4" imgW="6733333" imgH="5219048" progId="Paint.Picture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lum bright="-20000" contrast="20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59449" y="1431234"/>
                        <a:ext cx="3661023" cy="286186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76290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/>
              <a:t>Ιδιότητες του Μετασχηματισμού </a:t>
            </a:r>
            <a:r>
              <a:rPr lang="el-GR" dirty="0" smtClean="0"/>
              <a:t>Fourier (</a:t>
            </a:r>
            <a:r>
              <a:rPr lang="en-US" dirty="0" smtClean="0"/>
              <a:t>3</a:t>
            </a:r>
            <a:r>
              <a:rPr lang="el-GR" dirty="0" smtClean="0"/>
              <a:t>/10)</a:t>
            </a:r>
            <a:endParaRPr lang="el-GR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lvl="2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b="1" dirty="0" smtClean="0"/>
                  <a:t>4.</a:t>
                </a:r>
                <a:r>
                  <a:rPr lang="en-US" dirty="0"/>
                  <a:t>	</a:t>
                </a:r>
                <a:r>
                  <a:rPr lang="el-GR" b="1" dirty="0" smtClean="0"/>
                  <a:t>Αλλαγή </a:t>
                </a:r>
                <a:r>
                  <a:rPr lang="el-GR" b="1" dirty="0"/>
                  <a:t>Κλίμακας στο Χρόνο </a:t>
                </a:r>
                <a:endParaRPr lang="el-GR" sz="11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Αν </a:t>
                </a:r>
                <a14:m>
                  <m:oMath xmlns:m="http://schemas.openxmlformats.org/officeDocument/2006/math">
                    <m:r>
                      <a:rPr lang="en-US" sz="1800" i="1" dirty="0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 dirty="0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US" sz="1800" i="1" dirty="0">
                        <a:latin typeface="Cambria Math"/>
                      </a:rPr>
                      <m:t> </m:t>
                    </m:r>
                    <m:groupChr>
                      <m:groupChrPr>
                        <m:chr m:val="↔"/>
                        <m:vertJc m:val="bot"/>
                        <m:ctrlPr>
                          <a:rPr lang="en-US" sz="1800" i="1" dirty="0">
                            <a:latin typeface="Cambria Math"/>
                          </a:rPr>
                        </m:ctrlPr>
                      </m:groupChrPr>
                      <m:e>
                        <m:r>
                          <a:rPr lang="en-US" sz="1800" i="1" dirty="0">
                            <a:latin typeface="Cambria Math"/>
                          </a:rPr>
                          <m:t>   </m:t>
                        </m:r>
                        <m:r>
                          <a:rPr lang="en-US" sz="1800" i="1" dirty="0">
                            <a:latin typeface="Cambria Math"/>
                          </a:rPr>
                          <m:t>𝐹</m:t>
                        </m:r>
                        <m:r>
                          <a:rPr lang="en-US" sz="1800" i="1" dirty="0">
                            <a:latin typeface="Cambria Math"/>
                          </a:rPr>
                          <m:t>   </m:t>
                        </m:r>
                      </m:e>
                    </m:groupChr>
                    <m:r>
                      <a:rPr lang="en-US" sz="1800" i="1" dirty="0">
                        <a:latin typeface="Cambria Math"/>
                      </a:rPr>
                      <m:t> </m:t>
                    </m:r>
                    <m:r>
                      <a:rPr lang="en-US" sz="1800" i="1" dirty="0">
                        <a:latin typeface="Cambria Math"/>
                      </a:rPr>
                      <m:t>𝑋</m:t>
                    </m:r>
                    <m:d>
                      <m:dPr>
                        <m:ctrlPr>
                          <a:rPr lang="en-US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>
                            <a:latin typeface="Cambria Math"/>
                          </a:rPr>
                          <m:t>𝜔</m:t>
                        </m:r>
                      </m:e>
                    </m:d>
                  </m:oMath>
                </a14:m>
                <a:r>
                  <a:rPr lang="en-US" sz="1800" dirty="0"/>
                  <a:t> </a:t>
                </a:r>
                <a:r>
                  <a:rPr lang="el-GR" sz="1800" dirty="0"/>
                  <a:t>τότε για κάθε πραγματικό αριθμό </a:t>
                </a:r>
                <a14:m>
                  <m:oMath xmlns:m="http://schemas.openxmlformats.org/officeDocument/2006/math">
                    <m:r>
                      <a:rPr lang="el-GR" sz="1800" i="1" dirty="0">
                        <a:latin typeface="Cambria Math"/>
                      </a:rPr>
                      <m:t>𝛼</m:t>
                    </m:r>
                    <m:r>
                      <a:rPr lang="el-GR" sz="1800" i="1" dirty="0">
                        <a:latin typeface="Cambria Math"/>
                      </a:rPr>
                      <m:t> (</m:t>
                    </m:r>
                    <m:r>
                      <a:rPr lang="el-GR" sz="1800" i="1" dirty="0" err="1">
                        <a:latin typeface="Cambria Math"/>
                      </a:rPr>
                      <m:t>𝛼</m:t>
                    </m:r>
                    <m:r>
                      <a:rPr lang="el-GR" sz="1800" i="1" dirty="0" err="1">
                        <a:latin typeface="Cambria Math"/>
                      </a:rPr>
                      <m:t>≠0)</m:t>
                    </m:r>
                  </m:oMath>
                </a14:m>
                <a:r>
                  <a:rPr lang="el-GR" sz="1800" dirty="0"/>
                  <a:t>, ισχύει: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𝑎𝑡</m:t>
                          </m:r>
                        </m:e>
                      </m:d>
                      <m:groupChr>
                        <m:groupChrPr>
                          <m:chr m:val="↔"/>
                          <m:vertJc m:val="bot"/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groupChrPr>
                        <m:e>
                          <m:r>
                            <a:rPr lang="en-US" sz="1800" i="1" dirty="0">
                              <a:latin typeface="Cambria Math"/>
                            </a:rPr>
                            <m:t>   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𝐹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   </m:t>
                          </m:r>
                        </m:e>
                      </m:groupChr>
                      <m:r>
                        <a:rPr lang="en-US" sz="1800" i="1" dirty="0">
                          <a:latin typeface="Cambria Math"/>
                        </a:rPr>
                        <m:t> </m:t>
                      </m:r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>
                              <a:latin typeface="Cambria Math"/>
                            </a:rPr>
                            <m:t>1</m:t>
                          </m:r>
                        </m:num>
                        <m:den>
                          <m:d>
                            <m:dPr>
                              <m:begChr m:val="|"/>
                              <m:endChr m:val="|"/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𝑎</m:t>
                              </m:r>
                            </m:e>
                          </m:d>
                        </m:den>
                      </m:f>
                      <m:r>
                        <a:rPr lang="el-GR" sz="1800" i="1" dirty="0" err="1">
                          <a:latin typeface="Cambria Math"/>
                        </a:rPr>
                        <m:t>𝑋</m:t>
                      </m:r>
                      <m:d>
                        <m:d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l-GR" sz="1800" i="1" dirty="0" err="1">
                                  <a:latin typeface="Cambria Math"/>
                                </a:rPr>
                                <m:t>𝜔</m:t>
                              </m:r>
                            </m:num>
                            <m:den>
                              <m:r>
                                <a:rPr lang="el-GR" sz="1800" i="1" dirty="0">
                                  <a:latin typeface="Cambria Math"/>
                                </a:rPr>
                                <m:t>𝑎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b="1" dirty="0"/>
                  <a:t>5</a:t>
                </a:r>
                <a:r>
                  <a:rPr lang="en-US" sz="1800" b="1" dirty="0" smtClean="0"/>
                  <a:t>.	</a:t>
                </a:r>
                <a:r>
                  <a:rPr lang="el-GR" sz="1800" b="1" dirty="0" smtClean="0"/>
                  <a:t>Αλλαγή </a:t>
                </a:r>
                <a:r>
                  <a:rPr lang="el-GR" sz="1800" b="1" dirty="0"/>
                  <a:t>Κλίμακας στη Συχνότητα 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Αν </a:t>
                </a:r>
                <a14:m>
                  <m:oMath xmlns:m="http://schemas.openxmlformats.org/officeDocument/2006/math">
                    <m:r>
                      <a:rPr lang="en-US" sz="1800" i="1" dirty="0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 dirty="0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US" sz="1800" i="1" dirty="0">
                        <a:latin typeface="Cambria Math"/>
                      </a:rPr>
                      <m:t> </m:t>
                    </m:r>
                    <m:groupChr>
                      <m:groupChrPr>
                        <m:chr m:val="↔"/>
                        <m:vertJc m:val="bot"/>
                        <m:ctrlPr>
                          <a:rPr lang="en-US" sz="1800" i="1" dirty="0">
                            <a:latin typeface="Cambria Math"/>
                          </a:rPr>
                        </m:ctrlPr>
                      </m:groupChrPr>
                      <m:e>
                        <m:r>
                          <a:rPr lang="en-US" sz="1800" i="1" dirty="0">
                            <a:latin typeface="Cambria Math"/>
                          </a:rPr>
                          <m:t>   </m:t>
                        </m:r>
                        <m:r>
                          <a:rPr lang="en-US" sz="1800" i="1" dirty="0">
                            <a:latin typeface="Cambria Math"/>
                          </a:rPr>
                          <m:t>𝐹</m:t>
                        </m:r>
                        <m:r>
                          <a:rPr lang="en-US" sz="1800" i="1" dirty="0">
                            <a:latin typeface="Cambria Math"/>
                          </a:rPr>
                          <m:t>   </m:t>
                        </m:r>
                      </m:e>
                    </m:groupChr>
                    <m:r>
                      <a:rPr lang="en-US" sz="1800" i="1" dirty="0">
                        <a:latin typeface="Cambria Math"/>
                      </a:rPr>
                      <m:t> </m:t>
                    </m:r>
                    <m:r>
                      <a:rPr lang="en-US" sz="1800" i="1" dirty="0">
                        <a:latin typeface="Cambria Math"/>
                      </a:rPr>
                      <m:t>𝑋</m:t>
                    </m:r>
                    <m:d>
                      <m:dPr>
                        <m:ctrlPr>
                          <a:rPr lang="en-US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>
                            <a:latin typeface="Cambria Math"/>
                          </a:rPr>
                          <m:t>𝜔</m:t>
                        </m:r>
                      </m:e>
                    </m:d>
                  </m:oMath>
                </a14:m>
                <a:r>
                  <a:rPr lang="el-GR" sz="1800" dirty="0"/>
                  <a:t>, τότε για κάθε πραγματικό αριθμό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𝛼</m:t>
                    </m:r>
                    <m:r>
                      <a:rPr lang="el-GR" sz="1800" i="1" dirty="0" smtClean="0">
                        <a:latin typeface="Cambria Math"/>
                      </a:rPr>
                      <m:t> (</m:t>
                    </m:r>
                    <m:r>
                      <a:rPr lang="el-GR" sz="1800" i="1" dirty="0" err="1">
                        <a:latin typeface="Cambria Math"/>
                      </a:rPr>
                      <m:t>𝛼</m:t>
                    </m:r>
                    <m:r>
                      <a:rPr lang="el-GR" sz="1800" i="1" dirty="0" err="1">
                        <a:latin typeface="Cambria Math"/>
                      </a:rPr>
                      <m:t>≠0)</m:t>
                    </m:r>
                  </m:oMath>
                </a14:m>
                <a:r>
                  <a:rPr lang="el-GR" sz="1800" dirty="0"/>
                  <a:t>, ισχύει:	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d>
                            <m:dPr>
                              <m:begChr m:val="|"/>
                              <m:endChr m:val="|"/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𝑎</m:t>
                              </m:r>
                            </m:e>
                          </m:d>
                        </m:den>
                      </m:f>
                      <m:r>
                        <a:rPr lang="el-GR" sz="1800" i="1" dirty="0" err="1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l-GR" sz="1800" i="1" dirty="0" err="1">
                                  <a:latin typeface="Cambria Math"/>
                                </a:rPr>
                                <m:t>𝑡</m:t>
                              </m:r>
                            </m:num>
                            <m:den>
                              <m:r>
                                <a:rPr lang="el-GR" sz="1800" i="1" dirty="0">
                                  <a:latin typeface="Cambria Math"/>
                                </a:rPr>
                                <m:t>𝑎</m:t>
                              </m:r>
                            </m:den>
                          </m:f>
                        </m:e>
                      </m:d>
                      <m:groupChr>
                        <m:groupChrPr>
                          <m:chr m:val="↔"/>
                          <m:vertJc m:val="bot"/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groupChrPr>
                        <m:e>
                          <m:r>
                            <a:rPr lang="en-US" sz="1800" i="1" dirty="0">
                              <a:latin typeface="Cambria Math"/>
                            </a:rPr>
                            <m:t>   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𝐹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   </m:t>
                          </m:r>
                        </m:e>
                      </m:groupChr>
                      <m:r>
                        <a:rPr lang="en-US" sz="1800" b="0" i="1" dirty="0" smtClean="0">
                          <a:latin typeface="Cambria Math"/>
                        </a:rPr>
                        <m:t> </m:t>
                      </m:r>
                      <m:r>
                        <a:rPr lang="el-GR" sz="1800" i="1" dirty="0" err="1">
                          <a:latin typeface="Cambria Math"/>
                        </a:rPr>
                        <m:t>𝑋</m:t>
                      </m:r>
                      <m:r>
                        <a:rPr lang="el-GR" sz="1800" i="1" dirty="0" err="1">
                          <a:latin typeface="Cambria Math"/>
                        </a:rPr>
                        <m:t>(</m:t>
                      </m:r>
                      <m:r>
                        <a:rPr lang="el-GR" sz="1800" i="1" dirty="0" err="1">
                          <a:latin typeface="Cambria Math"/>
                        </a:rPr>
                        <m:t>𝑎</m:t>
                      </m:r>
                      <m:r>
                        <a:rPr lang="el-GR" sz="1800" i="1" dirty="0" err="1">
                          <a:latin typeface="Cambria Math"/>
                        </a:rPr>
                        <m:t>𝜔</m:t>
                      </m:r>
                      <m:r>
                        <a:rPr lang="el-GR" sz="1800" i="1" dirty="0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Το σπουδαίο συμπέρασμα των παραπάνω δύο ιδιοτήτων είναι ότι η αλλαγή της κλίμακας του χρόνου επηρεάζει αντιστρόφως ανάλογα την έκταση του μετασχηματισμού Fourier. </a:t>
                </a:r>
                <a:endParaRPr lang="en-US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Έτσι </a:t>
                </a:r>
                <a:r>
                  <a:rPr lang="el-GR" sz="1800" dirty="0"/>
                  <a:t>μπορούμε να «στενεύουμε» ή να «πλατύνουμε» το φάσμα του σήματος με διεύρυνση ή </a:t>
                </a:r>
                <a:r>
                  <a:rPr lang="el-GR" sz="1800" dirty="0" err="1"/>
                  <a:t>στένευση</a:t>
                </a:r>
                <a:r>
                  <a:rPr lang="el-GR" sz="1800" dirty="0"/>
                  <a:t> του χρόνου αντίστοιχα, χρησιμοποιώντας την κατάλληλη </a:t>
                </a:r>
                <a:r>
                  <a:rPr lang="el-GR" sz="1800" dirty="0" smtClean="0"/>
                  <a:t>κλίμακα.</a:t>
                </a: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669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46346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l-GR" sz="2300" dirty="0"/>
              <a:t>Απεικόνιση της αλλαγής κλίμακας στο χρόνο και στη συχνότητα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buNone/>
                </a:pPr>
                <a:endParaRPr lang="en-US" sz="16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n-US" sz="1600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n-US" sz="16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n-US" sz="16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n-US" sz="1600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6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n-US" sz="28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n-US" sz="1600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600" dirty="0" smtClean="0"/>
                  <a:t>Αν </a:t>
                </a:r>
                <a14:m>
                  <m:oMath xmlns:m="http://schemas.openxmlformats.org/officeDocument/2006/math">
                    <m:r>
                      <a:rPr lang="el-GR" sz="1600" i="1">
                        <a:latin typeface="Cambria Math"/>
                      </a:rPr>
                      <m:t>𝛼</m:t>
                    </m:r>
                    <m:r>
                      <a:rPr lang="el-GR" sz="1600" i="1">
                        <a:latin typeface="Cambria Math"/>
                      </a:rPr>
                      <m:t>&gt;1</m:t>
                    </m:r>
                  </m:oMath>
                </a14:m>
                <a:r>
                  <a:rPr lang="el-GR" sz="1600" dirty="0" smtClean="0"/>
                  <a:t>,</a:t>
                </a:r>
                <a:r>
                  <a:rPr lang="el-GR" sz="1600" dirty="0"/>
                  <a:t> το σήμα </a:t>
                </a:r>
                <a:r>
                  <a:rPr lang="el-GR" sz="1600" dirty="0" smtClean="0"/>
                  <a:t>μεταβάλλεται </a:t>
                </a:r>
                <a:r>
                  <a:rPr lang="el-GR" sz="1600" dirty="0"/>
                  <a:t>πιο </a:t>
                </a:r>
                <a:r>
                  <a:rPr lang="el-GR" sz="1600" dirty="0" smtClean="0"/>
                  <a:t>γρήγορα στο χρόνο, γεγονός που αντιστοιχεί σε </a:t>
                </a:r>
                <a:r>
                  <a:rPr lang="el-GR" sz="1600" dirty="0"/>
                  <a:t>υψηλότερες συχνότητες στο πεδίο </a:t>
                </a:r>
                <a:r>
                  <a:rPr lang="el-GR" sz="1600" dirty="0" smtClean="0"/>
                  <a:t>συχνοτήτων, άρα, </a:t>
                </a:r>
                <a:r>
                  <a:rPr lang="el-GR" sz="1600" dirty="0"/>
                  <a:t>το φάσμα </a:t>
                </a:r>
                <a:r>
                  <a:rPr lang="el-GR" sz="1600" dirty="0" smtClean="0"/>
                  <a:t>του διαστέλλεται (σχήμα β</a:t>
                </a:r>
                <a:r>
                  <a:rPr lang="el-GR" sz="1600" dirty="0"/>
                  <a:t>). </a:t>
                </a:r>
                <a:endParaRPr lang="el-GR" sz="16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6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6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6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endParaRPr lang="el-GR" sz="1600" dirty="0"/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600" dirty="0" smtClean="0"/>
                  <a:t>Αντίθετα</a:t>
                </a:r>
                <a:r>
                  <a:rPr lang="el-GR" sz="1600" dirty="0"/>
                  <a:t>, όταν </a:t>
                </a:r>
                <a14:m>
                  <m:oMath xmlns:m="http://schemas.openxmlformats.org/officeDocument/2006/math">
                    <m:r>
                      <a:rPr lang="el-GR" sz="1600" i="1">
                        <a:latin typeface="Cambria Math"/>
                      </a:rPr>
                      <m:t>0&lt;</m:t>
                    </m:r>
                    <m:r>
                      <a:rPr lang="el-GR" sz="1600" i="1">
                        <a:latin typeface="Cambria Math"/>
                      </a:rPr>
                      <m:t>𝛼</m:t>
                    </m:r>
                    <m:r>
                      <a:rPr lang="el-GR" sz="1600" i="1">
                        <a:latin typeface="Cambria Math"/>
                      </a:rPr>
                      <m:t>&lt;1</m:t>
                    </m:r>
                  </m:oMath>
                </a14:m>
                <a:r>
                  <a:rPr lang="el-GR" sz="1600" dirty="0"/>
                  <a:t>, το σήμα </a:t>
                </a:r>
                <a:r>
                  <a:rPr lang="el-GR" sz="1600" dirty="0" smtClean="0"/>
                  <a:t>μεταβάλλεται </a:t>
                </a:r>
                <a:r>
                  <a:rPr lang="el-GR" sz="1600" dirty="0"/>
                  <a:t>πιο αργά </a:t>
                </a:r>
                <a:r>
                  <a:rPr lang="el-GR" sz="1600" dirty="0" smtClean="0"/>
                  <a:t>στο χρόνο, γεγονός που αντιστοιχεί σε σήμα </a:t>
                </a:r>
                <a:r>
                  <a:rPr lang="el-GR" sz="1600" dirty="0"/>
                  <a:t>χαμηλής </a:t>
                </a:r>
                <a:r>
                  <a:rPr lang="el-GR" sz="1600" dirty="0" smtClean="0"/>
                  <a:t>συχνότητας, άρα το </a:t>
                </a:r>
                <a:r>
                  <a:rPr lang="el-GR" sz="1600" dirty="0"/>
                  <a:t>φάσμα του συμπιέζεται </a:t>
                </a:r>
                <a:r>
                  <a:rPr lang="el-GR" sz="1600" dirty="0" smtClean="0"/>
                  <a:t>(σχήμα γ).</a:t>
                </a:r>
                <a:endParaRPr lang="el-GR" sz="16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370" r="-59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17</a:t>
            </a:fld>
            <a:endParaRPr lang="el-GR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908720"/>
            <a:ext cx="4657725" cy="284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4403948"/>
            <a:ext cx="4638675" cy="1257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58477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/>
              <a:t>Ιδιότητες του Μετασχηματισμού </a:t>
            </a:r>
            <a:r>
              <a:rPr lang="el-GR" dirty="0" smtClean="0"/>
              <a:t>Fourier (</a:t>
            </a:r>
            <a:r>
              <a:rPr lang="en-US" dirty="0" smtClean="0"/>
              <a:t>4</a:t>
            </a:r>
            <a:r>
              <a:rPr lang="el-GR" dirty="0" smtClean="0"/>
              <a:t>/10)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lvl="2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b="1" dirty="0" smtClean="0"/>
                  <a:t>6.</a:t>
                </a:r>
                <a:r>
                  <a:rPr lang="en-US" b="1" dirty="0" smtClean="0"/>
                  <a:t>	</a:t>
                </a:r>
                <a:r>
                  <a:rPr lang="el-GR" b="1" dirty="0" smtClean="0"/>
                  <a:t>Ανάκλαση</a:t>
                </a:r>
                <a:endParaRPr lang="el-GR" sz="11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Αν </a:t>
                </a:r>
                <a:r>
                  <a:rPr lang="el-GR" sz="1800" dirty="0"/>
                  <a:t>στην </a:t>
                </a:r>
                <a:r>
                  <a:rPr lang="el-GR" sz="1800" dirty="0" smtClean="0"/>
                  <a:t>ιδιότητα αλλαγής κλίμακας στο χρόνο θέσουμε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𝛼</m:t>
                    </m:r>
                    <m:r>
                      <a:rPr lang="el-GR" sz="1800" i="1" dirty="0" smtClean="0">
                        <a:latin typeface="Cambria Math"/>
                      </a:rPr>
                      <m:t>=−1</m:t>
                    </m:r>
                  </m:oMath>
                </a14:m>
                <a:r>
                  <a:rPr lang="el-GR" sz="1800" dirty="0"/>
                  <a:t>, προκύπτει η ιδιότητα της ανάκλασης: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−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𝑡</m:t>
                          </m:r>
                        </m:e>
                      </m:d>
                      <m:groupChr>
                        <m:groupChrPr>
                          <m:chr m:val="↔"/>
                          <m:vertJc m:val="bot"/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groupChrPr>
                        <m:e>
                          <m:r>
                            <a:rPr lang="en-US" sz="1800" i="1" dirty="0">
                              <a:latin typeface="Cambria Math"/>
                            </a:rPr>
                            <m:t>   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𝐹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   </m:t>
                          </m:r>
                        </m:e>
                      </m:groupChr>
                      <m:r>
                        <a:rPr lang="el-GR" sz="1800" i="1" dirty="0" smtClean="0">
                          <a:latin typeface="Cambria Math"/>
                        </a:rPr>
                        <m:t>𝑋</m:t>
                      </m:r>
                      <m:r>
                        <a:rPr lang="el-GR" sz="1800" i="1" dirty="0">
                          <a:latin typeface="Cambria Math"/>
                        </a:rPr>
                        <m:t>(−</m:t>
                      </m:r>
                      <m:r>
                        <a:rPr lang="el-GR" sz="1800" i="1" dirty="0">
                          <a:latin typeface="Cambria Math"/>
                        </a:rPr>
                        <m:t>𝜔</m:t>
                      </m:r>
                      <m:r>
                        <a:rPr lang="el-GR" sz="1800" i="1" dirty="0">
                          <a:latin typeface="Cambria Math"/>
                        </a:rPr>
                        <m:t>) </m:t>
                      </m:r>
                    </m:oMath>
                  </m:oMathPara>
                </a14:m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b="1" dirty="0" smtClean="0"/>
                  <a:t>7.</a:t>
                </a:r>
                <a:r>
                  <a:rPr lang="en-US" sz="1800" b="1" dirty="0" smtClean="0"/>
                  <a:t>	</a:t>
                </a:r>
                <a:r>
                  <a:rPr lang="el-GR" sz="1800" b="1" dirty="0" smtClean="0"/>
                  <a:t>Συζυγία </a:t>
                </a:r>
                <a:endParaRPr lang="el-GR" sz="1800" b="1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Αν </a:t>
                </a:r>
                <a14:m>
                  <m:oMath xmlns:m="http://schemas.openxmlformats.org/officeDocument/2006/math">
                    <m:r>
                      <a:rPr lang="en-US" sz="1800" i="1" dirty="0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 dirty="0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US" sz="1800" i="1" dirty="0">
                        <a:latin typeface="Cambria Math"/>
                      </a:rPr>
                      <m:t> </m:t>
                    </m:r>
                    <m:groupChr>
                      <m:groupChrPr>
                        <m:chr m:val="↔"/>
                        <m:vertJc m:val="bot"/>
                        <m:ctrlPr>
                          <a:rPr lang="en-US" sz="1800" i="1" dirty="0">
                            <a:latin typeface="Cambria Math"/>
                          </a:rPr>
                        </m:ctrlPr>
                      </m:groupChrPr>
                      <m:e>
                        <m:r>
                          <a:rPr lang="en-US" sz="1800" i="1" dirty="0">
                            <a:latin typeface="Cambria Math"/>
                          </a:rPr>
                          <m:t>   </m:t>
                        </m:r>
                        <m:r>
                          <a:rPr lang="en-US" sz="1800" i="1" dirty="0">
                            <a:latin typeface="Cambria Math"/>
                          </a:rPr>
                          <m:t>𝐹</m:t>
                        </m:r>
                        <m:r>
                          <a:rPr lang="en-US" sz="1800" i="1" dirty="0">
                            <a:latin typeface="Cambria Math"/>
                          </a:rPr>
                          <m:t>   </m:t>
                        </m:r>
                      </m:e>
                    </m:groupChr>
                    <m:r>
                      <a:rPr lang="en-US" sz="1800" i="1" dirty="0">
                        <a:latin typeface="Cambria Math"/>
                      </a:rPr>
                      <m:t> </m:t>
                    </m:r>
                    <m:r>
                      <a:rPr lang="en-US" sz="1800" i="1" dirty="0">
                        <a:latin typeface="Cambria Math"/>
                      </a:rPr>
                      <m:t>𝑋</m:t>
                    </m:r>
                    <m:d>
                      <m:dPr>
                        <m:ctrlPr>
                          <a:rPr lang="en-US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>
                            <a:latin typeface="Cambria Math"/>
                          </a:rPr>
                          <m:t>𝜔</m:t>
                        </m:r>
                      </m:e>
                    </m:d>
                  </m:oMath>
                </a14:m>
                <a:r>
                  <a:rPr lang="en-US" sz="1800" dirty="0"/>
                  <a:t> </a:t>
                </a:r>
                <a:r>
                  <a:rPr lang="el-GR" sz="1800" dirty="0" smtClean="0"/>
                  <a:t>τότε </a:t>
                </a:r>
                <a:r>
                  <a:rPr lang="el-GR" sz="1800" dirty="0"/>
                  <a:t>ισχύει</a:t>
                </a:r>
                <a:r>
                  <a:rPr lang="el-GR" sz="1800" dirty="0" smtClean="0"/>
                  <a:t>:</a:t>
                </a: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l-GR" sz="1800" i="1" dirty="0" smtClean="0">
                              <a:latin typeface="Cambria Math"/>
                            </a:rPr>
                            <m:t>∗</m:t>
                          </m:r>
                        </m:sup>
                      </m:sSup>
                      <m:d>
                        <m:d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𝑡</m:t>
                          </m:r>
                        </m:e>
                      </m:d>
                      <m:groupChr>
                        <m:groupChrPr>
                          <m:chr m:val="↔"/>
                          <m:vertJc m:val="bot"/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groupChrPr>
                        <m:e>
                          <m:r>
                            <a:rPr lang="en-US" sz="1800" i="1" dirty="0">
                              <a:latin typeface="Cambria Math"/>
                            </a:rPr>
                            <m:t>  </m:t>
                          </m:r>
                          <m:r>
                            <a:rPr lang="el-GR" sz="1800" b="0" i="1" dirty="0" smtClean="0">
                              <a:latin typeface="Cambria Math"/>
                            </a:rPr>
                            <m:t> 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 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𝐹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   </m:t>
                          </m:r>
                        </m:e>
                      </m:groupChr>
                      <m:r>
                        <a:rPr lang="el-GR" sz="1800" b="0" i="1" dirty="0" smtClean="0">
                          <a:latin typeface="Cambria Math"/>
                        </a:rPr>
                        <m:t> </m:t>
                      </m:r>
                      <m:sSup>
                        <m:sSup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 dirty="0">
                              <a:latin typeface="Cambria Math"/>
                            </a:rPr>
                            <m:t>𝑋</m:t>
                          </m:r>
                        </m:e>
                        <m:sup>
                          <m:r>
                            <a:rPr lang="el-GR" sz="1800" i="1" dirty="0">
                              <a:latin typeface="Cambria Math"/>
                            </a:rPr>
                            <m:t>∗</m:t>
                          </m:r>
                        </m:sup>
                      </m:sSup>
                      <m:d>
                        <m:d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−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</m:e>
                      </m:d>
                      <m:r>
                        <a:rPr lang="el-GR" sz="1800" i="1" dirty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l-GR" sz="1800" i="0" dirty="0">
                          <a:latin typeface="Cambria Math"/>
                        </a:rPr>
                        <m:t>και</m:t>
                      </m:r>
                      <m:r>
                        <a:rPr lang="el-GR" sz="1800" i="1" dirty="0">
                          <a:latin typeface="Cambria Math"/>
                        </a:rPr>
                        <m:t>  </m:t>
                      </m:r>
                      <m:sSup>
                        <m:sSup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 dirty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l-GR" sz="1800" i="1" dirty="0">
                              <a:latin typeface="Cambria Math"/>
                            </a:rPr>
                            <m:t>∗</m:t>
                          </m:r>
                        </m:sup>
                      </m:sSup>
                      <m:d>
                        <m:d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−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𝑡</m:t>
                          </m:r>
                        </m:e>
                      </m:d>
                      <m:groupChr>
                        <m:groupChrPr>
                          <m:chr m:val="↔"/>
                          <m:vertJc m:val="bot"/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groupChrPr>
                        <m:e>
                          <m:r>
                            <a:rPr lang="en-US" sz="1800" i="1" dirty="0">
                              <a:latin typeface="Cambria Math"/>
                            </a:rPr>
                            <m:t>   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𝐹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   </m:t>
                          </m:r>
                        </m:e>
                      </m:groupChr>
                      <m:r>
                        <a:rPr lang="el-GR" sz="1800" b="0" i="1" dirty="0" smtClean="0">
                          <a:latin typeface="Cambria Math"/>
                        </a:rPr>
                        <m:t> </m:t>
                      </m:r>
                      <m:sSup>
                        <m:sSup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 dirty="0">
                              <a:latin typeface="Cambria Math"/>
                            </a:rPr>
                            <m:t>𝑋</m:t>
                          </m:r>
                        </m:e>
                        <m:sup>
                          <m:r>
                            <a:rPr lang="el-GR" sz="1800" i="1" dirty="0">
                              <a:latin typeface="Cambria Math"/>
                            </a:rPr>
                            <m:t>∗</m:t>
                          </m:r>
                        </m:sup>
                      </m:sSup>
                      <m:d>
                        <m:d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</m:e>
                      </m:d>
                    </m:oMath>
                  </m:oMathPara>
                </a14:m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669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46346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/>
              <a:t>Ιδιότητες του Μετασχηματισμού </a:t>
            </a:r>
            <a:r>
              <a:rPr lang="el-GR" dirty="0" smtClean="0"/>
              <a:t>Fourier (5/10)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lvl="2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b="1" dirty="0" smtClean="0"/>
                  <a:t>8.</a:t>
                </a:r>
                <a:r>
                  <a:rPr lang="en-US" b="1" dirty="0" smtClean="0"/>
                  <a:t>	</a:t>
                </a:r>
                <a:r>
                  <a:rPr lang="el-GR" b="1" dirty="0" smtClean="0"/>
                  <a:t>Συμμετρία  (δυϊσμός)</a:t>
                </a:r>
              </a:p>
              <a:p>
                <a:pPr marL="0" lvl="2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dirty="0"/>
                  <a:t>Αν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US" i="1" dirty="0">
                        <a:latin typeface="Cambria Math"/>
                      </a:rPr>
                      <m:t> </m:t>
                    </m:r>
                    <m:groupChr>
                      <m:groupChrPr>
                        <m:chr m:val="↔"/>
                        <m:vertJc m:val="bot"/>
                        <m:ctrlPr>
                          <a:rPr lang="en-US" i="1" dirty="0">
                            <a:latin typeface="Cambria Math"/>
                          </a:rPr>
                        </m:ctrlPr>
                      </m:groupChrPr>
                      <m:e>
                        <m:r>
                          <a:rPr lang="en-US" i="1" dirty="0">
                            <a:latin typeface="Cambria Math"/>
                          </a:rPr>
                          <m:t>   </m:t>
                        </m:r>
                        <m:r>
                          <a:rPr lang="en-US" i="1" dirty="0">
                            <a:latin typeface="Cambria Math"/>
                          </a:rPr>
                          <m:t>𝐹</m:t>
                        </m:r>
                        <m:r>
                          <a:rPr lang="en-US" i="1" dirty="0">
                            <a:latin typeface="Cambria Math"/>
                          </a:rPr>
                          <m:t>   </m:t>
                        </m:r>
                      </m:e>
                    </m:groupChr>
                    <m:r>
                      <a:rPr lang="en-US" i="1" dirty="0">
                        <a:latin typeface="Cambria Math"/>
                      </a:rPr>
                      <m:t> </m:t>
                    </m:r>
                    <m:r>
                      <a:rPr lang="en-US" i="1" dirty="0">
                        <a:latin typeface="Cambria Math"/>
                      </a:rPr>
                      <m:t>𝑋</m:t>
                    </m:r>
                    <m:d>
                      <m:dPr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l-GR" i="1" dirty="0">
                            <a:latin typeface="Cambria Math"/>
                          </a:rPr>
                          <m:t>𝜔</m:t>
                        </m:r>
                      </m:e>
                    </m:d>
                    <m:r>
                      <a:rPr lang="el-GR" i="1" dirty="0">
                        <a:latin typeface="Cambria Math"/>
                      </a:rPr>
                      <m:t> </m:t>
                    </m:r>
                  </m:oMath>
                </a14:m>
                <a:r>
                  <a:rPr lang="el-GR" dirty="0"/>
                  <a:t>τότε το σήμα </a:t>
                </a:r>
                <a14:m>
                  <m:oMath xmlns:m="http://schemas.openxmlformats.org/officeDocument/2006/math">
                    <m:r>
                      <a:rPr lang="el-GR" i="1" dirty="0" smtClean="0">
                        <a:latin typeface="Cambria Math"/>
                      </a:rPr>
                      <m:t>𝑦</m:t>
                    </m:r>
                    <m:r>
                      <a:rPr lang="el-GR" i="1" dirty="0" smtClean="0">
                        <a:latin typeface="Cambria Math"/>
                      </a:rPr>
                      <m:t>(</m:t>
                    </m:r>
                    <m:r>
                      <a:rPr lang="el-GR" i="1" dirty="0" smtClean="0">
                        <a:latin typeface="Cambria Math"/>
                      </a:rPr>
                      <m:t>𝑡</m:t>
                    </m:r>
                    <m:r>
                      <a:rPr lang="el-GR" i="1" dirty="0" smtClean="0">
                        <a:latin typeface="Cambria Math"/>
                      </a:rPr>
                      <m:t>)=</m:t>
                    </m:r>
                    <m:r>
                      <a:rPr lang="el-GR" i="1" dirty="0" smtClean="0">
                        <a:latin typeface="Cambria Math"/>
                      </a:rPr>
                      <m:t>𝑋</m:t>
                    </m:r>
                    <m:r>
                      <a:rPr lang="el-GR" i="1" dirty="0" smtClean="0">
                        <a:latin typeface="Cambria Math"/>
                      </a:rPr>
                      <m:t>(</m:t>
                    </m:r>
                    <m:r>
                      <a:rPr lang="el-GR" i="1" dirty="0" smtClean="0">
                        <a:latin typeface="Cambria Math"/>
                      </a:rPr>
                      <m:t>𝑡</m:t>
                    </m:r>
                    <m:r>
                      <a:rPr lang="el-GR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dirty="0"/>
                  <a:t> έχει </a:t>
                </a:r>
                <a:r>
                  <a:rPr lang="en-US" dirty="0" smtClean="0"/>
                  <a:t>MF</a:t>
                </a:r>
                <a:r>
                  <a:rPr lang="el-GR" dirty="0" smtClean="0"/>
                  <a:t>:</a:t>
                </a:r>
                <a:r>
                  <a:rPr lang="el-GR" dirty="0"/>
                  <a:t>	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l-GR" i="1" dirty="0" smtClean="0">
                        <a:latin typeface="Cambria Math"/>
                      </a:rPr>
                      <m:t>𝑌</m:t>
                    </m:r>
                    <m:r>
                      <a:rPr lang="el-GR" i="1" dirty="0" smtClean="0">
                        <a:latin typeface="Cambria Math"/>
                      </a:rPr>
                      <m:t>(</m:t>
                    </m:r>
                    <m:r>
                      <a:rPr lang="el-GR" i="1" dirty="0" smtClean="0">
                        <a:latin typeface="Cambria Math"/>
                      </a:rPr>
                      <m:t>𝜔</m:t>
                    </m:r>
                    <m:r>
                      <a:rPr lang="el-GR" i="1" dirty="0" smtClean="0">
                        <a:latin typeface="Cambria Math"/>
                      </a:rPr>
                      <m:t>)=2</m:t>
                    </m:r>
                    <m:r>
                      <a:rPr lang="el-GR" i="1" dirty="0" smtClean="0">
                        <a:latin typeface="Cambria Math"/>
                      </a:rPr>
                      <m:t>𝜋</m:t>
                    </m:r>
                    <m:r>
                      <a:rPr lang="el-GR" i="1" dirty="0" smtClean="0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l-GR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l-GR" i="1" dirty="0" smtClean="0">
                            <a:latin typeface="Cambria Math"/>
                          </a:rPr>
                          <m:t>−</m:t>
                        </m:r>
                        <m:r>
                          <a:rPr lang="el-GR" i="1" dirty="0" smtClean="0">
                            <a:latin typeface="Cambria Math"/>
                          </a:rPr>
                          <m:t>𝜔</m:t>
                        </m:r>
                      </m:e>
                    </m:d>
                  </m:oMath>
                </a14:m>
                <a:endParaRPr lang="el-GR" dirty="0"/>
              </a:p>
              <a:p>
                <a:pPr marL="0" lvl="2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n-US" sz="1800" dirty="0" smtClean="0"/>
              </a:p>
              <a:p>
                <a:pPr marL="0" lvl="2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u="sng" dirty="0" smtClean="0"/>
                  <a:t>Επεξήγηση</a:t>
                </a:r>
                <a:r>
                  <a:rPr lang="el-GR" dirty="0" smtClean="0"/>
                  <a:t>: Αν </a:t>
                </a:r>
                <a:r>
                  <a:rPr lang="el-GR" dirty="0"/>
                  <a:t>ο </a:t>
                </a:r>
                <a:r>
                  <a:rPr lang="en-US" dirty="0" smtClean="0"/>
                  <a:t>M</a:t>
                </a:r>
                <a:r>
                  <a:rPr lang="el-GR" dirty="0" smtClean="0"/>
                  <a:t>F </a:t>
                </a:r>
                <a:r>
                  <a:rPr lang="el-GR" dirty="0"/>
                  <a:t>της </a:t>
                </a:r>
                <a14:m>
                  <m:oMath xmlns:m="http://schemas.openxmlformats.org/officeDocument/2006/math">
                    <m:r>
                      <a:rPr lang="el-GR" i="1" dirty="0" smtClean="0">
                        <a:latin typeface="Cambria Math"/>
                      </a:rPr>
                      <m:t>𝑥</m:t>
                    </m:r>
                    <m:r>
                      <a:rPr lang="el-GR" i="1" dirty="0" smtClean="0">
                        <a:latin typeface="Cambria Math"/>
                      </a:rPr>
                      <m:t>(</m:t>
                    </m:r>
                    <m:r>
                      <a:rPr lang="el-GR" i="1" dirty="0" smtClean="0">
                        <a:latin typeface="Cambria Math"/>
                      </a:rPr>
                      <m:t>𝑡</m:t>
                    </m:r>
                    <m:r>
                      <a:rPr lang="el-GR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dirty="0"/>
                  <a:t> </a:t>
                </a:r>
                <a:r>
                  <a:rPr lang="el-GR" dirty="0" smtClean="0"/>
                  <a:t>είναι </a:t>
                </a:r>
                <a:br>
                  <a:rPr lang="el-GR" dirty="0" smtClean="0"/>
                </a:br>
                <a:r>
                  <a:rPr lang="el-GR" dirty="0" smtClean="0"/>
                  <a:t>η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0" dirty="0" smtClean="0">
                        <a:latin typeface="Cambria Math"/>
                      </a:rPr>
                      <m:t>Χ</m:t>
                    </m:r>
                    <m:r>
                      <a:rPr lang="el-GR" i="1" dirty="0" err="1">
                        <a:latin typeface="Cambria Math"/>
                      </a:rPr>
                      <m:t>(</m:t>
                    </m:r>
                    <m:r>
                      <a:rPr lang="el-GR" i="1" dirty="0" err="1">
                        <a:latin typeface="Cambria Math"/>
                      </a:rPr>
                      <m:t>𝜔</m:t>
                    </m:r>
                    <m:r>
                      <a:rPr lang="el-GR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dirty="0"/>
                  <a:t>, τότε ο </a:t>
                </a:r>
                <a:r>
                  <a:rPr lang="en-US" dirty="0" smtClean="0"/>
                  <a:t>M</a:t>
                </a:r>
                <a:r>
                  <a:rPr lang="el-GR" dirty="0" smtClean="0"/>
                  <a:t>F </a:t>
                </a:r>
                <a:r>
                  <a:rPr lang="el-GR" dirty="0"/>
                  <a:t>μίας </a:t>
                </a:r>
                <a:r>
                  <a:rPr lang="el-GR" dirty="0" smtClean="0"/>
                  <a:t>συνάρτησης </a:t>
                </a:r>
                <a:br>
                  <a:rPr lang="el-GR" dirty="0" smtClean="0"/>
                </a:br>
                <a14:m>
                  <m:oMath xmlns:m="http://schemas.openxmlformats.org/officeDocument/2006/math">
                    <m:r>
                      <a:rPr lang="el-GR" i="1" dirty="0" smtClean="0">
                        <a:latin typeface="Cambria Math"/>
                      </a:rPr>
                      <m:t>𝑋</m:t>
                    </m:r>
                    <m:r>
                      <a:rPr lang="el-GR" i="1" dirty="0" smtClean="0">
                        <a:latin typeface="Cambria Math"/>
                      </a:rPr>
                      <m:t>(</m:t>
                    </m:r>
                    <m:r>
                      <a:rPr lang="el-GR" i="1" dirty="0" smtClean="0">
                        <a:latin typeface="Cambria Math"/>
                      </a:rPr>
                      <m:t>𝑡</m:t>
                    </m:r>
                    <m:r>
                      <a:rPr lang="el-GR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dirty="0"/>
                  <a:t> είναι η </a:t>
                </a:r>
                <a14:m>
                  <m:oMath xmlns:m="http://schemas.openxmlformats.org/officeDocument/2006/math">
                    <m:r>
                      <a:rPr lang="el-GR" i="1" dirty="0" smtClean="0">
                        <a:latin typeface="Cambria Math"/>
                      </a:rPr>
                      <m:t>2</m:t>
                    </m:r>
                    <m:r>
                      <a:rPr lang="el-GR" i="1" dirty="0" smtClean="0">
                        <a:latin typeface="Cambria Math"/>
                      </a:rPr>
                      <m:t>𝜋</m:t>
                    </m:r>
                    <m:r>
                      <a:rPr lang="el-GR" i="1" dirty="0" smtClean="0">
                        <a:latin typeface="Cambria Math"/>
                      </a:rPr>
                      <m:t>𝑥</m:t>
                    </m:r>
                    <m:r>
                      <a:rPr lang="el-GR" i="1" dirty="0" smtClean="0">
                        <a:latin typeface="Cambria Math"/>
                      </a:rPr>
                      <m:t>(−</m:t>
                    </m:r>
                    <m:r>
                      <a:rPr lang="el-GR" i="1" dirty="0" smtClean="0">
                        <a:latin typeface="Cambria Math"/>
                      </a:rPr>
                      <m:t>𝜔</m:t>
                    </m:r>
                    <m:r>
                      <a:rPr lang="el-GR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l-GR" dirty="0"/>
                  <a:t>. </a:t>
                </a:r>
                <a:endParaRPr lang="en-US" dirty="0" smtClean="0"/>
              </a:p>
              <a:p>
                <a:pPr marL="0" lvl="2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dirty="0" smtClean="0"/>
                  <a:t>Ο </a:t>
                </a:r>
                <a:r>
                  <a:rPr lang="el-GR" dirty="0"/>
                  <a:t>συμβολισμός </a:t>
                </a:r>
                <a14:m>
                  <m:oMath xmlns:m="http://schemas.openxmlformats.org/officeDocument/2006/math">
                    <m:r>
                      <a:rPr lang="el-GR" i="1" dirty="0" smtClean="0">
                        <a:latin typeface="Cambria Math"/>
                      </a:rPr>
                      <m:t>𝑋</m:t>
                    </m:r>
                    <m:r>
                      <a:rPr lang="el-GR" i="1" dirty="0" smtClean="0">
                        <a:latin typeface="Cambria Math"/>
                      </a:rPr>
                      <m:t>(</m:t>
                    </m:r>
                    <m:r>
                      <a:rPr lang="el-GR" i="1" dirty="0" smtClean="0">
                        <a:latin typeface="Cambria Math"/>
                      </a:rPr>
                      <m:t>𝑡</m:t>
                    </m:r>
                    <m:r>
                      <a:rPr lang="el-GR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dirty="0"/>
                  <a:t> σημαίνει </a:t>
                </a:r>
                <a:r>
                  <a:rPr lang="el-GR" dirty="0" smtClean="0"/>
                  <a:t>ότι </a:t>
                </a:r>
                <a:br>
                  <a:rPr lang="el-GR" dirty="0" smtClean="0"/>
                </a:br>
                <a:r>
                  <a:rPr lang="el-GR" dirty="0" smtClean="0"/>
                  <a:t>δημιουργούμε </a:t>
                </a:r>
                <a:r>
                  <a:rPr lang="el-GR" dirty="0"/>
                  <a:t>μία συνάρτηση </a:t>
                </a:r>
                <a:r>
                  <a:rPr lang="el-GR" dirty="0" smtClean="0"/>
                  <a:t>με </a:t>
                </a:r>
                <a:br>
                  <a:rPr lang="el-GR" dirty="0" smtClean="0"/>
                </a:br>
                <a:r>
                  <a:rPr lang="el-GR" dirty="0" smtClean="0"/>
                  <a:t>ανεξάρτητη </a:t>
                </a:r>
                <a:r>
                  <a:rPr lang="el-GR" dirty="0"/>
                  <a:t>μεταβλητή </a:t>
                </a:r>
                <a14:m>
                  <m:oMath xmlns:m="http://schemas.openxmlformats.org/officeDocument/2006/math">
                    <m:r>
                      <a:rPr lang="el-GR" i="1" dirty="0" smtClean="0">
                        <a:latin typeface="Cambria Math"/>
                      </a:rPr>
                      <m:t>𝑡</m:t>
                    </m:r>
                  </m:oMath>
                </a14:m>
                <a:r>
                  <a:rPr lang="el-GR" dirty="0"/>
                  <a:t>, η </a:t>
                </a:r>
                <a:r>
                  <a:rPr lang="el-GR" dirty="0" smtClean="0"/>
                  <a:t>οποία </a:t>
                </a:r>
                <a:br>
                  <a:rPr lang="el-GR" dirty="0" smtClean="0"/>
                </a:br>
                <a:r>
                  <a:rPr lang="el-GR" dirty="0" smtClean="0"/>
                  <a:t>έχει </a:t>
                </a:r>
                <a:r>
                  <a:rPr lang="el-GR" dirty="0"/>
                  <a:t>όμως τη μορφή και </a:t>
                </a:r>
                <a:r>
                  <a:rPr lang="el-GR" dirty="0" smtClean="0"/>
                  <a:t>τη </a:t>
                </a:r>
                <a:r>
                  <a:rPr lang="el-GR" dirty="0" err="1" smtClean="0"/>
                  <a:t>μαθη</a:t>
                </a:r>
                <a:r>
                  <a:rPr lang="el-GR" dirty="0" smtClean="0"/>
                  <a:t>-</a:t>
                </a:r>
                <a:br>
                  <a:rPr lang="el-GR" dirty="0" smtClean="0"/>
                </a:br>
                <a:r>
                  <a:rPr lang="el-GR" dirty="0" err="1" smtClean="0"/>
                  <a:t>ματική</a:t>
                </a:r>
                <a:r>
                  <a:rPr lang="el-GR" dirty="0" smtClean="0"/>
                  <a:t> </a:t>
                </a:r>
                <a:r>
                  <a:rPr lang="el-GR" dirty="0"/>
                  <a:t>έκφραση της </a:t>
                </a:r>
                <a14:m>
                  <m:oMath xmlns:m="http://schemas.openxmlformats.org/officeDocument/2006/math">
                    <m:r>
                      <a:rPr lang="el-GR" i="1" dirty="0" smtClean="0">
                        <a:latin typeface="Cambria Math"/>
                      </a:rPr>
                      <m:t>𝑋</m:t>
                    </m:r>
                    <m:r>
                      <a:rPr lang="el-GR" i="1" dirty="0" smtClean="0">
                        <a:latin typeface="Cambria Math"/>
                      </a:rPr>
                      <m:t>(</m:t>
                    </m:r>
                    <m:r>
                      <a:rPr lang="el-GR" i="1" dirty="0" smtClean="0">
                        <a:latin typeface="Cambria Math"/>
                      </a:rPr>
                      <m:t>𝜔</m:t>
                    </m:r>
                    <m:r>
                      <a:rPr lang="el-GR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dirty="0"/>
                  <a:t>. </a:t>
                </a:r>
                <a:r>
                  <a:rPr lang="el-GR" dirty="0" smtClean="0"/>
                  <a:t/>
                </a:r>
                <a:br>
                  <a:rPr lang="el-GR" dirty="0" smtClean="0"/>
                </a:br>
                <a:endParaRPr lang="el-GR" dirty="0" smtClean="0"/>
              </a:p>
              <a:p>
                <a:pPr marL="0" lvl="2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dirty="0" smtClean="0"/>
                  <a:t>Επίσης </a:t>
                </a:r>
                <a14:m>
                  <m:oMath xmlns:m="http://schemas.openxmlformats.org/officeDocument/2006/math">
                    <m:r>
                      <a:rPr lang="el-GR" i="1" dirty="0" smtClean="0">
                        <a:latin typeface="Cambria Math"/>
                      </a:rPr>
                      <m:t>2</m:t>
                    </m:r>
                    <m:r>
                      <a:rPr lang="el-GR" i="1" dirty="0" smtClean="0">
                        <a:latin typeface="Cambria Math"/>
                      </a:rPr>
                      <m:t>𝜋</m:t>
                    </m:r>
                    <m:r>
                      <a:rPr lang="el-GR" i="1" dirty="0" smtClean="0">
                        <a:latin typeface="Cambria Math"/>
                      </a:rPr>
                      <m:t>𝑥</m:t>
                    </m:r>
                    <m:r>
                      <a:rPr lang="el-GR" i="1" dirty="0" smtClean="0">
                        <a:latin typeface="Cambria Math"/>
                      </a:rPr>
                      <m:t>(−</m:t>
                    </m:r>
                    <m:r>
                      <a:rPr lang="el-GR" i="1" dirty="0" smtClean="0">
                        <a:latin typeface="Cambria Math"/>
                      </a:rPr>
                      <m:t>𝜔</m:t>
                    </m:r>
                    <m:r>
                      <a:rPr lang="el-GR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l-GR" dirty="0"/>
                  <a:t> σημαίνει ότι </a:t>
                </a:r>
                <a:r>
                  <a:rPr lang="el-GR" dirty="0" smtClean="0"/>
                  <a:t>έχουμε </a:t>
                </a:r>
                <a:r>
                  <a:rPr lang="el-GR" dirty="0"/>
                  <a:t>μία συνάρτηση με ανεξάρτητη μεταβλητή </a:t>
                </a:r>
                <a14:m>
                  <m:oMath xmlns:m="http://schemas.openxmlformats.org/officeDocument/2006/math">
                    <m:r>
                      <a:rPr lang="el-GR" i="1" dirty="0" smtClean="0">
                        <a:latin typeface="Cambria Math"/>
                      </a:rPr>
                      <m:t>𝜔</m:t>
                    </m:r>
                  </m:oMath>
                </a14:m>
                <a:r>
                  <a:rPr lang="el-GR" dirty="0"/>
                  <a:t> (για την ακρίβεια </a:t>
                </a:r>
                <a14:m>
                  <m:oMath xmlns:m="http://schemas.openxmlformats.org/officeDocument/2006/math">
                    <m:r>
                      <a:rPr lang="el-GR" i="1" dirty="0" smtClean="0">
                        <a:latin typeface="Cambria Math"/>
                      </a:rPr>
                      <m:t>–</m:t>
                    </m:r>
                    <m:r>
                      <a:rPr lang="el-GR" i="1" dirty="0" smtClean="0">
                        <a:latin typeface="Cambria Math"/>
                      </a:rPr>
                      <m:t>𝜔</m:t>
                    </m:r>
                  </m:oMath>
                </a14:m>
                <a:r>
                  <a:rPr lang="el-GR" dirty="0"/>
                  <a:t>), η οποία έχει όμως τη μορφή της </a:t>
                </a:r>
                <a14:m>
                  <m:oMath xmlns:m="http://schemas.openxmlformats.org/officeDocument/2006/math">
                    <m:r>
                      <a:rPr lang="el-GR" i="1" dirty="0" smtClean="0">
                        <a:latin typeface="Cambria Math"/>
                      </a:rPr>
                      <m:t>𝑥</m:t>
                    </m:r>
                    <m:r>
                      <a:rPr lang="el-GR" i="1" dirty="0" smtClean="0">
                        <a:latin typeface="Cambria Math"/>
                      </a:rPr>
                      <m:t>(</m:t>
                    </m:r>
                    <m:r>
                      <a:rPr lang="el-GR" i="1" dirty="0" smtClean="0">
                        <a:latin typeface="Cambria Math"/>
                      </a:rPr>
                      <m:t>𝑡</m:t>
                    </m:r>
                    <m:r>
                      <a:rPr lang="el-GR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dirty="0"/>
                  <a:t>.</a:t>
                </a:r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3"/>
                <a:stretch>
                  <a:fillRect l="-593" t="-557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19</a:t>
            </a:fld>
            <a:endParaRPr lang="el-GR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76107857"/>
              </p:ext>
            </p:extLst>
          </p:nvPr>
        </p:nvGraphicFramePr>
        <p:xfrm>
          <a:off x="4317057" y="2400275"/>
          <a:ext cx="4143375" cy="2828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5" name="Bitmap Image" r:id="rId4" imgW="4153480" imgH="2819794" progId="Paint.Picture">
                  <p:embed/>
                </p:oleObj>
              </mc:Choice>
              <mc:Fallback>
                <p:oleObj name="Bitmap Image" r:id="rId4" imgW="4153480" imgH="2819794" progId="Paint.Picture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lum bright="-20000" contrast="20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17057" y="2400275"/>
                        <a:ext cx="4143375" cy="28289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06781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3600" dirty="0"/>
              <a:t>Ιδιότητες του Μετασχηματισμού </a:t>
            </a:r>
            <a:r>
              <a:rPr lang="el-GR" sz="3600" dirty="0" err="1"/>
              <a:t>Fourier</a:t>
            </a:r>
            <a:endParaRPr lang="el-GR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256584"/>
          </a:xfrm>
        </p:spPr>
        <p:txBody>
          <a:bodyPr>
            <a:noAutofit/>
          </a:bodyPr>
          <a:lstStyle/>
          <a:p>
            <a:pPr marL="457200" lvl="0" indent="-457200">
              <a:lnSpc>
                <a:spcPct val="15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l-GR" dirty="0"/>
              <a:t>Ιδιότητες του Μετασχηματισμού </a:t>
            </a:r>
            <a:r>
              <a:rPr lang="el-GR" dirty="0" err="1"/>
              <a:t>Fourier</a:t>
            </a:r>
            <a:endParaRPr lang="el-GR" sz="2000" dirty="0"/>
          </a:p>
          <a:p>
            <a:pPr marL="457200" lvl="0" indent="-457200">
              <a:lnSpc>
                <a:spcPct val="15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l-GR" dirty="0" smtClean="0"/>
              <a:t>Θεώρημα </a:t>
            </a:r>
            <a:r>
              <a:rPr lang="el-GR" dirty="0" err="1" smtClean="0"/>
              <a:t>Par</a:t>
            </a:r>
            <a:r>
              <a:rPr lang="en-US" dirty="0" smtClean="0"/>
              <a:t>s</a:t>
            </a:r>
            <a:r>
              <a:rPr lang="el-GR" dirty="0" err="1" smtClean="0"/>
              <a:t>eval</a:t>
            </a:r>
            <a:endParaRPr lang="el-GR" sz="2000" dirty="0"/>
          </a:p>
          <a:p>
            <a:pPr marL="457200" lvl="0" indent="-457200">
              <a:lnSpc>
                <a:spcPct val="15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l-GR" dirty="0"/>
              <a:t>Φαινόμενο </a:t>
            </a:r>
            <a:r>
              <a:rPr lang="el-GR" dirty="0" err="1" smtClean="0"/>
              <a:t>Gibbs</a:t>
            </a:r>
            <a:endParaRPr lang="el-GR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18239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8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50000"/>
                  </a:lnSpc>
                  <a:buNone/>
                </a:pPr>
                <a:r>
                  <a:rPr lang="el-GR" sz="1800" dirty="0"/>
                  <a:t>Να βρεθεί ο μετασχηματισμός </a:t>
                </a:r>
                <a:r>
                  <a:rPr lang="en-US" sz="1800" dirty="0"/>
                  <a:t>Fourier</a:t>
                </a:r>
                <a:r>
                  <a:rPr lang="el-GR" sz="1800" dirty="0"/>
                  <a:t> της συνάρτησης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=1</m:t>
                    </m:r>
                  </m:oMath>
                </a14:m>
                <a:endParaRPr lang="el-GR" sz="1800" dirty="0"/>
              </a:p>
              <a:p>
                <a:pPr marL="0" indent="0" algn="l">
                  <a:lnSpc>
                    <a:spcPct val="150000"/>
                  </a:lnSpc>
                  <a:buNone/>
                </a:pPr>
                <a:r>
                  <a:rPr lang="el-GR" sz="1800" dirty="0"/>
                  <a:t> </a:t>
                </a:r>
              </a:p>
              <a:p>
                <a:pPr marL="0" indent="0" algn="l">
                  <a:lnSpc>
                    <a:spcPct val="150000"/>
                  </a:lnSpc>
                  <a:buNone/>
                </a:pPr>
                <a:r>
                  <a:rPr lang="el-GR" sz="1800" u="sng" dirty="0"/>
                  <a:t>Απάντηση</a:t>
                </a:r>
                <a:r>
                  <a:rPr lang="el-GR" sz="1800" dirty="0"/>
                  <a:t>: </a:t>
                </a:r>
                <a:endParaRPr lang="el-GR" sz="1800" dirty="0" smtClean="0"/>
              </a:p>
              <a:p>
                <a:pPr marL="0" indent="0" algn="l">
                  <a:lnSpc>
                    <a:spcPct val="150000"/>
                  </a:lnSpc>
                  <a:buNone/>
                </a:pPr>
                <a:r>
                  <a:rPr lang="el-GR" sz="1800" dirty="0" smtClean="0"/>
                  <a:t>Γνωρίζουμε </a:t>
                </a:r>
                <a:r>
                  <a:rPr lang="el-GR" sz="1800" dirty="0"/>
                  <a:t>ότι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𝛿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𝑡</m:t>
                        </m:r>
                      </m:e>
                    </m:d>
                    <m:box>
                      <m:boxPr>
                        <m:ctrlPr>
                          <a:rPr lang="el-GR" sz="1800" i="1">
                            <a:latin typeface="Cambria Math"/>
                          </a:rPr>
                        </m:ctrlPr>
                      </m:boxPr>
                      <m:e>
                        <m:groupChr>
                          <m:groupChrPr>
                            <m:chr m:val="↔"/>
                            <m:vertJc m:val="bot"/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groupChrPr>
                          <m:e>
                            <m:r>
                              <a:rPr lang="el-GR" sz="1800" i="1">
                                <a:latin typeface="Cambria Math"/>
                              </a:rPr>
                              <m:t>    </m:t>
                            </m:r>
                            <m:r>
                              <a:rPr lang="en-US" sz="1800" i="1">
                                <a:latin typeface="Cambria Math"/>
                              </a:rPr>
                              <m:t>𝐹</m:t>
                            </m:r>
                            <m:r>
                              <a:rPr lang="el-GR" sz="1800" i="1">
                                <a:latin typeface="Cambria Math"/>
                              </a:rPr>
                              <m:t>    </m:t>
                            </m:r>
                          </m:e>
                        </m:groupChr>
                        <m:r>
                          <a:rPr lang="el-GR" sz="1800" i="1">
                            <a:latin typeface="Cambria Math"/>
                          </a:rPr>
                          <m:t>1</m:t>
                        </m:r>
                      </m:e>
                    </m:box>
                  </m:oMath>
                </a14:m>
                <a:r>
                  <a:rPr lang="el-GR" sz="1800" dirty="0"/>
                  <a:t>. </a:t>
                </a:r>
                <a:r>
                  <a:rPr lang="el-GR" sz="1800" dirty="0" smtClean="0"/>
                  <a:t> Κάνοντας </a:t>
                </a:r>
                <a:r>
                  <a:rPr lang="el-GR" sz="1800" dirty="0"/>
                  <a:t>χρήση της ιδιότητας του δυϊσμού, βρίσκουμε ότι ο μετασχηματισμός </a:t>
                </a:r>
                <a:r>
                  <a:rPr lang="en-US" sz="1800" dirty="0"/>
                  <a:t>Fourier</a:t>
                </a:r>
                <a:r>
                  <a:rPr lang="el-GR" sz="1800" dirty="0"/>
                  <a:t> του σήματος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=1 </m:t>
                    </m:r>
                  </m:oMath>
                </a14:m>
                <a:r>
                  <a:rPr lang="el-GR" sz="1800" dirty="0"/>
                  <a:t>είναι:</a:t>
                </a:r>
              </a:p>
              <a:p>
                <a:pPr marL="0" indent="0" algn="l">
                  <a:lnSpc>
                    <a:spcPct val="150000"/>
                  </a:lnSpc>
                  <a:buNone/>
                </a:pPr>
                <a:r>
                  <a:rPr lang="el-GR" sz="1800" dirty="0"/>
                  <a:t> </a:t>
                </a:r>
              </a:p>
              <a:p>
                <a:pPr marL="0" indent="0" algn="l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𝛸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𝜔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=2</m:t>
                      </m:r>
                      <m:r>
                        <a:rPr lang="el-GR" sz="1800" i="1">
                          <a:latin typeface="Cambria Math"/>
                        </a:rPr>
                        <m:t>𝜋</m:t>
                      </m:r>
                      <m:r>
                        <a:rPr lang="el-GR" sz="1800" i="1">
                          <a:latin typeface="Cambria Math"/>
                        </a:rPr>
                        <m:t> </m:t>
                      </m:r>
                      <m:r>
                        <a:rPr lang="en-US" sz="1800" i="1">
                          <a:latin typeface="Cambria Math"/>
                        </a:rPr>
                        <m:t>𝛿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−</m:t>
                          </m:r>
                          <m:r>
                            <a:rPr lang="el-GR" sz="1800" i="1">
                              <a:latin typeface="Cambria Math"/>
                            </a:rPr>
                            <m:t>𝜔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r>
                        <a:rPr lang="en-US" sz="1800" i="1">
                          <a:latin typeface="Cambria Math"/>
                        </a:rPr>
                        <m:t>2</m:t>
                      </m:r>
                      <m:r>
                        <a:rPr lang="el-GR" sz="1800" i="1">
                          <a:latin typeface="Cambria Math"/>
                        </a:rPr>
                        <m:t>𝜋</m:t>
                      </m:r>
                      <m:r>
                        <a:rPr lang="el-GR" sz="1800" i="1">
                          <a:latin typeface="Cambria Math"/>
                        </a:rPr>
                        <m:t> </m:t>
                      </m:r>
                      <m:r>
                        <a:rPr lang="el-GR" sz="1800" i="1">
                          <a:latin typeface="Cambria Math"/>
                        </a:rPr>
                        <m:t>𝛿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𝜔</m:t>
                          </m:r>
                        </m:e>
                      </m:d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603578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9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Να </a:t>
                </a:r>
                <a:r>
                  <a:rPr lang="el-GR" sz="1800" dirty="0"/>
                  <a:t>βρεθεί ο μετασχηματισμός Fourier του σήματος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𝑥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 smtClean="0">
                        <a:latin typeface="Cambria Math"/>
                      </a:rPr>
                      <m:t>)=</m:t>
                    </m:r>
                    <m:sSup>
                      <m:sSupPr>
                        <m:ctrlPr>
                          <a:rPr lang="el-GR" sz="1800" i="1" dirty="0" err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l-GR" sz="1800" i="1" dirty="0" err="1" smtClean="0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l-GR" sz="1800" i="1" dirty="0" err="1" smtClean="0">
                            <a:latin typeface="Cambria Math"/>
                          </a:rPr>
                          <m:t>𝑗</m:t>
                        </m:r>
                        <m:r>
                          <a:rPr lang="el-GR" sz="1800" i="1" dirty="0" err="1" smtClean="0">
                            <a:latin typeface="Cambria Math"/>
                          </a:rPr>
                          <m:t>𝛼</m:t>
                        </m:r>
                        <m:r>
                          <a:rPr lang="el-GR" sz="1800" i="1" dirty="0" err="1" smtClean="0">
                            <a:latin typeface="Cambria Math"/>
                          </a:rPr>
                          <m:t>𝑡</m:t>
                        </m:r>
                      </m:sup>
                    </m:sSup>
                  </m:oMath>
                </a14:m>
                <a:r>
                  <a:rPr lang="en-US" sz="1800" dirty="0" smtClean="0"/>
                  <a:t> </a:t>
                </a:r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u="sng" dirty="0"/>
                  <a:t>Απάντηση</a:t>
                </a:r>
                <a:r>
                  <a:rPr lang="el-GR" sz="1800" dirty="0"/>
                  <a:t>: </a:t>
                </a:r>
                <a:r>
                  <a:rPr lang="el-GR" sz="1800" dirty="0" smtClean="0"/>
                  <a:t>Α’ τρόπος - Από </a:t>
                </a:r>
                <a:r>
                  <a:rPr lang="el-GR" sz="1800" dirty="0"/>
                  <a:t>την εξίσωση ορισμού του </a:t>
                </a:r>
                <a:r>
                  <a:rPr lang="en-US" sz="1800" dirty="0" smtClean="0"/>
                  <a:t>MF </a:t>
                </a:r>
                <a:r>
                  <a:rPr lang="el-GR" sz="1800" dirty="0" smtClean="0"/>
                  <a:t>βρίσκουμε</a:t>
                </a:r>
                <a:r>
                  <a:rPr lang="el-GR" sz="1800" dirty="0"/>
                  <a:t>: 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𝑋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𝜔</m:t>
                      </m:r>
                      <m:r>
                        <a:rPr lang="el-GR" sz="1800" i="1" dirty="0" err="1">
                          <a:latin typeface="Cambria Math"/>
                        </a:rPr>
                        <m:t>)=</m:t>
                      </m:r>
                      <m:nary>
                        <m:naryPr>
                          <m:ctrlPr>
                            <a:rPr lang="el-GR" sz="1800" i="1" dirty="0" err="1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 dirty="0">
                              <a:latin typeface="Cambria Math"/>
                            </a:rPr>
                            <m:t>−</m:t>
                          </m:r>
                          <m:r>
                            <a:rPr lang="el-GR" sz="1800" i="1" dirty="0" err="1">
                              <a:latin typeface="Cambria Math"/>
                            </a:rPr>
                            <m:t>∞</m:t>
                          </m:r>
                        </m:sub>
                        <m:sup>
                          <m:r>
                            <a:rPr lang="el-GR" sz="1800" i="1" dirty="0" err="1">
                              <a:latin typeface="Cambria Math"/>
                            </a:rPr>
                            <m:t>+∞</m:t>
                          </m:r>
                        </m:sup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sSup>
                            <m:s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 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l-GR" sz="1800" i="1" dirty="0" err="1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 err="1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l-GR" sz="1800" i="1" dirty="0" err="1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  <m:r>
                            <a:rPr lang="el-GR" sz="1800" i="1" dirty="0" err="1">
                              <a:latin typeface="Cambria Math"/>
                            </a:rPr>
                            <m:t>𝑑𝑡</m:t>
                          </m:r>
                          <m:r>
                            <a:rPr lang="el-GR" sz="1800" i="1" dirty="0" err="1">
                              <a:latin typeface="Cambria Math"/>
                            </a:rPr>
                            <m:t>=</m:t>
                          </m:r>
                          <m:nary>
                            <m:nary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naryPr>
                            <m:sub>
                              <m:r>
                                <a:rPr lang="el-GR" sz="1800" i="1" dirty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l-GR" sz="1800" i="1" dirty="0" err="1">
                                  <a:latin typeface="Cambria Math"/>
                                </a:rPr>
                                <m:t>∞</m:t>
                              </m:r>
                            </m:sub>
                            <m:sup>
                              <m:r>
                                <a:rPr lang="el-GR" sz="1800" i="1" dirty="0" err="1">
                                  <a:latin typeface="Cambria Math"/>
                                </a:rPr>
                                <m:t>+∞</m:t>
                              </m:r>
                            </m:sup>
                            <m:e>
                              <m:sSup>
                                <m:sSupPr>
                                  <m:ctrlPr>
                                    <a:rPr lang="el-GR" sz="1800" i="1" dirty="0" err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l-GR" sz="1800" i="1" dirty="0" err="1"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l-GR" sz="1800" i="1" dirty="0" err="1">
                                      <a:latin typeface="Cambria Math"/>
                                    </a:rPr>
                                    <m:t>𝑗</m:t>
                                  </m:r>
                                  <m:r>
                                    <a:rPr lang="el-GR" sz="1800" i="1" dirty="0" err="1">
                                      <a:latin typeface="Cambria Math"/>
                                    </a:rPr>
                                    <m:t>𝛼</m:t>
                                  </m:r>
                                  <m:r>
                                    <a:rPr lang="el-GR" sz="1800" i="1" dirty="0" err="1">
                                      <a:latin typeface="Cambria Math"/>
                                    </a:rPr>
                                    <m:t>𝑡</m:t>
                                  </m:r>
                                </m:sup>
                              </m:sSup>
                              <m:r>
                                <a:rPr lang="el-GR" sz="1800" i="1" dirty="0">
                                  <a:latin typeface="Cambria Math"/>
                                </a:rPr>
                                <m:t> </m:t>
                              </m:r>
                              <m:sSup>
                                <m:sSup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l-GR" sz="1800" i="1" dirty="0" err="1">
                                      <a:latin typeface="Cambria Math"/>
                                    </a:rPr>
                                    <m:t>𝑗</m:t>
                                  </m:r>
                                  <m:r>
                                    <a:rPr lang="el-GR" sz="1800" i="1" dirty="0" err="1">
                                      <a:latin typeface="Cambria Math"/>
                                    </a:rPr>
                                    <m:t>𝜔</m:t>
                                  </m:r>
                                  <m:r>
                                    <a:rPr lang="el-GR" sz="1800" i="1" dirty="0" err="1">
                                      <a:latin typeface="Cambria Math"/>
                                    </a:rPr>
                                    <m:t>𝑡</m:t>
                                  </m:r>
                                </m:sup>
                              </m:sSup>
                              <m:r>
                                <a:rPr lang="el-GR" sz="1800" i="1" dirty="0" err="1">
                                  <a:latin typeface="Cambria Math"/>
                                </a:rPr>
                                <m:t>𝑑𝑡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=</m:t>
                              </m:r>
                            </m:e>
                          </m:nary>
                        </m:e>
                      </m:nary>
                      <m:nary>
                        <m:nary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 dirty="0" smtClean="0">
                              <a:latin typeface="Cambria Math"/>
                            </a:rPr>
                            <m:t>−</m:t>
                          </m:r>
                          <m:r>
                            <a:rPr lang="el-GR" sz="1800" i="1" dirty="0" err="1">
                              <a:latin typeface="Cambria Math"/>
                            </a:rPr>
                            <m:t>∞</m:t>
                          </m:r>
                        </m:sub>
                        <m:sup>
                          <m:r>
                            <a:rPr lang="el-GR" sz="1800" i="1" dirty="0" err="1">
                              <a:latin typeface="Cambria Math"/>
                            </a:rPr>
                            <m:t>+∞</m:t>
                          </m:r>
                        </m:sup>
                        <m:e>
                          <m:sSup>
                            <m:sSup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 dirty="0" err="1">
                                  <a:latin typeface="Cambria Math"/>
                                </a:rPr>
                                <m:t>𝑗</m:t>
                              </m:r>
                              <m:d>
                                <m:dPr>
                                  <m:ctrlPr>
                                    <a:rPr lang="el-GR" sz="1800" i="1" dirty="0" err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 dirty="0" err="1">
                                      <a:latin typeface="Cambria Math"/>
                                    </a:rPr>
                                    <m:t>𝛼</m:t>
                                  </m:r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l-GR" sz="1800" i="1" dirty="0" err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</m:d>
                              <m:r>
                                <a:rPr lang="el-GR" sz="1800" i="1" dirty="0" err="1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  <m:r>
                            <a:rPr lang="el-GR" sz="1800" i="1" dirty="0">
                              <a:latin typeface="Cambria Math"/>
                            </a:rPr>
                            <m:t> 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𝑑𝑡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=2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𝜋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 </m:t>
                          </m:r>
                          <m:r>
                            <a:rPr lang="el-GR" sz="1800" i="1" dirty="0" err="1">
                              <a:latin typeface="Cambria Math"/>
                            </a:rPr>
                            <m:t>𝛿</m:t>
                          </m:r>
                          <m:d>
                            <m:d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𝛼</m:t>
                              </m:r>
                            </m:e>
                          </m:d>
                        </m:e>
                      </m:nary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Β’ τρόπος – Θα χρησιμοποιήσουμε την </a:t>
                </a:r>
                <a:r>
                  <a:rPr lang="el-GR" sz="1800" dirty="0"/>
                  <a:t>ιδιότητα της ολίσθησης στη συχνότητα, δηλ.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𝐹</m:t>
                    </m:r>
                    <m:d>
                      <m:dPr>
                        <m:begChr m:val="{"/>
                        <m:endChr m:val="}"/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l-GR" sz="1800" i="1" dirty="0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l-GR" sz="1800" i="1" dirty="0" smtClean="0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l-GR" sz="1800" i="1" dirty="0" smtClean="0">
                                <a:latin typeface="Cambria Math"/>
                              </a:rPr>
                              <m:t>𝑗</m:t>
                            </m:r>
                            <m:sSub>
                              <m:sSubPr>
                                <m:ctrlPr>
                                  <a:rPr lang="el-GR" sz="1800" i="1" dirty="0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l-GR" sz="1800" i="1" dirty="0" smtClean="0">
                                    <a:latin typeface="Cambria Math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el-GR" sz="1800" i="1" dirty="0" smtClean="0">
                                    <a:latin typeface="Cambria Math"/>
                                  </a:rPr>
                                  <m:t>0</m:t>
                                </m:r>
                              </m:sub>
                            </m:sSub>
                            <m:r>
                              <a:rPr lang="el-GR" sz="1800" i="1" dirty="0" smtClean="0">
                                <a:latin typeface="Cambria Math"/>
                              </a:rPr>
                              <m:t>𝑡</m:t>
                            </m:r>
                          </m:sup>
                        </m:sSup>
                        <m:r>
                          <a:rPr lang="el-GR" sz="1800" i="1" dirty="0" smtClean="0">
                            <a:latin typeface="Cambria Math"/>
                          </a:rPr>
                          <m:t>𝑥</m:t>
                        </m:r>
                        <m:d>
                          <m:dPr>
                            <m:ctrlPr>
                              <a:rPr lang="el-GR" sz="1800" i="1" dirty="0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l-GR" sz="1800" i="1" dirty="0" smtClean="0">
                                <a:latin typeface="Cambria Math"/>
                              </a:rPr>
                              <m:t>𝑡</m:t>
                            </m:r>
                          </m:e>
                        </m:d>
                      </m:e>
                    </m:d>
                    <m:r>
                      <a:rPr lang="el-GR" sz="1800" i="1" dirty="0" smtClean="0">
                        <a:latin typeface="Cambria Math"/>
                      </a:rPr>
                      <m:t>=</m:t>
                    </m:r>
                    <m:r>
                      <a:rPr lang="el-GR" sz="1800" i="1" dirty="0" smtClean="0">
                        <a:latin typeface="Cambria Math"/>
                      </a:rPr>
                      <m:t>𝑋</m:t>
                    </m:r>
                    <m:d>
                      <m:d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 smtClean="0">
                            <a:latin typeface="Cambria Math"/>
                          </a:rPr>
                          <m:t>𝜔</m:t>
                        </m:r>
                        <m:r>
                          <a:rPr lang="el-GR" sz="1800" i="1" dirty="0" smtClean="0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l-GR" sz="1800" i="1" dirty="0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l-GR" sz="1800" i="1" dirty="0" smtClean="0">
                                <a:latin typeface="Cambria Math"/>
                              </a:rPr>
                              <m:t>𝜔</m:t>
                            </m:r>
                          </m:e>
                          <m:sub>
                            <m:r>
                              <a:rPr lang="el-GR" sz="1800" i="1" dirty="0" smtClean="0">
                                <a:latin typeface="Cambria Math"/>
                              </a:rPr>
                              <m:t>0</m:t>
                            </m:r>
                          </m:sub>
                        </m:sSub>
                      </m:e>
                    </m:d>
                  </m:oMath>
                </a14:m>
                <a:r>
                  <a:rPr lang="el-GR" sz="1800" dirty="0"/>
                  <a:t> και το αποτέλεσμα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𝐹</m:t>
                    </m:r>
                    <m:r>
                      <a:rPr lang="el-GR" sz="1800" i="1" dirty="0" smtClean="0">
                        <a:latin typeface="Cambria Math"/>
                      </a:rPr>
                      <m:t>{1}=2</m:t>
                    </m:r>
                    <m:r>
                      <a:rPr lang="el-GR" sz="1800" i="1" dirty="0" smtClean="0">
                        <a:latin typeface="Cambria Math"/>
                      </a:rPr>
                      <m:t>𝜋</m:t>
                    </m:r>
                    <m:r>
                      <a:rPr lang="el-GR" sz="1800" i="1" dirty="0" smtClean="0">
                        <a:latin typeface="Cambria Math"/>
                      </a:rPr>
                      <m:t> </m:t>
                    </m:r>
                    <m:r>
                      <a:rPr lang="el-GR" sz="1800" i="1" dirty="0" err="1">
                        <a:latin typeface="Cambria Math"/>
                      </a:rPr>
                      <m:t>𝛿</m:t>
                    </m:r>
                    <m:r>
                      <a:rPr lang="el-GR" sz="1800" i="1" dirty="0" err="1">
                        <a:latin typeface="Cambria Math"/>
                      </a:rPr>
                      <m:t>(</m:t>
                    </m:r>
                    <m:r>
                      <a:rPr lang="el-GR" sz="1800" i="1" dirty="0" err="1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</a:t>
                </a:r>
                <a:r>
                  <a:rPr lang="el-GR" sz="1800" dirty="0" smtClean="0"/>
                  <a:t>της προηγούμενης άσκησης.  </a:t>
                </a:r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Ορίζοντας </a:t>
                </a:r>
                <a:r>
                  <a:rPr lang="el-GR" sz="1800" dirty="0" smtClean="0"/>
                  <a:t>τη </a:t>
                </a:r>
                <a:r>
                  <a:rPr lang="el-GR" sz="1800" dirty="0"/>
                  <a:t>συνάρτηση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 smtClean="0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l-GR" sz="1800" i="1" dirty="0" smtClean="0">
                        <a:latin typeface="Cambria Math"/>
                      </a:rPr>
                      <m:t>=1∙</m:t>
                    </m:r>
                    <m:r>
                      <a:rPr lang="el-GR" sz="1800" i="1" dirty="0" smtClean="0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 smtClean="0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l-GR" sz="1800" i="1" dirty="0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l-GR" sz="1800" i="1" dirty="0" smtClean="0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l-GR" sz="1800" i="1" dirty="0" smtClean="0">
                            <a:latin typeface="Cambria Math"/>
                          </a:rPr>
                          <m:t>𝑗</m:t>
                        </m:r>
                        <m:r>
                          <a:rPr lang="el-GR" sz="1800" i="1" dirty="0" smtClean="0">
                            <a:latin typeface="Cambria Math"/>
                          </a:rPr>
                          <m:t>𝛼</m:t>
                        </m:r>
                        <m:r>
                          <a:rPr lang="el-GR" sz="1800" i="1" dirty="0" smtClean="0">
                            <a:latin typeface="Cambria Math"/>
                          </a:rPr>
                          <m:t>𝑡</m:t>
                        </m:r>
                      </m:sup>
                    </m:sSup>
                    <m:r>
                      <a:rPr lang="el-GR" sz="1800" i="1" dirty="0" smtClean="0">
                        <a:latin typeface="Cambria Math"/>
                      </a:rPr>
                      <m:t>∙1</m:t>
                    </m:r>
                  </m:oMath>
                </a14:m>
                <a:r>
                  <a:rPr lang="el-GR" sz="1800" dirty="0"/>
                  <a:t> θα </a:t>
                </a:r>
                <a:r>
                  <a:rPr lang="el-GR" sz="1800" dirty="0" smtClean="0"/>
                  <a:t>έχουμε:</a:t>
                </a:r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𝑌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𝜔</m:t>
                      </m:r>
                      <m:r>
                        <a:rPr lang="el-GR" sz="1800" i="1" dirty="0">
                          <a:latin typeface="Cambria Math"/>
                        </a:rPr>
                        <m:t>)=</m:t>
                      </m:r>
                      <m:r>
                        <a:rPr lang="el-GR" sz="1800" i="1" dirty="0">
                          <a:latin typeface="Cambria Math"/>
                        </a:rPr>
                        <m:t>𝐹</m:t>
                      </m:r>
                      <m:d>
                        <m:dPr>
                          <m:begChr m:val="{"/>
                          <m:endChr m:val="}"/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𝛼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  <m:r>
                            <a:rPr lang="el-GR" sz="1800" i="1" dirty="0">
                              <a:latin typeface="Cambria Math"/>
                            </a:rPr>
                            <m:t>∙1</m:t>
                          </m:r>
                        </m:e>
                      </m:d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r>
                        <a:rPr lang="el-GR" sz="1800" i="1" dirty="0">
                          <a:latin typeface="Cambria Math"/>
                        </a:rPr>
                        <m:t>𝐹</m:t>
                      </m:r>
                      <m:sSub>
                        <m:sSub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sSubPr>
                        <m:e>
                          <m:d>
                            <m:dPr>
                              <m:begChr m:val="{"/>
                              <m:endChr m:val="}"/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1</m:t>
                              </m:r>
                            </m:e>
                          </m:d>
                        </m:e>
                        <m:sub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 → 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−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𝛼</m:t>
                          </m:r>
                        </m:sub>
                      </m:sSub>
                      <m:r>
                        <a:rPr lang="el-GR" sz="1800" i="1" dirty="0">
                          <a:latin typeface="Cambria Math"/>
                        </a:rPr>
                        <m:t>=2</m:t>
                      </m:r>
                      <m:r>
                        <a:rPr lang="el-GR" sz="1800" i="1" dirty="0">
                          <a:latin typeface="Cambria Math"/>
                        </a:rPr>
                        <m:t>𝜋</m:t>
                      </m:r>
                      <m:r>
                        <a:rPr lang="el-GR" sz="1800" i="1" dirty="0">
                          <a:latin typeface="Cambria Math"/>
                        </a:rPr>
                        <m:t> </m:t>
                      </m:r>
                      <m:r>
                        <a:rPr lang="el-GR" sz="1800" i="1" dirty="0" err="1">
                          <a:latin typeface="Cambria Math"/>
                        </a:rPr>
                        <m:t>𝛿</m:t>
                      </m:r>
                      <m:d>
                        <m:d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𝜔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−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𝛼</m:t>
                          </m:r>
                        </m:e>
                      </m:d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Καταλήγουμε έτσι </a:t>
                </a:r>
                <a:r>
                  <a:rPr lang="el-GR" sz="1800" dirty="0"/>
                  <a:t>στο </a:t>
                </a:r>
                <a:r>
                  <a:rPr lang="el-GR" sz="1800" dirty="0" smtClean="0"/>
                  <a:t>ίδιο αποτέλεσμα </a:t>
                </a:r>
                <a:r>
                  <a:rPr lang="el-GR" sz="1800" dirty="0"/>
                  <a:t>που προέκυψε από την τετριμμένη μέθοδο υπολογισμού. 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Χρησιμοποιώντας την ίδια διαδικασία μπορούμε να αποδείξουμε ότι </a:t>
                </a:r>
                <a:r>
                  <a:rPr lang="en-US" sz="1800" dirty="0" smtClean="0"/>
                  <a:t/>
                </a:r>
                <a:br>
                  <a:rPr lang="en-US" sz="1800" dirty="0" smtClean="0"/>
                </a:b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𝐹</m:t>
                    </m:r>
                    <m:r>
                      <a:rPr lang="el-GR" sz="1800" i="1" dirty="0" smtClean="0">
                        <a:latin typeface="Cambria Math"/>
                      </a:rPr>
                      <m:t>{</m:t>
                    </m:r>
                    <m:sSup>
                      <m:sSupPr>
                        <m:ctrlPr>
                          <a:rPr lang="el-GR" sz="1800" i="1" dirty="0">
                            <a:latin typeface="Cambria Math"/>
                          </a:rPr>
                        </m:ctrlPr>
                      </m:sSupPr>
                      <m:e>
                        <m:r>
                          <a:rPr lang="el-GR" sz="1800" i="1" dirty="0" smtClean="0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l-GR" sz="1800" i="1" dirty="0">
                            <a:latin typeface="Cambria Math"/>
                          </a:rPr>
                          <m:t>−</m:t>
                        </m:r>
                        <m:r>
                          <a:rPr lang="el-GR" sz="1800" i="1" dirty="0">
                            <a:latin typeface="Cambria Math"/>
                          </a:rPr>
                          <m:t>𝑗</m:t>
                        </m:r>
                        <m:r>
                          <a:rPr lang="el-GR" sz="1800" i="1" dirty="0">
                            <a:latin typeface="Cambria Math"/>
                          </a:rPr>
                          <m:t>𝛼</m:t>
                        </m:r>
                        <m:r>
                          <a:rPr lang="el-GR" sz="1800" i="1" dirty="0">
                            <a:latin typeface="Cambria Math"/>
                          </a:rPr>
                          <m:t>𝑡</m:t>
                        </m:r>
                      </m:sup>
                    </m:sSup>
                    <m:r>
                      <a:rPr lang="el-GR" sz="1800" i="1" dirty="0">
                        <a:latin typeface="Cambria Math"/>
                      </a:rPr>
                      <m:t>}=2</m:t>
                    </m:r>
                    <m:r>
                      <a:rPr lang="el-GR" sz="1800" i="1" dirty="0">
                        <a:latin typeface="Cambria Math"/>
                      </a:rPr>
                      <m:t>𝜋</m:t>
                    </m:r>
                    <m:r>
                      <a:rPr lang="el-GR" sz="1800" i="1" dirty="0">
                        <a:latin typeface="Cambria Math"/>
                      </a:rPr>
                      <m:t> </m:t>
                    </m:r>
                    <m:r>
                      <a:rPr lang="el-GR" sz="1800" i="1" dirty="0" err="1">
                        <a:latin typeface="Cambria Math"/>
                      </a:rPr>
                      <m:t>𝛿</m:t>
                    </m:r>
                    <m:r>
                      <a:rPr lang="el-GR" sz="1800" i="1" dirty="0" err="1">
                        <a:latin typeface="Cambria Math"/>
                      </a:rPr>
                      <m:t>(</m:t>
                    </m:r>
                    <m:r>
                      <a:rPr lang="el-GR" sz="1800" i="1" dirty="0" err="1">
                        <a:latin typeface="Cambria Math"/>
                      </a:rPr>
                      <m:t>𝜔</m:t>
                    </m:r>
                    <m:r>
                      <a:rPr lang="el-GR" sz="1800" i="1" dirty="0" err="1">
                        <a:latin typeface="Cambria Math"/>
                      </a:rPr>
                      <m:t>+</m:t>
                    </m:r>
                    <m:r>
                      <a:rPr lang="el-GR" sz="1800" i="1" dirty="0" err="1">
                        <a:latin typeface="Cambria Math"/>
                      </a:rPr>
                      <m:t>𝛼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b="-1115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58223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/>
              <a:t>Ιδιότητες του Μετασχηματισμού Fourier </a:t>
            </a:r>
            <a:r>
              <a:rPr lang="el-GR" dirty="0" smtClean="0"/>
              <a:t>(6/10)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n-US" sz="1800" b="1" dirty="0" smtClean="0"/>
                  <a:t>9.	</a:t>
                </a:r>
                <a:r>
                  <a:rPr lang="el-GR" sz="1800" b="1" dirty="0" err="1" smtClean="0"/>
                  <a:t>Παραγώγιση</a:t>
                </a:r>
                <a:endParaRPr lang="el-GR" sz="1800" b="1" dirty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Αν </a:t>
                </a:r>
                <a14:m>
                  <m:oMath xmlns:m="http://schemas.openxmlformats.org/officeDocument/2006/math">
                    <m:r>
                      <a:rPr lang="en-US" sz="1800" i="1" dirty="0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 dirty="0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US" sz="1800" i="1" dirty="0">
                        <a:latin typeface="Cambria Math"/>
                      </a:rPr>
                      <m:t> </m:t>
                    </m:r>
                    <m:groupChr>
                      <m:groupChrPr>
                        <m:chr m:val="↔"/>
                        <m:vertJc m:val="bot"/>
                        <m:ctrlPr>
                          <a:rPr lang="en-US" sz="1800" i="1" dirty="0">
                            <a:latin typeface="Cambria Math"/>
                          </a:rPr>
                        </m:ctrlPr>
                      </m:groupChrPr>
                      <m:e>
                        <m:r>
                          <a:rPr lang="en-US" sz="1800" i="1" dirty="0">
                            <a:latin typeface="Cambria Math"/>
                          </a:rPr>
                          <m:t>   </m:t>
                        </m:r>
                        <m:r>
                          <a:rPr lang="en-US" sz="1800" i="1" dirty="0">
                            <a:latin typeface="Cambria Math"/>
                          </a:rPr>
                          <m:t>𝐹</m:t>
                        </m:r>
                        <m:r>
                          <a:rPr lang="en-US" sz="1800" i="1" dirty="0">
                            <a:latin typeface="Cambria Math"/>
                          </a:rPr>
                          <m:t>   </m:t>
                        </m:r>
                      </m:e>
                    </m:groupChr>
                    <m:r>
                      <a:rPr lang="en-US" sz="1800" i="1" dirty="0">
                        <a:latin typeface="Cambria Math"/>
                      </a:rPr>
                      <m:t> </m:t>
                    </m:r>
                    <m:r>
                      <a:rPr lang="en-US" sz="1800" i="1" dirty="0">
                        <a:latin typeface="Cambria Math"/>
                      </a:rPr>
                      <m:t>𝑋</m:t>
                    </m:r>
                    <m:d>
                      <m:dPr>
                        <m:ctrlPr>
                          <a:rPr lang="en-US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>
                            <a:latin typeface="Cambria Math"/>
                          </a:rPr>
                          <m:t>𝜔</m:t>
                        </m:r>
                      </m:e>
                    </m:d>
                    <m:r>
                      <a:rPr lang="el-GR" sz="1800" i="1" dirty="0">
                        <a:latin typeface="Cambria Math"/>
                      </a:rPr>
                      <m:t> </m:t>
                    </m:r>
                  </m:oMath>
                </a14:m>
                <a:r>
                  <a:rPr lang="el-GR" sz="1800" dirty="0"/>
                  <a:t>και ο </a:t>
                </a:r>
                <a:r>
                  <a:rPr lang="en-US" sz="1800" dirty="0" smtClean="0"/>
                  <a:t>MF </a:t>
                </a:r>
                <a:r>
                  <a:rPr lang="el-GR" sz="1800" dirty="0"/>
                  <a:t>της παραγώγου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80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1800" i="1" dirty="0" smtClean="0">
                            <a:latin typeface="Cambria Math"/>
                          </a:rPr>
                          <m:t>𝑑</m:t>
                        </m:r>
                      </m:e>
                      <m:sup>
                        <m:r>
                          <a:rPr lang="en-US" sz="1800" i="1" dirty="0" smtClean="0">
                            <a:latin typeface="Cambria Math"/>
                          </a:rPr>
                          <m:t>𝑛</m:t>
                        </m:r>
                      </m:sup>
                    </m:sSup>
                    <m:r>
                      <a:rPr lang="en-US" sz="1800" i="1" dirty="0">
                        <a:latin typeface="Cambria Math"/>
                      </a:rPr>
                      <m:t>𝑥</m:t>
                    </m:r>
                    <m:r>
                      <a:rPr lang="en-US" sz="1800" i="1" dirty="0">
                        <a:latin typeface="Cambria Math"/>
                      </a:rPr>
                      <m:t>(</m:t>
                    </m:r>
                    <m:r>
                      <a:rPr lang="en-US" sz="1800" i="1" dirty="0">
                        <a:latin typeface="Cambria Math"/>
                      </a:rPr>
                      <m:t>𝑡</m:t>
                    </m:r>
                    <m:r>
                      <a:rPr lang="en-US" sz="1800" i="1" dirty="0">
                        <a:latin typeface="Cambria Math"/>
                      </a:rPr>
                      <m:t>)/</m:t>
                    </m:r>
                    <m:r>
                      <a:rPr lang="en-US" sz="1800" i="1" dirty="0" err="1">
                        <a:latin typeface="Cambria Math"/>
                      </a:rPr>
                      <m:t>𝑑</m:t>
                    </m:r>
                    <m:sSup>
                      <m:sSupPr>
                        <m:ctrlPr>
                          <a:rPr lang="en-US" sz="1800" i="1" dirty="0" err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1800" i="1" dirty="0" err="1">
                            <a:latin typeface="Cambria Math"/>
                          </a:rPr>
                          <m:t>𝑡</m:t>
                        </m:r>
                      </m:e>
                      <m:sup>
                        <m:r>
                          <a:rPr lang="en-US" sz="1800" i="1" dirty="0" err="1">
                            <a:latin typeface="Cambria Math"/>
                          </a:rPr>
                          <m:t>𝑛</m:t>
                        </m:r>
                      </m:sup>
                    </m:sSup>
                    <m:r>
                      <a:rPr lang="en-US" sz="1800" i="1" dirty="0">
                        <a:latin typeface="Cambria Math"/>
                      </a:rPr>
                      <m:t> </m:t>
                    </m:r>
                  </m:oMath>
                </a14:m>
                <a:r>
                  <a:rPr lang="el-GR" sz="1800" dirty="0"/>
                  <a:t>υπάρχει, τότε αυτός υπολογίζεται από τη σχέση:</a:t>
                </a:r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 dirty="0" smtClean="0">
                              <a:latin typeface="Cambria Math"/>
                            </a:rPr>
                            <m:t>𝑑𝑥</m:t>
                          </m:r>
                          <m:d>
                            <m:dPr>
                              <m:ctrlPr>
                                <a:rPr lang="en-US" sz="180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 dirty="0" smtClean="0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num>
                        <m:den>
                          <m:r>
                            <a:rPr lang="en-US" sz="1800" i="1" dirty="0" err="1">
                              <a:latin typeface="Cambria Math"/>
                            </a:rPr>
                            <m:t>𝑑𝑡</m:t>
                          </m:r>
                        </m:den>
                      </m:f>
                      <m:r>
                        <a:rPr lang="en-US" sz="1800" b="0" i="1" dirty="0" smtClean="0">
                          <a:latin typeface="Cambria Math"/>
                        </a:rPr>
                        <m:t> </m:t>
                      </m:r>
                      <m:groupChr>
                        <m:groupChrPr>
                          <m:chr m:val="↔"/>
                          <m:vertJc m:val="bot"/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groupChrPr>
                        <m:e>
                          <m:r>
                            <a:rPr lang="en-US" sz="1800" i="1" dirty="0">
                              <a:latin typeface="Cambria Math"/>
                            </a:rPr>
                            <m:t>   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𝐹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   </m:t>
                          </m:r>
                        </m:e>
                      </m:groupChr>
                      <m:r>
                        <a:rPr lang="en-US" sz="1800" b="0" i="1" dirty="0" smtClean="0">
                          <a:latin typeface="Cambria Math"/>
                        </a:rPr>
                        <m:t> </m:t>
                      </m:r>
                      <m:r>
                        <a:rPr lang="en-US" sz="1800" i="1" dirty="0">
                          <a:latin typeface="Cambria Math"/>
                        </a:rPr>
                        <m:t>𝑗</m:t>
                      </m:r>
                      <m:r>
                        <a:rPr lang="el-GR" sz="1800" i="1" dirty="0">
                          <a:latin typeface="Cambria Math"/>
                        </a:rPr>
                        <m:t>𝜔</m:t>
                      </m:r>
                      <m:r>
                        <a:rPr lang="en-US" sz="1800" i="1" dirty="0">
                          <a:latin typeface="Cambria Math"/>
                        </a:rPr>
                        <m:t>𝑋</m:t>
                      </m:r>
                      <m:d>
                        <m:d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</m:e>
                      </m:d>
                    </m:oMath>
                  </m:oMathPara>
                </a14:m>
                <a:endParaRPr lang="en-US" sz="1800" dirty="0" smtClean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ή </a:t>
                </a:r>
                <a:r>
                  <a:rPr lang="el-GR" sz="1800" dirty="0"/>
                  <a:t>γενικότερα:</a:t>
                </a:r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1800" i="1" dirty="0" err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 dirty="0" err="1">
                                  <a:latin typeface="Cambria Math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sz="1800" i="1" dirty="0" err="1">
                                  <a:latin typeface="Cambria Math"/>
                                </a:rPr>
                                <m:t>𝑛</m:t>
                              </m:r>
                            </m:sup>
                          </m:sSup>
                          <m:r>
                            <a:rPr lang="en-US" sz="1800" i="1" dirty="0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num>
                        <m:den>
                          <m:r>
                            <a:rPr lang="en-US" sz="1800" i="1" dirty="0" err="1">
                              <a:latin typeface="Cambria Math"/>
                            </a:rPr>
                            <m:t>𝑑</m:t>
                          </m:r>
                          <m:sSup>
                            <m:sSupPr>
                              <m:ctrlPr>
                                <a:rPr lang="en-US" sz="1800" i="1" dirty="0" err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 dirty="0" err="1">
                                  <a:latin typeface="Cambria Math"/>
                                </a:rPr>
                                <m:t>𝑡</m:t>
                              </m:r>
                            </m:e>
                            <m:sup>
                              <m:r>
                                <a:rPr lang="en-US" sz="1800" i="1" dirty="0" err="1">
                                  <a:latin typeface="Cambria Math"/>
                                </a:rPr>
                                <m:t>𝑛</m:t>
                              </m:r>
                            </m:sup>
                          </m:sSup>
                        </m:den>
                      </m:f>
                      <m:groupChr>
                        <m:groupChrPr>
                          <m:chr m:val="↔"/>
                          <m:vertJc m:val="bot"/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groupChrPr>
                        <m:e>
                          <m:r>
                            <a:rPr lang="en-US" sz="1800" i="1" dirty="0">
                              <a:latin typeface="Cambria Math"/>
                            </a:rPr>
                            <m:t>   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𝐹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   </m:t>
                          </m:r>
                        </m:e>
                      </m:groupChr>
                      <m:sSup>
                        <m:sSup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</m:e>
                          </m:d>
                        </m:e>
                        <m:sup>
                          <m:r>
                            <a:rPr lang="en-US" sz="1800" i="1" dirty="0">
                              <a:latin typeface="Cambria Math"/>
                            </a:rPr>
                            <m:t>𝑛</m:t>
                          </m:r>
                        </m:sup>
                      </m:sSup>
                      <m:r>
                        <a:rPr lang="en-US" sz="1800" i="1" dirty="0">
                          <a:latin typeface="Cambria Math"/>
                        </a:rPr>
                        <m:t>𝑋</m:t>
                      </m:r>
                      <m:r>
                        <a:rPr lang="en-US" sz="1800" i="1" dirty="0">
                          <a:latin typeface="Cambria Math"/>
                        </a:rPr>
                        <m:t>(</m:t>
                      </m:r>
                      <m:r>
                        <a:rPr lang="el-GR" sz="1800" i="1" dirty="0">
                          <a:latin typeface="Cambria Math"/>
                        </a:rPr>
                        <m:t>𝜔</m:t>
                      </m:r>
                      <m:r>
                        <a:rPr lang="el-GR" sz="1800" i="1" dirty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και για το πεδίο συχνοτήτων</a:t>
                </a:r>
                <a:r>
                  <a:rPr lang="el-GR" sz="1800" dirty="0" smtClean="0"/>
                  <a:t>:</a:t>
                </a:r>
                <a:r>
                  <a:rPr lang="el-GR" sz="1800" dirty="0"/>
                  <a:t>	</a:t>
                </a:r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 dirty="0" err="1">
                                  <a:latin typeface="Cambria Math"/>
                                </a:rPr>
                                <m:t>𝑗𝑡</m:t>
                              </m:r>
                            </m:e>
                          </m:d>
                        </m:e>
                        <m:sup>
                          <m:r>
                            <a:rPr lang="en-US" sz="1800" i="1" dirty="0">
                              <a:latin typeface="Cambria Math"/>
                            </a:rPr>
                            <m:t>𝑘</m:t>
                          </m:r>
                        </m:sup>
                      </m:sSup>
                      <m:r>
                        <a:rPr lang="en-US" sz="1800" i="1" dirty="0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 dirty="0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sz="1800" b="0" i="1" dirty="0" smtClean="0">
                          <a:latin typeface="Cambria Math"/>
                        </a:rPr>
                        <m:t> </m:t>
                      </m:r>
                      <m:groupChr>
                        <m:groupChrPr>
                          <m:chr m:val="↔"/>
                          <m:vertJc m:val="bot"/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groupChrPr>
                        <m:e>
                          <m:r>
                            <a:rPr lang="en-US" sz="1800" i="1" dirty="0">
                              <a:latin typeface="Cambria Math"/>
                            </a:rPr>
                            <m:t>   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𝐹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   </m:t>
                          </m:r>
                        </m:e>
                      </m:groupChr>
                      <m:r>
                        <a:rPr lang="en-US" sz="1800" b="0" i="1" dirty="0" smtClean="0">
                          <a:latin typeface="Cambria Math"/>
                        </a:rPr>
                        <m:t> </m:t>
                      </m:r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1800" i="1" dirty="0" err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 dirty="0" err="1">
                                  <a:latin typeface="Cambria Math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sz="1800" i="1" dirty="0" err="1">
                                  <a:latin typeface="Cambria Math"/>
                                </a:rPr>
                                <m:t>𝑘</m:t>
                              </m:r>
                            </m:sup>
                          </m:sSup>
                          <m:r>
                            <a:rPr lang="en-US" sz="1800" i="1" dirty="0">
                              <a:latin typeface="Cambria Math"/>
                            </a:rPr>
                            <m:t>𝑋</m:t>
                          </m:r>
                          <m:d>
                            <m:d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</m:e>
                          </m:d>
                        </m:num>
                        <m:den>
                          <m:r>
                            <a:rPr lang="en-US" sz="1800" i="1" dirty="0">
                              <a:latin typeface="Cambria Math"/>
                            </a:rPr>
                            <m:t>𝑑</m:t>
                          </m:r>
                          <m:sSup>
                            <m:s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</m:e>
                            <m:sup>
                              <m:r>
                                <a:rPr lang="en-US" sz="1800" i="1" dirty="0">
                                  <a:latin typeface="Cambria Math"/>
                                </a:rPr>
                                <m:t>𝑘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1800" dirty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n-US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458477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1</a:t>
            </a:r>
            <a:r>
              <a:rPr lang="en-US" dirty="0" smtClean="0"/>
              <a:t>0</a:t>
            </a:r>
            <a:endParaRPr lang="el-GR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Να βρεθεί ο μετασχηματισμός Fourier της συνάρτησης μοναδιαίου τριγωνικού παλμού διάρκειας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2</m:t>
                    </m:r>
                    <m:r>
                      <m:rPr>
                        <m:sty m:val="p"/>
                      </m:rPr>
                      <a:rPr lang="el-GR" sz="1800" i="0" dirty="0" smtClean="0">
                        <a:latin typeface="Cambria Math"/>
                      </a:rPr>
                      <m:t>Τ</m:t>
                    </m:r>
                  </m:oMath>
                </a14:m>
                <a:r>
                  <a:rPr lang="el-GR" sz="1800" dirty="0" smtClean="0"/>
                  <a:t>, που δίνεται από τη σχέση: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1800" i="0" dirty="0" smtClean="0">
                              <a:latin typeface="Cambria Math"/>
                            </a:rPr>
                            <m:t>Λ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l-GR" sz="1800" i="0" dirty="0">
                              <a:latin typeface="Cambria Math"/>
                            </a:rPr>
                            <m:t>Τ</m:t>
                          </m:r>
                        </m:sub>
                      </m:sSub>
                      <m:r>
                        <a:rPr lang="el-GR" sz="1800" i="1" dirty="0">
                          <a:latin typeface="Cambria Math"/>
                        </a:rPr>
                        <m:t> (</m:t>
                      </m:r>
                      <m:r>
                        <a:rPr lang="el-GR" sz="1800" i="1" dirty="0">
                          <a:latin typeface="Cambria Math"/>
                        </a:rPr>
                        <m:t>𝑡</m:t>
                      </m:r>
                      <m:r>
                        <a:rPr lang="el-GR" sz="1800" i="1" dirty="0">
                          <a:latin typeface="Cambria Math"/>
                        </a:rPr>
                        <m:t>)=</m:t>
                      </m:r>
                      <m:d>
                        <m:dPr>
                          <m:begChr m:val="{"/>
                          <m:endChr m:val=""/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1−</m:t>
                              </m:r>
                              <m:f>
                                <m:f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d>
                                    <m:dPr>
                                      <m:begChr m:val="|"/>
                                      <m:endChr m:val="|"/>
                                      <m:ctrlPr>
                                        <a:rPr lang="el-GR" sz="1800" i="1" dirty="0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𝑡</m:t>
                                      </m:r>
                                    </m:e>
                                  </m:d>
                                </m:num>
                                <m:den>
                                  <m:r>
                                    <m:rPr>
                                      <m:sty m:val="p"/>
                                    </m:rPr>
                                    <a:rPr lang="el-GR" sz="1800" i="0" dirty="0">
                                      <a:latin typeface="Cambria Math"/>
                                    </a:rPr>
                                    <m:t>Τ</m:t>
                                  </m:r>
                                </m:den>
                              </m:f>
                              <m:r>
                                <a:rPr lang="el-GR" sz="1800" i="1" dirty="0">
                                  <a:latin typeface="Cambria Math"/>
                                </a:rPr>
                                <m:t>,</m:t>
                              </m:r>
                              <m:r>
                                <a:rPr lang="el-GR" sz="1800" b="0" i="1" dirty="0" smtClean="0">
                                  <a:latin typeface="Cambria Math"/>
                                </a:rPr>
                                <m:t>          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&lt;</m:t>
                              </m:r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sz="1800" i="0" dirty="0">
                                      <a:latin typeface="Cambria Math"/>
                                    </a:rPr>
                                    <m:t>Τ</m:t>
                                  </m:r>
                                </m:e>
                              </m:d>
                            </m:e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0,                     </m:t>
                              </m:r>
                              <m:r>
                                <a:rPr lang="el-GR" sz="1800" i="1" dirty="0" err="1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l-GR" sz="1800" i="1" dirty="0" err="1">
                                  <a:latin typeface="Cambria Math"/>
                                </a:rPr>
                                <m:t>&gt;</m:t>
                              </m:r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l-GR" sz="1800" i="1" dirty="0" err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sz="1800" i="0" dirty="0" err="1">
                                      <a:latin typeface="Cambria Math"/>
                                    </a:rPr>
                                    <m:t>Τ</m:t>
                                  </m:r>
                                </m:e>
                              </m:d>
                            </m:e>
                          </m:eqArr>
                        </m:e>
                      </m:d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u="sng" dirty="0"/>
                  <a:t>Απάντηση</a:t>
                </a:r>
                <a:r>
                  <a:rPr lang="el-GR" sz="1800" dirty="0"/>
                  <a:t>: Η συνάρτηση μοναδιαίου τριγωνικού παλμού μπορεί να γραφεί ως άθροισμα συναρτήσεων μοναδιαίας κλίσης (ράμπας), σύμφωνα με τη σχέση: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1800" i="0" dirty="0" smtClean="0">
                              <a:latin typeface="Cambria Math"/>
                            </a:rPr>
                            <m:t>Λ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l-GR" sz="1800" i="0" dirty="0">
                              <a:latin typeface="Cambria Math"/>
                            </a:rPr>
                            <m:t>Τ</m:t>
                          </m:r>
                        </m:sub>
                      </m:sSub>
                      <m:r>
                        <a:rPr lang="el-GR" sz="1800" i="1" dirty="0">
                          <a:latin typeface="Cambria Math"/>
                        </a:rPr>
                        <m:t>(</m:t>
                      </m:r>
                      <m:r>
                        <a:rPr lang="el-GR" sz="1800" i="1" dirty="0">
                          <a:latin typeface="Cambria Math"/>
                        </a:rPr>
                        <m:t>𝑡</m:t>
                      </m:r>
                      <m:r>
                        <a:rPr lang="el-GR" sz="1800" i="1" dirty="0">
                          <a:latin typeface="Cambria Math"/>
                        </a:rPr>
                        <m:t>)=</m:t>
                      </m:r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 dirty="0">
                              <a:latin typeface="Cambria Math"/>
                            </a:rPr>
                            <m:t>𝑇</m:t>
                          </m:r>
                        </m:den>
                      </m:f>
                      <m:r>
                        <a:rPr lang="el-GR" sz="1800" i="1" dirty="0">
                          <a:latin typeface="Cambria Math"/>
                        </a:rPr>
                        <m:t> [</m:t>
                      </m:r>
                      <m:r>
                        <a:rPr lang="el-GR" sz="1800" i="1" dirty="0">
                          <a:latin typeface="Cambria Math"/>
                        </a:rPr>
                        <m:t>𝑟</m:t>
                      </m:r>
                      <m:r>
                        <a:rPr lang="el-GR" sz="1800" i="1" dirty="0">
                          <a:latin typeface="Cambria Math"/>
                        </a:rPr>
                        <m:t>(</m:t>
                      </m:r>
                      <m:r>
                        <a:rPr lang="el-GR" sz="1800" i="1" dirty="0">
                          <a:latin typeface="Cambria Math"/>
                        </a:rPr>
                        <m:t>𝑡</m:t>
                      </m:r>
                      <m:r>
                        <a:rPr lang="el-GR" sz="1800" i="1" dirty="0">
                          <a:latin typeface="Cambria Math"/>
                        </a:rPr>
                        <m:t>+</m:t>
                      </m:r>
                      <m:r>
                        <a:rPr lang="el-GR" sz="1800" i="1" dirty="0">
                          <a:latin typeface="Cambria Math"/>
                        </a:rPr>
                        <m:t>𝑇</m:t>
                      </m:r>
                      <m:r>
                        <a:rPr lang="el-GR" sz="1800" i="1" dirty="0">
                          <a:latin typeface="Cambria Math"/>
                        </a:rPr>
                        <m:t>)−2</m:t>
                      </m:r>
                      <m:r>
                        <a:rPr lang="el-GR" sz="1800" i="1" dirty="0">
                          <a:latin typeface="Cambria Math"/>
                        </a:rPr>
                        <m:t>𝑟</m:t>
                      </m:r>
                      <m:r>
                        <a:rPr lang="el-GR" sz="1800" i="1" dirty="0">
                          <a:latin typeface="Cambria Math"/>
                        </a:rPr>
                        <m:t>(</m:t>
                      </m:r>
                      <m:r>
                        <a:rPr lang="el-GR" sz="1800" i="1" dirty="0">
                          <a:latin typeface="Cambria Math"/>
                        </a:rPr>
                        <m:t>𝑡</m:t>
                      </m:r>
                      <m:r>
                        <a:rPr lang="el-GR" sz="1800" i="1" dirty="0">
                          <a:latin typeface="Cambria Math"/>
                        </a:rPr>
                        <m:t>)+</m:t>
                      </m:r>
                      <m:r>
                        <a:rPr lang="el-GR" sz="1800" i="1" dirty="0">
                          <a:latin typeface="Cambria Math"/>
                        </a:rPr>
                        <m:t>𝑟</m:t>
                      </m:r>
                      <m:r>
                        <a:rPr lang="el-GR" sz="1800" i="1" dirty="0">
                          <a:latin typeface="Cambria Math"/>
                        </a:rPr>
                        <m:t>(</m:t>
                      </m:r>
                      <m:r>
                        <a:rPr lang="el-GR" sz="1800" i="1" dirty="0">
                          <a:latin typeface="Cambria Math"/>
                        </a:rPr>
                        <m:t>𝑡</m:t>
                      </m:r>
                      <m:r>
                        <a:rPr lang="el-GR" sz="1800" i="1" dirty="0">
                          <a:latin typeface="Cambria Math"/>
                        </a:rPr>
                        <m:t>−</m:t>
                      </m:r>
                      <m:r>
                        <a:rPr lang="el-GR" sz="1800" i="1" dirty="0">
                          <a:latin typeface="Cambria Math"/>
                        </a:rPr>
                        <m:t>𝑇</m:t>
                      </m:r>
                      <m:r>
                        <a:rPr lang="el-GR" sz="1800" i="1" dirty="0">
                          <a:latin typeface="Cambria Math"/>
                        </a:rPr>
                        <m:t>)]</m:t>
                      </m:r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Υπολογίζουμε την πρώτη και τη δεύτερη παράγωγο της παραπάνω συνάρτησης: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sSubPr>
                        <m:e>
                          <m:sSup>
                            <m:s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l-GR" sz="1800" i="0" dirty="0">
                                  <a:latin typeface="Cambria Math"/>
                                </a:rPr>
                                <m:t>Λ</m:t>
                              </m:r>
                            </m:e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′</m:t>
                              </m:r>
                            </m:sup>
                          </m:sSup>
                        </m:e>
                        <m:sub>
                          <m:r>
                            <m:rPr>
                              <m:sty m:val="p"/>
                            </m:rPr>
                            <a:rPr lang="el-GR" sz="1800" i="0" dirty="0">
                              <a:latin typeface="Cambria Math"/>
                            </a:rPr>
                            <m:t>Τ</m:t>
                          </m:r>
                        </m:sub>
                      </m:sSub>
                      <m:d>
                        <m:d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 dirty="0">
                              <a:latin typeface="Cambria Math"/>
                            </a:rPr>
                            <m:t>𝑇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𝑢</m:t>
                          </m:r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+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𝑇</m:t>
                              </m:r>
                            </m:e>
                          </m:d>
                          <m:r>
                            <a:rPr lang="el-GR" sz="1800" i="1" dirty="0">
                              <a:latin typeface="Cambria Math"/>
                            </a:rPr>
                            <m:t>−2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𝑢</m:t>
                          </m:r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r>
                            <a:rPr lang="el-GR" sz="1800" i="1" dirty="0">
                              <a:latin typeface="Cambria Math"/>
                            </a:rPr>
                            <m:t>+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𝑢</m:t>
                          </m:r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𝑇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sSubPr>
                        <m:e>
                          <m:sSup>
                            <m:s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l-GR" sz="1800" i="0" dirty="0">
                                  <a:latin typeface="Cambria Math"/>
                                </a:rPr>
                                <m:t>Λ</m:t>
                              </m:r>
                            </m:e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′′</m:t>
                              </m:r>
                            </m:sup>
                          </m:sSup>
                        </m:e>
                        <m:sub>
                          <m:r>
                            <m:rPr>
                              <m:sty m:val="p"/>
                            </m:rPr>
                            <a:rPr lang="el-GR" sz="1800" i="0" dirty="0">
                              <a:latin typeface="Cambria Math"/>
                            </a:rPr>
                            <m:t>Τ</m:t>
                          </m:r>
                        </m:sub>
                      </m:sSub>
                      <m:d>
                        <m:d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 dirty="0">
                              <a:latin typeface="Cambria Math"/>
                            </a:rPr>
                            <m:t>𝑇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𝛿</m:t>
                          </m:r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+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𝑇</m:t>
                              </m:r>
                            </m:e>
                          </m:d>
                          <m:r>
                            <a:rPr lang="el-GR" sz="1800" i="1" dirty="0">
                              <a:latin typeface="Cambria Math"/>
                            </a:rPr>
                            <m:t>−2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𝛿</m:t>
                          </m:r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r>
                            <a:rPr lang="el-GR" sz="1800" i="1" dirty="0">
                              <a:latin typeface="Cambria Math"/>
                            </a:rPr>
                            <m:t>+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𝛿</m:t>
                          </m:r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𝑇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n-US" sz="18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11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54758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1</a:t>
            </a:r>
            <a:r>
              <a:rPr lang="en-US" dirty="0" smtClean="0"/>
              <a:t>0</a:t>
            </a:r>
            <a:r>
              <a:rPr lang="el-GR" dirty="0" smtClean="0"/>
              <a:t> (συνέχεια)</a:t>
            </a:r>
            <a:endParaRPr lang="el-GR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Ο ζητούμενος μετασχηματισμός Fourier της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dirty="0" err="1" smtClean="0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800" i="0" dirty="0" smtClean="0">
                            <a:latin typeface="Cambria Math"/>
                          </a:rPr>
                          <m:t>Λ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l-GR" sz="1800" i="0" dirty="0" err="1" smtClean="0">
                            <a:latin typeface="Cambria Math"/>
                          </a:rPr>
                          <m:t>Τ</m:t>
                        </m:r>
                      </m:sub>
                    </m:sSub>
                    <m:d>
                      <m:dPr>
                        <m:ctrlPr>
                          <a:rPr lang="el-GR" sz="1800" i="1" dirty="0" err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 err="1" smtClean="0"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r>
                  <a:rPr lang="el-GR" sz="1800" dirty="0" smtClean="0"/>
                  <a:t> μπορεί να υπολογιστεί με χρήση της ιδιότητας της </a:t>
                </a:r>
                <a:r>
                  <a:rPr lang="el-GR" sz="1800" dirty="0" err="1"/>
                  <a:t>παραγώγισης</a:t>
                </a:r>
                <a:r>
                  <a:rPr lang="el-GR" sz="1800" dirty="0"/>
                  <a:t>, δηλαδή</a:t>
                </a:r>
                <a:r>
                  <a:rPr lang="el-GR" sz="1800" dirty="0" smtClean="0"/>
                  <a:t>:</a:t>
                </a:r>
                <a:endParaRPr lang="el-GR" sz="1800" dirty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𝐹</m:t>
                      </m:r>
                      <m:d>
                        <m:dPr>
                          <m:begChr m:val="{"/>
                          <m:endChr m:val="}"/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sz="1800" i="0" dirty="0">
                                  <a:latin typeface="Cambria Math"/>
                                </a:rPr>
                                <m:t>Λ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l-GR" sz="1800" i="0" dirty="0">
                                  <a:latin typeface="Cambria Math"/>
                                </a:rPr>
                                <m:t>Τ</m:t>
                              </m:r>
                            </m:sub>
                          </m:sSub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e>
                      </m:d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r>
                        <a:rPr lang="el-GR" sz="1800" i="1" dirty="0">
                          <a:latin typeface="Cambria Math"/>
                        </a:rPr>
                        <m:t>𝐹</m:t>
                      </m:r>
                      <m:d>
                        <m:dPr>
                          <m:begChr m:val="{"/>
                          <m:endChr m:val="}"/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l-GR" sz="1800" i="1" dirty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l-GR" sz="1800" i="1" dirty="0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𝑗</m:t>
                                      </m:r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𝜔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  <m:sSub>
                            <m:sSub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sz="1800" i="0" dirty="0">
                                  <a:latin typeface="Cambria Math"/>
                                </a:rPr>
                                <m:t>Λ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l-GR" sz="1800" i="0" dirty="0">
                                  <a:latin typeface="Cambria Math"/>
                                </a:rPr>
                                <m:t>Τ</m:t>
                              </m:r>
                            </m:sub>
                          </m:sSub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e>
                      </m:d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r>
                        <a:rPr lang="el-GR" sz="1800" i="1" dirty="0">
                          <a:latin typeface="Cambria Math"/>
                        </a:rPr>
                        <m:t>𝐹</m:t>
                      </m:r>
                      <m:d>
                        <m:dPr>
                          <m:begChr m:val="{"/>
                          <m:endChr m:val="}"/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l-GR" sz="1800" i="1" dirty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l-GR" sz="1800" i="1" dirty="0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𝑗</m:t>
                                      </m:r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𝜔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  <m:d>
                            <m:dPr>
                              <m:begChr m:val="["/>
                              <m:endChr m:val="]"/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𝑇</m:t>
                                  </m:r>
                                </m:den>
                              </m:f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𝛿</m:t>
                                  </m:r>
                                  <m:d>
                                    <m:dPr>
                                      <m:ctrlPr>
                                        <a:rPr lang="el-GR" sz="1800" i="1" dirty="0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𝑡</m:t>
                                      </m:r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+</m:t>
                                      </m:r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𝑇</m:t>
                                      </m:r>
                                    </m:e>
                                  </m:d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−2</m:t>
                                  </m:r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𝛿</m:t>
                                  </m:r>
                                  <m:d>
                                    <m:dPr>
                                      <m:ctrlPr>
                                        <a:rPr lang="el-GR" sz="1800" i="1" dirty="0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𝑡</m:t>
                                      </m:r>
                                    </m:e>
                                  </m:d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+</m:t>
                                  </m:r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𝛿</m:t>
                                  </m:r>
                                  <m:d>
                                    <m:dPr>
                                      <m:ctrlPr>
                                        <a:rPr lang="el-GR" sz="1800" i="1" dirty="0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𝑡</m:t>
                                      </m:r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−</m:t>
                                      </m:r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𝑇</m:t>
                                      </m:r>
                                    </m:e>
                                  </m:d>
                                </m:e>
                              </m:d>
                            </m:e>
                          </m:d>
                        </m:e>
                      </m:d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>
                              <a:latin typeface="Cambria Math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</m:e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m:rPr>
                              <m:sty m:val="p"/>
                            </m:rPr>
                            <a:rPr lang="el-GR" sz="1800" i="0" dirty="0">
                              <a:latin typeface="Cambria Math"/>
                            </a:rPr>
                            <m:t>Τ</m:t>
                          </m:r>
                        </m:den>
                      </m:f>
                      <m:r>
                        <a:rPr lang="el-GR" sz="1800" i="1" dirty="0">
                          <a:latin typeface="Cambria Math"/>
                        </a:rPr>
                        <m:t> (2−</m:t>
                      </m:r>
                      <m:sSup>
                        <m:sSup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 dirty="0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l-GR" sz="1800" i="1" dirty="0">
                              <a:latin typeface="Cambria Math"/>
                            </a:rPr>
                            <m:t>𝑗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  <m:r>
                            <m:rPr>
                              <m:sty m:val="p"/>
                            </m:rPr>
                            <a:rPr lang="el-GR" sz="1800" i="0" dirty="0">
                              <a:latin typeface="Cambria Math"/>
                            </a:rPr>
                            <m:t>Τ</m:t>
                          </m:r>
                        </m:sup>
                      </m:sSup>
                      <m:r>
                        <a:rPr lang="el-GR" sz="1800" i="1" dirty="0">
                          <a:latin typeface="Cambria Math"/>
                        </a:rPr>
                        <m:t>− </m:t>
                      </m:r>
                      <m:sSup>
                        <m:sSup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 dirty="0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l-GR" sz="1800" i="1" dirty="0">
                              <a:latin typeface="Cambria Math"/>
                            </a:rPr>
                            <m:t>−</m:t>
                          </m:r>
                          <m:r>
                            <a:rPr lang="el-GR" sz="1800" i="1" dirty="0" err="1">
                              <a:latin typeface="Cambria Math"/>
                            </a:rPr>
                            <m:t>𝑗</m:t>
                          </m:r>
                          <m:r>
                            <a:rPr lang="el-GR" sz="1800" i="1" dirty="0" err="1">
                              <a:latin typeface="Cambria Math"/>
                            </a:rPr>
                            <m:t>𝜔</m:t>
                          </m:r>
                          <m:r>
                            <m:rPr>
                              <m:sty m:val="p"/>
                            </m:rPr>
                            <a:rPr lang="el-GR" sz="1800" i="0" dirty="0" err="1">
                              <a:latin typeface="Cambria Math"/>
                            </a:rPr>
                            <m:t>Τ</m:t>
                          </m:r>
                        </m:sup>
                      </m:sSup>
                      <m:r>
                        <a:rPr lang="el-GR" sz="1800" i="1" dirty="0">
                          <a:latin typeface="Cambria Math"/>
                        </a:rPr>
                        <m:t> )=⋯=</m:t>
                      </m:r>
                      <m:func>
                        <m:func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uncPr>
                        <m:fName>
                          <m:r>
                            <a:rPr lang="el-GR" sz="1800" i="1" dirty="0">
                              <a:latin typeface="Cambria Math"/>
                            </a:rPr>
                            <m:t>4</m:t>
                          </m:r>
                        </m:fName>
                        <m:e>
                          <m:f>
                            <m:f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sz="1800" i="1" dirty="0">
                                      <a:latin typeface="Cambria Math"/>
                                    </a:rPr>
                                    <m:t>sin</m:t>
                                  </m:r>
                                </m:e>
                                <m:sup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  <m:d>
                                <m:d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l-GR" sz="1800" i="1" dirty="0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𝜔</m:t>
                                      </m:r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𝑇</m:t>
                                      </m:r>
                                    </m:num>
                                    <m:den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2</m:t>
                                      </m:r>
                                    </m:den>
                                  </m:f>
                                </m:e>
                              </m:d>
                            </m:num>
                            <m:den>
                              <m:sSup>
                                <m:sSup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p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m:rPr>
                                  <m:sty m:val="p"/>
                                </m:rPr>
                                <a:rPr lang="el-GR" sz="1800" i="0" dirty="0">
                                  <a:latin typeface="Cambria Math"/>
                                </a:rPr>
                                <m:t>Τ</m:t>
                              </m:r>
                            </m:den>
                          </m:f>
                        </m:e>
                      </m:func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Θυμίζουμε </a:t>
                </a:r>
                <a:r>
                  <a:rPr lang="el-GR" sz="1800" dirty="0"/>
                  <a:t>ότι ο μετασχηματισμός Fourier του μοναδιαίου τετραγωνικού παλμού διάρκειας 2Τ </a:t>
                </a:r>
                <a:r>
                  <a:rPr lang="el-GR" sz="1800" dirty="0" smtClean="0"/>
                  <a:t>είναι:</a:t>
                </a:r>
                <a:endParaRPr lang="el-GR" sz="1800" dirty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1800" i="0" dirty="0" smtClean="0">
                              <a:latin typeface="Cambria Math"/>
                            </a:rPr>
                            <m:t>Π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l-GR" sz="1800" i="0" dirty="0">
                              <a:latin typeface="Cambria Math"/>
                            </a:rPr>
                            <m:t>Τ</m:t>
                          </m:r>
                        </m:sub>
                      </m:sSub>
                      <m:d>
                        <m:d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𝑡</m:t>
                          </m:r>
                        </m:e>
                      </m:d>
                      <m:box>
                        <m:box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boxPr>
                        <m:e>
                          <m:groupChr>
                            <m:groupChrPr>
                              <m:chr m:val="↔"/>
                              <m:vertJc m:val="bot"/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groupChr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    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𝐹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    </m:t>
                              </m:r>
                            </m:e>
                          </m:groupChr>
                        </m:e>
                      </m:box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>
                              <a:latin typeface="Cambria Math"/>
                            </a:rPr>
                            <m:t>2</m:t>
                          </m:r>
                          <m:func>
                            <m:func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l-GR" sz="1800" i="0" dirty="0" err="1">
                                  <a:latin typeface="Cambria Math"/>
                                </a:rPr>
                                <m:t>sin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l-GR" sz="1800" i="1" dirty="0" err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 dirty="0" err="1">
                                      <a:latin typeface="Cambria Math"/>
                                    </a:rPr>
                                    <m:t>𝜔</m:t>
                                  </m:r>
                                  <m:r>
                                    <a:rPr lang="el-GR" sz="1800" i="1" dirty="0" err="1">
                                      <a:latin typeface="Cambria Math"/>
                                    </a:rPr>
                                    <m:t>𝑇</m:t>
                                  </m:r>
                                </m:e>
                              </m:d>
                            </m:e>
                          </m:func>
                        </m:num>
                        <m:den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</m:den>
                      </m:f>
                    </m:oMath>
                  </m:oMathPara>
                </a14:m>
                <a:endParaRPr lang="en-US" sz="18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68935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1</a:t>
            </a:r>
            <a:r>
              <a:rPr lang="en-US" dirty="0" smtClean="0"/>
              <a:t>0</a:t>
            </a:r>
            <a:r>
              <a:rPr lang="el-GR" dirty="0" smtClean="0"/>
              <a:t> (συνέχεια)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Autofit/>
          </a:bodyPr>
          <a:lstStyle/>
          <a:p>
            <a:pPr marL="0" indent="0" algn="l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l-GR" sz="1800" dirty="0"/>
              <a:t>Στο παρακάτω σχήμα δίνονται οι μετασχηματισμοί </a:t>
            </a:r>
            <a:r>
              <a:rPr lang="en-US" sz="1800" dirty="0"/>
              <a:t>Fourier</a:t>
            </a:r>
            <a:r>
              <a:rPr lang="el-GR" sz="1800" dirty="0"/>
              <a:t> του τετραγωνικού και του τριγωνικού παλμού (παραθύρου). </a:t>
            </a:r>
          </a:p>
          <a:p>
            <a:pPr marL="0" indent="0" algn="l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el-GR" sz="1800" dirty="0" smtClean="0"/>
          </a:p>
          <a:p>
            <a:pPr marL="0" indent="0" algn="l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el-GR" sz="1800" dirty="0" smtClean="0"/>
          </a:p>
          <a:p>
            <a:pPr marL="0" indent="0" algn="l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el-GR" sz="1800" dirty="0"/>
          </a:p>
          <a:p>
            <a:pPr marL="0" indent="0" algn="l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el-GR" sz="1800" dirty="0" smtClean="0"/>
          </a:p>
          <a:p>
            <a:pPr marL="0" indent="0" algn="l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el-GR" sz="1800" dirty="0"/>
          </a:p>
          <a:p>
            <a:pPr marL="0" indent="0" algn="l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el-GR" sz="1800" dirty="0" smtClean="0"/>
          </a:p>
          <a:p>
            <a:pPr marL="0" indent="0" algn="l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el-GR" sz="1800" dirty="0"/>
          </a:p>
          <a:p>
            <a:pPr marL="0" indent="0" algn="ctr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l-GR" sz="1800" dirty="0" smtClean="0"/>
              <a:t>Φασματική </a:t>
            </a:r>
            <a:r>
              <a:rPr lang="el-GR" sz="1800" dirty="0"/>
              <a:t>αναπαράσταση τετραγωνικού </a:t>
            </a:r>
            <a:r>
              <a:rPr lang="el-GR" sz="1800" dirty="0" smtClean="0"/>
              <a:t>και </a:t>
            </a:r>
            <a:r>
              <a:rPr lang="el-GR" sz="1800" dirty="0"/>
              <a:t>τριγωνικού παραθύρου </a:t>
            </a:r>
          </a:p>
          <a:p>
            <a:pPr marL="0" indent="0" algn="l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l-GR" sz="1800" dirty="0" smtClean="0"/>
              <a:t>Στην </a:t>
            </a:r>
            <a:r>
              <a:rPr lang="el-GR" sz="1800" dirty="0"/>
              <a:t>περίπτωση του τριγωνικού παλμού, ο κεντρικός λοβός είναι μεγαλύτερου πλάτους ενώ οι δευτερεύοντες λοβοί είναι μικρότερου πλάτους</a:t>
            </a:r>
            <a:r>
              <a:rPr lang="el-GR" sz="1800" dirty="0" smtClean="0"/>
              <a:t>.</a:t>
            </a: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25</a:t>
            </a:fld>
            <a:endParaRPr lang="el-GR"/>
          </a:p>
        </p:txBody>
      </p:sp>
      <p:pic>
        <p:nvPicPr>
          <p:cNvPr id="5" name="Picture 4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844824"/>
            <a:ext cx="4824536" cy="338437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40955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/>
              <a:t>Ιδιότητες του Μετασχηματισμού Fourier </a:t>
            </a:r>
            <a:r>
              <a:rPr lang="el-GR" dirty="0" smtClean="0"/>
              <a:t>(7/10)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n-US" sz="1800" b="1" dirty="0" smtClean="0"/>
                  <a:t>10.	</a:t>
                </a:r>
                <a:r>
                  <a:rPr lang="el-GR" sz="1800" b="1" dirty="0" smtClean="0"/>
                  <a:t>Ολοκλήρωση</a:t>
                </a:r>
                <a:endParaRPr lang="el-GR" sz="1800" b="1" dirty="0"/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Αν </a:t>
                </a:r>
                <a14:m>
                  <m:oMath xmlns:m="http://schemas.openxmlformats.org/officeDocument/2006/math">
                    <m:r>
                      <a:rPr lang="en-US" sz="1800" i="1" dirty="0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 dirty="0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US" sz="1800" i="1" dirty="0">
                        <a:latin typeface="Cambria Math"/>
                      </a:rPr>
                      <m:t> </m:t>
                    </m:r>
                    <m:groupChr>
                      <m:groupChrPr>
                        <m:chr m:val="↔"/>
                        <m:vertJc m:val="bot"/>
                        <m:ctrlPr>
                          <a:rPr lang="en-US" sz="1800" i="1" dirty="0">
                            <a:latin typeface="Cambria Math"/>
                          </a:rPr>
                        </m:ctrlPr>
                      </m:groupChrPr>
                      <m:e>
                        <m:r>
                          <a:rPr lang="en-US" sz="1800" i="1" dirty="0">
                            <a:latin typeface="Cambria Math"/>
                          </a:rPr>
                          <m:t>   </m:t>
                        </m:r>
                        <m:r>
                          <a:rPr lang="en-US" sz="1800" i="1" dirty="0">
                            <a:latin typeface="Cambria Math"/>
                          </a:rPr>
                          <m:t>𝐹</m:t>
                        </m:r>
                        <m:r>
                          <a:rPr lang="en-US" sz="1800" i="1" dirty="0">
                            <a:latin typeface="Cambria Math"/>
                          </a:rPr>
                          <m:t>   </m:t>
                        </m:r>
                      </m:e>
                    </m:groupChr>
                    <m:r>
                      <a:rPr lang="en-US" sz="1800" i="1" dirty="0">
                        <a:latin typeface="Cambria Math"/>
                      </a:rPr>
                      <m:t> </m:t>
                    </m:r>
                    <m:r>
                      <a:rPr lang="en-US" sz="1800" i="1" dirty="0">
                        <a:latin typeface="Cambria Math"/>
                      </a:rPr>
                      <m:t>𝑋</m:t>
                    </m:r>
                    <m:d>
                      <m:dPr>
                        <m:ctrlPr>
                          <a:rPr lang="en-US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>
                            <a:latin typeface="Cambria Math"/>
                          </a:rPr>
                          <m:t>𝜔</m:t>
                        </m:r>
                      </m:e>
                    </m:d>
                    <m:r>
                      <a:rPr lang="el-GR" sz="1800" i="1" dirty="0">
                        <a:latin typeface="Cambria Math"/>
                      </a:rPr>
                      <m:t> </m:t>
                    </m:r>
                  </m:oMath>
                </a14:m>
                <a:r>
                  <a:rPr lang="el-GR" sz="1800" dirty="0" smtClean="0"/>
                  <a:t>τότε:</a:t>
                </a:r>
                <a:endParaRPr lang="el-GR" sz="1800" dirty="0"/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 dirty="0" smtClean="0">
                              <a:latin typeface="Cambria Math"/>
                            </a:rPr>
                            <m:t>−</m:t>
                          </m:r>
                          <m:r>
                            <a:rPr lang="el-GR" sz="1800" i="1" dirty="0" err="1">
                              <a:latin typeface="Cambria Math"/>
                            </a:rPr>
                            <m:t>∞</m:t>
                          </m:r>
                        </m:sub>
                        <m:sup>
                          <m:r>
                            <a:rPr lang="el-GR" sz="1800" i="1" dirty="0" err="1">
                              <a:latin typeface="Cambria Math"/>
                            </a:rPr>
                            <m:t>∞</m:t>
                          </m:r>
                        </m:sup>
                        <m:e>
                          <m:r>
                            <a:rPr lang="en-US" sz="1800" i="1" dirty="0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𝜏</m:t>
                              </m:r>
                            </m:e>
                          </m:d>
                          <m:r>
                            <a:rPr lang="en-US" sz="1800" i="1" dirty="0">
                              <a:latin typeface="Cambria Math"/>
                            </a:rPr>
                            <m:t>𝑑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𝜏</m:t>
                          </m:r>
                          <m:r>
                            <a:rPr lang="el-GR" sz="1800" b="0" i="1" dirty="0" smtClean="0">
                              <a:latin typeface="Cambria Math"/>
                            </a:rPr>
                            <m:t> </m:t>
                          </m:r>
                          <m:groupChr>
                            <m:groupChrPr>
                              <m:chr m:val="↔"/>
                              <m:vertJc m:val="bot"/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groupChr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   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𝐹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   </m:t>
                              </m:r>
                            </m:e>
                          </m:groupChr>
                          <m:r>
                            <a:rPr lang="el-GR" sz="1800" b="0" i="1" dirty="0" smtClean="0">
                              <a:latin typeface="Cambria Math"/>
                            </a:rPr>
                            <m:t> </m:t>
                          </m:r>
                          <m:f>
                            <m:f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1800" i="1" dirty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1800" i="1" dirty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</m:den>
                          </m:f>
                          <m:r>
                            <a:rPr lang="el-GR" sz="1800" i="1" dirty="0">
                              <a:latin typeface="Cambria Math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l-GR" sz="1800" i="0" dirty="0" err="1">
                              <a:latin typeface="Cambria Math"/>
                            </a:rPr>
                            <m:t>Χ</m:t>
                          </m:r>
                          <m:d>
                            <m:d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𝜔</m:t>
                              </m:r>
                            </m:e>
                          </m:d>
                          <m:r>
                            <a:rPr lang="el-GR" sz="1800" i="1" dirty="0" err="1">
                              <a:latin typeface="Cambria Math"/>
                            </a:rPr>
                            <m:t>+</m:t>
                          </m:r>
                          <m:r>
                            <a:rPr lang="el-GR" sz="1800" i="1" dirty="0" err="1">
                              <a:latin typeface="Cambria Math"/>
                            </a:rPr>
                            <m:t>𝜋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 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𝑋</m:t>
                          </m:r>
                          <m:d>
                            <m:d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0</m:t>
                              </m:r>
                            </m:e>
                          </m:d>
                          <m:r>
                            <a:rPr lang="en-US" sz="1800" i="1" dirty="0">
                              <a:latin typeface="Cambria Math"/>
                            </a:rPr>
                            <m:t> </m:t>
                          </m:r>
                          <m:r>
                            <a:rPr lang="el-GR" sz="1800" i="1" dirty="0" err="1">
                              <a:latin typeface="Cambria Math"/>
                            </a:rPr>
                            <m:t>𝛿</m:t>
                          </m:r>
                          <m:d>
                            <m:d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𝜔</m:t>
                              </m:r>
                            </m:e>
                          </m:d>
                        </m:e>
                      </m:nary>
                    </m:oMath>
                  </m:oMathPara>
                </a14:m>
                <a:endParaRPr lang="el-GR" sz="1800" dirty="0" smtClean="0"/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n-US" sz="1800" b="1" dirty="0" smtClean="0"/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b="1" dirty="0" smtClean="0"/>
                  <a:t>11</a:t>
                </a:r>
                <a:r>
                  <a:rPr lang="el-GR" sz="1800" b="1" dirty="0"/>
                  <a:t>. </a:t>
                </a:r>
                <a:r>
                  <a:rPr lang="en-US" sz="1800" b="1" dirty="0" smtClean="0"/>
                  <a:t>	</a:t>
                </a:r>
                <a:r>
                  <a:rPr lang="el-GR" sz="1800" b="1" dirty="0" smtClean="0"/>
                  <a:t>Συνέλιξη</a:t>
                </a:r>
                <a:endParaRPr lang="el-GR" sz="1800" b="1" dirty="0"/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Σύμφωνα με αυτή, ο </a:t>
                </a:r>
                <a:r>
                  <a:rPr lang="en-US" sz="1800" dirty="0"/>
                  <a:t>MF </a:t>
                </a:r>
                <a:r>
                  <a:rPr lang="el-GR" sz="1800" dirty="0"/>
                  <a:t>της συνέλιξης δύο ΓΧΑ σημάτων ισούται με το γινόμενο των επιμέρους </a:t>
                </a:r>
                <a:r>
                  <a:rPr lang="en-US" sz="1800" dirty="0"/>
                  <a:t>MF </a:t>
                </a:r>
                <a:r>
                  <a:rPr lang="el-GR" sz="1800" dirty="0"/>
                  <a:t>των σημάτων.</a:t>
                </a:r>
                <a:r>
                  <a:rPr lang="en-US" sz="1800" dirty="0"/>
                  <a:t> </a:t>
                </a:r>
                <a:endParaRPr lang="en-US" sz="1800" dirty="0" smtClean="0"/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Συγκεκριμένα</a:t>
                </a:r>
                <a:r>
                  <a:rPr lang="el-GR" sz="1800" dirty="0"/>
                  <a:t>, αν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 dirty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l-GR" sz="1800" i="1" dirty="0">
                            <a:latin typeface="Cambria Math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 dirty="0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US" sz="1800" i="1" dirty="0">
                        <a:latin typeface="Cambria Math"/>
                      </a:rPr>
                      <m:t> </m:t>
                    </m:r>
                    <m:groupChr>
                      <m:groupChrPr>
                        <m:chr m:val="↔"/>
                        <m:vertJc m:val="bot"/>
                        <m:ctrlPr>
                          <a:rPr lang="en-US" sz="1800" i="1" dirty="0">
                            <a:latin typeface="Cambria Math"/>
                          </a:rPr>
                        </m:ctrlPr>
                      </m:groupChrPr>
                      <m:e>
                        <m:r>
                          <a:rPr lang="en-US" sz="1800" i="1" dirty="0">
                            <a:latin typeface="Cambria Math"/>
                          </a:rPr>
                          <m:t>   </m:t>
                        </m:r>
                        <m:r>
                          <a:rPr lang="en-US" sz="1800" i="1" dirty="0">
                            <a:latin typeface="Cambria Math"/>
                          </a:rPr>
                          <m:t>𝐹</m:t>
                        </m:r>
                        <m:r>
                          <a:rPr lang="en-US" sz="1800" i="1" dirty="0">
                            <a:latin typeface="Cambria Math"/>
                          </a:rPr>
                          <m:t>   </m:t>
                        </m:r>
                      </m:e>
                    </m:groupChr>
                    <m:r>
                      <a:rPr lang="en-US" sz="1800" i="1" dirty="0"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el-GR" sz="18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 dirty="0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l-GR" sz="1800" i="1" dirty="0">
                            <a:latin typeface="Cambria Math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>
                            <a:latin typeface="Cambria Math"/>
                          </a:rPr>
                          <m:t>𝜔</m:t>
                        </m:r>
                      </m:e>
                    </m:d>
                    <m:r>
                      <a:rPr lang="el-GR" sz="1800" i="1" dirty="0">
                        <a:latin typeface="Cambria Math"/>
                      </a:rPr>
                      <m:t> </m:t>
                    </m:r>
                  </m:oMath>
                </a14:m>
                <a:r>
                  <a:rPr lang="el-GR" sz="1800" dirty="0"/>
                  <a:t>και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 dirty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l-GR" sz="1800" i="1" dirty="0">
                            <a:latin typeface="Cambria Math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 dirty="0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US" sz="1800" i="1" dirty="0">
                        <a:latin typeface="Cambria Math"/>
                      </a:rPr>
                      <m:t> </m:t>
                    </m:r>
                    <m:groupChr>
                      <m:groupChrPr>
                        <m:chr m:val="↔"/>
                        <m:vertJc m:val="bot"/>
                        <m:ctrlPr>
                          <a:rPr lang="en-US" sz="1800" i="1" dirty="0">
                            <a:latin typeface="Cambria Math"/>
                          </a:rPr>
                        </m:ctrlPr>
                      </m:groupChrPr>
                      <m:e>
                        <m:r>
                          <a:rPr lang="en-US" sz="1800" i="1" dirty="0">
                            <a:latin typeface="Cambria Math"/>
                          </a:rPr>
                          <m:t>   </m:t>
                        </m:r>
                        <m:r>
                          <a:rPr lang="en-US" sz="1800" i="1" dirty="0">
                            <a:latin typeface="Cambria Math"/>
                          </a:rPr>
                          <m:t>𝐹</m:t>
                        </m:r>
                        <m:r>
                          <a:rPr lang="en-US" sz="1800" i="1" dirty="0">
                            <a:latin typeface="Cambria Math"/>
                          </a:rPr>
                          <m:t>   </m:t>
                        </m:r>
                      </m:e>
                    </m:groupChr>
                    <m:r>
                      <a:rPr lang="en-US" sz="1800" i="1" dirty="0"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el-GR" sz="18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 dirty="0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l-GR" sz="1800" i="1" dirty="0">
                            <a:latin typeface="Cambria Math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>
                            <a:latin typeface="Cambria Math"/>
                          </a:rPr>
                          <m:t>𝜔</m:t>
                        </m:r>
                      </m:e>
                    </m:d>
                  </m:oMath>
                </a14:m>
                <a:r>
                  <a:rPr lang="el-GR" sz="1800" dirty="0"/>
                  <a:t>, τότε:   </a:t>
                </a:r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 dirty="0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l-GR" sz="1800" i="1" dirty="0">
                              <a:latin typeface="Cambria Math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i="1" dirty="0" err="1">
                          <a:latin typeface="Cambria Math"/>
                        </a:rPr>
                        <m:t>∗</m:t>
                      </m:r>
                      <m:sSub>
                        <m:sSub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l-GR" sz="1800" i="1" dirty="0" err="1">
                              <a:latin typeface="Cambria Math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𝑡</m:t>
                          </m:r>
                        </m:e>
                      </m:d>
                      <m:box>
                        <m:box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boxPr>
                        <m:e>
                          <m:groupChr>
                            <m:groupChrPr>
                              <m:chr m:val="↔"/>
                              <m:vertJc m:val="bot"/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groupChr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   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𝐹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   </m:t>
                              </m:r>
                            </m:e>
                          </m:groupChr>
                          <m:sSub>
                            <m:sSub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 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𝑋</m:t>
                              </m:r>
                            </m:e>
                            <m:sub>
                              <m:r>
                                <a:rPr lang="el-GR" sz="1800" i="1" dirty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</m:e>
                          </m:d>
                        </m:e>
                      </m:box>
                      <m:sSub>
                        <m:sSub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b="0" i="1" dirty="0" smtClean="0">
                              <a:latin typeface="Cambria Math"/>
                            </a:rPr>
                            <m:t> 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𝑋</m:t>
                          </m:r>
                        </m:e>
                        <m:sub>
                          <m:r>
                            <a:rPr lang="el-GR" sz="1800" i="1" dirty="0">
                              <a:latin typeface="Cambria Math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</m:e>
                      </m:d>
                    </m:oMath>
                  </m:oMathPara>
                </a14:m>
                <a:endParaRPr lang="en-US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48488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/>
              <a:t>Ιδιότητες του Μετασχηματισμού Fourier </a:t>
            </a:r>
            <a:r>
              <a:rPr lang="el-GR" dirty="0" smtClean="0"/>
              <a:t>(8/10)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Σε ένα ΓΧΑ σύστημα με </a:t>
                </a:r>
                <a:r>
                  <a:rPr lang="el-GR" sz="1800" dirty="0"/>
                  <a:t>κρουστική απόκριση </a:t>
                </a:r>
                <a14:m>
                  <m:oMath xmlns:m="http://schemas.openxmlformats.org/officeDocument/2006/math">
                    <m:r>
                      <a:rPr lang="el-GR" sz="1800" i="1" dirty="0">
                        <a:latin typeface="Cambria Math"/>
                      </a:rPr>
                      <m:t>h</m:t>
                    </m:r>
                    <m:r>
                      <a:rPr lang="el-GR" sz="1800" i="1" dirty="0">
                        <a:latin typeface="Cambria Math"/>
                      </a:rPr>
                      <m:t>(</m:t>
                    </m:r>
                    <m:r>
                      <a:rPr lang="el-GR" sz="1800" i="1" dirty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, το οποίο διεγείρεται από είσοδο </a:t>
                </a:r>
                <a14:m>
                  <m:oMath xmlns:m="http://schemas.openxmlformats.org/officeDocument/2006/math">
                    <m:r>
                      <a:rPr lang="el-GR" sz="1800" i="1" dirty="0">
                        <a:latin typeface="Cambria Math"/>
                      </a:rPr>
                      <m:t>𝑥</m:t>
                    </m:r>
                    <m:r>
                      <a:rPr lang="el-GR" sz="1800" i="1" dirty="0">
                        <a:latin typeface="Cambria Math"/>
                      </a:rPr>
                      <m:t>(</m:t>
                    </m:r>
                    <m:r>
                      <a:rPr lang="el-GR" sz="1800" i="1" dirty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 smtClean="0"/>
                  <a:t>,</a:t>
                </a:r>
                <a:r>
                  <a:rPr lang="el-GR" sz="1800" dirty="0"/>
                  <a:t> </a:t>
                </a:r>
                <a:r>
                  <a:rPr lang="el-GR" sz="1800" dirty="0" smtClean="0"/>
                  <a:t>η </a:t>
                </a:r>
                <a:r>
                  <a:rPr lang="el-GR" sz="1800" dirty="0"/>
                  <a:t>έξοδος </a:t>
                </a:r>
                <a14:m>
                  <m:oMath xmlns:m="http://schemas.openxmlformats.org/officeDocument/2006/math">
                    <m:r>
                      <a:rPr lang="el-GR" sz="1800" i="1" dirty="0">
                        <a:latin typeface="Cambria Math"/>
                      </a:rPr>
                      <m:t>𝑦</m:t>
                    </m:r>
                    <m:r>
                      <a:rPr lang="el-GR" sz="1800" i="1" dirty="0">
                        <a:latin typeface="Cambria Math"/>
                      </a:rPr>
                      <m:t>(</m:t>
                    </m:r>
                    <m:r>
                      <a:rPr lang="el-GR" sz="1800" i="1" dirty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δίνεται από το ολοκλήρωμα της συνέλιξης:	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>
                          <a:latin typeface="Cambria Math"/>
                        </a:rPr>
                        <m:t>𝑦</m:t>
                      </m:r>
                      <m:r>
                        <a:rPr lang="el-GR" sz="1800" i="1" dirty="0">
                          <a:latin typeface="Cambria Math"/>
                        </a:rPr>
                        <m:t>(</m:t>
                      </m:r>
                      <m:r>
                        <a:rPr lang="el-GR" sz="1800" i="1" dirty="0">
                          <a:latin typeface="Cambria Math"/>
                        </a:rPr>
                        <m:t>𝑡</m:t>
                      </m:r>
                      <m:r>
                        <a:rPr lang="el-GR" sz="1800" i="1" dirty="0">
                          <a:latin typeface="Cambria Math"/>
                        </a:rPr>
                        <m:t>)=</m:t>
                      </m:r>
                      <m:r>
                        <a:rPr lang="el-GR" sz="1800" i="1" dirty="0">
                          <a:latin typeface="Cambria Math"/>
                        </a:rPr>
                        <m:t>h</m:t>
                      </m:r>
                      <m:r>
                        <a:rPr lang="el-GR" sz="1800" i="1" dirty="0">
                          <a:latin typeface="Cambria Math"/>
                        </a:rPr>
                        <m:t>(</m:t>
                      </m:r>
                      <m:r>
                        <a:rPr lang="el-GR" sz="1800" i="1" dirty="0">
                          <a:latin typeface="Cambria Math"/>
                        </a:rPr>
                        <m:t>𝑡</m:t>
                      </m:r>
                      <m:r>
                        <a:rPr lang="el-GR" sz="1800" i="1" dirty="0">
                          <a:latin typeface="Cambria Math"/>
                        </a:rPr>
                        <m:t>)∗</m:t>
                      </m:r>
                      <m:r>
                        <a:rPr lang="el-GR" sz="1800" i="1" dirty="0">
                          <a:latin typeface="Cambria Math"/>
                        </a:rPr>
                        <m:t>𝑥</m:t>
                      </m:r>
                      <m:r>
                        <a:rPr lang="el-GR" sz="1800" i="1" dirty="0">
                          <a:latin typeface="Cambria Math"/>
                        </a:rPr>
                        <m:t>(</m:t>
                      </m:r>
                      <m:r>
                        <a:rPr lang="el-GR" sz="1800" i="1" dirty="0">
                          <a:latin typeface="Cambria Math"/>
                        </a:rPr>
                        <m:t>𝑡</m:t>
                      </m:r>
                      <m:r>
                        <a:rPr lang="el-GR" sz="1800" i="1" dirty="0">
                          <a:latin typeface="Cambria Math"/>
                        </a:rPr>
                        <m:t>)=</m:t>
                      </m:r>
                      <m:nary>
                        <m:nary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 dirty="0">
                              <a:latin typeface="Cambria Math"/>
                            </a:rPr>
                            <m:t>−</m:t>
                          </m:r>
                          <m:r>
                            <a:rPr lang="el-GR" sz="1800" i="1" dirty="0" err="1">
                              <a:latin typeface="Cambria Math"/>
                            </a:rPr>
                            <m:t>∞</m:t>
                          </m:r>
                        </m:sub>
                        <m:sup>
                          <m:r>
                            <a:rPr lang="el-GR" sz="1800" i="1" dirty="0" err="1">
                              <a:latin typeface="Cambria Math"/>
                            </a:rPr>
                            <m:t>∞</m:t>
                          </m:r>
                        </m:sup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𝜏</m:t>
                              </m:r>
                            </m:e>
                          </m:d>
                          <m:r>
                            <a:rPr lang="el-GR" sz="1800" i="1" dirty="0" err="1">
                              <a:latin typeface="Cambria Math"/>
                            </a:rPr>
                            <m:t>h</m:t>
                          </m:r>
                          <m:d>
                            <m:d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l-GR" sz="1800" i="1" dirty="0" err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l-GR" sz="1800" i="1" dirty="0" err="1">
                                  <a:latin typeface="Cambria Math"/>
                                </a:rPr>
                                <m:t>𝜏</m:t>
                              </m:r>
                            </m:e>
                          </m:d>
                          <m:r>
                            <a:rPr lang="el-GR" sz="1800" i="1" dirty="0">
                              <a:latin typeface="Cambria Math"/>
                            </a:rPr>
                            <m:t> </m:t>
                          </m:r>
                          <m:r>
                            <a:rPr lang="el-GR" sz="1800" i="1" dirty="0" err="1">
                              <a:latin typeface="Cambria Math"/>
                            </a:rPr>
                            <m:t>𝑑</m:t>
                          </m:r>
                          <m:r>
                            <a:rPr lang="el-GR" sz="1800" i="1" dirty="0" err="1">
                              <a:latin typeface="Cambria Math"/>
                            </a:rPr>
                            <m:t>𝜏</m:t>
                          </m:r>
                        </m:e>
                      </m:nary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Αν </a:t>
                </a:r>
                <a14:m>
                  <m:oMath xmlns:m="http://schemas.openxmlformats.org/officeDocument/2006/math">
                    <m:r>
                      <a:rPr lang="en-US" sz="1800" i="1" dirty="0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 dirty="0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US" sz="1800" i="1" dirty="0">
                        <a:latin typeface="Cambria Math"/>
                      </a:rPr>
                      <m:t> </m:t>
                    </m:r>
                    <m:groupChr>
                      <m:groupChrPr>
                        <m:chr m:val="↔"/>
                        <m:vertJc m:val="bot"/>
                        <m:ctrlPr>
                          <a:rPr lang="en-US" sz="1800" i="1" dirty="0">
                            <a:latin typeface="Cambria Math"/>
                          </a:rPr>
                        </m:ctrlPr>
                      </m:groupChrPr>
                      <m:e>
                        <m:r>
                          <a:rPr lang="en-US" sz="1800" i="1" dirty="0">
                            <a:latin typeface="Cambria Math"/>
                          </a:rPr>
                          <m:t>   </m:t>
                        </m:r>
                        <m:r>
                          <a:rPr lang="en-US" sz="1800" i="1" dirty="0">
                            <a:latin typeface="Cambria Math"/>
                          </a:rPr>
                          <m:t>𝐹</m:t>
                        </m:r>
                        <m:r>
                          <a:rPr lang="en-US" sz="1800" i="1" dirty="0">
                            <a:latin typeface="Cambria Math"/>
                          </a:rPr>
                          <m:t>   </m:t>
                        </m:r>
                      </m:e>
                    </m:groupChr>
                    <m:r>
                      <a:rPr lang="en-US" sz="1800" i="1" dirty="0">
                        <a:latin typeface="Cambria Math"/>
                      </a:rPr>
                      <m:t> </m:t>
                    </m:r>
                    <m:r>
                      <a:rPr lang="en-US" sz="1800" i="1" dirty="0">
                        <a:latin typeface="Cambria Math"/>
                      </a:rPr>
                      <m:t>𝑋</m:t>
                    </m:r>
                    <m:d>
                      <m:dPr>
                        <m:ctrlPr>
                          <a:rPr lang="en-US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>
                            <a:latin typeface="Cambria Math"/>
                          </a:rPr>
                          <m:t>𝜔</m:t>
                        </m:r>
                      </m:e>
                    </m:d>
                    <m:r>
                      <a:rPr lang="el-GR" sz="1800" i="1" dirty="0">
                        <a:latin typeface="Cambria Math"/>
                      </a:rPr>
                      <m:t> </m:t>
                    </m:r>
                  </m:oMath>
                </a14:m>
                <a:r>
                  <a:rPr lang="el-GR" sz="1800" dirty="0"/>
                  <a:t>και </a:t>
                </a:r>
                <a14:m>
                  <m:oMath xmlns:m="http://schemas.openxmlformats.org/officeDocument/2006/math">
                    <m:r>
                      <a:rPr lang="en-US" sz="1800" i="1" dirty="0">
                        <a:latin typeface="Cambria Math"/>
                      </a:rPr>
                      <m:t>h</m:t>
                    </m:r>
                    <m:d>
                      <m:dPr>
                        <m:ctrlPr>
                          <a:rPr lang="en-US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 dirty="0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US" sz="1800" i="1" dirty="0">
                        <a:latin typeface="Cambria Math"/>
                      </a:rPr>
                      <m:t> </m:t>
                    </m:r>
                    <m:groupChr>
                      <m:groupChrPr>
                        <m:chr m:val="↔"/>
                        <m:vertJc m:val="bot"/>
                        <m:ctrlPr>
                          <a:rPr lang="en-US" sz="1800" i="1" dirty="0">
                            <a:latin typeface="Cambria Math"/>
                          </a:rPr>
                        </m:ctrlPr>
                      </m:groupChrPr>
                      <m:e>
                        <m:r>
                          <a:rPr lang="en-US" sz="1800" i="1" dirty="0">
                            <a:latin typeface="Cambria Math"/>
                          </a:rPr>
                          <m:t>   </m:t>
                        </m:r>
                        <m:r>
                          <a:rPr lang="en-US" sz="1800" i="1" dirty="0">
                            <a:latin typeface="Cambria Math"/>
                          </a:rPr>
                          <m:t>𝐹</m:t>
                        </m:r>
                        <m:r>
                          <a:rPr lang="en-US" sz="1800" i="1" dirty="0">
                            <a:latin typeface="Cambria Math"/>
                          </a:rPr>
                          <m:t>   </m:t>
                        </m:r>
                      </m:e>
                    </m:groupChr>
                    <m:r>
                      <a:rPr lang="en-US" sz="1800" i="1" dirty="0">
                        <a:latin typeface="Cambria Math"/>
                      </a:rPr>
                      <m:t> </m:t>
                    </m:r>
                    <m:r>
                      <a:rPr lang="en-US" sz="1800" i="1" dirty="0">
                        <a:latin typeface="Cambria Math"/>
                      </a:rPr>
                      <m:t>𝐻</m:t>
                    </m:r>
                    <m:d>
                      <m:dPr>
                        <m:ctrlPr>
                          <a:rPr lang="en-US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>
                            <a:latin typeface="Cambria Math"/>
                          </a:rPr>
                          <m:t>𝜔</m:t>
                        </m:r>
                      </m:e>
                    </m:d>
                  </m:oMath>
                </a14:m>
                <a:r>
                  <a:rPr lang="el-GR" sz="1800" dirty="0"/>
                  <a:t>, τότε </a:t>
                </a:r>
                <a:r>
                  <a:rPr lang="el-GR" sz="1800" dirty="0" smtClean="0"/>
                  <a:t>από την </a:t>
                </a:r>
                <a:r>
                  <a:rPr lang="el-GR" sz="1800" dirty="0"/>
                  <a:t>ιδιότητα της συνέλιξης έχουμε</a:t>
                </a:r>
                <a:r>
                  <a:rPr lang="el-GR" sz="1800" dirty="0" smtClean="0"/>
                  <a:t>:</a:t>
                </a:r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>
                          <a:latin typeface="Cambria Math"/>
                        </a:rPr>
                        <m:t>𝑦</m:t>
                      </m:r>
                      <m:d>
                        <m:d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r>
                        <a:rPr lang="el-GR" sz="1800" i="1" dirty="0">
                          <a:latin typeface="Cambria Math"/>
                        </a:rPr>
                        <m:t>h</m:t>
                      </m:r>
                      <m:d>
                        <m:d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i="1" dirty="0">
                          <a:latin typeface="Cambria Math"/>
                        </a:rPr>
                        <m:t>∗</m:t>
                      </m:r>
                      <m:r>
                        <a:rPr lang="el-GR" sz="1800" i="1" dirty="0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sz="1800" i="1" dirty="0">
                          <a:latin typeface="Cambria Math"/>
                        </a:rPr>
                        <m:t> </m:t>
                      </m:r>
                      <m:groupChr>
                        <m:groupChrPr>
                          <m:chr m:val="↔"/>
                          <m:vertJc m:val="bot"/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groupChrPr>
                        <m:e>
                          <m:r>
                            <a:rPr lang="en-US" sz="1800" i="1" dirty="0">
                              <a:latin typeface="Cambria Math"/>
                            </a:rPr>
                            <m:t>   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𝐹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   </m:t>
                          </m:r>
                        </m:e>
                      </m:groupChr>
                      <m:r>
                        <a:rPr lang="en-US" sz="1800" i="1" dirty="0">
                          <a:latin typeface="Cambria Math"/>
                        </a:rPr>
                        <m:t> </m:t>
                      </m:r>
                      <m:r>
                        <a:rPr lang="el-GR" sz="1800" i="1" dirty="0" err="1">
                          <a:latin typeface="Cambria Math"/>
                        </a:rPr>
                        <m:t>𝑌</m:t>
                      </m:r>
                      <m:r>
                        <a:rPr lang="el-GR" sz="1800" i="1" dirty="0" err="1">
                          <a:latin typeface="Cambria Math"/>
                        </a:rPr>
                        <m:t>(</m:t>
                      </m:r>
                      <m:r>
                        <a:rPr lang="el-GR" sz="1800" i="1" dirty="0" err="1">
                          <a:latin typeface="Cambria Math"/>
                        </a:rPr>
                        <m:t>𝜔</m:t>
                      </m:r>
                      <m:r>
                        <a:rPr lang="el-GR" sz="1800" i="1" dirty="0" err="1">
                          <a:latin typeface="Cambria Math"/>
                        </a:rPr>
                        <m:t>)=</m:t>
                      </m:r>
                      <m:r>
                        <a:rPr lang="el-GR" sz="1800" i="1" dirty="0" err="1">
                          <a:latin typeface="Cambria Math"/>
                        </a:rPr>
                        <m:t>𝛨</m:t>
                      </m:r>
                      <m:r>
                        <a:rPr lang="el-GR" sz="1800" i="1" dirty="0" err="1">
                          <a:latin typeface="Cambria Math"/>
                        </a:rPr>
                        <m:t>(</m:t>
                      </m:r>
                      <m:r>
                        <a:rPr lang="el-GR" sz="1800" i="1" dirty="0" err="1">
                          <a:latin typeface="Cambria Math"/>
                        </a:rPr>
                        <m:t>𝜔</m:t>
                      </m:r>
                      <m:r>
                        <a:rPr lang="el-GR" sz="1800" i="1" dirty="0">
                          <a:latin typeface="Cambria Math"/>
                        </a:rPr>
                        <m:t>) </m:t>
                      </m:r>
                      <m:r>
                        <a:rPr lang="el-GR" sz="1800" i="1" dirty="0" err="1">
                          <a:latin typeface="Cambria Math"/>
                        </a:rPr>
                        <m:t>𝛸</m:t>
                      </m:r>
                      <m:r>
                        <a:rPr lang="el-GR" sz="1800" i="1" dirty="0" err="1">
                          <a:latin typeface="Cambria Math"/>
                        </a:rPr>
                        <m:t>(</m:t>
                      </m:r>
                      <m:r>
                        <a:rPr lang="el-GR" sz="1800" i="1" dirty="0" err="1">
                          <a:latin typeface="Cambria Math"/>
                        </a:rPr>
                        <m:t>𝜔</m:t>
                      </m:r>
                      <m:r>
                        <a:rPr lang="el-GR" sz="1800" i="1" dirty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sz="1800" i="1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Άρα μπορούμε να </a:t>
                </a:r>
                <a:r>
                  <a:rPr lang="el-GR" sz="1800" dirty="0"/>
                  <a:t>υπολογίσουμε το φάσμα της απόκρισης ενός ΓΧΑ συστήματος όταν γνωρίζουμε το φάσμα του σήματος εισόδου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𝑋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και το φάσμα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𝐻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της κρουστικής απόκρισης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h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του συστήματος. 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Επομένως, </a:t>
                </a:r>
                <a:r>
                  <a:rPr lang="el-GR" sz="1800" dirty="0"/>
                  <a:t>η υπολογιστικά δύσκολη σχέση της συνέλιξης μετασχηματιζόμενη κατά Fourier καταλήγει σε ένα απλό γινόμενο συναρτήσεων. </a:t>
                </a:r>
                <a:endParaRPr lang="el-GR" sz="1800" dirty="0" smtClean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Επιπλέον, η ιδιότητα αυτή είναι σημαντική επειδή αποτελεί τη βάση για το σχεδιασμό ΓΧΑ συστημάτων στο πεδίο συχνοτήτων (αναλογικά φίλτρα).</a:t>
                </a:r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111" b="-11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458477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1</a:t>
            </a:r>
            <a:r>
              <a:rPr lang="en-US" dirty="0" smtClean="0"/>
              <a:t>1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Να υπολογιστεί ο μετασχηματισμός Fourier της μοναδιαίας συνάρτησης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𝑢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.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u="sng" dirty="0"/>
                  <a:t>Απάντηση</a:t>
                </a:r>
                <a:r>
                  <a:rPr lang="el-GR" sz="1800" dirty="0"/>
                  <a:t>: H συνάρτηση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𝑢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γράφεται ως: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𝑢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𝑡</m:t>
                      </m:r>
                      <m:r>
                        <a:rPr lang="el-GR" sz="1800" i="1" dirty="0" smtClean="0">
                          <a:latin typeface="Cambria Math"/>
                        </a:rPr>
                        <m:t>)=</m:t>
                      </m:r>
                      <m:nary>
                        <m:nary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 dirty="0">
                              <a:latin typeface="Cambria Math"/>
                            </a:rPr>
                            <m:t>−</m:t>
                          </m:r>
                          <m:r>
                            <a:rPr lang="el-GR" sz="1800" i="1" dirty="0" err="1">
                              <a:latin typeface="Cambria Math"/>
                            </a:rPr>
                            <m:t>∞</m:t>
                          </m:r>
                        </m:sub>
                        <m:sup>
                          <m:r>
                            <a:rPr lang="el-GR" sz="1800" i="1" dirty="0" err="1">
                              <a:latin typeface="Cambria Math"/>
                            </a:rPr>
                            <m:t>𝑡</m:t>
                          </m:r>
                        </m:sup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𝛿</m:t>
                          </m:r>
                          <m:d>
                            <m:d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r>
                            <a:rPr lang="el-GR" sz="1800" i="1" dirty="0">
                              <a:latin typeface="Cambria Math"/>
                            </a:rPr>
                            <m:t> </m:t>
                          </m:r>
                          <m:r>
                            <a:rPr lang="el-GR" sz="1800" i="1" dirty="0" err="1">
                              <a:latin typeface="Cambria Math"/>
                            </a:rPr>
                            <m:t>𝑑𝑡</m:t>
                          </m:r>
                        </m:e>
                      </m:nary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Γνωρίζουμε ότι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𝛿</m:t>
                    </m:r>
                    <m:d>
                      <m:d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 smtClean="0">
                            <a:latin typeface="Cambria Math"/>
                          </a:rPr>
                          <m:t>𝑡</m:t>
                        </m:r>
                      </m:e>
                    </m:d>
                    <m:box>
                      <m:boxPr>
                        <m:ctrlPr>
                          <a:rPr lang="el-GR" sz="1800" i="1" dirty="0" err="1" smtClean="0">
                            <a:latin typeface="Cambria Math"/>
                          </a:rPr>
                        </m:ctrlPr>
                      </m:boxPr>
                      <m:e>
                        <m:groupChr>
                          <m:groupChrPr>
                            <m:chr m:val="↔"/>
                            <m:vertJc m:val="bot"/>
                            <m:ctrlPr>
                              <a:rPr lang="en-US" sz="1800" i="1" dirty="0">
                                <a:latin typeface="Cambria Math"/>
                              </a:rPr>
                            </m:ctrlPr>
                          </m:groupChrPr>
                          <m:e>
                            <m:r>
                              <a:rPr lang="en-US" sz="1800" i="1" dirty="0">
                                <a:latin typeface="Cambria Math"/>
                              </a:rPr>
                              <m:t>   </m:t>
                            </m:r>
                            <m:r>
                              <a:rPr lang="en-US" sz="1800" i="1" dirty="0">
                                <a:latin typeface="Cambria Math"/>
                              </a:rPr>
                              <m:t>𝐹</m:t>
                            </m:r>
                            <m:r>
                              <a:rPr lang="en-US" sz="1800" i="1" dirty="0">
                                <a:latin typeface="Cambria Math"/>
                              </a:rPr>
                              <m:t>   </m:t>
                            </m:r>
                          </m:e>
                        </m:groupChr>
                        <m:r>
                          <a:rPr lang="el-GR" sz="1800" b="0" i="1" dirty="0" smtClean="0">
                            <a:latin typeface="Cambria Math"/>
                          </a:rPr>
                          <m:t> </m:t>
                        </m:r>
                        <m:r>
                          <a:rPr lang="el-GR" sz="1800" i="1" dirty="0">
                            <a:latin typeface="Cambria Math"/>
                          </a:rPr>
                          <m:t>1</m:t>
                        </m:r>
                      </m:e>
                    </m:box>
                  </m:oMath>
                </a14:m>
                <a:r>
                  <a:rPr lang="el-GR" sz="1800" dirty="0"/>
                  <a:t>. Κάνοντας χρήση της ιδιότητας της ολοκλήρωσης, βρίσκουμε ότι ο μετασχηματισμός Fourier του μοναδιαίου βήματος είναι: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𝑢</m:t>
                      </m:r>
                      <m:d>
                        <m:d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b="0" i="1" dirty="0" smtClean="0">
                          <a:latin typeface="Cambria Math"/>
                        </a:rPr>
                        <m:t> </m:t>
                      </m:r>
                      <m:groupChr>
                        <m:groupChrPr>
                          <m:chr m:val="↔"/>
                          <m:vertJc m:val="bot"/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groupChrPr>
                        <m:e>
                          <m:r>
                            <a:rPr lang="en-US" sz="1800" i="1" dirty="0">
                              <a:latin typeface="Cambria Math"/>
                            </a:rPr>
                            <m:t>   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𝐹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   </m:t>
                          </m:r>
                        </m:e>
                      </m:groupChr>
                      <m:r>
                        <a:rPr lang="el-GR" sz="1800" i="1" dirty="0">
                          <a:latin typeface="Cambria Math"/>
                        </a:rPr>
                        <m:t>𝑈</m:t>
                      </m:r>
                      <m:r>
                        <a:rPr lang="el-GR" sz="1800" i="1" dirty="0">
                          <a:latin typeface="Cambria Math"/>
                        </a:rPr>
                        <m:t>(</m:t>
                      </m:r>
                      <m:r>
                        <a:rPr lang="el-GR" sz="1800" i="1" dirty="0">
                          <a:latin typeface="Cambria Math"/>
                        </a:rPr>
                        <m:t>𝜔</m:t>
                      </m:r>
                      <m:r>
                        <a:rPr lang="el-GR" sz="1800" i="1" dirty="0">
                          <a:latin typeface="Cambria Math"/>
                        </a:rPr>
                        <m:t>)=</m:t>
                      </m:r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 dirty="0">
                              <a:latin typeface="Cambria Math"/>
                            </a:rPr>
                            <m:t>𝑗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</m:den>
                      </m:f>
                      <m:r>
                        <a:rPr lang="el-GR" sz="1800" i="1" dirty="0">
                          <a:latin typeface="Cambria Math"/>
                        </a:rPr>
                        <m:t>+</m:t>
                      </m:r>
                      <m:r>
                        <a:rPr lang="el-GR" sz="1800" i="1" dirty="0">
                          <a:latin typeface="Cambria Math"/>
                        </a:rPr>
                        <m:t>𝜋𝛿</m:t>
                      </m:r>
                      <m:d>
                        <m:d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</m:e>
                      </m:d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11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921099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1</a:t>
            </a:r>
            <a:r>
              <a:rPr lang="en-US" dirty="0" smtClean="0"/>
              <a:t>2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Να αποδειχθεί η ιδιότητα της συνέλιξης του μετασχηματισμού </a:t>
                </a:r>
                <a:r>
                  <a:rPr lang="en-US" sz="1800" dirty="0"/>
                  <a:t>Fourier.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u="sng" dirty="0" smtClean="0"/>
                  <a:t>Απάντηση</a:t>
                </a:r>
                <a:r>
                  <a:rPr lang="el-GR" sz="1800" dirty="0"/>
                  <a:t>: Η συνέλιξη δύο γραμμικών και χρονικά αμετάβλητων (ΓΧΑ) σημάτων δίνεται από τη σχέση: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 dirty="0" smtClean="0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sz="1800" i="1" dirty="0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sz="1800" i="1" dirty="0" smtClean="0">
                          <a:latin typeface="Cambria Math"/>
                        </a:rPr>
                        <m:t>(</m:t>
                      </m:r>
                      <m:r>
                        <a:rPr lang="en-US" sz="1800" i="1" dirty="0" smtClean="0">
                          <a:latin typeface="Cambria Math"/>
                        </a:rPr>
                        <m:t>𝑡</m:t>
                      </m:r>
                      <m:r>
                        <a:rPr lang="en-US" sz="1800" i="1" dirty="0" smtClean="0">
                          <a:latin typeface="Cambria Math"/>
                        </a:rPr>
                        <m:t>)∗</m:t>
                      </m:r>
                      <m:sSub>
                        <m:sSub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 dirty="0" smtClean="0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sz="1800" i="1" dirty="0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US" sz="1800" i="1" dirty="0" smtClean="0">
                          <a:latin typeface="Cambria Math"/>
                        </a:rPr>
                        <m:t>(</m:t>
                      </m:r>
                      <m:r>
                        <a:rPr lang="en-US" sz="1800" i="1" dirty="0" smtClean="0">
                          <a:latin typeface="Cambria Math"/>
                        </a:rPr>
                        <m:t>𝑡</m:t>
                      </m:r>
                      <m:r>
                        <a:rPr lang="en-US" sz="1800" i="1" dirty="0" smtClean="0">
                          <a:latin typeface="Cambria Math"/>
                        </a:rPr>
                        <m:t>)=</m:t>
                      </m:r>
                      <m:nary>
                        <m:nary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sz="1800" i="1" dirty="0" smtClean="0">
                              <a:latin typeface="Cambria Math"/>
                            </a:rPr>
                            <m:t>−∞</m:t>
                          </m:r>
                        </m:sub>
                        <m:sup>
                          <m:r>
                            <a:rPr lang="en-US" sz="1800" i="1" dirty="0" smtClean="0">
                              <a:latin typeface="Cambria Math"/>
                            </a:rPr>
                            <m:t>+∞</m:t>
                          </m:r>
                        </m:sup>
                        <m:e>
                          <m:sSub>
                            <m:sSubPr>
                              <m:ctrlPr>
                                <a:rPr lang="en-US" sz="1800" i="1" dirty="0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800" i="1" dirty="0" smtClean="0"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sz="1800" i="1" dirty="0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180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𝜏</m:t>
                              </m:r>
                            </m:e>
                          </m:d>
                          <m:sSub>
                            <m:sSub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 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sz="1800" i="1" dirty="0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𝜏</m:t>
                              </m:r>
                            </m:e>
                          </m:d>
                          <m:r>
                            <a:rPr lang="el-GR" sz="1800" i="1" dirty="0">
                              <a:latin typeface="Cambria Math"/>
                            </a:rPr>
                            <m:t> 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𝑑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𝜏</m:t>
                          </m:r>
                        </m:e>
                      </m:nary>
                    </m:oMath>
                  </m:oMathPara>
                </a14:m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Στην παραπάνω σχέση κάνοντας χρήση του ορισμού του </a:t>
                </a:r>
                <a:r>
                  <a:rPr lang="el-GR" sz="1800" dirty="0" smtClean="0"/>
                  <a:t>Μ</a:t>
                </a:r>
                <a:r>
                  <a:rPr lang="en-US" sz="1800" dirty="0" smtClean="0"/>
                  <a:t>F, </a:t>
                </a:r>
                <a:r>
                  <a:rPr lang="el-GR" sz="1800" dirty="0"/>
                  <a:t>έχουμε: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 smtClean="0">
                          <a:latin typeface="Cambria Math"/>
                        </a:rPr>
                        <m:t>𝑋</m:t>
                      </m:r>
                      <m:r>
                        <a:rPr lang="en-US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err="1">
                          <a:latin typeface="Cambria Math"/>
                        </a:rPr>
                        <m:t>𝜔</m:t>
                      </m:r>
                      <m:r>
                        <a:rPr lang="el-GR" sz="1800" i="1" dirty="0" err="1">
                          <a:latin typeface="Cambria Math"/>
                        </a:rPr>
                        <m:t>)=</m:t>
                      </m:r>
                      <m:nary>
                        <m:nary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 dirty="0">
                              <a:latin typeface="Cambria Math"/>
                            </a:rPr>
                            <m:t>−</m:t>
                          </m:r>
                          <m:r>
                            <a:rPr lang="el-GR" sz="1800" i="1" dirty="0" err="1">
                              <a:latin typeface="Cambria Math"/>
                            </a:rPr>
                            <m:t>∞</m:t>
                          </m:r>
                        </m:sub>
                        <m:sup>
                          <m:r>
                            <a:rPr lang="el-GR" sz="1800" i="1" dirty="0" err="1">
                              <a:latin typeface="Cambria Math"/>
                            </a:rPr>
                            <m:t>+∞</m:t>
                          </m:r>
                        </m:sup>
                        <m:e>
                          <m:r>
                            <a:rPr lang="en-US" sz="1800" i="1" dirty="0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sSup>
                            <m:sSup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 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 dirty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  <m:r>
                            <a:rPr lang="en-US" sz="1800" i="1" dirty="0">
                              <a:latin typeface="Cambria Math"/>
                            </a:rPr>
                            <m:t> </m:t>
                          </m:r>
                          <m:r>
                            <a:rPr lang="en-US" sz="1800" i="1" dirty="0" err="1">
                              <a:latin typeface="Cambria Math"/>
                            </a:rPr>
                            <m:t>𝑑𝑡</m:t>
                          </m:r>
                        </m:e>
                      </m:nary>
                      <m:r>
                        <a:rPr lang="en-US" sz="1800" i="1" dirty="0">
                          <a:latin typeface="Cambria Math"/>
                        </a:rPr>
                        <m:t>=</m:t>
                      </m:r>
                      <m:nary>
                        <m:nary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sz="1800" i="1" dirty="0">
                              <a:latin typeface="Cambria Math"/>
                            </a:rPr>
                            <m:t>−∞</m:t>
                          </m:r>
                        </m:sub>
                        <m:sup>
                          <m:r>
                            <a:rPr lang="en-US" sz="1800" i="1" dirty="0">
                              <a:latin typeface="Cambria Math"/>
                            </a:rPr>
                            <m:t>+∞</m:t>
                          </m:r>
                        </m:sup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</m:d>
                              <m:sSub>
                                <m:sSub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∗</m:t>
                                  </m:r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</m:d>
                            </m:e>
                          </m:d>
                          <m:r>
                            <a:rPr lang="en-US" sz="1800" i="1" dirty="0">
                              <a:latin typeface="Cambria Math"/>
                            </a:rPr>
                            <m:t> </m:t>
                          </m:r>
                          <m:sSup>
                            <m:sSup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 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 dirty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  <m:r>
                            <a:rPr lang="en-US" sz="1800" i="1" dirty="0">
                              <a:latin typeface="Cambria Math"/>
                            </a:rPr>
                            <m:t> </m:t>
                          </m:r>
                          <m:r>
                            <a:rPr lang="en-US" sz="1800" i="1" dirty="0" err="1">
                              <a:latin typeface="Cambria Math"/>
                            </a:rPr>
                            <m:t>𝑑𝑡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=</m:t>
                          </m:r>
                        </m:e>
                      </m:nary>
                    </m:oMath>
                  </m:oMathPara>
                </a14:m>
                <a:endParaRPr lang="en-US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 smtClean="0">
                          <a:latin typeface="Cambria Math"/>
                        </a:rPr>
                        <m:t>=</m:t>
                      </m:r>
                      <m:nary>
                        <m:nary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sz="1800" i="1" dirty="0" smtClean="0">
                              <a:latin typeface="Cambria Math"/>
                            </a:rPr>
                            <m:t>−∞</m:t>
                          </m:r>
                        </m:sub>
                        <m:sup>
                          <m:r>
                            <a:rPr lang="en-US" sz="1800" i="1" dirty="0" smtClean="0">
                              <a:latin typeface="Cambria Math"/>
                            </a:rPr>
                            <m:t>+∞</m:t>
                          </m:r>
                        </m:sup>
                        <m:e>
                          <m:d>
                            <m:dPr>
                              <m:ctrlPr>
                                <a:rPr lang="en-US" sz="180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nary>
                                <m:naryPr>
                                  <m:ctrlPr>
                                    <a:rPr lang="en-US" sz="1800" i="1" dirty="0" smtClean="0">
                                      <a:latin typeface="Cambria Math"/>
                                    </a:rPr>
                                  </m:ctrlPr>
                                </m:naryPr>
                                <m:sub>
                                  <m:r>
                                    <a:rPr lang="en-US" sz="1800" i="1" dirty="0" smtClean="0">
                                      <a:latin typeface="Cambria Math"/>
                                    </a:rPr>
                                    <m:t>−∞</m:t>
                                  </m:r>
                                </m:sub>
                                <m:sup>
                                  <m:r>
                                    <a:rPr lang="en-US" sz="1800" i="1" dirty="0" smtClean="0">
                                      <a:latin typeface="Cambria Math"/>
                                    </a:rPr>
                                    <m:t>+∞</m:t>
                                  </m:r>
                                </m:sup>
                                <m:e>
                                  <m:sSub>
                                    <m:sSubPr>
                                      <m:ctrlPr>
                                        <a:rPr lang="en-US" sz="1800" i="1" dirty="0" smtClean="0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i="1" dirty="0" smtClean="0">
                                          <a:latin typeface="Cambria Math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US" sz="1800" i="1" dirty="0" smtClean="0">
                                          <a:latin typeface="Cambria Math"/>
                                        </a:rPr>
                                        <m:t>1</m:t>
                                      </m:r>
                                    </m:sub>
                                  </m:sSub>
                                  <m:d>
                                    <m:dPr>
                                      <m:ctrlPr>
                                        <a:rPr lang="en-US" sz="1800" i="1" dirty="0" smtClean="0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𝜏</m:t>
                                      </m:r>
                                    </m:e>
                                  </m:d>
                                  <m:sSub>
                                    <m:sSubPr>
                                      <m:ctrlPr>
                                        <a:rPr lang="en-US" sz="1800" i="1" dirty="0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 </m:t>
                                      </m:r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2</m:t>
                                      </m:r>
                                    </m:sub>
                                  </m:sSub>
                                  <m:d>
                                    <m:dPr>
                                      <m:ctrlPr>
                                        <a:rPr lang="en-US" sz="1800" i="1" dirty="0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𝑡</m:t>
                                      </m:r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−</m:t>
                                      </m:r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𝜏</m:t>
                                      </m:r>
                                    </m:e>
                                  </m:d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 </m:t>
                                  </m:r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𝑑</m:t>
                                  </m:r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𝜏</m:t>
                                  </m:r>
                                </m:e>
                              </m:nary>
                            </m:e>
                          </m:d>
                          <m:sSup>
                            <m:sSupPr>
                              <m:ctrlPr>
                                <a:rPr lang="en-US" sz="1800" i="1" dirty="0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 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 dirty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  <m:r>
                            <a:rPr lang="en-US" sz="1800" i="1" dirty="0">
                              <a:latin typeface="Cambria Math"/>
                            </a:rPr>
                            <m:t> </m:t>
                          </m:r>
                          <m:r>
                            <a:rPr lang="en-US" sz="1800" i="1" dirty="0" err="1">
                              <a:latin typeface="Cambria Math"/>
                            </a:rPr>
                            <m:t>𝑑𝑡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=</m:t>
                          </m:r>
                        </m:e>
                      </m:nary>
                    </m:oMath>
                  </m:oMathPara>
                </a14:m>
                <a:endParaRPr lang="en-US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 smtClean="0">
                          <a:latin typeface="Cambria Math"/>
                        </a:rPr>
                        <m:t>=</m:t>
                      </m:r>
                      <m:nary>
                        <m:nary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sz="1800" i="1" dirty="0" smtClean="0">
                              <a:latin typeface="Cambria Math"/>
                            </a:rPr>
                            <m:t>−∞</m:t>
                          </m:r>
                        </m:sub>
                        <m:sup>
                          <m:r>
                            <a:rPr lang="en-US" sz="1800" i="1" dirty="0" smtClean="0">
                              <a:latin typeface="Cambria Math"/>
                            </a:rPr>
                            <m:t>+∞</m:t>
                          </m:r>
                        </m:sup>
                        <m:e>
                          <m:sSub>
                            <m:sSubPr>
                              <m:ctrlPr>
                                <a:rPr lang="en-US" sz="1800" i="1" dirty="0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800" i="1" dirty="0" smtClean="0"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sz="1800" i="1" dirty="0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180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 dirty="0" smtClean="0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r>
                            <a:rPr lang="en-US" sz="1800" i="1" dirty="0" smtClean="0">
                              <a:latin typeface="Cambria Math"/>
                            </a:rPr>
                            <m:t> </m:t>
                          </m:r>
                          <m:d>
                            <m:dPr>
                              <m:ctrlPr>
                                <a:rPr lang="en-US" sz="180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nary>
                                <m:naryPr>
                                  <m:ctrlPr>
                                    <a:rPr lang="en-US" sz="1800" i="1" dirty="0" smtClean="0">
                                      <a:latin typeface="Cambria Math"/>
                                    </a:rPr>
                                  </m:ctrlPr>
                                </m:naryPr>
                                <m:sub>
                                  <m:r>
                                    <a:rPr lang="en-US" sz="1800" i="1" dirty="0" smtClean="0">
                                      <a:latin typeface="Cambria Math"/>
                                    </a:rPr>
                                    <m:t>−∞</m:t>
                                  </m:r>
                                </m:sub>
                                <m:sup>
                                  <m:r>
                                    <a:rPr lang="en-US" sz="1800" i="1" dirty="0" smtClean="0">
                                      <a:latin typeface="Cambria Math"/>
                                    </a:rPr>
                                    <m:t>+∞</m:t>
                                  </m:r>
                                </m:sup>
                                <m:e>
                                  <m:sSub>
                                    <m:sSubPr>
                                      <m:ctrlPr>
                                        <a:rPr lang="en-US" sz="1800" i="1" dirty="0" smtClean="0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i="1" dirty="0" smtClean="0">
                                          <a:latin typeface="Cambria Math"/>
                                        </a:rPr>
                                        <m:t> </m:t>
                                      </m:r>
                                      <m:r>
                                        <a:rPr lang="en-US" sz="1800" i="1" dirty="0" smtClean="0">
                                          <a:latin typeface="Cambria Math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US" sz="1800" i="1" dirty="0" smtClean="0">
                                          <a:latin typeface="Cambria Math"/>
                                        </a:rPr>
                                        <m:t>2</m:t>
                                      </m:r>
                                    </m:sub>
                                  </m:sSub>
                                  <m:d>
                                    <m:dPr>
                                      <m:ctrlPr>
                                        <a:rPr lang="en-US" sz="1800" i="1" dirty="0" smtClean="0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800" i="1" dirty="0" smtClean="0">
                                          <a:latin typeface="Cambria Math"/>
                                        </a:rPr>
                                        <m:t>𝑡</m:t>
                                      </m:r>
                                      <m:r>
                                        <a:rPr lang="en-US" sz="1800" i="1" dirty="0" smtClean="0">
                                          <a:latin typeface="Cambria Math"/>
                                        </a:rPr>
                                        <m:t>−</m:t>
                                      </m:r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𝜏</m:t>
                                      </m:r>
                                    </m:e>
                                  </m:d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 </m:t>
                                  </m:r>
                                  <m:sSup>
                                    <m:sSupPr>
                                      <m:ctrlPr>
                                        <a:rPr lang="en-US" sz="1800" i="1" dirty="0"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 </m:t>
                                      </m:r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𝑒</m:t>
                                      </m:r>
                                    </m:e>
                                    <m:sup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−</m:t>
                                      </m:r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𝑗</m:t>
                                      </m:r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𝜔</m:t>
                                      </m:r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𝑡</m:t>
                                      </m:r>
                                    </m:sup>
                                  </m:sSup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 </m:t>
                                  </m:r>
                                  <m:r>
                                    <a:rPr lang="en-US" sz="1800" i="1" dirty="0" err="1">
                                      <a:latin typeface="Cambria Math"/>
                                    </a:rPr>
                                    <m:t>𝑑𝑡</m:t>
                                  </m:r>
                                </m:e>
                              </m:nary>
                            </m:e>
                          </m:d>
                          <m:r>
                            <a:rPr lang="en-US" sz="1800" i="1" dirty="0">
                              <a:latin typeface="Cambria Math"/>
                            </a:rPr>
                            <m:t> 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𝑑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𝜏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=</m:t>
                          </m:r>
                        </m:e>
                      </m:nary>
                    </m:oMath>
                  </m:oMathPara>
                </a14:m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=</m:t>
                      </m:r>
                      <m:nary>
                        <m:nary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 dirty="0" smtClean="0">
                              <a:latin typeface="Cambria Math"/>
                            </a:rPr>
                            <m:t>−</m:t>
                          </m:r>
                          <m:r>
                            <a:rPr lang="el-GR" sz="1800" i="1" dirty="0" err="1">
                              <a:latin typeface="Cambria Math"/>
                            </a:rPr>
                            <m:t>∞</m:t>
                          </m:r>
                        </m:sub>
                        <m:sup>
                          <m:r>
                            <a:rPr lang="el-GR" sz="1800" i="1" dirty="0" err="1">
                              <a:latin typeface="Cambria Math"/>
                            </a:rPr>
                            <m:t>+∞</m:t>
                          </m:r>
                        </m:sup>
                        <m:e>
                          <m:sSub>
                            <m:sSub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sz="1800" i="1" dirty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r>
                            <a:rPr lang="en-US" sz="1800" i="1" dirty="0">
                              <a:latin typeface="Cambria Math"/>
                            </a:rPr>
                            <m:t> </m:t>
                          </m:r>
                          <m:sSub>
                            <m:sSub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sz="1800" i="0" dirty="0">
                                  <a:latin typeface="Cambria Math"/>
                                </a:rPr>
                                <m:t>Χ</m:t>
                              </m:r>
                            </m:e>
                            <m:sub>
                              <m:r>
                                <a:rPr lang="el-GR" sz="1800" i="1" dirty="0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</m:e>
                          </m:d>
                          <m:r>
                            <a:rPr lang="el-GR" sz="1800" i="1" dirty="0">
                              <a:latin typeface="Cambria Math"/>
                            </a:rPr>
                            <m:t> </m:t>
                          </m:r>
                          <m:sSup>
                            <m:sSup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 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 dirty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 err="1">
                                  <a:latin typeface="Cambria Math"/>
                                </a:rPr>
                                <m:t>𝜔𝜏</m:t>
                              </m:r>
                            </m:sup>
                          </m:sSup>
                          <m:r>
                            <a:rPr lang="el-GR" sz="1800" i="1" dirty="0">
                              <a:latin typeface="Cambria Math"/>
                            </a:rPr>
                            <m:t> 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𝑑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𝜏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=</m:t>
                          </m:r>
                        </m:e>
                      </m:nary>
                      <m:sSub>
                        <m:sSub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 dirty="0">
                              <a:latin typeface="Cambria Math"/>
                            </a:rPr>
                            <m:t>𝑋</m:t>
                          </m:r>
                        </m:e>
                        <m:sub>
                          <m:r>
                            <a:rPr lang="en-US" sz="1800" i="1" dirty="0">
                              <a:latin typeface="Cambria Math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𝜔</m:t>
                          </m:r>
                        </m:e>
                      </m:d>
                      <m:nary>
                        <m:nary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 dirty="0">
                              <a:latin typeface="Cambria Math"/>
                            </a:rPr>
                            <m:t>−</m:t>
                          </m:r>
                          <m:r>
                            <a:rPr lang="el-GR" sz="1800" i="1" dirty="0" err="1">
                              <a:latin typeface="Cambria Math"/>
                            </a:rPr>
                            <m:t>∞</m:t>
                          </m:r>
                        </m:sub>
                        <m:sup>
                          <m:r>
                            <a:rPr lang="el-GR" sz="1800" i="1" dirty="0" err="1">
                              <a:latin typeface="Cambria Math"/>
                            </a:rPr>
                            <m:t>+∞</m:t>
                          </m:r>
                        </m:sup>
                        <m:e>
                          <m:sSub>
                            <m:sSub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sz="1800" i="1" dirty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𝜏</m:t>
                              </m:r>
                            </m:e>
                          </m:d>
                          <m:r>
                            <a:rPr lang="el-GR" sz="1800" i="1" dirty="0">
                              <a:latin typeface="Cambria Math"/>
                            </a:rPr>
                            <m:t> </m:t>
                          </m:r>
                          <m:sSup>
                            <m:sSup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 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 dirty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 err="1">
                                  <a:latin typeface="Cambria Math"/>
                                </a:rPr>
                                <m:t>𝜔𝜏</m:t>
                              </m:r>
                            </m:sup>
                          </m:sSup>
                          <m:r>
                            <a:rPr lang="el-GR" sz="1800" i="1" dirty="0">
                              <a:latin typeface="Cambria Math"/>
                            </a:rPr>
                            <m:t> 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𝑑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𝜏</m:t>
                          </m:r>
                        </m:e>
                      </m:nary>
                    </m:oMath>
                  </m:oMathPara>
                </a14:m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 dirty="0" smtClean="0">
                              <a:latin typeface="Cambria Math"/>
                            </a:rPr>
                            <m:t>𝑋</m:t>
                          </m:r>
                        </m:e>
                        <m:sub>
                          <m:r>
                            <a:rPr lang="en-US" sz="1800" i="1" dirty="0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US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𝜔</m:t>
                      </m:r>
                      <m:r>
                        <a:rPr lang="el-GR" sz="1800" i="1" dirty="0" smtClean="0">
                          <a:latin typeface="Cambria Math"/>
                        </a:rPr>
                        <m:t>) </m:t>
                      </m:r>
                      <m:sSub>
                        <m:sSub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 dirty="0" smtClean="0">
                              <a:latin typeface="Cambria Math"/>
                            </a:rPr>
                            <m:t>𝑋</m:t>
                          </m:r>
                        </m:e>
                        <m:sub>
                          <m:r>
                            <a:rPr lang="en-US" sz="1800" i="1" dirty="0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𝜔</m:t>
                      </m:r>
                      <m:r>
                        <a:rPr lang="el-GR" sz="1800" i="1" dirty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669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29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787466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l-GR" b="1" dirty="0" smtClean="0"/>
              <a:t>1. </a:t>
            </a:r>
            <a:r>
              <a:rPr lang="el-GR" b="1" dirty="0"/>
              <a:t>Ιδιότητες του </a:t>
            </a:r>
            <a:r>
              <a:rPr lang="el-GR" b="1" dirty="0" smtClean="0"/>
              <a:t/>
            </a:r>
            <a:br>
              <a:rPr lang="el-GR" b="1" dirty="0" smtClean="0"/>
            </a:br>
            <a:r>
              <a:rPr lang="el-GR" b="1" dirty="0" smtClean="0"/>
              <a:t>Μετασχηματισμού </a:t>
            </a:r>
            <a:r>
              <a:rPr lang="el-GR" b="1" dirty="0" err="1" smtClean="0"/>
              <a:t>Fourier</a:t>
            </a:r>
            <a:endParaRPr lang="el-GR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82336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/>
              <a:t>Ιδιότητες του Μετασχηματισμού Fourier </a:t>
            </a:r>
            <a:r>
              <a:rPr lang="el-GR" dirty="0" smtClean="0"/>
              <a:t>(9/10)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n-US" sz="1800" b="1" dirty="0" smtClean="0"/>
                  <a:t>12. 	</a:t>
                </a:r>
                <a:r>
                  <a:rPr lang="el-GR" sz="1800" b="1" dirty="0" smtClean="0"/>
                  <a:t>Πολλαπλασιασμός</a:t>
                </a:r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Ανάλογη ιδιότητα ισχύει και προς την αντίστροφη κατεύθυνση, δηλαδή για τη συνέλιξη των </a:t>
                </a:r>
                <a:r>
                  <a:rPr lang="en-US" sz="1800" dirty="0" smtClean="0"/>
                  <a:t>MF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𝑋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και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𝑌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 των σημάτων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𝑥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και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𝑦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. </a:t>
                </a:r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Συγκεκριμένα, αν </a:t>
                </a:r>
                <a14:m>
                  <m:oMath xmlns:m="http://schemas.openxmlformats.org/officeDocument/2006/math">
                    <m:r>
                      <a:rPr lang="en-US" sz="1800" i="1" dirty="0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 dirty="0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US" sz="1800" i="1" dirty="0">
                        <a:latin typeface="Cambria Math"/>
                      </a:rPr>
                      <m:t> </m:t>
                    </m:r>
                    <m:groupChr>
                      <m:groupChrPr>
                        <m:chr m:val="↔"/>
                        <m:vertJc m:val="bot"/>
                        <m:ctrlPr>
                          <a:rPr lang="en-US" sz="1800" i="1" dirty="0">
                            <a:latin typeface="Cambria Math"/>
                          </a:rPr>
                        </m:ctrlPr>
                      </m:groupChrPr>
                      <m:e>
                        <m:r>
                          <a:rPr lang="en-US" sz="1800" i="1" dirty="0">
                            <a:latin typeface="Cambria Math"/>
                          </a:rPr>
                          <m:t>   </m:t>
                        </m:r>
                        <m:r>
                          <a:rPr lang="en-US" sz="1800" i="1" dirty="0">
                            <a:latin typeface="Cambria Math"/>
                          </a:rPr>
                          <m:t>𝐹</m:t>
                        </m:r>
                        <m:r>
                          <a:rPr lang="en-US" sz="1800" i="1" dirty="0">
                            <a:latin typeface="Cambria Math"/>
                          </a:rPr>
                          <m:t>   </m:t>
                        </m:r>
                      </m:e>
                    </m:groupChr>
                    <m:r>
                      <a:rPr lang="en-US" sz="1800" i="1" dirty="0">
                        <a:latin typeface="Cambria Math"/>
                      </a:rPr>
                      <m:t> </m:t>
                    </m:r>
                    <m:r>
                      <a:rPr lang="en-US" sz="1800" i="1" dirty="0">
                        <a:latin typeface="Cambria Math"/>
                      </a:rPr>
                      <m:t>𝑋</m:t>
                    </m:r>
                    <m:d>
                      <m:dPr>
                        <m:ctrlPr>
                          <a:rPr lang="en-US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>
                            <a:latin typeface="Cambria Math"/>
                          </a:rPr>
                          <m:t>𝜔</m:t>
                        </m:r>
                      </m:e>
                    </m:d>
                  </m:oMath>
                </a14:m>
                <a:r>
                  <a:rPr lang="el-GR" sz="1800" dirty="0"/>
                  <a:t> και </a:t>
                </a:r>
                <a14:m>
                  <m:oMath xmlns:m="http://schemas.openxmlformats.org/officeDocument/2006/math">
                    <m:r>
                      <a:rPr lang="en-US" sz="1800" b="0" i="1" dirty="0" smtClean="0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n-US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 dirty="0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US" sz="1800" i="1" dirty="0">
                        <a:latin typeface="Cambria Math"/>
                      </a:rPr>
                      <m:t> </m:t>
                    </m:r>
                    <m:groupChr>
                      <m:groupChrPr>
                        <m:chr m:val="↔"/>
                        <m:vertJc m:val="bot"/>
                        <m:ctrlPr>
                          <a:rPr lang="en-US" sz="1800" i="1" dirty="0">
                            <a:latin typeface="Cambria Math"/>
                          </a:rPr>
                        </m:ctrlPr>
                      </m:groupChrPr>
                      <m:e>
                        <m:r>
                          <a:rPr lang="en-US" sz="1800" i="1" dirty="0">
                            <a:latin typeface="Cambria Math"/>
                          </a:rPr>
                          <m:t>   </m:t>
                        </m:r>
                        <m:r>
                          <a:rPr lang="en-US" sz="1800" i="1" dirty="0">
                            <a:latin typeface="Cambria Math"/>
                          </a:rPr>
                          <m:t>𝐹</m:t>
                        </m:r>
                        <m:r>
                          <a:rPr lang="en-US" sz="1800" i="1" dirty="0">
                            <a:latin typeface="Cambria Math"/>
                          </a:rPr>
                          <m:t>   </m:t>
                        </m:r>
                      </m:e>
                    </m:groupChr>
                    <m:r>
                      <a:rPr lang="en-US" sz="1800" i="1" dirty="0">
                        <a:latin typeface="Cambria Math"/>
                      </a:rPr>
                      <m:t> </m:t>
                    </m:r>
                    <m:r>
                      <a:rPr lang="en-US" sz="1800" b="0" i="1" dirty="0" smtClean="0">
                        <a:latin typeface="Cambria Math"/>
                      </a:rPr>
                      <m:t>𝑌</m:t>
                    </m:r>
                    <m:d>
                      <m:dPr>
                        <m:ctrlPr>
                          <a:rPr lang="en-US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>
                            <a:latin typeface="Cambria Math"/>
                          </a:rPr>
                          <m:t>𝜔</m:t>
                        </m:r>
                      </m:e>
                    </m:d>
                  </m:oMath>
                </a14:m>
                <a:r>
                  <a:rPr lang="el-GR" sz="1800" dirty="0"/>
                  <a:t> και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𝑍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  <m:r>
                      <a:rPr lang="el-GR" sz="1800" i="1" dirty="0" smtClean="0">
                        <a:latin typeface="Cambria Math"/>
                      </a:rPr>
                      <m:t>)=</m:t>
                    </m:r>
                    <m:r>
                      <a:rPr lang="el-GR" sz="1800" i="1" dirty="0" smtClean="0">
                        <a:latin typeface="Cambria Math"/>
                      </a:rPr>
                      <m:t>𝑋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  <m:r>
                      <a:rPr lang="el-GR" sz="1800" i="1" dirty="0" smtClean="0">
                        <a:latin typeface="Cambria Math"/>
                      </a:rPr>
                      <m:t>)∗</m:t>
                    </m:r>
                    <m:r>
                      <a:rPr lang="el-GR" sz="1800" i="1" dirty="0" smtClean="0">
                        <a:latin typeface="Cambria Math"/>
                      </a:rPr>
                      <m:t>𝑌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, τότε ισχύει</a:t>
                </a:r>
                <a:r>
                  <a:rPr lang="el-GR" sz="1800" dirty="0" smtClean="0"/>
                  <a:t>:</a:t>
                </a:r>
                <a:endParaRPr lang="el-GR" sz="1800" dirty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i="1" dirty="0" smtClean="0">
                          <a:latin typeface="Cambria Math"/>
                        </a:rPr>
                        <m:t> </m:t>
                      </m:r>
                      <m:r>
                        <a:rPr lang="el-GR" sz="1800" i="1" dirty="0" smtClean="0">
                          <a:latin typeface="Cambria Math"/>
                        </a:rPr>
                        <m:t>𝑦</m:t>
                      </m:r>
                      <m:d>
                        <m:d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𝑡</m:t>
                          </m:r>
                        </m:e>
                      </m:d>
                      <m:groupChr>
                        <m:groupChrPr>
                          <m:chr m:val="↔"/>
                          <m:vertJc m:val="bot"/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groupChr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    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𝐹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    </m:t>
                          </m:r>
                        </m:e>
                      </m:groupChr>
                      <m:f>
                        <m:f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 dirty="0" smtClean="0">
                              <a:latin typeface="Cambria Math"/>
                            </a:rPr>
                            <m:t>2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𝜋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𝑋</m:t>
                          </m:r>
                          <m:d>
                            <m:d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𝜔</m:t>
                              </m:r>
                            </m:e>
                          </m:d>
                          <m:r>
                            <a:rPr lang="el-GR" sz="1800" i="1" dirty="0" smtClean="0">
                              <a:latin typeface="Cambria Math"/>
                            </a:rPr>
                            <m:t>∗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𝑌</m:t>
                          </m:r>
                          <m:d>
                            <m:d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𝜔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n-US" sz="1800" dirty="0" smtClean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n-US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458477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1</a:t>
            </a:r>
            <a:r>
              <a:rPr lang="en-US" dirty="0" smtClean="0"/>
              <a:t>3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Να αποδειχθεί η ιδιότητα του πολλαπλασιασμού του μετασχηματισμού </a:t>
                </a:r>
                <a:r>
                  <a:rPr lang="en-US" sz="1800" dirty="0"/>
                  <a:t>Fourier.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u="sng" dirty="0" smtClean="0"/>
                  <a:t>Απάντηση</a:t>
                </a:r>
                <a:r>
                  <a:rPr lang="el-GR" sz="1800" dirty="0"/>
                  <a:t>: Από τον ορισμό του αντίστροφου μετασχηματισμού </a:t>
                </a:r>
                <a:r>
                  <a:rPr lang="en-US" sz="1800" dirty="0"/>
                  <a:t>Fourier, </a:t>
                </a:r>
                <a:r>
                  <a:rPr lang="el-GR" sz="1800" dirty="0"/>
                  <a:t>έχουμε: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 smtClean="0">
                          <a:latin typeface="Cambria Math"/>
                        </a:rPr>
                        <m:t>𝑋</m:t>
                      </m:r>
                      <m:r>
                        <a:rPr lang="en-US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>
                          <a:latin typeface="Cambria Math"/>
                        </a:rPr>
                        <m:t>𝜔</m:t>
                      </m:r>
                      <m:r>
                        <a:rPr lang="el-GR" sz="1800" i="1" dirty="0">
                          <a:latin typeface="Cambria Math"/>
                        </a:rPr>
                        <m:t>)=1/2</m:t>
                      </m:r>
                      <m:r>
                        <a:rPr lang="el-GR" sz="1800" i="1" dirty="0">
                          <a:latin typeface="Cambria Math"/>
                        </a:rPr>
                        <m:t>𝜋</m:t>
                      </m:r>
                      <m:r>
                        <a:rPr lang="el-GR" sz="1800" i="1" dirty="0">
                          <a:latin typeface="Cambria Math"/>
                        </a:rPr>
                        <m:t>  </m:t>
                      </m:r>
                      <m:nary>
                        <m:nary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 dirty="0">
                              <a:latin typeface="Cambria Math"/>
                            </a:rPr>
                            <m:t>−∞</m:t>
                          </m:r>
                        </m:sub>
                        <m:sup>
                          <m:r>
                            <a:rPr lang="el-GR" sz="1800" i="1" dirty="0">
                              <a:latin typeface="Cambria Math"/>
                            </a:rPr>
                            <m:t>+∞</m:t>
                          </m:r>
                        </m:sup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sz="1800" i="0" dirty="0">
                                      <a:latin typeface="Cambria Math"/>
                                    </a:rPr>
                                    <m:t>Χ</m:t>
                                  </m:r>
                                </m:e>
                                <m:sub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</m:d>
                              <m:r>
                                <a:rPr lang="el-GR" sz="1800" i="1" dirty="0">
                                  <a:latin typeface="Cambria Math"/>
                                </a:rPr>
                                <m:t>∗</m:t>
                              </m:r>
                              <m:sSub>
                                <m:sSub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𝑋</m:t>
                                  </m:r>
                                </m:e>
                                <m:sub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</m:d>
                            </m:e>
                          </m:d>
                          <m:r>
                            <a:rPr lang="el-GR" sz="1800" i="1" dirty="0">
                              <a:latin typeface="Cambria Math"/>
                            </a:rPr>
                            <m:t> </m:t>
                          </m:r>
                          <m:sSup>
                            <m:sSupPr>
                              <m:ctrlPr>
                                <a:rPr lang="en-US" sz="1800" i="1" dirty="0" err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 dirty="0" err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 dirty="0" err="1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  <m:r>
                            <a:rPr lang="en-US" sz="1800" i="1" dirty="0">
                              <a:latin typeface="Cambria Math"/>
                            </a:rPr>
                            <m:t> 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𝑑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</m:e>
                      </m:nary>
                      <m:r>
                        <a:rPr lang="el-GR" sz="1800" i="1" dirty="0">
                          <a:latin typeface="Cambria Math"/>
                        </a:rPr>
                        <m:t>=1/2</m:t>
                      </m:r>
                      <m:r>
                        <a:rPr lang="el-GR" sz="1800" i="1" dirty="0">
                          <a:latin typeface="Cambria Math"/>
                        </a:rPr>
                        <m:t>𝜋</m:t>
                      </m:r>
                      <m:r>
                        <a:rPr lang="el-GR" sz="1800" i="1" dirty="0">
                          <a:latin typeface="Cambria Math"/>
                        </a:rPr>
                        <m:t>  </m:t>
                      </m:r>
                      <m:nary>
                        <m:nary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 dirty="0">
                              <a:latin typeface="Cambria Math"/>
                            </a:rPr>
                            <m:t>−∞</m:t>
                          </m:r>
                        </m:sub>
                        <m:sup>
                          <m:r>
                            <a:rPr lang="el-GR" sz="1800" i="1" dirty="0">
                              <a:latin typeface="Cambria Math"/>
                            </a:rPr>
                            <m:t>+∞</m:t>
                          </m:r>
                        </m:sup>
                        <m:e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nary>
                                <m:nary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naryPr>
                                <m:sub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−∞</m:t>
                                  </m:r>
                                </m:sub>
                                <m:sup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+∞</m:t>
                                  </m:r>
                                </m:sup>
                                <m:e>
                                  <m:sSub>
                                    <m:sSubPr>
                                      <m:ctrlPr>
                                        <a:rPr lang="el-GR" sz="1800" i="1" dirty="0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l-GR" sz="1800" i="0" dirty="0">
                                          <a:latin typeface="Cambria Math"/>
                                        </a:rPr>
                                        <m:t>Χ</m:t>
                                      </m:r>
                                    </m:e>
                                    <m:sub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1</m:t>
                                      </m:r>
                                    </m:sub>
                                  </m:sSub>
                                  <m:d>
                                    <m:dPr>
                                      <m:ctrlPr>
                                        <a:rPr lang="el-GR" sz="1800" i="1" dirty="0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𝜆</m:t>
                                      </m:r>
                                    </m:e>
                                  </m:d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 </m:t>
                                  </m:r>
                                  <m:sSub>
                                    <m:sSubPr>
                                      <m:ctrlPr>
                                        <a:rPr lang="en-US" sz="1800" i="1" dirty="0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𝑋</m:t>
                                      </m:r>
                                    </m:e>
                                    <m:sub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2</m:t>
                                      </m:r>
                                    </m:sub>
                                  </m:sSub>
                                  <m:d>
                                    <m:dPr>
                                      <m:ctrlPr>
                                        <a:rPr lang="en-US" sz="1800" i="1" dirty="0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𝜔</m:t>
                                      </m:r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−</m:t>
                                      </m:r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𝜆</m:t>
                                      </m:r>
                                    </m:e>
                                  </m:d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𝑑</m:t>
                                  </m:r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𝜆</m:t>
                                  </m:r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 </m:t>
                                  </m:r>
                                </m:e>
                              </m:nary>
                            </m:e>
                          </m:d>
                          <m:sSup>
                            <m:sSupPr>
                              <m:ctrlPr>
                                <a:rPr lang="en-US" sz="1800" i="1" dirty="0" err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 dirty="0" err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 dirty="0" err="1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  <m:r>
                            <a:rPr lang="en-US" sz="1800" i="1" dirty="0">
                              <a:latin typeface="Cambria Math"/>
                            </a:rPr>
                            <m:t> 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𝑑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</m:e>
                      </m:nary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θέτουμε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  <m:r>
                      <a:rPr lang="el-GR" sz="1800" i="1" dirty="0" smtClean="0">
                        <a:latin typeface="Cambria Math"/>
                      </a:rPr>
                      <m:t>−</m:t>
                    </m:r>
                    <m:r>
                      <a:rPr lang="el-GR" sz="1800" i="1" dirty="0" err="1">
                        <a:latin typeface="Cambria Math"/>
                      </a:rPr>
                      <m:t>𝜆</m:t>
                    </m:r>
                    <m:r>
                      <a:rPr lang="el-GR" sz="1800" i="1" dirty="0" err="1">
                        <a:latin typeface="Cambria Math"/>
                      </a:rPr>
                      <m:t>=</m:t>
                    </m:r>
                    <m:r>
                      <a:rPr lang="el-GR" sz="1800" i="1" dirty="0" err="1">
                        <a:latin typeface="Cambria Math"/>
                      </a:rPr>
                      <m:t>𝜌</m:t>
                    </m:r>
                  </m:oMath>
                </a14:m>
                <a:r>
                  <a:rPr lang="el-GR" sz="1800" dirty="0"/>
                  <a:t> και αλλάζουμε τη σειρά ολοκλήρωσης, οπότε έχουμε: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 smtClean="0">
                          <a:latin typeface="Cambria Math"/>
                        </a:rPr>
                        <m:t>𝑋</m:t>
                      </m:r>
                      <m:d>
                        <m:d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</m:e>
                      </m:d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 dirty="0">
                              <a:latin typeface="Cambria Math"/>
                            </a:rPr>
                            <m:t>2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𝜋</m:t>
                          </m:r>
                        </m:den>
                      </m:f>
                      <m:r>
                        <a:rPr lang="el-GR" sz="1800" i="1" dirty="0">
                          <a:latin typeface="Cambria Math"/>
                        </a:rPr>
                        <m:t> </m:t>
                      </m:r>
                      <m:nary>
                        <m:nary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 dirty="0">
                              <a:latin typeface="Cambria Math"/>
                            </a:rPr>
                            <m:t>−∞</m:t>
                          </m:r>
                        </m:sub>
                        <m:sup>
                          <m:r>
                            <a:rPr lang="el-GR" sz="1800" i="1" dirty="0">
                              <a:latin typeface="Cambria Math"/>
                            </a:rPr>
                            <m:t>+∞</m:t>
                          </m:r>
                        </m:sup>
                        <m:e>
                          <m:sSub>
                            <m:sSub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sz="1800" i="0" dirty="0">
                                  <a:latin typeface="Cambria Math"/>
                                </a:rPr>
                                <m:t>Χ</m:t>
                              </m:r>
                            </m:e>
                            <m:sub>
                              <m:r>
                                <a:rPr lang="el-GR" sz="1800" i="1" dirty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𝜆</m:t>
                              </m:r>
                            </m:e>
                          </m:d>
                          <m:d>
                            <m:d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dPr>
                            <m:e>
                              <m:nary>
                                <m:naryPr>
                                  <m:ctrlPr>
                                    <a:rPr lang="el-GR" sz="1800" i="1" dirty="0" err="1">
                                      <a:latin typeface="Cambria Math"/>
                                    </a:rPr>
                                  </m:ctrlPr>
                                </m:naryPr>
                                <m:sub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l-GR" sz="1800" i="1" dirty="0" err="1">
                                      <a:latin typeface="Cambria Math"/>
                                    </a:rPr>
                                    <m:t>∞</m:t>
                                  </m:r>
                                </m:sub>
                                <m:sup>
                                  <m:r>
                                    <a:rPr lang="el-GR" sz="1800" i="1" dirty="0" err="1">
                                      <a:latin typeface="Cambria Math"/>
                                    </a:rPr>
                                    <m:t>+∞</m:t>
                                  </m:r>
                                </m:sup>
                                <m:e>
                                  <m:sSub>
                                    <m:sSubPr>
                                      <m:ctrlPr>
                                        <a:rPr lang="en-US" sz="1800" i="1" dirty="0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𝑋</m:t>
                                      </m:r>
                                    </m:e>
                                    <m:sub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2</m:t>
                                      </m:r>
                                    </m:sub>
                                  </m:sSub>
                                  <m:d>
                                    <m:dPr>
                                      <m:ctrlPr>
                                        <a:rPr lang="en-US" sz="1800" i="1" dirty="0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𝜌</m:t>
                                      </m:r>
                                    </m:e>
                                  </m:d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 </m:t>
                                  </m:r>
                                  <m:sSup>
                                    <m:sSupPr>
                                      <m:ctrlPr>
                                        <a:rPr lang="en-US" sz="1800" i="1" dirty="0"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𝑒</m:t>
                                      </m:r>
                                    </m:e>
                                    <m:sup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𝑗</m:t>
                                      </m:r>
                                      <m:d>
                                        <m:dPr>
                                          <m:ctrlPr>
                                            <a:rPr lang="en-US" sz="1800" i="1" dirty="0">
                                              <a:latin typeface="Cambria Math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l-GR" sz="1800" i="1" dirty="0" err="1">
                                              <a:latin typeface="Cambria Math"/>
                                            </a:rPr>
                                            <m:t>𝜆</m:t>
                                          </m:r>
                                          <m:r>
                                            <a:rPr lang="el-GR" sz="1800" i="1" dirty="0" err="1">
                                              <a:latin typeface="Cambria Math"/>
                                            </a:rPr>
                                            <m:t>+</m:t>
                                          </m:r>
                                          <m:r>
                                            <a:rPr lang="el-GR" sz="1800" i="1" dirty="0" err="1">
                                              <a:latin typeface="Cambria Math"/>
                                            </a:rPr>
                                            <m:t>𝜌</m:t>
                                          </m:r>
                                        </m:e>
                                      </m:d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𝑡</m:t>
                                      </m:r>
                                    </m:sup>
                                  </m:sSup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 </m:t>
                                  </m:r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𝑑</m:t>
                                  </m:r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𝜌</m:t>
                                  </m:r>
                                </m:e>
                              </m:nary>
                            </m:e>
                          </m:d>
                          <m:r>
                            <a:rPr lang="en-US" sz="1800" i="1" dirty="0">
                              <a:latin typeface="Cambria Math"/>
                            </a:rPr>
                            <m:t>𝑑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𝜆</m:t>
                          </m:r>
                        </m:e>
                      </m:nary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b="0" i="1" dirty="0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 dirty="0" smtClean="0">
                              <a:latin typeface="Cambria Math"/>
                            </a:rPr>
                            <m:t>2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𝜋</m:t>
                          </m:r>
                        </m:den>
                      </m:f>
                      <m:r>
                        <a:rPr lang="el-GR" sz="1800" i="1" dirty="0" smtClean="0">
                          <a:latin typeface="Cambria Math"/>
                        </a:rPr>
                        <m:t> </m:t>
                      </m:r>
                      <m:nary>
                        <m:nary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 dirty="0" smtClean="0">
                              <a:latin typeface="Cambria Math"/>
                            </a:rPr>
                            <m:t>−∞</m:t>
                          </m:r>
                        </m:sub>
                        <m:sup>
                          <m:r>
                            <a:rPr lang="el-GR" sz="1800" i="1" dirty="0" smtClean="0">
                              <a:latin typeface="Cambria Math"/>
                            </a:rPr>
                            <m:t>+∞</m:t>
                          </m:r>
                        </m:sup>
                        <m:e>
                          <m:sSub>
                            <m:sSub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sz="1800" i="0" dirty="0">
                                  <a:latin typeface="Cambria Math"/>
                                </a:rPr>
                                <m:t>Χ</m:t>
                              </m:r>
                            </m:e>
                            <m:sub>
                              <m:r>
                                <a:rPr lang="el-GR" sz="1800" i="1" dirty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𝜆</m:t>
                              </m:r>
                            </m:e>
                          </m:d>
                          <m:sSup>
                            <m:sSup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 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 dirty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𝜆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  <m:d>
                            <m:d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nary>
                                <m:nary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naryPr>
                                <m:sub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−∞</m:t>
                                  </m:r>
                                </m:sub>
                                <m:sup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+∞</m:t>
                                  </m:r>
                                </m:sup>
                                <m:e>
                                  <m:sSub>
                                    <m:sSubPr>
                                      <m:ctrlPr>
                                        <a:rPr lang="en-US" sz="1800" i="1" dirty="0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𝑋</m:t>
                                      </m:r>
                                    </m:e>
                                    <m:sub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2</m:t>
                                      </m:r>
                                    </m:sub>
                                  </m:sSub>
                                  <m:d>
                                    <m:dPr>
                                      <m:ctrlPr>
                                        <a:rPr lang="en-US" sz="1800" i="1" dirty="0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𝜌</m:t>
                                      </m:r>
                                    </m:e>
                                  </m:d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 </m:t>
                                  </m:r>
                                  <m:sSup>
                                    <m:sSupPr>
                                      <m:ctrlPr>
                                        <a:rPr lang="en-US" sz="1800" i="1" dirty="0" err="1"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800" i="1" dirty="0" err="1">
                                          <a:latin typeface="Cambria Math"/>
                                        </a:rPr>
                                        <m:t>𝑒</m:t>
                                      </m:r>
                                    </m:e>
                                    <m:sup>
                                      <m:r>
                                        <a:rPr lang="en-US" sz="1800" i="1" dirty="0" err="1">
                                          <a:latin typeface="Cambria Math"/>
                                        </a:rPr>
                                        <m:t>𝑗</m:t>
                                      </m:r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𝜌</m:t>
                                      </m:r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𝑡</m:t>
                                      </m:r>
                                    </m:sup>
                                  </m:sSup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 </m:t>
                                  </m:r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𝑑</m:t>
                                  </m:r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𝜌</m:t>
                                  </m:r>
                                </m:e>
                              </m:nary>
                            </m:e>
                          </m:d>
                          <m:r>
                            <a:rPr lang="en-US" sz="1800" i="1" dirty="0">
                              <a:latin typeface="Cambria Math"/>
                            </a:rPr>
                            <m:t>𝑑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𝜆</m:t>
                          </m:r>
                        </m:e>
                      </m:nary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=2</m:t>
                      </m:r>
                      <m:r>
                        <a:rPr lang="el-GR" sz="1800" i="1" dirty="0" smtClean="0">
                          <a:latin typeface="Cambria Math"/>
                        </a:rPr>
                        <m:t>𝜋</m:t>
                      </m:r>
                      <m:r>
                        <a:rPr lang="el-GR" sz="1800" i="1" dirty="0" smtClean="0">
                          <a:latin typeface="Cambria Math"/>
                        </a:rPr>
                        <m:t> </m:t>
                      </m:r>
                      <m:d>
                        <m:d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l-GR" sz="1800" i="1" dirty="0" smtClean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l-GR" sz="1800" i="1" dirty="0" smtClean="0">
                                  <a:latin typeface="Cambria Math"/>
                                </a:rPr>
                                <m:t>2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𝜋</m:t>
                              </m:r>
                            </m:den>
                          </m:f>
                          <m:nary>
                            <m:nary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naryPr>
                            <m:sub>
                              <m:r>
                                <a:rPr lang="el-GR" sz="1800" i="1" dirty="0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l-GR" sz="1800" i="1" dirty="0" err="1">
                                  <a:latin typeface="Cambria Math"/>
                                </a:rPr>
                                <m:t>∞</m:t>
                              </m:r>
                            </m:sub>
                            <m:sup>
                              <m:r>
                                <a:rPr lang="el-GR" sz="1800" i="1" dirty="0" err="1">
                                  <a:latin typeface="Cambria Math"/>
                                </a:rPr>
                                <m:t>+∞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𝑋</m:t>
                                  </m:r>
                                </m:e>
                                <m:sub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</m:d>
                              <m:r>
                                <a:rPr lang="el-GR" sz="1800" i="1" dirty="0">
                                  <a:latin typeface="Cambria Math"/>
                                </a:rPr>
                                <m:t> </m:t>
                              </m:r>
                              <m:sSup>
                                <m:sSupPr>
                                  <m:ctrlPr>
                                    <a:rPr lang="en-US" sz="1800" i="1" dirty="0" err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 dirty="0" err="1"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1800" i="1" dirty="0" err="1">
                                      <a:latin typeface="Cambria Math"/>
                                    </a:rPr>
                                    <m:t>𝑗</m:t>
                                  </m:r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𝜔</m:t>
                                  </m:r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𝑡</m:t>
                                  </m:r>
                                </m:sup>
                              </m:sSup>
                              <m:r>
                                <a:rPr lang="en-US" sz="1800" i="1" dirty="0">
                                  <a:latin typeface="Cambria Math"/>
                                </a:rPr>
                                <m:t> 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𝑑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</m:e>
                          </m:nary>
                        </m:e>
                      </m:d>
                      <m:d>
                        <m:d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l-GR" sz="1800" i="1" dirty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l-GR" sz="1800" i="1" dirty="0">
                                  <a:latin typeface="Cambria Math"/>
                                </a:rPr>
                                <m:t>2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𝜋</m:t>
                              </m:r>
                            </m:den>
                          </m:f>
                          <m:nary>
                            <m:nary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naryPr>
                            <m:sub>
                              <m:r>
                                <a:rPr lang="el-GR" sz="1800" i="1" dirty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l-GR" sz="1800" i="1" dirty="0" err="1">
                                  <a:latin typeface="Cambria Math"/>
                                </a:rPr>
                                <m:t>∞</m:t>
                              </m:r>
                            </m:sub>
                            <m:sup>
                              <m:r>
                                <a:rPr lang="el-GR" sz="1800" i="1" dirty="0" err="1">
                                  <a:latin typeface="Cambria Math"/>
                                </a:rPr>
                                <m:t>+∞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en-US" sz="1800" b="0" i="1" dirty="0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𝑋</m:t>
                                  </m:r>
                                </m:e>
                                <m:sub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</m:d>
                              <m:r>
                                <a:rPr lang="el-GR" sz="1800" i="1" dirty="0">
                                  <a:latin typeface="Cambria Math"/>
                                </a:rPr>
                                <m:t> </m:t>
                              </m:r>
                              <m:sSup>
                                <m:sSupPr>
                                  <m:ctrlPr>
                                    <a:rPr lang="en-US" sz="1800" i="1" dirty="0" err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 dirty="0" err="1"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1800" i="1" dirty="0" err="1">
                                      <a:latin typeface="Cambria Math"/>
                                    </a:rPr>
                                    <m:t>𝑗</m:t>
                                  </m:r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𝜔</m:t>
                                  </m:r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𝑡</m:t>
                                  </m:r>
                                </m:sup>
                              </m:sSup>
                              <m:r>
                                <a:rPr lang="en-US" sz="1800" i="1" dirty="0">
                                  <a:latin typeface="Cambria Math"/>
                                </a:rPr>
                                <m:t> 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𝑑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</m:e>
                          </m:nary>
                        </m:e>
                      </m:d>
                      <m:r>
                        <a:rPr lang="el-GR" sz="1800" i="1" dirty="0">
                          <a:latin typeface="Cambria Math"/>
                        </a:rPr>
                        <m:t>=2</m:t>
                      </m:r>
                      <m:r>
                        <a:rPr lang="el-GR" sz="1800" i="1" dirty="0">
                          <a:latin typeface="Cambria Math"/>
                        </a:rPr>
                        <m:t>𝜋</m:t>
                      </m:r>
                      <m:sSub>
                        <m:sSub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 dirty="0">
                              <a:latin typeface="Cambria Math"/>
                            </a:rPr>
                            <m:t> 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sz="1800" i="1" dirty="0">
                              <a:latin typeface="Cambria Math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 dirty="0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sz="1800" i="1" dirty="0">
                          <a:latin typeface="Cambria Math"/>
                        </a:rPr>
                        <m:t> </m:t>
                      </m:r>
                      <m:sSub>
                        <m:sSub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 dirty="0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sz="1800" i="1" dirty="0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US" sz="1800" i="1" dirty="0">
                          <a:latin typeface="Cambria Math"/>
                        </a:rPr>
                        <m:t>(</m:t>
                      </m:r>
                      <m:r>
                        <a:rPr lang="en-US" sz="1800" i="1" dirty="0">
                          <a:latin typeface="Cambria Math"/>
                        </a:rPr>
                        <m:t>𝑡</m:t>
                      </m:r>
                      <m:r>
                        <a:rPr lang="en-US" sz="1800" i="1" dirty="0">
                          <a:latin typeface="Cambria Math"/>
                        </a:rPr>
                        <m:t>) </m:t>
                      </m:r>
                    </m:oMath>
                  </m:oMathPara>
                </a14:m>
                <a:endParaRPr lang="en-US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n-US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11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28753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/>
              <a:t>Ιδιότητες του Μετασχηματισμού Fourier </a:t>
            </a:r>
            <a:r>
              <a:rPr lang="el-GR" dirty="0" smtClean="0"/>
              <a:t>(10/10)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lvl="2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n-US" b="1" dirty="0" smtClean="0"/>
                  <a:t>13</a:t>
                </a:r>
                <a:r>
                  <a:rPr lang="en-US" b="1" smtClean="0"/>
                  <a:t>. </a:t>
                </a:r>
                <a:r>
                  <a:rPr lang="en-US" b="1"/>
                  <a:t> </a:t>
                </a:r>
                <a:r>
                  <a:rPr lang="el-GR" b="1" smtClean="0"/>
                  <a:t>Άρτιο/Περιττό </a:t>
                </a:r>
                <a:r>
                  <a:rPr lang="el-GR" b="1" dirty="0"/>
                  <a:t>Μέρος </a:t>
                </a:r>
                <a:r>
                  <a:rPr lang="el-GR" b="1" dirty="0" smtClean="0"/>
                  <a:t>Σήματος</a:t>
                </a:r>
                <a:r>
                  <a:rPr lang="en-US" b="1" dirty="0" smtClean="0"/>
                  <a:t> - </a:t>
                </a:r>
                <a:r>
                  <a:rPr lang="el-GR" b="1" dirty="0" smtClean="0"/>
                  <a:t>Πραγματικό/Φανταστικό </a:t>
                </a:r>
                <a:r>
                  <a:rPr lang="el-GR" b="1" dirty="0"/>
                  <a:t>Μέρος Φάσματος</a:t>
                </a:r>
                <a:endParaRPr lang="el-GR" sz="1100" dirty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Είναι </a:t>
                </a:r>
                <a:r>
                  <a:rPr lang="el-GR" sz="1800" dirty="0"/>
                  <a:t>γνωστό ότι κάθε σήμα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𝑥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μπορεί να εκφραστεί ως άθροισμα ενός άρτιου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l-GR" sz="1800" i="1" dirty="0" smtClean="0">
                            <a:latin typeface="Cambria Math"/>
                          </a:rPr>
                          <m:t>𝑒</m:t>
                        </m:r>
                      </m:sub>
                    </m:sSub>
                    <m:d>
                      <m:d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r>
                  <a:rPr lang="el-GR" sz="1800" dirty="0"/>
                  <a:t> και ενός περιττού σήματος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el-GR" sz="1800" i="1" dirty="0" err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 err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l-GR" sz="1800" i="1" dirty="0" err="1">
                            <a:latin typeface="Cambria Math"/>
                          </a:rPr>
                          <m:t>𝑜</m:t>
                        </m:r>
                      </m:sub>
                    </m:sSub>
                    <m:d>
                      <m:dPr>
                        <m:ctrlPr>
                          <a:rPr lang="el-GR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r>
                  <a:rPr lang="el-GR" sz="1800" dirty="0"/>
                  <a:t>. </a:t>
                </a:r>
                <a:r>
                  <a:rPr lang="en-US" sz="1800" dirty="0" smtClean="0"/>
                  <a:t> </a:t>
                </a:r>
                <a:r>
                  <a:rPr lang="el-GR" sz="1800" dirty="0" smtClean="0"/>
                  <a:t>Αν </a:t>
                </a:r>
                <a14:m>
                  <m:oMath xmlns:m="http://schemas.openxmlformats.org/officeDocument/2006/math">
                    <m:r>
                      <a:rPr lang="en-US" sz="1800" i="1" dirty="0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 dirty="0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US" sz="1800" i="1" dirty="0">
                        <a:latin typeface="Cambria Math"/>
                      </a:rPr>
                      <m:t> </m:t>
                    </m:r>
                    <m:groupChr>
                      <m:groupChrPr>
                        <m:chr m:val="↔"/>
                        <m:vertJc m:val="bot"/>
                        <m:ctrlPr>
                          <a:rPr lang="en-US" sz="1800" i="1" dirty="0">
                            <a:latin typeface="Cambria Math"/>
                          </a:rPr>
                        </m:ctrlPr>
                      </m:groupChrPr>
                      <m:e>
                        <m:r>
                          <a:rPr lang="en-US" sz="1800" i="1" dirty="0">
                            <a:latin typeface="Cambria Math"/>
                          </a:rPr>
                          <m:t>   </m:t>
                        </m:r>
                        <m:r>
                          <a:rPr lang="en-US" sz="1800" i="1" dirty="0">
                            <a:latin typeface="Cambria Math"/>
                          </a:rPr>
                          <m:t>𝐹</m:t>
                        </m:r>
                        <m:r>
                          <a:rPr lang="en-US" sz="1800" i="1" dirty="0">
                            <a:latin typeface="Cambria Math"/>
                          </a:rPr>
                          <m:t>   </m:t>
                        </m:r>
                      </m:e>
                    </m:groupChr>
                    <m:r>
                      <a:rPr lang="en-US" sz="1800" i="1" dirty="0">
                        <a:latin typeface="Cambria Math"/>
                      </a:rPr>
                      <m:t> </m:t>
                    </m:r>
                    <m:r>
                      <a:rPr lang="en-US" sz="1800" i="1" dirty="0">
                        <a:latin typeface="Cambria Math"/>
                      </a:rPr>
                      <m:t>𝑋</m:t>
                    </m:r>
                    <m:d>
                      <m:dPr>
                        <m:ctrlPr>
                          <a:rPr lang="en-US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>
                            <a:latin typeface="Cambria Math"/>
                          </a:rPr>
                          <m:t>𝜔</m:t>
                        </m:r>
                      </m:e>
                    </m:d>
                  </m:oMath>
                </a14:m>
                <a:r>
                  <a:rPr lang="el-GR" sz="1800" dirty="0"/>
                  <a:t> τότε ισχύει:</a:t>
                </a:r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l-GR" sz="1800" i="1" dirty="0" smtClean="0">
                              <a:latin typeface="Cambria Math"/>
                            </a:rPr>
                            <m:t>𝑒</m:t>
                          </m:r>
                        </m:sub>
                      </m:sSub>
                      <m:d>
                        <m:d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sz="1800" b="0" i="1" dirty="0" smtClean="0">
                          <a:latin typeface="Cambria Math"/>
                        </a:rPr>
                        <m:t> </m:t>
                      </m:r>
                      <m:groupChr>
                        <m:groupChrPr>
                          <m:chr m:val="↔"/>
                          <m:vertJc m:val="bot"/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groupChrPr>
                        <m:e>
                          <m:r>
                            <a:rPr lang="en-US" sz="1800" i="1" dirty="0">
                              <a:latin typeface="Cambria Math"/>
                            </a:rPr>
                            <m:t>   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𝐹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   </m:t>
                          </m:r>
                        </m:e>
                      </m:groupChr>
                      <m:r>
                        <a:rPr lang="en-US" sz="1800" b="0" i="1" dirty="0" smtClean="0">
                          <a:latin typeface="Cambria Math"/>
                        </a:rPr>
                        <m:t> </m:t>
                      </m:r>
                      <m:r>
                        <a:rPr lang="el-GR" sz="1800" i="1" dirty="0" err="1">
                          <a:latin typeface="Cambria Math"/>
                        </a:rPr>
                        <m:t>𝑅𝑒</m:t>
                      </m:r>
                      <m:d>
                        <m:dPr>
                          <m:begChr m:val="{"/>
                          <m:endChr m:val="}"/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𝑋</m:t>
                          </m:r>
                          <m:d>
                            <m:d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𝜔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n-US" sz="1800" dirty="0" smtClean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l-GR" sz="1800" i="1" dirty="0" smtClean="0">
                              <a:latin typeface="Cambria Math"/>
                            </a:rPr>
                            <m:t>𝜊</m:t>
                          </m:r>
                        </m:sub>
                      </m:sSub>
                      <m:d>
                        <m:d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sz="1800" b="0" i="1" dirty="0" smtClean="0">
                          <a:latin typeface="Cambria Math"/>
                        </a:rPr>
                        <m:t> </m:t>
                      </m:r>
                      <m:groupChr>
                        <m:groupChrPr>
                          <m:chr m:val="↔"/>
                          <m:vertJc m:val="bot"/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groupChrPr>
                        <m:e>
                          <m:r>
                            <a:rPr lang="en-US" sz="1800" i="1" dirty="0">
                              <a:latin typeface="Cambria Math"/>
                            </a:rPr>
                            <m:t>   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𝐹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   </m:t>
                          </m:r>
                        </m:e>
                      </m:groupChr>
                      <m:r>
                        <a:rPr lang="en-US" sz="1800" b="0" i="1" dirty="0" smtClean="0">
                          <a:latin typeface="Cambria Math"/>
                        </a:rPr>
                        <m:t> </m:t>
                      </m:r>
                      <m:r>
                        <a:rPr lang="el-GR" sz="1800" i="1" dirty="0">
                          <a:latin typeface="Cambria Math"/>
                        </a:rPr>
                        <m:t>𝑗</m:t>
                      </m:r>
                      <m:r>
                        <a:rPr lang="el-GR" sz="1800" i="1" dirty="0">
                          <a:latin typeface="Cambria Math"/>
                        </a:rPr>
                        <m:t> </m:t>
                      </m:r>
                      <m:r>
                        <a:rPr lang="el-GR" sz="1800" i="1" dirty="0" err="1">
                          <a:latin typeface="Cambria Math"/>
                        </a:rPr>
                        <m:t>𝐼𝑚</m:t>
                      </m:r>
                      <m:d>
                        <m:dPr>
                          <m:begChr m:val="{"/>
                          <m:endChr m:val="}"/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𝑋</m:t>
                          </m:r>
                          <m:d>
                            <m:d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𝜔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n-US" sz="1800" dirty="0" smtClean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Όπου </a:t>
                </a:r>
                <a:r>
                  <a:rPr lang="el-GR" sz="1800" dirty="0"/>
                  <a:t>η συνάρτηση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𝑅𝑒</m:t>
                    </m:r>
                    <m:d>
                      <m:dPr>
                        <m:begChr m:val="{"/>
                        <m:endChr m:val="}"/>
                        <m:ctrlPr>
                          <a:rPr lang="el-GR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>
                            <a:latin typeface="Cambria Math"/>
                          </a:rPr>
                          <m:t> </m:t>
                        </m:r>
                      </m:e>
                    </m:d>
                    <m:r>
                      <a:rPr lang="el-GR" sz="1800" i="1" dirty="0">
                        <a:latin typeface="Cambria Math"/>
                      </a:rPr>
                      <m:t> </m:t>
                    </m:r>
                  </m:oMath>
                </a14:m>
                <a:r>
                  <a:rPr lang="en-US" sz="1800" dirty="0" smtClean="0"/>
                  <a:t> </a:t>
                </a:r>
                <a:r>
                  <a:rPr lang="el-GR" sz="1800" dirty="0" smtClean="0"/>
                  <a:t>επιστρέφει </a:t>
                </a:r>
                <a:r>
                  <a:rPr lang="el-GR" sz="1800" dirty="0"/>
                  <a:t>το πραγματικό μέρος της μιγαδικής συνάρτησης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800" i="0" dirty="0" smtClean="0">
                        <a:latin typeface="Cambria Math"/>
                      </a:rPr>
                      <m:t>Χ</m:t>
                    </m:r>
                    <m:d>
                      <m:dPr>
                        <m:ctrlPr>
                          <a:rPr lang="el-GR" sz="1800" i="1" dirty="0" err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 err="1">
                            <a:latin typeface="Cambria Math"/>
                          </a:rPr>
                          <m:t>𝜔</m:t>
                        </m:r>
                      </m:e>
                    </m:d>
                  </m:oMath>
                </a14:m>
                <a:r>
                  <a:rPr lang="el-GR" sz="1800" dirty="0"/>
                  <a:t> και η συνάρτηση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𝐼𝑚</m:t>
                    </m:r>
                    <m:r>
                      <a:rPr lang="el-GR" sz="1800" i="1" dirty="0" smtClean="0">
                        <a:latin typeface="Cambria Math"/>
                      </a:rPr>
                      <m:t>{ }</m:t>
                    </m:r>
                  </m:oMath>
                </a14:m>
                <a:r>
                  <a:rPr lang="el-GR" sz="1800" dirty="0"/>
                  <a:t> το φανταστικό.</a:t>
                </a:r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n-US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04381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1</a:t>
            </a:r>
            <a:r>
              <a:rPr lang="en-US" dirty="0" smtClean="0"/>
              <a:t>4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Να βρεθεί ο μετασχηματισμός Fourier του σήματος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𝑥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 smtClean="0">
                        <a:latin typeface="Cambria Math"/>
                      </a:rPr>
                      <m:t>)=</m:t>
                    </m:r>
                    <m:sSup>
                      <m:sSup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l-GR" sz="1800" i="1" dirty="0" smtClean="0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l-GR" sz="1800" i="1" dirty="0">
                            <a:latin typeface="Cambria Math"/>
                          </a:rPr>
                          <m:t>−</m:t>
                        </m:r>
                        <m:r>
                          <a:rPr lang="el-GR" sz="1800" i="1" dirty="0">
                            <a:latin typeface="Cambria Math"/>
                          </a:rPr>
                          <m:t>𝑎</m:t>
                        </m:r>
                        <m:d>
                          <m:dPr>
                            <m:begChr m:val="|"/>
                            <m:endChr m:val="|"/>
                            <m:ctrlPr>
                              <a:rPr lang="el-GR" sz="1800" i="1" dirty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l-GR" sz="1800" i="1" dirty="0">
                                <a:latin typeface="Cambria Math"/>
                              </a:rPr>
                              <m:t>𝑡</m:t>
                            </m:r>
                          </m:e>
                        </m:d>
                      </m:sup>
                    </m:sSup>
                  </m:oMath>
                </a14:m>
                <a:r>
                  <a:rPr lang="el-GR" sz="1800" dirty="0"/>
                  <a:t>, όπου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𝑎</m:t>
                    </m:r>
                    <m:r>
                      <a:rPr lang="el-GR" sz="1800" i="1" dirty="0" smtClean="0">
                        <a:latin typeface="Cambria Math"/>
                      </a:rPr>
                      <m:t>&gt;0</m:t>
                    </m:r>
                  </m:oMath>
                </a14:m>
                <a:r>
                  <a:rPr lang="el-GR" sz="1800" dirty="0"/>
                  <a:t>.</a:t>
                </a:r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u="sng" dirty="0" smtClean="0"/>
                  <a:t>Απάντηση</a:t>
                </a:r>
                <a:r>
                  <a:rPr lang="el-GR" sz="1800" dirty="0"/>
                  <a:t>: </a:t>
                </a:r>
                <a:r>
                  <a:rPr lang="el-GR" sz="1800" dirty="0" smtClean="0"/>
                  <a:t>Θεωρούμε αρχικά </a:t>
                </a:r>
                <a:r>
                  <a:rPr lang="el-GR" sz="1800" dirty="0"/>
                  <a:t>το σήμα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𝑔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 smtClean="0">
                        <a:latin typeface="Cambria Math"/>
                      </a:rPr>
                      <m:t>)=</m:t>
                    </m:r>
                    <m:sSup>
                      <m:sSup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l-GR" sz="1800" i="1" dirty="0" smtClean="0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l-GR" sz="1800" i="1" dirty="0">
                            <a:latin typeface="Cambria Math"/>
                          </a:rPr>
                          <m:t>−</m:t>
                        </m:r>
                        <m:r>
                          <a:rPr lang="el-GR" sz="1800" i="1" dirty="0">
                            <a:latin typeface="Cambria Math"/>
                          </a:rPr>
                          <m:t>𝑎𝑡</m:t>
                        </m:r>
                      </m:sup>
                    </m:sSup>
                    <m:r>
                      <a:rPr lang="el-GR" sz="1800" i="1" dirty="0" err="1">
                        <a:latin typeface="Cambria Math"/>
                      </a:rPr>
                      <m:t>𝑢</m:t>
                    </m:r>
                    <m:r>
                      <a:rPr lang="el-GR" sz="1800" i="1" dirty="0" err="1">
                        <a:latin typeface="Cambria Math"/>
                      </a:rPr>
                      <m:t>(</m:t>
                    </m:r>
                    <m:r>
                      <a:rPr lang="el-GR" sz="1800" i="1" dirty="0" err="1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. Ο </a:t>
                </a:r>
                <a:r>
                  <a:rPr lang="en-US" sz="1800" dirty="0" smtClean="0"/>
                  <a:t>MF </a:t>
                </a:r>
                <a:r>
                  <a:rPr lang="el-GR" sz="1800" dirty="0" smtClean="0"/>
                  <a:t>αυτού </a:t>
                </a:r>
                <a:r>
                  <a:rPr lang="el-GR" sz="1800" dirty="0"/>
                  <a:t>δίνεται από τη σχέση:</a:t>
                </a:r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𝐺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𝜔</m:t>
                      </m:r>
                      <m:r>
                        <a:rPr lang="el-GR" sz="1800" i="1" dirty="0" smtClean="0">
                          <a:latin typeface="Cambria Math"/>
                        </a:rPr>
                        <m:t>)=</m:t>
                      </m:r>
                      <m:nary>
                        <m:nary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 dirty="0">
                              <a:latin typeface="Cambria Math"/>
                            </a:rPr>
                            <m:t>−</m:t>
                          </m:r>
                          <m:r>
                            <a:rPr lang="el-GR" sz="1800" i="1" dirty="0" err="1">
                              <a:latin typeface="Cambria Math"/>
                            </a:rPr>
                            <m:t>∞</m:t>
                          </m:r>
                        </m:sub>
                        <m:sup>
                          <m:r>
                            <a:rPr lang="el-GR" sz="1800" i="1" dirty="0" err="1">
                              <a:latin typeface="Cambria Math"/>
                            </a:rPr>
                            <m:t>+∞</m:t>
                          </m:r>
                        </m:sup>
                        <m:e>
                          <m:sSup>
                            <m:sSup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 dirty="0" err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l-GR" sz="1800" i="1" dirty="0" err="1">
                                  <a:latin typeface="Cambria Math"/>
                                </a:rPr>
                                <m:t>𝑎𝑡</m:t>
                              </m:r>
                            </m:sup>
                          </m:sSup>
                          <m:r>
                            <a:rPr lang="el-GR" sz="1800" i="1" dirty="0">
                              <a:latin typeface="Cambria Math"/>
                            </a:rPr>
                            <m:t> </m:t>
                          </m:r>
                          <m:r>
                            <a:rPr lang="el-GR" sz="1800" i="1" dirty="0" err="1">
                              <a:latin typeface="Cambria Math"/>
                            </a:rPr>
                            <m:t>𝑢</m:t>
                          </m:r>
                          <m:d>
                            <m:d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r>
                            <a:rPr lang="el-GR" sz="1800" i="1" dirty="0">
                              <a:latin typeface="Cambria Math"/>
                            </a:rPr>
                            <m:t> </m:t>
                          </m:r>
                          <m:sSup>
                            <m:s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l-GR" sz="1800" i="1" dirty="0" err="1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 err="1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l-GR" sz="1800" i="1" dirty="0" err="1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  <m:r>
                            <a:rPr lang="el-GR" sz="1800" i="1" dirty="0">
                              <a:latin typeface="Cambria Math"/>
                            </a:rPr>
                            <m:t> 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𝑑𝑡</m:t>
                          </m:r>
                        </m:e>
                      </m:nary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nary>
                        <m:nary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 dirty="0">
                              <a:latin typeface="Cambria Math"/>
                            </a:rPr>
                            <m:t>0</m:t>
                          </m:r>
                        </m:sub>
                        <m:sup>
                          <m:r>
                            <a:rPr lang="el-GR" sz="1800" i="1" dirty="0">
                              <a:latin typeface="Cambria Math"/>
                            </a:rPr>
                            <m:t>+∞</m:t>
                          </m:r>
                        </m:sup>
                        <m:e>
                          <m:sSup>
                            <m:s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𝑎𝑡</m:t>
                              </m:r>
                            </m:sup>
                          </m:sSup>
                          <m:r>
                            <a:rPr lang="el-GR" sz="1800" i="1" dirty="0">
                              <a:latin typeface="Cambria Math"/>
                            </a:rPr>
                            <m:t> </m:t>
                          </m:r>
                          <m:sSup>
                            <m:s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l-GR" sz="1800" i="1" dirty="0" err="1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 err="1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l-GR" sz="1800" i="1" dirty="0" err="1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  <m:r>
                            <a:rPr lang="el-GR" sz="1800" i="1" dirty="0">
                              <a:latin typeface="Cambria Math"/>
                            </a:rPr>
                            <m:t> 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𝑑𝑡</m:t>
                          </m:r>
                        </m:e>
                      </m:nary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 dirty="0">
                              <a:latin typeface="Cambria Math"/>
                            </a:rPr>
                            <m:t>𝑎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+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𝑗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</m:den>
                      </m:f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Το σήμα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𝑔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</a:t>
                </a:r>
                <a:r>
                  <a:rPr lang="el-GR" sz="1800" dirty="0" smtClean="0"/>
                  <a:t>αναλύεται σε </a:t>
                </a:r>
                <a:r>
                  <a:rPr lang="el-GR" sz="1800" dirty="0"/>
                  <a:t>άθροισμα </a:t>
                </a:r>
                <a:r>
                  <a:rPr lang="el-GR" sz="1800" dirty="0" smtClean="0"/>
                  <a:t>άρτιας και περιττής συνιστώσας, </a:t>
                </a:r>
                <a:r>
                  <a:rPr lang="el-GR" sz="1800" dirty="0"/>
                  <a:t>δηλ.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𝑔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 smtClean="0">
                        <a:latin typeface="Cambria Math"/>
                      </a:rPr>
                      <m:t>)=</m:t>
                    </m:r>
                    <m:sSub>
                      <m:sSub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 smtClean="0">
                            <a:latin typeface="Cambria Math"/>
                          </a:rPr>
                          <m:t>𝑔</m:t>
                        </m:r>
                      </m:e>
                      <m:sub>
                        <m:r>
                          <a:rPr lang="el-GR" sz="1800" i="1" dirty="0" smtClean="0">
                            <a:latin typeface="Cambria Math"/>
                          </a:rPr>
                          <m:t>𝑒</m:t>
                        </m:r>
                      </m:sub>
                    </m:sSub>
                    <m:d>
                      <m:d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 err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l-GR" sz="1800" i="1" dirty="0" err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l-GR" sz="1800" i="1" dirty="0" err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 err="1">
                            <a:latin typeface="Cambria Math"/>
                          </a:rPr>
                          <m:t>𝑔</m:t>
                        </m:r>
                      </m:e>
                      <m:sub>
                        <m:r>
                          <a:rPr lang="el-GR" sz="1800" i="1" dirty="0" err="1">
                            <a:latin typeface="Cambria Math"/>
                          </a:rPr>
                          <m:t>0</m:t>
                        </m:r>
                      </m:sub>
                    </m:sSub>
                    <m:d>
                      <m:dPr>
                        <m:ctrlPr>
                          <a:rPr lang="el-GR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r>
                  <a:rPr lang="el-GR" sz="1800" dirty="0"/>
                  <a:t>.</a:t>
                </a:r>
                <a:r>
                  <a:rPr lang="en-US" sz="1800" dirty="0" smtClean="0"/>
                  <a:t> </a:t>
                </a:r>
                <a:r>
                  <a:rPr lang="el-GR" sz="1800" dirty="0" smtClean="0"/>
                  <a:t>Η άρτια </a:t>
                </a:r>
                <a:r>
                  <a:rPr lang="el-GR" sz="1800" dirty="0"/>
                  <a:t>συνιστώσα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 smtClean="0">
                            <a:latin typeface="Cambria Math"/>
                          </a:rPr>
                          <m:t>𝑔</m:t>
                        </m:r>
                      </m:e>
                      <m:sub>
                        <m:r>
                          <a:rPr lang="el-GR" sz="1800" i="1" dirty="0" smtClean="0">
                            <a:latin typeface="Cambria Math"/>
                          </a:rPr>
                          <m:t>𝑒</m:t>
                        </m:r>
                      </m:sub>
                    </m:sSub>
                    <m:d>
                      <m:d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r>
                  <a:rPr lang="el-GR" sz="1800" dirty="0"/>
                  <a:t> </a:t>
                </a:r>
                <a:r>
                  <a:rPr lang="el-GR" sz="1800" dirty="0" smtClean="0"/>
                  <a:t>είναι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 smtClean="0">
                            <a:latin typeface="Cambria Math"/>
                          </a:rPr>
                          <m:t>𝑔</m:t>
                        </m:r>
                      </m:e>
                      <m:sub>
                        <m:r>
                          <a:rPr lang="el-GR" sz="1800" i="1" dirty="0" smtClean="0">
                            <a:latin typeface="Cambria Math"/>
                          </a:rPr>
                          <m:t>𝑒</m:t>
                        </m:r>
                      </m:sub>
                    </m:sSub>
                    <m:d>
                      <m:d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l-GR" sz="1800" i="1" dirty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l-GR" sz="1800" i="1" dirty="0">
                            <a:latin typeface="Cambria Math"/>
                          </a:rPr>
                        </m:ctrlPr>
                      </m:fPr>
                      <m:num>
                        <m:r>
                          <a:rPr lang="el-GR" sz="1800" i="1" dirty="0">
                            <a:latin typeface="Cambria Math"/>
                          </a:rPr>
                          <m:t>𝑔</m:t>
                        </m:r>
                        <m:d>
                          <m:dPr>
                            <m:ctrlPr>
                              <a:rPr lang="el-GR" sz="1800" i="1" dirty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l-GR" sz="1800" i="1" dirty="0">
                                <a:latin typeface="Cambria Math"/>
                              </a:rPr>
                              <m:t>𝑡</m:t>
                            </m:r>
                          </m:e>
                        </m:d>
                        <m:r>
                          <a:rPr lang="el-GR" sz="1800" i="1" dirty="0">
                            <a:latin typeface="Cambria Math"/>
                          </a:rPr>
                          <m:t>+</m:t>
                        </m:r>
                        <m:r>
                          <a:rPr lang="el-GR" sz="1800" i="1" dirty="0">
                            <a:latin typeface="Cambria Math"/>
                          </a:rPr>
                          <m:t>𝑔</m:t>
                        </m:r>
                        <m:d>
                          <m:dPr>
                            <m:ctrlPr>
                              <a:rPr lang="el-GR" sz="1800" i="1" dirty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l-GR" sz="1800" i="1" dirty="0">
                                <a:latin typeface="Cambria Math"/>
                              </a:rPr>
                              <m:t>−</m:t>
                            </m:r>
                            <m:r>
                              <a:rPr lang="el-GR" sz="1800" i="1" dirty="0">
                                <a:latin typeface="Cambria Math"/>
                              </a:rPr>
                              <m:t>𝑡</m:t>
                            </m:r>
                          </m:e>
                        </m:d>
                      </m:num>
                      <m:den>
                        <m:r>
                          <a:rPr lang="el-GR" sz="1800" i="1" dirty="0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el-GR" sz="1800" i="1" dirty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l-GR" sz="1800" i="1" dirty="0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l-GR" sz="1800" i="1" dirty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l-GR" sz="1800" i="1" dirty="0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l-GR" sz="1800" i="1" dirty="0">
                                <a:latin typeface="Cambria Math"/>
                              </a:rPr>
                              <m:t>−</m:t>
                            </m:r>
                            <m:r>
                              <a:rPr lang="el-GR" sz="1800" i="1" dirty="0">
                                <a:latin typeface="Cambria Math"/>
                              </a:rPr>
                              <m:t>𝑎</m:t>
                            </m:r>
                            <m:d>
                              <m:dPr>
                                <m:begChr m:val="|"/>
                                <m:endChr m:val="|"/>
                                <m:ctrlPr>
                                  <a:rPr lang="el-GR" sz="1800" i="1" dirty="0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l-GR" sz="1800" i="1" dirty="0">
                                    <a:latin typeface="Cambria Math"/>
                                  </a:rPr>
                                  <m:t>𝑡</m:t>
                                </m:r>
                              </m:e>
                            </m:d>
                          </m:sup>
                        </m:sSup>
                      </m:num>
                      <m:den>
                        <m:r>
                          <a:rPr lang="el-GR" sz="1800" i="1" dirty="0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sz="1800" dirty="0" smtClean="0"/>
                  <a:t> </a:t>
                </a:r>
                <a:r>
                  <a:rPr lang="el-GR" sz="1800" dirty="0"/>
                  <a:t>και </a:t>
                </a:r>
                <a:r>
                  <a:rPr lang="el-GR" sz="1800" dirty="0" smtClean="0"/>
                  <a:t>ισχύει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dirty="0" err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 err="1">
                            <a:latin typeface="Cambria Math"/>
                          </a:rPr>
                          <m:t>𝑥</m:t>
                        </m:r>
                        <m:d>
                          <m:dPr>
                            <m:ctrlPr>
                              <a:rPr lang="el-GR" sz="1800" i="1" dirty="0" err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l-GR" sz="1800" i="1" dirty="0" err="1">
                                <a:latin typeface="Cambria Math"/>
                              </a:rPr>
                              <m:t>𝑡</m:t>
                            </m:r>
                          </m:e>
                        </m:d>
                        <m:r>
                          <a:rPr lang="el-GR" sz="1800" i="1" dirty="0" err="1">
                            <a:latin typeface="Cambria Math"/>
                          </a:rPr>
                          <m:t>=2</m:t>
                        </m:r>
                        <m:r>
                          <a:rPr lang="el-GR" sz="1800" i="1" dirty="0">
                            <a:latin typeface="Cambria Math"/>
                          </a:rPr>
                          <m:t> </m:t>
                        </m:r>
                        <m:r>
                          <a:rPr lang="el-GR" sz="1800" i="1" dirty="0" err="1">
                            <a:latin typeface="Cambria Math"/>
                          </a:rPr>
                          <m:t>𝑔</m:t>
                        </m:r>
                      </m:e>
                      <m:sub>
                        <m:r>
                          <a:rPr lang="el-GR" sz="1800" i="1" dirty="0" err="1">
                            <a:latin typeface="Cambria Math"/>
                          </a:rPr>
                          <m:t>𝑒</m:t>
                        </m:r>
                      </m:sub>
                    </m:sSub>
                    <m:d>
                      <m:dPr>
                        <m:ctrlPr>
                          <a:rPr lang="el-GR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US" sz="1800" b="0" i="1" dirty="0" smtClean="0">
                        <a:latin typeface="Cambria Math"/>
                      </a:rPr>
                      <m:t>.</m:t>
                    </m:r>
                  </m:oMath>
                </a14:m>
                <a:endParaRPr lang="el-GR" sz="1800" dirty="0"/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Ο </a:t>
                </a:r>
                <a:r>
                  <a:rPr lang="en-US" sz="1800" dirty="0" smtClean="0"/>
                  <a:t>MF </a:t>
                </a:r>
                <a:r>
                  <a:rPr lang="el-GR" sz="1800" dirty="0" smtClean="0"/>
                  <a:t>του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 smtClean="0">
                            <a:latin typeface="Cambria Math"/>
                          </a:rPr>
                          <m:t>𝑔</m:t>
                        </m:r>
                      </m:e>
                      <m:sub>
                        <m:r>
                          <a:rPr lang="el-GR" sz="1800" i="1" dirty="0" smtClean="0">
                            <a:latin typeface="Cambria Math"/>
                          </a:rPr>
                          <m:t>𝑒</m:t>
                        </m:r>
                      </m:sub>
                    </m:sSub>
                    <m:r>
                      <a:rPr lang="el-GR" sz="1800" i="1" dirty="0">
                        <a:latin typeface="Cambria Math"/>
                      </a:rPr>
                      <m:t>(</m:t>
                    </m:r>
                    <m:r>
                      <a:rPr lang="el-GR" sz="1800" i="1" dirty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βρίσκεται </a:t>
                </a:r>
                <a:r>
                  <a:rPr lang="el-GR" sz="1800" dirty="0" smtClean="0"/>
                  <a:t>από την τελευταία ιδιότητα </a:t>
                </a:r>
                <a:r>
                  <a:rPr lang="el-GR" sz="1800" dirty="0"/>
                  <a:t>του </a:t>
                </a:r>
                <a:r>
                  <a:rPr lang="en-US" sz="1800" dirty="0" smtClean="0"/>
                  <a:t>MF</a:t>
                </a:r>
                <a:r>
                  <a:rPr lang="el-GR" sz="1800" dirty="0" smtClean="0"/>
                  <a:t>, </a:t>
                </a:r>
                <a:r>
                  <a:rPr lang="el-GR" sz="1800" dirty="0"/>
                  <a:t>δηλ.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𝐹</m:t>
                    </m:r>
                    <m:d>
                      <m:dPr>
                        <m:begChr m:val="{"/>
                        <m:endChr m:val="}"/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l-GR" sz="1800" i="1" dirty="0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l-GR" sz="1800" i="1" dirty="0" smtClean="0">
                                <a:latin typeface="Cambria Math"/>
                              </a:rPr>
                              <m:t>𝑔</m:t>
                            </m:r>
                          </m:e>
                          <m:sub>
                            <m:r>
                              <a:rPr lang="el-GR" sz="1800" i="1" dirty="0" smtClean="0">
                                <a:latin typeface="Cambria Math"/>
                              </a:rPr>
                              <m:t>𝑒</m:t>
                            </m:r>
                          </m:sub>
                        </m:sSub>
                        <m:d>
                          <m:dPr>
                            <m:ctrlPr>
                              <a:rPr lang="el-GR" sz="1800" i="1" dirty="0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l-GR" sz="1800" i="1" dirty="0" err="1">
                                <a:latin typeface="Cambria Math"/>
                              </a:rPr>
                              <m:t>𝑡</m:t>
                            </m:r>
                          </m:e>
                        </m:d>
                      </m:e>
                    </m:d>
                    <m:r>
                      <a:rPr lang="el-GR" sz="1800" i="1" dirty="0" err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l-GR" sz="1800" i="1" dirty="0" err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 err="1">
                            <a:latin typeface="Cambria Math"/>
                          </a:rPr>
                          <m:t>𝑅</m:t>
                        </m:r>
                      </m:e>
                      <m:sub>
                        <m:r>
                          <a:rPr lang="el-GR" sz="1800" i="1" dirty="0" err="1">
                            <a:latin typeface="Cambria Math"/>
                          </a:rPr>
                          <m:t>𝑒</m:t>
                        </m:r>
                      </m:sub>
                    </m:sSub>
                    <m:d>
                      <m:dPr>
                        <m:begChr m:val="["/>
                        <m:endChr m:val="]"/>
                        <m:ctrlPr>
                          <a:rPr lang="el-GR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 err="1">
                            <a:latin typeface="Cambria Math"/>
                          </a:rPr>
                          <m:t>𝐺</m:t>
                        </m:r>
                        <m:d>
                          <m:dPr>
                            <m:ctrlPr>
                              <a:rPr lang="el-GR" sz="1800" i="1" dirty="0" err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l-GR" sz="1800" i="1" dirty="0" err="1">
                                <a:latin typeface="Cambria Math"/>
                              </a:rPr>
                              <m:t>𝜔</m:t>
                            </m:r>
                          </m:e>
                        </m:d>
                      </m:e>
                    </m:d>
                  </m:oMath>
                </a14:m>
                <a:r>
                  <a:rPr lang="el-GR" sz="1800" dirty="0"/>
                  <a:t>. </a:t>
                </a:r>
                <a:r>
                  <a:rPr lang="el-GR" sz="1800" dirty="0" smtClean="0"/>
                  <a:t>Άρα</a:t>
                </a:r>
                <a:r>
                  <a:rPr lang="en-US" sz="1800" dirty="0" smtClean="0"/>
                  <a:t>:</a:t>
                </a:r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𝐺</m:t>
                          </m:r>
                        </m:e>
                        <m:sub>
                          <m:r>
                            <a:rPr lang="el-GR" sz="1800" i="1" dirty="0" smtClean="0">
                              <a:latin typeface="Cambria Math"/>
                            </a:rPr>
                            <m:t>𝑒</m:t>
                          </m:r>
                        </m:sub>
                      </m:sSub>
                      <m:r>
                        <a:rPr lang="el-GR" sz="1800" i="1" dirty="0">
                          <a:latin typeface="Cambria Math"/>
                        </a:rPr>
                        <m:t>(</m:t>
                      </m:r>
                      <m:r>
                        <a:rPr lang="el-GR" sz="1800" i="1" dirty="0" err="1">
                          <a:latin typeface="Cambria Math"/>
                        </a:rPr>
                        <m:t>𝜔</m:t>
                      </m:r>
                      <m:r>
                        <a:rPr lang="el-GR" sz="1800" i="1" dirty="0" err="1">
                          <a:latin typeface="Cambria Math"/>
                        </a:rPr>
                        <m:t>)=</m:t>
                      </m:r>
                      <m:sSub>
                        <m:sSub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𝑅</m:t>
                          </m:r>
                        </m:e>
                        <m:sub>
                          <m:r>
                            <a:rPr lang="el-GR" sz="1800" i="1" dirty="0" err="1">
                              <a:latin typeface="Cambria Math"/>
                            </a:rPr>
                            <m:t>𝑒</m:t>
                          </m:r>
                        </m:sub>
                      </m:sSub>
                      <m:r>
                        <a:rPr lang="el-GR" sz="1800" i="1" dirty="0">
                          <a:latin typeface="Cambria Math"/>
                        </a:rPr>
                        <m:t>[</m:t>
                      </m:r>
                      <m:r>
                        <a:rPr lang="el-GR" sz="1800" i="1" dirty="0">
                          <a:latin typeface="Cambria Math"/>
                        </a:rPr>
                        <m:t>𝐺</m:t>
                      </m:r>
                      <m:r>
                        <a:rPr lang="el-GR" sz="1800" i="1" dirty="0">
                          <a:latin typeface="Cambria Math"/>
                        </a:rPr>
                        <m:t>(</m:t>
                      </m:r>
                      <m:r>
                        <a:rPr lang="el-GR" sz="1800" i="1" dirty="0">
                          <a:latin typeface="Cambria Math"/>
                        </a:rPr>
                        <m:t>𝜔</m:t>
                      </m:r>
                      <m:r>
                        <a:rPr lang="el-GR" sz="1800" i="1" dirty="0">
                          <a:latin typeface="Cambria Math"/>
                        </a:rPr>
                        <m:t>)]=</m:t>
                      </m:r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>
                              <a:latin typeface="Cambria Math"/>
                            </a:rPr>
                            <m:t>𝑎</m:t>
                          </m:r>
                        </m:num>
                        <m:den>
                          <m:sSup>
                            <m:s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l-GR" sz="1800" i="1" dirty="0"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</m:e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Τέλος, κάνοντας χρήση της ιδιότητας της γραμμικότητας του </a:t>
                </a:r>
                <a:r>
                  <a:rPr lang="en-US" sz="1800" dirty="0" smtClean="0"/>
                  <a:t>MF</a:t>
                </a:r>
                <a:r>
                  <a:rPr lang="el-GR" sz="1800" dirty="0" smtClean="0"/>
                  <a:t>, </a:t>
                </a:r>
                <a:r>
                  <a:rPr lang="el-GR" sz="1800" dirty="0"/>
                  <a:t>βρίσκουμε:</a:t>
                </a:r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err="1">
                          <a:latin typeface="Cambria Math"/>
                        </a:rPr>
                        <m:t>𝑋</m:t>
                      </m:r>
                      <m:d>
                        <m:d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𝜔</m:t>
                          </m:r>
                        </m:e>
                      </m:d>
                      <m:r>
                        <a:rPr lang="el-GR" sz="1800" i="1" dirty="0" err="1">
                          <a:latin typeface="Cambria Math"/>
                        </a:rPr>
                        <m:t>=2</m:t>
                      </m:r>
                      <m:r>
                        <a:rPr lang="el-GR" sz="1800" i="1" dirty="0">
                          <a:latin typeface="Cambria Math"/>
                        </a:rPr>
                        <m:t> </m:t>
                      </m:r>
                      <m:sSub>
                        <m:sSub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𝐺</m:t>
                          </m:r>
                        </m:e>
                        <m:sub>
                          <m:r>
                            <a:rPr lang="el-GR" sz="1800" i="1" dirty="0" err="1">
                              <a:latin typeface="Cambria Math"/>
                            </a:rPr>
                            <m:t>𝑒</m:t>
                          </m:r>
                        </m:sub>
                      </m:sSub>
                      <m:r>
                        <a:rPr lang="el-GR" sz="1800" i="1" dirty="0">
                          <a:latin typeface="Cambria Math"/>
                        </a:rPr>
                        <m:t>(</m:t>
                      </m:r>
                      <m:r>
                        <a:rPr lang="el-GR" sz="1800" i="1" dirty="0" err="1">
                          <a:latin typeface="Cambria Math"/>
                        </a:rPr>
                        <m:t>𝜔</m:t>
                      </m:r>
                      <m:r>
                        <a:rPr lang="el-GR" sz="1800" i="1" dirty="0" err="1">
                          <a:latin typeface="Cambria Math"/>
                        </a:rPr>
                        <m:t>)=</m:t>
                      </m:r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 err="1">
                              <a:latin typeface="Cambria Math"/>
                            </a:rPr>
                            <m:t>2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 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𝑎</m:t>
                          </m:r>
                        </m:num>
                        <m:den>
                          <m:sSup>
                            <m:s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l-GR" sz="1800" i="1" dirty="0"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</m:e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334" b="-1895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25026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2800" dirty="0" smtClean="0"/>
              <a:t>Σύνοψη Ιδιοτήτων Μετασχηματισμού Fourier (1/2)</a:t>
            </a:r>
            <a:endParaRPr lang="el-GR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34</a:t>
            </a:fld>
            <a:endParaRPr lang="el-GR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500883996"/>
                  </p:ext>
                </p:extLst>
              </p:nvPr>
            </p:nvGraphicFramePr>
            <p:xfrm>
              <a:off x="611561" y="1268760"/>
              <a:ext cx="7848872" cy="4629588"/>
            </p:xfrm>
            <a:graphic>
              <a:graphicData uri="http://schemas.openxmlformats.org/drawingml/2006/table">
                <a:tbl>
                  <a:tblPr firstRow="1" firstCol="1" bandRow="1" bandCol="1">
                    <a:tableStyleId>{69012ECD-51FC-41F1-AA8D-1B2483CD663E}</a:tableStyleId>
                  </a:tblPr>
                  <a:tblGrid>
                    <a:gridCol w="2653395"/>
                    <a:gridCol w="2538369"/>
                    <a:gridCol w="2657108"/>
                  </a:tblGrid>
                  <a:tr h="576064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b="1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Ιδιότητα</a:t>
                          </a: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b="1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Πεδίο του χρόνου</a:t>
                          </a: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b="1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Πεδίο συχνοτήτων</a:t>
                          </a:r>
                        </a:p>
                      </a:txBody>
                      <a:tcPr marL="47977" marR="47977" marT="0" marB="0" anchor="ctr"/>
                    </a:tc>
                  </a:tr>
                  <a:tr h="271167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b="0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Γραμμικότητα</a:t>
                          </a: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pPr indent="180340" algn="ctr">
                            <a:lnSpc>
                              <a:spcPct val="150000"/>
                            </a:lnSpc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𝑡</m:t>
                                    </m:r>
                                  </m:e>
                                </m:d>
                                <m:r>
                                  <a:rPr lang="el-GR" sz="1800" b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  <m:r>
                                  <a:rPr lang="el-GR" sz="1800" b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(</m:t>
                                </m:r>
                                <m:r>
                                  <a:rPr lang="el-GR" sz="1800" b="0" i="1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𝑡</m:t>
                                </m:r>
                                <m:r>
                                  <a:rPr lang="el-GR" sz="1800" b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l-GR" sz="1800" b="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pPr indent="180340" algn="ctr">
                            <a:lnSpc>
                              <a:spcPct val="150000"/>
                            </a:lnSpc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𝑋</m:t>
                                    </m:r>
                                  </m:e>
                                  <m:sub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𝜔</m:t>
                                    </m:r>
                                  </m:e>
                                </m:d>
                                <m:r>
                                  <a:rPr lang="el-GR" sz="1800" b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𝛸</m:t>
                                    </m:r>
                                  </m:e>
                                  <m:sub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𝜔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l-GR" sz="1800" b="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47977" marR="47977" marT="0" marB="0" anchor="ctr"/>
                    </a:tc>
                  </a:tr>
                  <a:tr h="273559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b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Ολίσθηση στο χρόνο</a:t>
                          </a: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pPr indent="180340" algn="ctr">
                            <a:lnSpc>
                              <a:spcPct val="150000"/>
                            </a:lnSpc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l-GR" sz="1800" b="0" i="1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𝑥</m:t>
                                </m:r>
                                <m:d>
                                  <m:d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𝑡</m:t>
                                    </m:r>
                                    <m:r>
                                      <a:rPr lang="el-GR" sz="1800" b="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el-GR" sz="1800" b="0" i="1">
                                            <a:effectLst/>
                                            <a:latin typeface="Cambria Math"/>
                                            <a:ea typeface="Cambria Math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l-GR" sz="1800" b="0" i="1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𝑡</m:t>
                                        </m:r>
                                      </m:e>
                                      <m:sub>
                                        <m:r>
                                          <a:rPr lang="el-GR" sz="1800" b="0" i="1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</m:e>
                                </m:d>
                              </m:oMath>
                            </m:oMathPara>
                          </a14:m>
                          <a:endParaRPr lang="el-GR" sz="1800" b="0" dirty="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pPr indent="180340" algn="ctr">
                            <a:lnSpc>
                              <a:spcPct val="150000"/>
                            </a:lnSpc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en-US" sz="1800" b="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−</m:t>
                                    </m:r>
                                    <m:r>
                                      <a:rPr lang="en-US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𝑗</m:t>
                                    </m:r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𝜔</m:t>
                                    </m:r>
                                    <m:sSub>
                                      <m:sSubPr>
                                        <m:ctrlPr>
                                          <a:rPr lang="el-GR" sz="1800" b="0" i="1">
                                            <a:effectLst/>
                                            <a:latin typeface="Cambria Math"/>
                                            <a:ea typeface="Cambria Math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800" b="0" i="1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𝑡</m:t>
                                        </m:r>
                                      </m:e>
                                      <m:sub>
                                        <m:r>
                                          <a:rPr lang="en-US" sz="1800" b="0" i="1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</m:sup>
                                </m:sSup>
                                <m:r>
                                  <a:rPr lang="en-US" sz="1800" b="0" i="1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𝑋</m:t>
                                </m:r>
                                <m:r>
                                  <a:rPr lang="en-US" sz="1800" b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(</m:t>
                                </m:r>
                                <m:r>
                                  <a:rPr lang="el-GR" sz="1800" b="0" i="1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𝜔</m:t>
                                </m:r>
                                <m:r>
                                  <a:rPr lang="el-GR" sz="1800" b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l-GR" sz="1800" b="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47977" marR="47977" marT="0" marB="0" anchor="ctr"/>
                    </a:tc>
                  </a:tr>
                  <a:tr h="273559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b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Ολίσθηση στη συχνότητα</a:t>
                          </a: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pPr indent="180340" algn="ctr">
                            <a:lnSpc>
                              <a:spcPct val="150000"/>
                            </a:lnSpc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en-US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𝑗</m:t>
                                    </m:r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𝜔</m:t>
                                    </m:r>
                                    <m:sSub>
                                      <m:sSubPr>
                                        <m:ctrlPr>
                                          <a:rPr lang="el-GR" sz="1800" b="0" i="1">
                                            <a:effectLst/>
                                            <a:latin typeface="Cambria Math"/>
                                            <a:ea typeface="Cambria Math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800" b="0" i="1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𝑡</m:t>
                                        </m:r>
                                      </m:e>
                                      <m:sub>
                                        <m:r>
                                          <a:rPr lang="en-US" sz="1800" b="0" i="1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</m:sup>
                                </m:sSup>
                                <m:r>
                                  <a:rPr lang="en-US" sz="1800" b="0" i="1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𝑥</m:t>
                                </m:r>
                                <m:r>
                                  <a:rPr lang="en-US" sz="1800" b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(</m:t>
                                </m:r>
                                <m:r>
                                  <a:rPr lang="en-US" sz="1800" b="0" i="1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𝑡</m:t>
                                </m:r>
                                <m:r>
                                  <a:rPr lang="el-GR" sz="1800" b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l-GR" sz="1800" b="0" dirty="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b="0" i="1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𝛸</m:t>
                                </m:r>
                                <m:r>
                                  <a:rPr lang="en-US" sz="1800" b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(</m:t>
                                </m:r>
                                <m:r>
                                  <a:rPr lang="el-GR" sz="1800" b="0" i="1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𝜔</m:t>
                                </m:r>
                                <m:r>
                                  <a:rPr lang="el-GR" sz="1800" b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𝜔</m:t>
                                    </m:r>
                                  </m:e>
                                  <m:sub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  <m:r>
                                  <a:rPr lang="el-GR" sz="1800" b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l-GR" sz="1800" b="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47977" marR="47977" marT="0" marB="0" anchor="ctr"/>
                    </a:tc>
                  </a:tr>
                  <a:tr h="316539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b="0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Συμμετρία. </a:t>
                          </a:r>
                          <a:br>
                            <a:rPr lang="el-GR" sz="1800" b="0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</a:br>
                          <a:r>
                            <a:rPr lang="el-GR" sz="1800" b="0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Αν </a:t>
                          </a:r>
                          <a14:m>
                            <m:oMath xmlns:m="http://schemas.openxmlformats.org/officeDocument/2006/math">
                              <m:d>
                                <m:dPr>
                                  <m:ctrlPr>
                                    <a:rPr lang="el-GR" sz="1800" b="0" i="1">
                                      <a:effectLst/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b="0" i="1">
                                      <a:effectLst/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𝑡</m:t>
                                  </m:r>
                                </m:e>
                              </m:d>
                              <m:box>
                                <m:boxPr>
                                  <m:ctrlPr>
                                    <a:rPr lang="el-GR" sz="1800" b="0" i="1">
                                      <a:effectLst/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boxPr>
                                <m:e>
                                  <m:groupChr>
                                    <m:groupChrPr>
                                      <m:chr m:val="↔"/>
                                      <m:vertJc m:val="bot"/>
                                      <m:ctrlPr>
                                        <a:rPr lang="el-GR" sz="1800" b="0" i="1">
                                          <a:effectLst/>
                                          <a:latin typeface="Cambria Math"/>
                                          <a:ea typeface="Cambria Math" pitchFamily="18" charset="0"/>
                                        </a:rPr>
                                      </m:ctrlPr>
                                    </m:groupChrPr>
                                    <m:e>
                                      <m:r>
                                        <a:rPr lang="el-GR" sz="1800" b="0" i="1">
                                          <a:effectLst/>
                                          <a:latin typeface="Cambria Math" pitchFamily="18" charset="0"/>
                                          <a:ea typeface="Cambria Math" pitchFamily="18" charset="0"/>
                                        </a:rPr>
                                        <m:t>𝐹</m:t>
                                      </m:r>
                                    </m:e>
                                  </m:groupChr>
                                </m:e>
                              </m:box>
                              <m:r>
                                <a:rPr lang="el-GR" sz="1800" b="0" i="1">
                                  <a:effectLst/>
                                  <a:latin typeface="Cambria Math" pitchFamily="18" charset="0"/>
                                  <a:ea typeface="Cambria Math" pitchFamily="18" charset="0"/>
                                </a:rPr>
                                <m:t>𝑋</m:t>
                              </m:r>
                              <m:d>
                                <m:dPr>
                                  <m:ctrlPr>
                                    <a:rPr lang="el-GR" sz="1800" b="0" i="1">
                                      <a:effectLst/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b="0" i="1">
                                      <a:effectLst/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𝜔</m:t>
                                  </m:r>
                                </m:e>
                              </m:d>
                            </m:oMath>
                          </a14:m>
                          <a:endParaRPr lang="el-GR" sz="1800" b="0" dirty="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l-GR" sz="1800" b="0" i="1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𝑦</m:t>
                                </m:r>
                                <m:d>
                                  <m:d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𝑡</m:t>
                                    </m:r>
                                  </m:e>
                                </m:d>
                                <m:r>
                                  <a:rPr lang="el-GR" sz="1800" b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=</m:t>
                                </m:r>
                                <m:r>
                                  <a:rPr lang="el-GR" sz="1800" b="0" i="1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𝑋</m:t>
                                </m:r>
                                <m:r>
                                  <a:rPr lang="el-GR" sz="1800" b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(</m:t>
                                </m:r>
                                <m:r>
                                  <a:rPr lang="el-GR" sz="1800" b="0" i="1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𝑡</m:t>
                                </m:r>
                                <m:r>
                                  <a:rPr lang="el-GR" sz="1800" b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l-GR" sz="1800" b="0" dirty="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b="0" i="1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𝑌</m:t>
                                </m:r>
                                <m:d>
                                  <m:d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𝜔</m:t>
                                    </m:r>
                                  </m:e>
                                </m:d>
                                <m:r>
                                  <a:rPr lang="el-GR" sz="1800" b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=</m:t>
                                </m:r>
                                <m:r>
                                  <a:rPr lang="el-GR" sz="1800" b="0" i="1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2</m:t>
                                </m:r>
                                <m:r>
                                  <a:rPr lang="el-GR" sz="1800" b="0" i="1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𝜋</m:t>
                                </m:r>
                                <m:r>
                                  <a:rPr lang="en-US" sz="1800" b="0" i="1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𝑥</m:t>
                                </m:r>
                                <m:d>
                                  <m:d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800" b="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−</m:t>
                                    </m:r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𝜔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l-GR" sz="1800" b="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47977" marR="47977" marT="0" marB="0" anchor="ctr"/>
                    </a:tc>
                  </a:tr>
                  <a:tr h="319418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b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Πολλαπλασιασμός (Διαμόρφωση)</a:t>
                          </a: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𝑡</m:t>
                                    </m:r>
                                  </m:e>
                                </m:d>
                                <m:sSub>
                                  <m:sSub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  <m:r>
                                  <a:rPr lang="en-US" sz="1800" b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(</m:t>
                                </m:r>
                                <m:r>
                                  <a:rPr lang="en-US" sz="1800" b="0" i="1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𝑡</m:t>
                                </m:r>
                                <m:r>
                                  <a:rPr lang="en-US" sz="1800" b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l-GR" sz="1800" b="0" dirty="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n-US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2</m:t>
                                    </m:r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𝜋</m:t>
                                    </m:r>
                                  </m:den>
                                </m:f>
                                <m:r>
                                  <a:rPr lang="en-US" sz="1800" b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[</m:t>
                                </m:r>
                                <m:sSub>
                                  <m:sSub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𝑋</m:t>
                                    </m:r>
                                  </m:e>
                                  <m:sub>
                                    <m:r>
                                      <a:rPr lang="en-US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𝜔</m:t>
                                    </m:r>
                                  </m:e>
                                </m:d>
                                <m:r>
                                  <a:rPr lang="el-GR" sz="1800" b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∗</m:t>
                                </m:r>
                                <m:sSub>
                                  <m:sSub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𝛸</m:t>
                                    </m:r>
                                  </m:e>
                                  <m:sub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𝜔</m:t>
                                    </m:r>
                                  </m:e>
                                </m:d>
                                <m:r>
                                  <a:rPr lang="el-GR" sz="1800" b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el-GR" sz="1800" b="0">
                            <a:effectLst/>
                            <a:latin typeface="Cambria Math" pitchFamily="18" charset="0"/>
                            <a:ea typeface="Cambria Math" pitchFamily="18" charset="0"/>
                            <a:cs typeface="Trebuchet MS"/>
                          </a:endParaRPr>
                        </a:p>
                      </a:txBody>
                      <a:tcPr marL="47977" marR="47977" marT="0" marB="0" anchor="ctr"/>
                    </a:tc>
                  </a:tr>
                  <a:tr h="207363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b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Συνέλιξη</a:t>
                          </a: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𝑡</m:t>
                                    </m:r>
                                  </m:e>
                                </m:d>
                                <m:r>
                                  <a:rPr lang="el-GR" sz="1800" b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∗</m:t>
                                </m:r>
                                <m:sSub>
                                  <m:sSub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  <m:r>
                                  <a:rPr lang="el-GR" sz="1800" b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(</m:t>
                                </m:r>
                                <m:r>
                                  <a:rPr lang="el-GR" sz="1800" b="0" i="1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𝑡</m:t>
                                </m:r>
                                <m:r>
                                  <a:rPr lang="el-GR" sz="1800" b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l-GR" sz="1800" b="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𝑋</m:t>
                                    </m:r>
                                  </m:e>
                                  <m:sub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𝜔</m:t>
                                    </m:r>
                                  </m:e>
                                </m:d>
                                <m:r>
                                  <a:rPr lang="el-GR" sz="1800" b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 </m:t>
                                </m:r>
                                <m:sSub>
                                  <m:sSub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𝑋</m:t>
                                    </m:r>
                                  </m:e>
                                  <m:sub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𝜔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l-GR" sz="1800" b="0" dirty="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47977" marR="47977" marT="0" marB="0" anchor="ctr"/>
                    </a:tc>
                  </a:tr>
                  <a:tr h="336565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b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Αλλαγή κλίμακας</a:t>
                          </a: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l-GR" sz="1800" b="0" i="1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𝑥</m:t>
                                </m:r>
                                <m:d>
                                  <m:d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𝑎𝑡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l-GR" sz="1800" b="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d>
                                      <m:dPr>
                                        <m:begChr m:val="|"/>
                                        <m:endChr m:val="|"/>
                                        <m:ctrlPr>
                                          <a:rPr lang="el-GR" sz="1800" b="0" i="1">
                                            <a:effectLst/>
                                            <a:latin typeface="Cambria Math"/>
                                            <a:ea typeface="Cambria Math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l-GR" sz="1800" b="0" i="1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𝑎</m:t>
                                        </m:r>
                                      </m:e>
                                    </m:d>
                                  </m:den>
                                </m:f>
                                <m:r>
                                  <a:rPr lang="el-GR" sz="1800" b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 </m:t>
                                </m:r>
                                <m:r>
                                  <a:rPr lang="el-GR" sz="1800" b="0" i="1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𝑋</m:t>
                                </m:r>
                                <m:d>
                                  <m:d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el-GR" sz="1800" b="0" i="1">
                                            <a:effectLst/>
                                            <a:latin typeface="Cambria Math"/>
                                            <a:ea typeface="Cambria Math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l-GR" sz="1800" b="0" i="1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𝜔</m:t>
                                        </m:r>
                                      </m:num>
                                      <m:den>
                                        <m:r>
                                          <a:rPr lang="en-US" sz="1800" b="0" i="1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𝑎</m:t>
                                        </m:r>
                                      </m:den>
                                    </m:f>
                                  </m:e>
                                </m:d>
                              </m:oMath>
                            </m:oMathPara>
                          </a14:m>
                          <a:endParaRPr lang="el-GR" sz="1800" b="0" dirty="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47977" marR="47977" marT="0" marB="0" anchor="ctr"/>
                    </a:tc>
                  </a:tr>
                  <a:tr h="207363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b="0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Ανάκλαση</a:t>
                          </a: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l-GR" sz="1800" b="0" i="1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𝑥</m:t>
                                </m:r>
                                <m:d>
                                  <m:d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l-GR" sz="1800" b="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−</m:t>
                                    </m:r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𝑡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l-GR" sz="1800" b="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l-GR" sz="1800" b="0" i="1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𝑋</m:t>
                                </m:r>
                                <m:d>
                                  <m:d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l-GR" sz="1800" b="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−</m:t>
                                    </m:r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𝜔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l-GR" sz="1800" b="0" dirty="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47977" marR="47977" marT="0" marB="0" anchor="ctr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500883996"/>
                  </p:ext>
                </p:extLst>
              </p:nvPr>
            </p:nvGraphicFramePr>
            <p:xfrm>
              <a:off x="611561" y="1268760"/>
              <a:ext cx="7848872" cy="4629588"/>
            </p:xfrm>
            <a:graphic>
              <a:graphicData uri="http://schemas.openxmlformats.org/drawingml/2006/table">
                <a:tbl>
                  <a:tblPr firstRow="1" firstCol="1" bandRow="1" bandCol="1">
                    <a:tableStyleId>{69012ECD-51FC-41F1-AA8D-1B2483CD663E}</a:tableStyleId>
                  </a:tblPr>
                  <a:tblGrid>
                    <a:gridCol w="2653395"/>
                    <a:gridCol w="2538369"/>
                    <a:gridCol w="2657108"/>
                  </a:tblGrid>
                  <a:tr h="576064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b="1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Ιδιότητα</a:t>
                          </a: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b="1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Πεδίο του χρόνου</a:t>
                          </a: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b="1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Πεδίο συχνοτήτων</a:t>
                          </a:r>
                        </a:p>
                      </a:txBody>
                      <a:tcPr marL="47977" marR="47977" marT="0" marB="0" anchor="ctr"/>
                    </a:tc>
                  </a:tr>
                  <a:tr h="487680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b="0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Γραμμικότητα</a:t>
                          </a: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47977" marR="47977" marT="0" marB="0" anchor="ctr">
                        <a:blipFill rotWithShape="1">
                          <a:blip r:embed="rId3"/>
                          <a:stretch>
                            <a:fillRect l="-104317" t="-118750" r="-104556" b="-75125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47977" marR="47977" marT="0" marB="0" anchor="ctr">
                        <a:blipFill rotWithShape="1">
                          <a:blip r:embed="rId3"/>
                          <a:stretch>
                            <a:fillRect l="-195413" t="-118750" b="-751250"/>
                          </a:stretch>
                        </a:blipFill>
                      </a:tcPr>
                    </a:tc>
                  </a:tr>
                  <a:tr h="500952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b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Ολίσθηση στο χρόνο</a:t>
                          </a: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47977" marR="47977" marT="0" marB="0" anchor="ctr">
                        <a:blipFill rotWithShape="1">
                          <a:blip r:embed="rId3"/>
                          <a:stretch>
                            <a:fillRect l="-104317" t="-213415" r="-104556" b="-63292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47977" marR="47977" marT="0" marB="0" anchor="ctr">
                        <a:blipFill rotWithShape="1">
                          <a:blip r:embed="rId3"/>
                          <a:stretch>
                            <a:fillRect l="-195413" t="-213415" b="-632927"/>
                          </a:stretch>
                        </a:blipFill>
                      </a:tcPr>
                    </a:tc>
                  </a:tr>
                  <a:tr h="500952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b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Ολίσθηση στη συχνότητα</a:t>
                          </a: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47977" marR="47977" marT="0" marB="0" anchor="ctr">
                        <a:blipFill rotWithShape="1">
                          <a:blip r:embed="rId3"/>
                          <a:stretch>
                            <a:fillRect l="-104317" t="-313415" r="-104556" b="-53292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47977" marR="47977" marT="0" marB="0" anchor="ctr">
                        <a:blipFill rotWithShape="1">
                          <a:blip r:embed="rId3"/>
                          <a:stretch>
                            <a:fillRect l="-195413" t="-313415" b="-532927"/>
                          </a:stretch>
                        </a:blipFill>
                      </a:tcPr>
                    </a:tc>
                  </a:tr>
                  <a:tr h="642874"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47977" marR="47977" marT="0" marB="0" anchor="ctr">
                        <a:blipFill rotWithShape="1">
                          <a:blip r:embed="rId3"/>
                          <a:stretch>
                            <a:fillRect t="-319811" r="-196092" b="-31226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47977" marR="47977" marT="0" marB="0" anchor="ctr">
                        <a:blipFill rotWithShape="1">
                          <a:blip r:embed="rId3"/>
                          <a:stretch>
                            <a:fillRect l="-104317" t="-319811" r="-104556" b="-31226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47977" marR="47977" marT="0" marB="0" anchor="ctr">
                        <a:blipFill rotWithShape="1">
                          <a:blip r:embed="rId3"/>
                          <a:stretch>
                            <a:fillRect l="-195413" t="-319811" b="-312264"/>
                          </a:stretch>
                        </a:blipFill>
                      </a:tcPr>
                    </a:tc>
                  </a:tr>
                  <a:tr h="591630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b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Πολλαπλασιασμός (Διαμόρφωση)</a:t>
                          </a: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47977" marR="47977" marT="0" marB="0" anchor="ctr">
                        <a:blipFill rotWithShape="1">
                          <a:blip r:embed="rId3"/>
                          <a:stretch>
                            <a:fillRect l="-104317" t="-458763" r="-104556" b="-24123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47977" marR="47977" marT="0" marB="0" anchor="ctr">
                        <a:blipFill rotWithShape="1">
                          <a:blip r:embed="rId3"/>
                          <a:stretch>
                            <a:fillRect l="-195413" t="-458763" b="-241237"/>
                          </a:stretch>
                        </a:blipFill>
                      </a:tcPr>
                    </a:tc>
                  </a:tr>
                  <a:tr h="350520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b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Συνέλιξη</a:t>
                          </a: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47977" marR="47977" marT="0" marB="0" anchor="ctr">
                        <a:blipFill rotWithShape="1">
                          <a:blip r:embed="rId3"/>
                          <a:stretch>
                            <a:fillRect l="-104317" t="-950877" r="-104556" b="-31052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47977" marR="47977" marT="0" marB="0" anchor="ctr">
                        <a:blipFill rotWithShape="1">
                          <a:blip r:embed="rId3"/>
                          <a:stretch>
                            <a:fillRect l="-195413" t="-950877" b="-310526"/>
                          </a:stretch>
                        </a:blipFill>
                      </a:tcPr>
                    </a:tc>
                  </a:tr>
                  <a:tr h="628396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b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Αλλαγή κλίμακας</a:t>
                          </a: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47977" marR="47977" marT="0" marB="0" anchor="ctr">
                        <a:blipFill rotWithShape="1">
                          <a:blip r:embed="rId3"/>
                          <a:stretch>
                            <a:fillRect l="-104317" t="-581553" r="-104556" b="-718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47977" marR="47977" marT="0" marB="0" anchor="ctr">
                        <a:blipFill rotWithShape="1">
                          <a:blip r:embed="rId3"/>
                          <a:stretch>
                            <a:fillRect l="-195413" t="-581553" b="-71845"/>
                          </a:stretch>
                        </a:blipFill>
                      </a:tcPr>
                    </a:tc>
                  </a:tr>
                  <a:tr h="350520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b="0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Ανάκλαση</a:t>
                          </a: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47977" marR="47977" marT="0" marB="0" anchor="ctr">
                        <a:blipFill rotWithShape="1">
                          <a:blip r:embed="rId3"/>
                          <a:stretch>
                            <a:fillRect l="-104317" t="-1210345" r="-104556" b="-275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47977" marR="47977" marT="0" marB="0" anchor="ctr">
                        <a:blipFill rotWithShape="1">
                          <a:blip r:embed="rId3"/>
                          <a:stretch>
                            <a:fillRect l="-195413" t="-1210345" b="-27586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2659063" y="1493838"/>
          <a:ext cx="95250" cy="190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8" name="Εξίσωση" r:id="rId4" imgW="114300" imgH="203200" progId="Equation.3">
                  <p:embed/>
                </p:oleObj>
              </mc:Choice>
              <mc:Fallback>
                <p:oleObj name="Εξίσωση" r:id="rId4" imgW="114300" imgH="2032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59063" y="1493838"/>
                        <a:ext cx="95250" cy="190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04381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2800" dirty="0"/>
              <a:t>Σύνοψη Ιδιοτήτων Μετασχηματισμού Fourier </a:t>
            </a:r>
            <a:r>
              <a:rPr lang="el-GR" sz="2800" dirty="0" smtClean="0"/>
              <a:t>(2/2</a:t>
            </a:r>
            <a:r>
              <a:rPr lang="el-GR" sz="2800" dirty="0"/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35</a:t>
            </a:fld>
            <a:endParaRPr lang="el-GR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Table 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993735500"/>
                  </p:ext>
                </p:extLst>
              </p:nvPr>
            </p:nvGraphicFramePr>
            <p:xfrm>
              <a:off x="683567" y="1052736"/>
              <a:ext cx="7776865" cy="5337295"/>
            </p:xfrm>
            <a:graphic>
              <a:graphicData uri="http://schemas.openxmlformats.org/drawingml/2006/table">
                <a:tbl>
                  <a:tblPr firstRow="1" firstCol="1" bandRow="1" bandCol="1">
                    <a:tableStyleId>{69012ECD-51FC-41F1-AA8D-1B2483CD663E}</a:tableStyleId>
                  </a:tblPr>
                  <a:tblGrid>
                    <a:gridCol w="2656990"/>
                    <a:gridCol w="2687685"/>
                    <a:gridCol w="2432190"/>
                  </a:tblGrid>
                  <a:tr h="576064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b="1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Ιδιότητα</a:t>
                          </a: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b="1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Πεδίο του χρόνου</a:t>
                          </a: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b="1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Πεδίο συχνοτήτων</a:t>
                          </a:r>
                        </a:p>
                      </a:txBody>
                      <a:tcPr marL="47977" marR="47977" marT="0" marB="0" anchor="ctr"/>
                    </a:tc>
                  </a:tr>
                  <a:tr h="460983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b="0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Ολοκλήρωση</a:t>
                          </a: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nary>
                                  <m:naryPr>
                                    <m:limLoc m:val="undOvr"/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naryPr>
                                  <m:sub>
                                    <m:r>
                                      <a:rPr lang="el-GR" sz="1800" b="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−∞</m:t>
                                    </m:r>
                                  </m:sub>
                                  <m:sup>
                                    <m:r>
                                      <a:rPr lang="el-GR" sz="1800" b="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+∞</m:t>
                                    </m:r>
                                  </m:sup>
                                  <m:e>
                                    <m:r>
                                      <a:rPr lang="en-US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𝑥</m:t>
                                    </m:r>
                                    <m:d>
                                      <m:dPr>
                                        <m:ctrlPr>
                                          <a:rPr lang="el-GR" sz="1800" b="0" i="1">
                                            <a:effectLst/>
                                            <a:latin typeface="Cambria Math"/>
                                            <a:ea typeface="Cambria Math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l-GR" sz="1800" b="0" i="1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𝜏</m:t>
                                        </m:r>
                                      </m:e>
                                    </m:d>
                                    <m:r>
                                      <a:rPr lang="en-US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𝑑</m:t>
                                    </m:r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𝜏</m:t>
                                    </m:r>
                                    <m:r>
                                      <a:rPr lang="el-GR" sz="1800" b="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 </m:t>
                                    </m:r>
                                  </m:e>
                                </m:nary>
                              </m:oMath>
                            </m:oMathPara>
                          </a14:m>
                          <a:endParaRPr lang="el-GR" sz="1800" b="0" dirty="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n-US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𝑗</m:t>
                                    </m:r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𝜔</m:t>
                                    </m:r>
                                  </m:den>
                                </m:f>
                                <m:r>
                                  <a:rPr lang="el-GR" sz="1800" b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 </m:t>
                                </m:r>
                                <m:r>
                                  <a:rPr lang="el-GR" sz="1800" b="0" i="1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𝛸</m:t>
                                </m:r>
                                <m:d>
                                  <m:d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𝜔</m:t>
                                    </m:r>
                                  </m:e>
                                </m:d>
                                <m:r>
                                  <a:rPr lang="el-GR" sz="1800" b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+</m:t>
                                </m:r>
                                <m:r>
                                  <a:rPr lang="el-GR" sz="1800" b="0" i="1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𝜋</m:t>
                                </m:r>
                                <m:r>
                                  <a:rPr lang="en-US" sz="1800" b="0" i="1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𝑋</m:t>
                                </m:r>
                                <m:d>
                                  <m:d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𝜔</m:t>
                                    </m:r>
                                  </m:e>
                                </m:d>
                                <m:r>
                                  <a:rPr lang="el-GR" sz="1800" b="0" i="1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𝛿</m:t>
                                </m:r>
                                <m:r>
                                  <a:rPr lang="el-GR" sz="1800" b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(</m:t>
                                </m:r>
                                <m:r>
                                  <a:rPr lang="el-GR" sz="1800" b="0" i="1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𝜔</m:t>
                                </m:r>
                                <m:r>
                                  <a:rPr lang="el-GR" sz="1800" b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l-GR" sz="1800" b="0" dirty="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47977" marR="47977" marT="0" marB="0" anchor="ctr"/>
                    </a:tc>
                  </a:tr>
                  <a:tr h="327394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b="0" dirty="0" err="1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Παραγώγιση</a:t>
                          </a:r>
                          <a:r>
                            <a:rPr lang="el-GR" sz="1800" b="0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 στο χρόνο</a:t>
                          </a: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𝑑𝑥</m:t>
                                    </m:r>
                                    <m:d>
                                      <m:dPr>
                                        <m:ctrlPr>
                                          <a:rPr lang="el-GR" sz="1800" b="0" i="1">
                                            <a:effectLst/>
                                            <a:latin typeface="Cambria Math"/>
                                            <a:ea typeface="Cambria Math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l-GR" sz="1800" b="0" i="1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𝑡</m:t>
                                        </m:r>
                                      </m:e>
                                    </m:d>
                                  </m:num>
                                  <m:den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𝑑𝑡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l-GR" sz="1800" b="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l-GR" sz="1800" b="0" i="1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𝑗</m:t>
                                </m:r>
                                <m:r>
                                  <a:rPr lang="el-GR" sz="1800" b="0" i="1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𝜔</m:t>
                                </m:r>
                                <m:r>
                                  <a:rPr lang="el-GR" sz="1800" b="0" i="1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𝑋</m:t>
                                </m:r>
                                <m:d>
                                  <m:d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𝜔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l-GR" sz="1800" b="0" dirty="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47977" marR="47977" marT="0" marB="0" anchor="ctr"/>
                    </a:tc>
                  </a:tr>
                  <a:tr h="327394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b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Παραγώγιση στη συχνότητα</a:t>
                          </a: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b="0" i="1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𝑡</m:t>
                                </m:r>
                                <m:r>
                                  <a:rPr lang="en-US" sz="1800" b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 </m:t>
                                </m:r>
                                <m:r>
                                  <a:rPr lang="en-US" sz="1800" b="0" i="1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𝑥</m:t>
                                </m:r>
                                <m:d>
                                  <m:d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𝑡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l-GR" sz="1800" b="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𝑑𝑋</m:t>
                                    </m:r>
                                    <m:d>
                                      <m:dPr>
                                        <m:ctrlPr>
                                          <a:rPr lang="el-GR" sz="1800" b="0" i="1">
                                            <a:effectLst/>
                                            <a:latin typeface="Cambria Math"/>
                                            <a:ea typeface="Cambria Math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l-GR" sz="1800" b="0" i="1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𝜔</m:t>
                                        </m:r>
                                      </m:e>
                                    </m:d>
                                  </m:num>
                                  <m:den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𝑑</m:t>
                                    </m:r>
                                    <m:r>
                                      <a:rPr lang="en-US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𝜔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l-GR" sz="1800" b="0" dirty="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47977" marR="47977" marT="0" marB="0" anchor="ctr"/>
                    </a:tc>
                  </a:tr>
                  <a:tr h="513305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b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Άρτιο μέρος σήματος</a:t>
                          </a:r>
                        </a:p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b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Πραγματικό μέρος φάσματος</a:t>
                          </a: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𝑒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𝑡</m:t>
                                    </m:r>
                                  </m:e>
                                </m:d>
                                <m:r>
                                  <a:rPr lang="el-GR" sz="1800" b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  <m:r>
                                  <a:rPr lang="el-GR" sz="1800" b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[</m:t>
                                </m:r>
                                <m:r>
                                  <a:rPr lang="en-US" sz="1800" b="0" i="1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𝑥</m:t>
                                </m:r>
                                <m:d>
                                  <m:d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𝑡</m:t>
                                    </m:r>
                                  </m:e>
                                </m:d>
                                <m:r>
                                  <a:rPr lang="en-US" sz="1800" b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+</m:t>
                                </m:r>
                                <m:sSup>
                                  <m:sSup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𝑥</m:t>
                                    </m:r>
                                  </m:e>
                                  <m:sup>
                                    <m:r>
                                      <a:rPr lang="en-US" sz="1800" b="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∗</m:t>
                                    </m:r>
                                  </m:sup>
                                </m:sSup>
                                <m:d>
                                  <m:d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800" b="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−</m:t>
                                    </m:r>
                                    <m:r>
                                      <a:rPr lang="en-US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𝑡</m:t>
                                    </m:r>
                                  </m:e>
                                </m:d>
                                <m:r>
                                  <a:rPr lang="en-US" sz="1800" b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el-GR" sz="1800" b="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b="0" i="1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𝑅𝑒</m:t>
                                </m:r>
                                <m:r>
                                  <a:rPr lang="el-GR" sz="1800" b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{</m:t>
                                </m:r>
                                <m:r>
                                  <a:rPr lang="el-GR" sz="1800" b="0" i="1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𝑋</m:t>
                                </m:r>
                                <m:d>
                                  <m:d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𝜔</m:t>
                                    </m:r>
                                  </m:e>
                                </m:d>
                                <m:r>
                                  <a:rPr lang="el-GR" sz="1800" b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}</m:t>
                                </m:r>
                              </m:oMath>
                            </m:oMathPara>
                          </a14:m>
                          <a:endParaRPr lang="el-GR" sz="1800" b="0" dirty="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47977" marR="47977" marT="0" marB="0" anchor="ctr"/>
                    </a:tc>
                  </a:tr>
                  <a:tr h="513305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b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Περιττό μέρος σήματος</a:t>
                          </a:r>
                        </a:p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b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Φανταστικό μέρος φάσματος</a:t>
                          </a: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𝑜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𝑡</m:t>
                                    </m:r>
                                  </m:e>
                                </m:d>
                                <m:r>
                                  <a:rPr lang="el-GR" sz="1800" b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  <m:r>
                                  <a:rPr lang="el-GR" sz="1800" b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[</m:t>
                                </m:r>
                                <m:r>
                                  <a:rPr lang="en-US" sz="1800" b="0" i="1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𝑥</m:t>
                                </m:r>
                                <m:d>
                                  <m:d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𝑡</m:t>
                                    </m:r>
                                  </m:e>
                                </m:d>
                                <m:r>
                                  <a:rPr lang="en-US" sz="1800" b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−</m:t>
                                </m:r>
                                <m:sSup>
                                  <m:sSup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𝑥</m:t>
                                    </m:r>
                                  </m:e>
                                  <m:sup>
                                    <m:r>
                                      <a:rPr lang="en-US" sz="1800" b="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∗</m:t>
                                    </m:r>
                                  </m:sup>
                                </m:sSup>
                                <m:d>
                                  <m:d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800" b="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−</m:t>
                                    </m:r>
                                    <m:r>
                                      <a:rPr lang="en-US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𝑡</m:t>
                                    </m:r>
                                  </m:e>
                                </m:d>
                                <m:r>
                                  <a:rPr lang="en-US" sz="1800" b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el-GR" sz="1800" b="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b="0" i="1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𝑗</m:t>
                                </m:r>
                                <m:r>
                                  <a:rPr lang="el-GR" sz="1800" b="0" i="1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𝐼𝑚</m:t>
                                </m:r>
                                <m:r>
                                  <a:rPr lang="el-GR" sz="1800" b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{</m:t>
                                </m:r>
                                <m:r>
                                  <a:rPr lang="el-GR" sz="1800" b="0" i="1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𝑋</m:t>
                                </m:r>
                                <m:d>
                                  <m:d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𝜔</m:t>
                                    </m:r>
                                  </m:e>
                                </m:d>
                                <m:r>
                                  <a:rPr lang="el-GR" sz="1800" b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}</m:t>
                                </m:r>
                              </m:oMath>
                            </m:oMathPara>
                          </a14:m>
                          <a:endParaRPr lang="el-GR" sz="1800" b="0" dirty="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47977" marR="47977" marT="0" marB="0" anchor="ctr"/>
                    </a:tc>
                  </a:tr>
                  <a:tr h="207363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b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Συζυγία στο χρόνο</a:t>
                          </a: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𝑥</m:t>
                                    </m:r>
                                  </m:e>
                                  <m:sup>
                                    <m:r>
                                      <a:rPr lang="en-US" sz="1800" b="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∗</m:t>
                                    </m:r>
                                  </m:sup>
                                </m:sSup>
                                <m:r>
                                  <a:rPr lang="en-US" sz="1800" b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(</m:t>
                                </m:r>
                                <m:r>
                                  <a:rPr lang="en-US" sz="1800" b="0" i="1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𝑡</m:t>
                                </m:r>
                                <m:r>
                                  <a:rPr lang="en-US" sz="1800" b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l-GR" sz="1800" b="0">
                            <a:effectLst/>
                            <a:latin typeface="Cambria Math" pitchFamily="18" charset="0"/>
                            <a:ea typeface="Cambria Math" pitchFamily="18" charset="0"/>
                            <a:cs typeface="Verdana"/>
                          </a:endParaRP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𝑋</m:t>
                                    </m:r>
                                  </m:e>
                                  <m:sup>
                                    <m:r>
                                      <a:rPr lang="en-US" sz="1800" b="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∗</m:t>
                                    </m:r>
                                  </m:sup>
                                </m:sSup>
                                <m:d>
                                  <m:d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l-GR" sz="1800" b="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−</m:t>
                                    </m:r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𝜔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l-GR" sz="1800" b="0" dirty="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47977" marR="47977" marT="0" marB="0" anchor="ctr"/>
                    </a:tc>
                  </a:tr>
                  <a:tr h="207363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b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Συζυγία στη συχνότητα</a:t>
                          </a: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𝑥</m:t>
                                    </m:r>
                                  </m:e>
                                  <m:sup>
                                    <m:r>
                                      <a:rPr lang="en-US" sz="1800" b="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∗</m:t>
                                    </m:r>
                                  </m:sup>
                                </m:sSup>
                                <m:r>
                                  <a:rPr lang="en-US" sz="1800" b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(−</m:t>
                                </m:r>
                                <m:r>
                                  <a:rPr lang="en-US" sz="1800" b="0" i="1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𝑡</m:t>
                                </m:r>
                                <m:r>
                                  <a:rPr lang="en-US" sz="1800" b="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l-GR" sz="1800" b="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𝑋</m:t>
                                    </m:r>
                                  </m:e>
                                  <m:sup>
                                    <m:r>
                                      <a:rPr lang="en-US" sz="1800" b="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∗</m:t>
                                    </m:r>
                                  </m:sup>
                                </m:sSup>
                                <m:d>
                                  <m:dPr>
                                    <m:ctrlPr>
                                      <a:rPr lang="el-GR" sz="1800" b="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l-GR" sz="1800" b="0" i="1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𝜔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l-GR" sz="1800" b="0" dirty="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47977" marR="47977" marT="0" marB="0" anchor="ctr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Table 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993735500"/>
                  </p:ext>
                </p:extLst>
              </p:nvPr>
            </p:nvGraphicFramePr>
            <p:xfrm>
              <a:off x="683567" y="1052736"/>
              <a:ext cx="7776865" cy="5337295"/>
            </p:xfrm>
            <a:graphic>
              <a:graphicData uri="http://schemas.openxmlformats.org/drawingml/2006/table">
                <a:tbl>
                  <a:tblPr firstRow="1" firstCol="1" bandRow="1" bandCol="1">
                    <a:tableStyleId>{69012ECD-51FC-41F1-AA8D-1B2483CD663E}</a:tableStyleId>
                  </a:tblPr>
                  <a:tblGrid>
                    <a:gridCol w="2656990"/>
                    <a:gridCol w="2687685"/>
                    <a:gridCol w="2432190"/>
                  </a:tblGrid>
                  <a:tr h="576064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b="1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Ιδιότητα</a:t>
                          </a: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b="1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Πεδίο του χρόνου</a:t>
                          </a: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b="1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Πεδίο συχνοτήτων</a:t>
                          </a:r>
                        </a:p>
                      </a:txBody>
                      <a:tcPr marL="47977" marR="47977" marT="0" marB="0" anchor="ctr"/>
                    </a:tc>
                  </a:tr>
                  <a:tr h="892429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b="0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Ολοκλήρωση</a:t>
                          </a: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47977" marR="47977" marT="0" marB="0" anchor="ctr">
                        <a:blipFill rotWithShape="1">
                          <a:blip r:embed="rId2"/>
                          <a:stretch>
                            <a:fillRect l="-98866" t="-64626" r="-90476" b="-44217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47977" marR="47977" marT="0" marB="0" anchor="ctr">
                        <a:blipFill rotWithShape="1">
                          <a:blip r:embed="rId2"/>
                          <a:stretch>
                            <a:fillRect l="-219799" t="-64626" b="-442177"/>
                          </a:stretch>
                        </a:blipFill>
                      </a:tcPr>
                    </a:tc>
                  </a:tr>
                  <a:tr h="608521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b="0" dirty="0" err="1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Παραγώγιση</a:t>
                          </a:r>
                          <a:r>
                            <a:rPr lang="el-GR" sz="1800" b="0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 στο χρόνο</a:t>
                          </a: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47977" marR="47977" marT="0" marB="0" anchor="ctr">
                        <a:blipFill rotWithShape="1">
                          <a:blip r:embed="rId2"/>
                          <a:stretch>
                            <a:fillRect l="-98866" t="-242000" r="-90476" b="-55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47977" marR="47977" marT="0" marB="0" anchor="ctr">
                        <a:blipFill rotWithShape="1">
                          <a:blip r:embed="rId2"/>
                          <a:stretch>
                            <a:fillRect l="-219799" t="-242000" b="-550000"/>
                          </a:stretch>
                        </a:blipFill>
                      </a:tcPr>
                    </a:tc>
                  </a:tr>
                  <a:tr h="608521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b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Παραγώγιση στη συχνότητα</a:t>
                          </a: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47977" marR="47977" marT="0" marB="0" anchor="ctr">
                        <a:blipFill rotWithShape="1">
                          <a:blip r:embed="rId2"/>
                          <a:stretch>
                            <a:fillRect l="-98866" t="-345455" r="-90476" b="-45555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47977" marR="47977" marT="0" marB="0" anchor="ctr">
                        <a:blipFill rotWithShape="1">
                          <a:blip r:embed="rId2"/>
                          <a:stretch>
                            <a:fillRect l="-219799" t="-345455" b="-455556"/>
                          </a:stretch>
                        </a:blipFill>
                      </a:tcPr>
                    </a:tc>
                  </a:tr>
                  <a:tr h="975360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b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Άρτιο μέρος σήματος</a:t>
                          </a:r>
                        </a:p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b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Πραγματικό μέρος φάσματος</a:t>
                          </a: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47977" marR="47977" marT="0" marB="0" anchor="ctr">
                        <a:blipFill rotWithShape="1">
                          <a:blip r:embed="rId2"/>
                          <a:stretch>
                            <a:fillRect l="-98866" t="-275625" r="-90476" b="-18187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47977" marR="47977" marT="0" marB="0" anchor="ctr">
                        <a:blipFill rotWithShape="1">
                          <a:blip r:embed="rId2"/>
                          <a:stretch>
                            <a:fillRect l="-219799" t="-275625" b="-181875"/>
                          </a:stretch>
                        </a:blipFill>
                      </a:tcPr>
                    </a:tc>
                  </a:tr>
                  <a:tr h="975360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b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Περιττό μέρος σήματος</a:t>
                          </a:r>
                        </a:p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b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Φανταστικό μέρος φάσματος</a:t>
                          </a: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47977" marR="47977" marT="0" marB="0" anchor="ctr">
                        <a:blipFill rotWithShape="1">
                          <a:blip r:embed="rId2"/>
                          <a:stretch>
                            <a:fillRect l="-98866" t="-375625" r="-90476" b="-8187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47977" marR="47977" marT="0" marB="0" anchor="ctr">
                        <a:blipFill rotWithShape="1">
                          <a:blip r:embed="rId2"/>
                          <a:stretch>
                            <a:fillRect l="-219799" t="-375625" b="-81875"/>
                          </a:stretch>
                        </a:blipFill>
                      </a:tcPr>
                    </a:tc>
                  </a:tr>
                  <a:tr h="350520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b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Συζυγία στο χρόνο</a:t>
                          </a: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47977" marR="47977" marT="0" marB="0" anchor="ctr">
                        <a:blipFill rotWithShape="1">
                          <a:blip r:embed="rId2"/>
                          <a:stretch>
                            <a:fillRect l="-98866" t="-1312069" r="-90476" b="-12586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47977" marR="47977" marT="0" marB="0" anchor="ctr">
                        <a:blipFill rotWithShape="1">
                          <a:blip r:embed="rId2"/>
                          <a:stretch>
                            <a:fillRect l="-219799" t="-1312069" b="-125862"/>
                          </a:stretch>
                        </a:blipFill>
                      </a:tcPr>
                    </a:tc>
                  </a:tr>
                  <a:tr h="350520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b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Συζυγία στη συχνότητα</a:t>
                          </a:r>
                        </a:p>
                      </a:txBody>
                      <a:tcPr marL="47977" marR="47977" marT="0" marB="0" anchor="ctr"/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47977" marR="47977" marT="0" marB="0" anchor="ctr">
                        <a:blipFill rotWithShape="1">
                          <a:blip r:embed="rId2"/>
                          <a:stretch>
                            <a:fillRect l="-98866" t="-1436842" r="-90476" b="-2807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47977" marR="47977" marT="0" marB="0" anchor="ctr">
                        <a:blipFill rotWithShape="1">
                          <a:blip r:embed="rId2"/>
                          <a:stretch>
                            <a:fillRect l="-219799" t="-1436842" b="-28070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458477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0"/>
            <a:ext cx="8229600" cy="1143000"/>
          </a:xfrm>
        </p:spPr>
        <p:txBody>
          <a:bodyPr>
            <a:normAutofit/>
          </a:bodyPr>
          <a:lstStyle/>
          <a:p>
            <a:pPr marL="457200" lvl="0" indent="-457200">
              <a:lnSpc>
                <a:spcPct val="150000"/>
              </a:lnSpc>
              <a:spcBef>
                <a:spcPts val="0"/>
              </a:spcBef>
            </a:pPr>
            <a:r>
              <a:rPr lang="el-GR" b="1" dirty="0"/>
              <a:t>2</a:t>
            </a:r>
            <a:r>
              <a:rPr lang="el-GR" b="1" dirty="0" smtClean="0"/>
              <a:t>. Θεώρημα </a:t>
            </a:r>
            <a:r>
              <a:rPr lang="el-GR" b="1" dirty="0" err="1" smtClean="0"/>
              <a:t>Par</a:t>
            </a:r>
            <a:r>
              <a:rPr lang="en-US" b="1" dirty="0" smtClean="0"/>
              <a:t>s</a:t>
            </a:r>
            <a:r>
              <a:rPr lang="el-GR" b="1" dirty="0" err="1" smtClean="0"/>
              <a:t>eval</a:t>
            </a:r>
            <a:endParaRPr lang="el-GR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6503749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/>
              <a:t>Θεώρημα </a:t>
            </a:r>
            <a:r>
              <a:rPr lang="el-GR" dirty="0" err="1" smtClean="0"/>
              <a:t>Par</a:t>
            </a:r>
            <a:r>
              <a:rPr lang="en-US" dirty="0" smtClean="0"/>
              <a:t>s</a:t>
            </a:r>
            <a:r>
              <a:rPr lang="el-GR" dirty="0" err="1" smtClean="0"/>
              <a:t>eval</a:t>
            </a:r>
            <a:r>
              <a:rPr lang="el-GR" dirty="0" smtClean="0"/>
              <a:t> (1/2)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Το θεώρημα εκφράζει τη </a:t>
                </a:r>
                <a:r>
                  <a:rPr lang="el-GR" sz="1800" b="1" dirty="0"/>
                  <a:t>διατήρηση της ενέργειας στο πεδίο των </a:t>
                </a:r>
                <a:r>
                  <a:rPr lang="el-GR" sz="1800" b="1" dirty="0" smtClean="0"/>
                  <a:t>συχνοτήτων</a:t>
                </a:r>
                <a:r>
                  <a:rPr lang="el-GR" sz="1800" dirty="0" smtClean="0"/>
                  <a:t>:</a:t>
                </a:r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limLoc m:val="undOvr"/>
                          <m:ctrlPr>
                            <a:rPr lang="el-GR" sz="18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sz="1800" i="1">
                              <a:latin typeface="Cambria Math"/>
                            </a:rPr>
                            <m:t>−∞</m:t>
                          </m:r>
                        </m:sub>
                        <m:sup>
                          <m:r>
                            <a:rPr lang="en-US" sz="1800" i="1">
                              <a:latin typeface="Cambria Math"/>
                            </a:rPr>
                            <m:t>+∞</m:t>
                          </m:r>
                        </m:sup>
                        <m:e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𝑥</m:t>
                                  </m:r>
                                  <m:d>
                                    <m:dPr>
                                      <m:ctrlPr>
                                        <a:rPr lang="el-GR" sz="1800" i="1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800" i="1">
                                          <a:latin typeface="Cambria Math"/>
                                        </a:rPr>
                                        <m:t>𝑡</m:t>
                                      </m:r>
                                    </m:e>
                                  </m:d>
                                </m:e>
                              </m:d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1800" i="1">
                              <a:latin typeface="Cambria Math"/>
                            </a:rPr>
                            <m:t>𝑑𝑡</m:t>
                          </m:r>
                          <m:r>
                            <a:rPr lang="en-US" sz="1800" i="1">
                              <a:latin typeface="Cambria Math"/>
                            </a:rPr>
                            <m:t>=</m:t>
                          </m:r>
                          <m:f>
                            <m:f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1800" i="1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eqArr>
                                <m:eqArrPr>
                                  <m:ctrlPr>
                                    <a:rPr lang="en-US" sz="1800" i="1">
                                      <a:latin typeface="Cambria Math"/>
                                    </a:rPr>
                                  </m:ctrlPr>
                                </m:eqArr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2</m:t>
                                  </m:r>
                                </m:e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𝜋</m:t>
                                  </m:r>
                                </m:e>
                              </m:eqArr>
                            </m:den>
                          </m:f>
                          <m:nary>
                            <m:naryPr>
                              <m:limLoc m:val="undOvr"/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naryPr>
                            <m:sub>
                              <m:r>
                                <a:rPr lang="en-US" sz="1800" i="1">
                                  <a:latin typeface="Cambria Math"/>
                                </a:rPr>
                                <m:t>−∞</m:t>
                              </m:r>
                            </m:sub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+∞</m:t>
                              </m:r>
                            </m:sup>
                            <m:e>
                              <m:sSup>
                                <m:sSup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begChr m:val="|"/>
                                      <m:endChr m:val="|"/>
                                      <m:ctrlPr>
                                        <a:rPr lang="el-GR" sz="1800" i="1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800" i="1">
                                          <a:latin typeface="Cambria Math"/>
                                        </a:rPr>
                                        <m:t>𝑋</m:t>
                                      </m:r>
                                      <m:d>
                                        <m:dPr>
                                          <m:ctrlPr>
                                            <a:rPr lang="el-GR" sz="1800" i="1">
                                              <a:latin typeface="Cambria Math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l-GR" sz="1800" i="1">
                                              <a:latin typeface="Cambria Math"/>
                                            </a:rPr>
                                            <m:t>𝜔</m:t>
                                          </m:r>
                                        </m:e>
                                      </m:d>
                                    </m:e>
                                  </m:d>
                                </m:e>
                                <m:sup>
                                  <m:r>
                                    <a:rPr lang="en-US" sz="1800" i="1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1800" i="1">
                                  <a:latin typeface="Cambria Math"/>
                                </a:rPr>
                                <m:t>𝑑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</m:e>
                          </m:nary>
                        </m:e>
                      </m:nary>
                    </m:oMath>
                  </m:oMathPara>
                </a14:m>
                <a:endParaRPr lang="el-GR" sz="1800" dirty="0" smtClean="0"/>
              </a:p>
              <a:p>
                <a:pPr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Η </a:t>
                </a:r>
                <a:r>
                  <a:rPr lang="el-GR" sz="1800" dirty="0"/>
                  <a:t>ολική ενέργεια ενός σήματος μπορεί να υπολογιστεί ισοδύναμα είτε στο πεδίο του χρόνου είτε στο πεδίο της συχνότητας. </a:t>
                </a:r>
                <a:endParaRPr lang="el-GR" sz="1800" dirty="0" smtClean="0"/>
              </a:p>
              <a:p>
                <a:pPr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Στο </a:t>
                </a:r>
                <a:r>
                  <a:rPr lang="el-GR" sz="1800" dirty="0"/>
                  <a:t>πεδίο του χρόνου υπολογίζουμε την ενέργεια ανά μονάδα χρονικού διαστήματος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l-GR" sz="1800" i="1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𝑥</m:t>
                            </m:r>
                            <m:d>
                              <m:dPr>
                                <m:ctrlPr>
                                  <a:rPr lang="el-GR" sz="1800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sz="1800" i="1">
                                    <a:latin typeface="Cambria Math"/>
                                  </a:rPr>
                                  <m:t>𝑡</m:t>
                                </m:r>
                              </m:e>
                            </m:d>
                          </m:e>
                        </m:d>
                      </m:e>
                      <m:sup>
                        <m:r>
                          <a:rPr lang="el-GR" sz="1800" i="1" baseline="3000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l-GR" sz="1800" dirty="0"/>
                  <a:t> και στη συνέχεια ολοκληρώνουμε για </a:t>
                </a:r>
                <a:r>
                  <a:rPr lang="el-GR" sz="1800" dirty="0" smtClean="0"/>
                  <a:t>όλη </a:t>
                </a:r>
                <a:r>
                  <a:rPr lang="el-GR" sz="1800" dirty="0"/>
                  <a:t>τη διάρκεια του σήματος. </a:t>
                </a:r>
                <a:endParaRPr lang="el-GR" sz="1800" dirty="0" smtClean="0"/>
              </a:p>
              <a:p>
                <a:pPr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Στο </a:t>
                </a:r>
                <a:r>
                  <a:rPr lang="el-GR" sz="1800" dirty="0"/>
                  <a:t>πεδίο της συχνότητας υπολογίζουμε την ενέργεια ανά μονάδα κυκλικής συχνότητας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l-GR" sz="1800" i="1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𝑋</m:t>
                            </m:r>
                            <m:d>
                              <m:dPr>
                                <m:ctrlPr>
                                  <a:rPr lang="el-GR" sz="1800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l-GR" sz="1800" i="1">
                                    <a:latin typeface="Cambria Math"/>
                                  </a:rPr>
                                  <m:t>𝜔</m:t>
                                </m:r>
                              </m:e>
                            </m:d>
                          </m:e>
                        </m:d>
                      </m:e>
                      <m:sup>
                        <m:r>
                          <a:rPr lang="el-GR" sz="1800" i="1" baseline="3000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l-GR" sz="1800" i="1">
                        <a:latin typeface="Cambria Math"/>
                      </a:rPr>
                      <m:t>/2</m:t>
                    </m:r>
                    <m:r>
                      <a:rPr lang="el-GR" sz="1800" i="1">
                        <a:latin typeface="Cambria Math"/>
                      </a:rPr>
                      <m:t>𝜋</m:t>
                    </m:r>
                  </m:oMath>
                </a14:m>
                <a:r>
                  <a:rPr lang="el-GR" sz="1800" dirty="0"/>
                  <a:t> και κατόπιν ολοκληρώνουμε για όλες τις </a:t>
                </a:r>
                <a:r>
                  <a:rPr lang="el-GR" sz="1800" dirty="0" smtClean="0"/>
                  <a:t>συχνότητες.</a:t>
                </a:r>
                <a:endParaRPr lang="en-US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444" r="-815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586076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/>
              <a:t>Θεώρημα </a:t>
            </a:r>
            <a:r>
              <a:rPr lang="el-GR" dirty="0" err="1" smtClean="0"/>
              <a:t>Par</a:t>
            </a:r>
            <a:r>
              <a:rPr lang="en-US" dirty="0" smtClean="0"/>
              <a:t>s</a:t>
            </a:r>
            <a:r>
              <a:rPr lang="el-GR" dirty="0" err="1" smtClean="0"/>
              <a:t>eval</a:t>
            </a:r>
            <a:r>
              <a:rPr lang="el-GR" dirty="0" smtClean="0"/>
              <a:t> (2/2)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/>
                  <a:t>Η συνάρτηση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US" sz="1800" i="1" baseline="-25000">
                            <a:latin typeface="Cambria Math"/>
                          </a:rPr>
                          <m:t>𝑥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l-GR" sz="1800" i="1">
                        <a:latin typeface="Cambria Math"/>
                      </a:rPr>
                      <m:t>𝜔</m:t>
                    </m:r>
                    <m:r>
                      <a:rPr lang="el-GR" sz="1800" i="1">
                        <a:latin typeface="Cambria Math"/>
                      </a:rPr>
                      <m:t>) = </m:t>
                    </m:r>
                    <m:sSup>
                      <m:sSupPr>
                        <m:ctrlPr>
                          <a:rPr lang="el-GR" sz="1800" i="1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𝑋</m:t>
                            </m:r>
                            <m:d>
                              <m:dPr>
                                <m:ctrlPr>
                                  <a:rPr lang="el-GR" sz="1800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l-GR" sz="1800" i="1">
                                    <a:latin typeface="Cambria Math"/>
                                  </a:rPr>
                                  <m:t>𝜔</m:t>
                                </m:r>
                              </m:e>
                            </m:d>
                          </m:e>
                        </m:d>
                      </m:e>
                      <m:sup>
                        <m:r>
                          <a:rPr lang="el-GR" sz="1800" i="1" baseline="3000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l-GR" sz="1800" baseline="30000" dirty="0"/>
                  <a:t> </a:t>
                </a:r>
                <a:r>
                  <a:rPr lang="el-GR" sz="1800" dirty="0"/>
                  <a:t>ονομάζεται </a:t>
                </a:r>
                <a:r>
                  <a:rPr lang="el-GR" sz="1800" b="1" dirty="0"/>
                  <a:t>φασματική πυκνότητα ενέργειας</a:t>
                </a:r>
                <a:r>
                  <a:rPr lang="el-GR" sz="1800" dirty="0"/>
                  <a:t> (</a:t>
                </a:r>
                <a:r>
                  <a:rPr lang="en-US" sz="1800" dirty="0"/>
                  <a:t>energy density spectrum</a:t>
                </a:r>
                <a:r>
                  <a:rPr lang="el-GR" sz="1800" dirty="0"/>
                  <a:t>) του σήματος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𝑥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και εκφράζει την </a:t>
                </a:r>
                <a:r>
                  <a:rPr lang="el-GR" sz="1800" b="1" dirty="0"/>
                  <a:t>ενέργεια ανά εύρος ζώνης ενός </a:t>
                </a:r>
                <a:r>
                  <a:rPr lang="en-US" sz="1800" b="1" dirty="0"/>
                  <a:t>rad</a:t>
                </a:r>
                <a:r>
                  <a:rPr lang="el-GR" sz="1800" b="1" dirty="0"/>
                  <a:t> </a:t>
                </a:r>
                <a:r>
                  <a:rPr lang="el-GR" sz="1800" dirty="0"/>
                  <a:t>του σήματος για διάφορες συχνότητες. </a:t>
                </a:r>
                <a:endParaRPr lang="el-GR" sz="1800" dirty="0" smtClean="0"/>
              </a:p>
              <a:p>
                <a:pPr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Αν </a:t>
                </a:r>
                <a:r>
                  <a:rPr lang="el-GR" sz="1800" dirty="0"/>
                  <a:t>θέλουμε να υπολογίσουμε την ενέργεια που συνεισφέρουν οι συχνότητες από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l-GR" sz="1800" dirty="0"/>
                  <a:t> έως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l-GR" sz="1800" dirty="0"/>
                  <a:t> αρκεί να ολοκληρώσουμε την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l-GR" sz="1800" i="1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𝑋</m:t>
                            </m:r>
                            <m:d>
                              <m:dPr>
                                <m:ctrlPr>
                                  <a:rPr lang="el-GR" sz="1800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l-GR" sz="1800" i="1">
                                    <a:latin typeface="Cambria Math"/>
                                  </a:rPr>
                                  <m:t>𝜔</m:t>
                                </m:r>
                              </m:e>
                            </m:d>
                          </m:e>
                        </m:d>
                      </m:e>
                      <m:sup>
                        <m:r>
                          <a:rPr lang="el-GR" sz="1800" i="1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l-GR" sz="1800" dirty="0"/>
                  <a:t> μεταξύ αυτών των δύο συχνοτήτων, δηλαδή:</a:t>
                </a:r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>
                              <a:latin typeface="Cambria Math"/>
                            </a:rPr>
                            <m:t>𝛦</m:t>
                          </m:r>
                        </m:e>
                        <m:sub>
                          <m:r>
                            <a:rPr lang="en-US" sz="1800" i="1">
                              <a:latin typeface="Cambria Math"/>
                            </a:rPr>
                            <m:t>12</m:t>
                          </m:r>
                        </m:sub>
                      </m:sSub>
                      <m:r>
                        <a:rPr lang="en-US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1800" i="1">
                              <a:latin typeface="Cambria Math"/>
                            </a:rPr>
                            <m:t>2</m:t>
                          </m:r>
                          <m:r>
                            <a:rPr lang="el-GR" sz="1800" i="1">
                              <a:latin typeface="Cambria Math"/>
                            </a:rPr>
                            <m:t>𝜋</m:t>
                          </m:r>
                        </m:den>
                      </m:f>
                      <m:nary>
                        <m:naryPr>
                          <m:limLoc m:val="undOvr"/>
                          <m:ctrlPr>
                            <a:rPr lang="el-GR" sz="1800" i="1">
                              <a:latin typeface="Cambria Math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sub>
                        <m:sup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</m:sup>
                        <m:e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𝑋</m:t>
                                  </m:r>
                                  <m:d>
                                    <m:dPr>
                                      <m:ctrlPr>
                                        <a:rPr lang="el-GR" sz="1800" i="1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l-GR" sz="1800" i="1">
                                          <a:latin typeface="Cambria Math"/>
                                        </a:rPr>
                                        <m:t>𝜔</m:t>
                                      </m:r>
                                    </m:e>
                                  </m:d>
                                </m:e>
                              </m:d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1800" i="1">
                              <a:latin typeface="Cambria Math"/>
                            </a:rPr>
                            <m:t>𝑑</m:t>
                          </m:r>
                          <m:r>
                            <a:rPr lang="el-GR" sz="1800" i="1">
                              <a:latin typeface="Cambria Math"/>
                            </a:rPr>
                            <m:t>𝜔</m:t>
                          </m:r>
                        </m:e>
                      </m:nary>
                    </m:oMath>
                  </m:oMathPara>
                </a14:m>
                <a:endParaRPr lang="en-US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444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9380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0"/>
            <a:ext cx="8229600" cy="1143000"/>
          </a:xfrm>
        </p:spPr>
        <p:txBody>
          <a:bodyPr>
            <a:normAutofit/>
          </a:bodyPr>
          <a:lstStyle/>
          <a:p>
            <a:r>
              <a:rPr lang="el-GR" b="1" dirty="0"/>
              <a:t>3. Φαινόμενο </a:t>
            </a:r>
            <a:r>
              <a:rPr lang="el-GR" b="1" dirty="0" err="1" smtClean="0"/>
              <a:t>Gibbs</a:t>
            </a:r>
            <a:endParaRPr lang="el-GR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65037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/>
              <a:t>Ιδιότητες του Μετασχηματισμού </a:t>
            </a:r>
            <a:r>
              <a:rPr lang="el-GR" dirty="0" err="1"/>
              <a:t>Fourier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Autofit/>
          </a:bodyPr>
          <a:lstStyle/>
          <a:p>
            <a:pPr marL="914400" lvl="1" indent="-457200" algn="l">
              <a:spcBef>
                <a:spcPts val="600"/>
              </a:spcBef>
              <a:buFont typeface="+mj-lt"/>
              <a:buAutoNum type="arabicPeriod"/>
            </a:pPr>
            <a:r>
              <a:rPr lang="el-GR" sz="1800" dirty="0"/>
              <a:t>Γραμμικότητα</a:t>
            </a:r>
          </a:p>
          <a:p>
            <a:pPr marL="914400" lvl="1" indent="-457200" algn="l">
              <a:spcBef>
                <a:spcPts val="600"/>
              </a:spcBef>
              <a:buFont typeface="+mj-lt"/>
              <a:buAutoNum type="arabicPeriod"/>
            </a:pPr>
            <a:r>
              <a:rPr lang="el-GR" sz="1800" dirty="0"/>
              <a:t>Ολίσθηση στο Χρόνο</a:t>
            </a:r>
          </a:p>
          <a:p>
            <a:pPr marL="914400" lvl="1" indent="-457200" algn="l">
              <a:spcBef>
                <a:spcPts val="600"/>
              </a:spcBef>
              <a:buFont typeface="+mj-lt"/>
              <a:buAutoNum type="arabicPeriod"/>
            </a:pPr>
            <a:r>
              <a:rPr lang="el-GR" sz="1800" dirty="0"/>
              <a:t>Ολίσθηση στη Συχνότητα</a:t>
            </a:r>
          </a:p>
          <a:p>
            <a:pPr marL="914400" lvl="1" indent="-457200" algn="l">
              <a:spcBef>
                <a:spcPts val="600"/>
              </a:spcBef>
              <a:buFont typeface="+mj-lt"/>
              <a:buAutoNum type="arabicPeriod"/>
            </a:pPr>
            <a:r>
              <a:rPr lang="el-GR" sz="1800" dirty="0"/>
              <a:t>Αλλαγή Κλίμακας στο Χρόνο</a:t>
            </a:r>
          </a:p>
          <a:p>
            <a:pPr marL="914400" lvl="1" indent="-457200" algn="l">
              <a:spcBef>
                <a:spcPts val="600"/>
              </a:spcBef>
              <a:buFont typeface="+mj-lt"/>
              <a:buAutoNum type="arabicPeriod"/>
            </a:pPr>
            <a:r>
              <a:rPr lang="el-GR" sz="1800" dirty="0"/>
              <a:t>Αλλαγή Κλίμακας στη Συχνότητα</a:t>
            </a:r>
          </a:p>
          <a:p>
            <a:pPr marL="914400" lvl="1" indent="-457200" algn="l">
              <a:spcBef>
                <a:spcPts val="600"/>
              </a:spcBef>
              <a:buFont typeface="+mj-lt"/>
              <a:buAutoNum type="arabicPeriod"/>
            </a:pPr>
            <a:r>
              <a:rPr lang="el-GR" sz="1800" dirty="0"/>
              <a:t>Ανάκλαση</a:t>
            </a:r>
          </a:p>
          <a:p>
            <a:pPr marL="914400" lvl="1" indent="-457200" algn="l">
              <a:spcBef>
                <a:spcPts val="600"/>
              </a:spcBef>
              <a:buFont typeface="+mj-lt"/>
              <a:buAutoNum type="arabicPeriod"/>
            </a:pPr>
            <a:r>
              <a:rPr lang="el-GR" sz="1800" dirty="0"/>
              <a:t>Συζυγία</a:t>
            </a:r>
          </a:p>
          <a:p>
            <a:pPr marL="914400" lvl="1" indent="-457200" algn="l">
              <a:spcBef>
                <a:spcPts val="600"/>
              </a:spcBef>
              <a:buFont typeface="+mj-lt"/>
              <a:buAutoNum type="arabicPeriod"/>
            </a:pPr>
            <a:r>
              <a:rPr lang="el-GR" sz="1800" dirty="0"/>
              <a:t>Συμμετρία</a:t>
            </a:r>
          </a:p>
          <a:p>
            <a:pPr marL="914400" lvl="1" indent="-457200" algn="l">
              <a:spcBef>
                <a:spcPts val="600"/>
              </a:spcBef>
              <a:buFont typeface="+mj-lt"/>
              <a:buAutoNum type="arabicPeriod"/>
            </a:pPr>
            <a:r>
              <a:rPr lang="el-GR" sz="1800" dirty="0" err="1"/>
              <a:t>Παραγώγιση</a:t>
            </a:r>
            <a:endParaRPr lang="el-GR" sz="1800" dirty="0"/>
          </a:p>
          <a:p>
            <a:pPr marL="914400" lvl="1" indent="-457200" algn="l">
              <a:spcBef>
                <a:spcPts val="600"/>
              </a:spcBef>
              <a:buFont typeface="+mj-lt"/>
              <a:buAutoNum type="arabicPeriod"/>
            </a:pPr>
            <a:r>
              <a:rPr lang="el-GR" sz="1800" dirty="0"/>
              <a:t>Ολοκλήρωση</a:t>
            </a:r>
          </a:p>
          <a:p>
            <a:pPr marL="914400" lvl="1" indent="-457200" algn="l">
              <a:spcBef>
                <a:spcPts val="600"/>
              </a:spcBef>
              <a:buFont typeface="+mj-lt"/>
              <a:buAutoNum type="arabicPeriod"/>
            </a:pPr>
            <a:r>
              <a:rPr lang="el-GR" sz="1800" dirty="0"/>
              <a:t>Ιδιότητα της Συνέλιξης</a:t>
            </a:r>
          </a:p>
          <a:p>
            <a:pPr marL="914400" lvl="1" indent="-457200" algn="l">
              <a:spcBef>
                <a:spcPts val="600"/>
              </a:spcBef>
              <a:buFont typeface="+mj-lt"/>
              <a:buAutoNum type="arabicPeriod"/>
            </a:pPr>
            <a:r>
              <a:rPr lang="el-GR" sz="1800" dirty="0"/>
              <a:t>Πολλαπλασιασμός</a:t>
            </a:r>
          </a:p>
          <a:p>
            <a:pPr marL="914400" lvl="1" indent="-457200" algn="l">
              <a:spcBef>
                <a:spcPts val="600"/>
              </a:spcBef>
              <a:buFont typeface="+mj-lt"/>
              <a:buAutoNum type="arabicPeriod"/>
            </a:pPr>
            <a:r>
              <a:rPr lang="el-GR" sz="1800" dirty="0"/>
              <a:t>Άρτιο/Περιττό Μέρος Σήματος Πραγματικό/Φανταστικό Μέρος Φάσματος</a:t>
            </a:r>
            <a:endParaRPr lang="en-US" sz="1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82285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/>
              <a:t>Φαινόμενο </a:t>
            </a:r>
            <a:r>
              <a:rPr lang="el-GR" smtClean="0"/>
              <a:t>Gibbs</a:t>
            </a:r>
            <a:endParaRPr lang="el-GR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b="1" dirty="0" smtClean="0"/>
                  <a:t>Φαινόμενο </a:t>
                </a:r>
                <a:r>
                  <a:rPr lang="en-US" sz="1800" b="1" dirty="0" smtClean="0"/>
                  <a:t>Gibbs</a:t>
                </a:r>
                <a:r>
                  <a:rPr lang="el-GR" sz="1800" dirty="0" smtClean="0"/>
                  <a:t>: Αν </a:t>
                </a:r>
                <a:r>
                  <a:rPr lang="el-GR" sz="1800" dirty="0"/>
                  <a:t>η συνάρτηση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𝑥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που </a:t>
                </a:r>
                <a:r>
                  <a:rPr lang="el-GR" sz="1800" dirty="0" smtClean="0"/>
                  <a:t>επεκτείνουμε (με σειρά ή μετ/</a:t>
                </a:r>
                <a:r>
                  <a:rPr lang="el-GR" sz="1800" dirty="0" err="1" smtClean="0"/>
                  <a:t>σμό</a:t>
                </a:r>
                <a:r>
                  <a:rPr lang="el-GR" sz="1800" dirty="0" smtClean="0"/>
                  <a:t> </a:t>
                </a:r>
                <a:r>
                  <a:rPr lang="en-US" sz="1800" dirty="0" smtClean="0"/>
                  <a:t>Fourier</a:t>
                </a:r>
                <a:r>
                  <a:rPr lang="el-GR" sz="1800" dirty="0" smtClean="0"/>
                  <a:t>)</a:t>
                </a:r>
                <a:r>
                  <a:rPr lang="en-US" sz="1800" dirty="0" smtClean="0"/>
                  <a:t> </a:t>
                </a:r>
                <a:r>
                  <a:rPr lang="el-GR" sz="1800" dirty="0"/>
                  <a:t>παρουσιάζει ασυνέχειες, τότε στο ανάπτυγμα </a:t>
                </a:r>
                <a:r>
                  <a:rPr lang="el-GR" sz="1800" dirty="0" smtClean="0"/>
                  <a:t>εμφανίζονται κυματισμοί, </a:t>
                </a:r>
                <a:r>
                  <a:rPr lang="el-GR" sz="1800" dirty="0"/>
                  <a:t>το πλάτος των οποίων κορυφώνεται στα σημεία ασυνέχειας της συνάρτησης. </a:t>
                </a:r>
                <a:endParaRPr lang="el-GR" sz="1800" dirty="0" smtClean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Οφείλεται </a:t>
                </a:r>
                <a:r>
                  <a:rPr lang="el-GR" sz="1800" dirty="0"/>
                  <a:t>στο γεγονός ότι σε κάθε χρονική στιγμή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𝑡</m:t>
                    </m:r>
                  </m:oMath>
                </a14:m>
                <a:r>
                  <a:rPr lang="el-GR" sz="1800" dirty="0"/>
                  <a:t> το ανάπτυγμα </a:t>
                </a:r>
                <a:r>
                  <a:rPr lang="en-US" sz="1800" dirty="0"/>
                  <a:t>Fourier </a:t>
                </a:r>
                <a:r>
                  <a:rPr lang="el-GR" sz="1800" dirty="0"/>
                  <a:t>συγκλίνει στην τιμή της συνάρτησης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𝑥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εκτός από τα σημεία ασυνέχειας, στα οποία </a:t>
                </a:r>
                <a:r>
                  <a:rPr lang="el-GR" sz="1800" dirty="0" smtClean="0"/>
                  <a:t>συγκλίνει </a:t>
                </a:r>
                <a:r>
                  <a:rPr lang="el-GR" sz="1800" dirty="0"/>
                  <a:t>στον </a:t>
                </a:r>
                <a:r>
                  <a:rPr lang="el-GR" sz="1800" b="1" dirty="0"/>
                  <a:t>μέσο όρο </a:t>
                </a:r>
                <a:r>
                  <a:rPr lang="el-GR" sz="1800" dirty="0"/>
                  <a:t>των τιμών της συνάρτησης στις δύο πλευρές της ασυνέχειας. </a:t>
                </a:r>
                <a:endParaRPr lang="el-GR" sz="1800" dirty="0" smtClean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Καθώς η </a:t>
                </a:r>
                <a:r>
                  <a:rPr lang="el-GR" sz="1800" dirty="0"/>
                  <a:t>μεταβλητή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𝑡</m:t>
                    </m:r>
                  </m:oMath>
                </a14:m>
                <a:r>
                  <a:rPr lang="el-GR" sz="1800" dirty="0"/>
                  <a:t> τείνει προς τις </a:t>
                </a:r>
                <a:r>
                  <a:rPr lang="el-GR" sz="1800" dirty="0" smtClean="0"/>
                  <a:t/>
                </a:r>
                <a:br>
                  <a:rPr lang="el-GR" sz="1800" dirty="0" smtClean="0"/>
                </a:br>
                <a:r>
                  <a:rPr lang="el-GR" sz="1800" dirty="0" smtClean="0"/>
                  <a:t>θέσεις της </a:t>
                </a:r>
                <a:r>
                  <a:rPr lang="el-GR" sz="1800" dirty="0"/>
                  <a:t>ασυνέχειας, το πλήθος </a:t>
                </a:r>
                <a:r>
                  <a:rPr lang="el-GR" sz="1800" dirty="0" smtClean="0"/>
                  <a:t>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𝛮</m:t>
                    </m:r>
                  </m:oMath>
                </a14:m>
                <a:r>
                  <a:rPr lang="el-GR" sz="1800" dirty="0"/>
                  <a:t> </a:t>
                </a:r>
                <a:r>
                  <a:rPr lang="el-GR" sz="1800" dirty="0" smtClean="0"/>
                  <a:t/>
                </a:r>
                <a:br>
                  <a:rPr lang="el-GR" sz="1800" dirty="0" smtClean="0"/>
                </a:br>
                <a:r>
                  <a:rPr lang="el-GR" sz="1800" dirty="0" smtClean="0"/>
                  <a:t>των </a:t>
                </a:r>
                <a:r>
                  <a:rPr lang="el-GR" sz="1800" dirty="0"/>
                  <a:t>όρων του </a:t>
                </a:r>
                <a:r>
                  <a:rPr lang="el-GR" sz="1800" dirty="0" smtClean="0"/>
                  <a:t>αναπτύγματος πρέπει </a:t>
                </a:r>
                <a:br>
                  <a:rPr lang="el-GR" sz="1800" dirty="0" smtClean="0"/>
                </a:br>
                <a:r>
                  <a:rPr lang="el-GR" sz="1800" dirty="0" smtClean="0"/>
                  <a:t>να αυξάνεται, </a:t>
                </a:r>
                <a:r>
                  <a:rPr lang="el-GR" sz="1800" dirty="0"/>
                  <a:t>έτσι </a:t>
                </a:r>
                <a:r>
                  <a:rPr lang="el-GR" sz="1800" dirty="0" smtClean="0"/>
                  <a:t>ώστε </a:t>
                </a:r>
                <a:r>
                  <a:rPr lang="el-GR" sz="1800" dirty="0"/>
                  <a:t>το σφάλμα </a:t>
                </a:r>
                <a:r>
                  <a:rPr lang="el-GR" sz="1800" dirty="0" smtClean="0"/>
                  <a:t/>
                </a:r>
                <a:br>
                  <a:rPr lang="el-GR" sz="1800" dirty="0" smtClean="0"/>
                </a:br>
                <a:r>
                  <a:rPr lang="el-GR" sz="1800" dirty="0" smtClean="0"/>
                  <a:t>προσέγγισης να </a:t>
                </a:r>
                <a:r>
                  <a:rPr lang="el-GR" sz="1800" dirty="0"/>
                  <a:t>είναι </a:t>
                </a:r>
                <a:r>
                  <a:rPr lang="el-GR" sz="1800" dirty="0" smtClean="0"/>
                  <a:t>μικρότερο </a:t>
                </a:r>
                <a:r>
                  <a:rPr lang="el-GR" sz="1800" dirty="0"/>
                  <a:t>από </a:t>
                </a:r>
                <a:r>
                  <a:rPr lang="el-GR" sz="1800" dirty="0" smtClean="0"/>
                  <a:t/>
                </a:r>
                <a:br>
                  <a:rPr lang="el-GR" sz="1800" dirty="0" smtClean="0"/>
                </a:br>
                <a:r>
                  <a:rPr lang="el-GR" sz="1800" dirty="0" smtClean="0"/>
                  <a:t>κάποιο </a:t>
                </a:r>
                <a:r>
                  <a:rPr lang="el-GR" sz="1800" dirty="0"/>
                  <a:t>όριο. </a:t>
                </a:r>
                <a:endParaRPr lang="el-GR" sz="1800" dirty="0" smtClean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Αυτό σημαίνει </a:t>
                </a:r>
                <a:r>
                  <a:rPr lang="el-GR" sz="1800" dirty="0"/>
                  <a:t>ότι το </a:t>
                </a:r>
                <a:r>
                  <a:rPr lang="el-GR" sz="1800" dirty="0" smtClean="0"/>
                  <a:t>πλήθος των </a:t>
                </a:r>
                <a:br>
                  <a:rPr lang="el-GR" sz="1800" dirty="0" smtClean="0"/>
                </a:br>
                <a:r>
                  <a:rPr lang="el-GR" sz="1800" dirty="0" smtClean="0"/>
                  <a:t>ταλαντώσεων </a:t>
                </a:r>
                <a:r>
                  <a:rPr lang="el-GR" sz="1800" dirty="0"/>
                  <a:t>θα </a:t>
                </a:r>
                <a:r>
                  <a:rPr lang="el-GR" sz="1800" dirty="0" smtClean="0"/>
                  <a:t>αυξάνει, όμως </a:t>
                </a:r>
                <a:r>
                  <a:rPr lang="el-GR" sz="1800" dirty="0"/>
                  <a:t>το </a:t>
                </a:r>
                <a:r>
                  <a:rPr lang="el-GR" sz="1800" dirty="0" smtClean="0"/>
                  <a:t/>
                </a:r>
                <a:br>
                  <a:rPr lang="el-GR" sz="1800" dirty="0" smtClean="0"/>
                </a:br>
                <a:r>
                  <a:rPr lang="el-GR" sz="1800" dirty="0" smtClean="0"/>
                  <a:t>μέγιστο πλάτος </a:t>
                </a:r>
                <a:r>
                  <a:rPr lang="el-GR" sz="1800" dirty="0"/>
                  <a:t>των ταλαντώσεων </a:t>
                </a:r>
                <a:r>
                  <a:rPr lang="el-GR" sz="1800" dirty="0" smtClean="0"/>
                  <a:t/>
                </a:r>
                <a:br>
                  <a:rPr lang="el-GR" sz="1800" dirty="0" smtClean="0"/>
                </a:br>
                <a:r>
                  <a:rPr lang="el-GR" sz="1800" dirty="0" smtClean="0"/>
                  <a:t>θα </a:t>
                </a:r>
                <a:r>
                  <a:rPr lang="el-GR" sz="1800" dirty="0"/>
                  <a:t>παραμένει σταθερό και περίπου </a:t>
                </a:r>
                <a:r>
                  <a:rPr lang="el-GR" sz="1800" dirty="0" smtClean="0"/>
                  <a:t/>
                </a:r>
                <a:br>
                  <a:rPr lang="el-GR" sz="1800" dirty="0" smtClean="0"/>
                </a:br>
                <a:r>
                  <a:rPr lang="el-GR" sz="1800" dirty="0" smtClean="0"/>
                  <a:t>ίσο </a:t>
                </a:r>
                <a:r>
                  <a:rPr lang="el-GR" sz="1800" dirty="0"/>
                  <a:t>με 18</a:t>
                </a:r>
                <a:r>
                  <a:rPr lang="el-GR" sz="1800" dirty="0" smtClean="0"/>
                  <a:t>%.</a:t>
                </a:r>
                <a:endParaRPr lang="en-US" sz="1800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669" b="-2007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40</a:t>
            </a:fld>
            <a:endParaRPr lang="el-GR"/>
          </a:p>
        </p:txBody>
      </p:sp>
      <p:pic>
        <p:nvPicPr>
          <p:cNvPr id="5122" name="Picture 2" descr="http://mathworld.wolfram.com/images/eps-gif/GibbsPhenomenon_800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267049"/>
            <a:ext cx="4168754" cy="2610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6076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1</a:t>
            </a:r>
            <a:r>
              <a:rPr lang="en-US" dirty="0"/>
              <a:t>5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Να υπολογιστεί η τριγωνομετρική σειρά Fourier (μορφή Α’) της περιοδικής παλμοσειράς:</a:t>
                </a:r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𝑥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𝑡</m:t>
                      </m:r>
                      <m:r>
                        <a:rPr lang="el-GR" sz="1800" i="1" dirty="0" smtClean="0">
                          <a:latin typeface="Cambria Math"/>
                        </a:rPr>
                        <m:t>)=</m:t>
                      </m:r>
                      <m:d>
                        <m:dPr>
                          <m:begChr m:val="{"/>
                          <m:endChr m:val=""/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−1,</m:t>
                              </m:r>
                              <m:r>
                                <a:rPr lang="en-US" sz="1800" b="0" i="1" dirty="0" smtClean="0">
                                  <a:latin typeface="Cambria Math"/>
                                </a:rPr>
                                <m:t>        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l-GR" sz="1800" i="1" dirty="0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l-GR" sz="1800" i="1" dirty="0" smtClean="0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l-GR" sz="1800" i="0" dirty="0">
                                          <a:latin typeface="Cambria Math"/>
                                        </a:rPr>
                                        <m:t>Τ</m:t>
                                      </m:r>
                                    </m:e>
                                    <m:sub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0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  <m:r>
                                <a:rPr lang="el-GR" sz="1800" i="1" dirty="0">
                                  <a:latin typeface="Cambria Math"/>
                                </a:rPr>
                                <m:t>&lt;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&lt;0</m:t>
                              </m:r>
                            </m:e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1,               0&lt;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&lt;</m:t>
                              </m:r>
                              <m:f>
                                <m:f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l-GR" sz="1800" i="1" dirty="0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l-GR" sz="1800" i="0" dirty="0">
                                          <a:latin typeface="Cambria Math"/>
                                        </a:rPr>
                                        <m:t>Τ</m:t>
                                      </m:r>
                                    </m:e>
                                    <m:sub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0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eqArr>
                        </m:e>
                      </m:d>
                      <m:r>
                        <a:rPr lang="el-GR" sz="1800" i="1" dirty="0">
                          <a:latin typeface="Cambria Math"/>
                        </a:rPr>
                        <m:t>     </m:t>
                      </m:r>
                      <m:r>
                        <a:rPr lang="el-GR" sz="1800" i="1" dirty="0">
                          <a:latin typeface="Cambria Math"/>
                        </a:rPr>
                        <m:t>𝜅𝛼𝜄</m:t>
                      </m:r>
                      <m:r>
                        <a:rPr lang="el-GR" sz="1800" i="1" dirty="0">
                          <a:latin typeface="Cambria Math"/>
                        </a:rPr>
                        <m:t>  </m:t>
                      </m:r>
                      <m:r>
                        <a:rPr lang="el-GR" sz="1800" i="1" dirty="0">
                          <a:latin typeface="Cambria Math"/>
                        </a:rPr>
                        <m:t>𝑥</m:t>
                      </m:r>
                      <m:r>
                        <a:rPr lang="el-GR" sz="1800" i="1" dirty="0">
                          <a:latin typeface="Cambria Math"/>
                        </a:rPr>
                        <m:t>(</m:t>
                      </m:r>
                      <m:r>
                        <a:rPr lang="el-GR" sz="1800" i="1" dirty="0">
                          <a:latin typeface="Cambria Math"/>
                        </a:rPr>
                        <m:t>𝑡</m:t>
                      </m:r>
                      <m:r>
                        <a:rPr lang="el-GR" sz="1800" i="1" dirty="0">
                          <a:latin typeface="Cambria Math"/>
                        </a:rPr>
                        <m:t>)=</m:t>
                      </m:r>
                      <m:r>
                        <a:rPr lang="el-GR" sz="1800" i="1" dirty="0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𝑡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l-GR" sz="1800" i="1" dirty="0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n-US" sz="1800" u="sng" dirty="0" smtClean="0"/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u="sng" dirty="0" smtClean="0"/>
                  <a:t>Απάντηση</a:t>
                </a:r>
                <a:r>
                  <a:rPr lang="el-GR" sz="1800" dirty="0"/>
                  <a:t>: Η γραφική παράσταση της περιοδικής συνάρτησης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𝑥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είναι:</a:t>
                </a:r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 </a:t>
                </a:r>
                <a:endParaRPr lang="en-US" sz="1800" dirty="0" smtClean="0"/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n-US" sz="1800" dirty="0"/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557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41</a:t>
            </a:fld>
            <a:endParaRPr lang="el-GR"/>
          </a:p>
        </p:txBody>
      </p:sp>
      <p:pic>
        <p:nvPicPr>
          <p:cNvPr id="5" name="Picture 4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3861048"/>
            <a:ext cx="4824536" cy="23762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37508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15 (συνέχεια)</a:t>
            </a:r>
            <a:endParaRPr lang="el-GR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Οι συντελεστές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 dirty="0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sz="1800" i="1" dirty="0" smtClean="0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US" sz="1800" i="1" dirty="0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n-US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 dirty="0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sz="1800" i="1" dirty="0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en-US" sz="1800" i="1" dirty="0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n-US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 dirty="0" smtClean="0">
                            <a:latin typeface="Cambria Math"/>
                          </a:rPr>
                          <m:t>𝑏</m:t>
                        </m:r>
                      </m:e>
                      <m:sub>
                        <m:r>
                          <a:rPr lang="en-US" sz="1800" i="1" dirty="0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en-US" sz="1800" i="1" dirty="0" smtClean="0">
                        <a:latin typeface="Cambria Math"/>
                      </a:rPr>
                      <m:t> </m:t>
                    </m:r>
                  </m:oMath>
                </a14:m>
                <a:r>
                  <a:rPr lang="el-GR" sz="1800" dirty="0"/>
                  <a:t>που περιγράφουν την Α’ τριγωνομετρικής μορφή, είναι:</a:t>
                </a:r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 dirty="0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sz="1800" i="1" dirty="0" smtClean="0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n-US" sz="1800" i="1" dirty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 dirty="0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sz="1800" i="1" dirty="0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800" i="1" dirty="0" smtClean="0">
                                  <a:latin typeface="Cambria Math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1800" i="1" dirty="0" smtClean="0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nary>
                        <m:nary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sz="1800" i="1" dirty="0" smtClean="0"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1800" i="1" dirty="0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sz="1800" i="1" dirty="0">
                              <a:latin typeface="Cambria Math"/>
                            </a:rPr>
                            <m:t>/2</m:t>
                          </m:r>
                        </m:sub>
                        <m:sup>
                          <m:sSub>
                            <m:sSub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1800" i="1" dirty="0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sz="1800" i="1" dirty="0">
                              <a:latin typeface="Cambria Math"/>
                            </a:rPr>
                            <m:t>/2</m:t>
                          </m:r>
                        </m:sup>
                        <m:e>
                          <m:r>
                            <a:rPr lang="en-US" sz="1800" i="1" dirty="0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r>
                            <a:rPr lang="en-US" sz="1800" i="1" dirty="0" err="1">
                              <a:latin typeface="Cambria Math"/>
                            </a:rPr>
                            <m:t>𝑑𝑡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=</m:t>
                          </m:r>
                          <m:f>
                            <m:f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1800" i="1" dirty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</m:den>
                          </m:f>
                          <m:d>
                            <m:dPr>
                              <m:begChr m:val="["/>
                              <m:endChr m:val="]"/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nary>
                                <m:nary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naryPr>
                                <m:sub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US" sz="1800" i="1" dirty="0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𝑇</m:t>
                                      </m:r>
                                    </m:e>
                                    <m:sub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0</m:t>
                                      </m:r>
                                    </m:sub>
                                  </m:sSub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/2</m:t>
                                  </m:r>
                                </m:sub>
                                <m:sup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0</m:t>
                                  </m:r>
                                </m:sup>
                                <m:e>
                                  <m:d>
                                    <m:dPr>
                                      <m:ctrlPr>
                                        <a:rPr lang="el-GR" sz="1800" i="1" dirty="0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−1</m:t>
                                      </m:r>
                                    </m:e>
                                  </m:d>
                                  <m:r>
                                    <a:rPr lang="en-US" sz="1800" i="1" dirty="0" err="1">
                                      <a:latin typeface="Cambria Math"/>
                                    </a:rPr>
                                    <m:t>𝑑𝑡</m:t>
                                  </m:r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+</m:t>
                                  </m:r>
                                  <m:nary>
                                    <m:naryPr>
                                      <m:ctrlPr>
                                        <a:rPr lang="en-US" sz="1800" i="1" dirty="0">
                                          <a:latin typeface="Cambria Math"/>
                                        </a:rPr>
                                      </m:ctrlPr>
                                    </m:naryPr>
                                    <m:sub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0</m:t>
                                      </m:r>
                                    </m:sub>
                                    <m:sup>
                                      <m:sSub>
                                        <m:sSubPr>
                                          <m:ctrlPr>
                                            <a:rPr lang="en-US" sz="1800" i="1" dirty="0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800" i="1" dirty="0">
                                              <a:latin typeface="Cambria Math"/>
                                            </a:rPr>
                                            <m:t>𝑇</m:t>
                                          </m:r>
                                        </m:e>
                                        <m:sub>
                                          <m:r>
                                            <a:rPr lang="en-US" sz="1800" i="1" dirty="0">
                                              <a:latin typeface="Cambria Math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/2</m:t>
                                      </m:r>
                                    </m:sup>
                                    <m:e>
                                      <m:d>
                                        <m:dPr>
                                          <m:ctrlPr>
                                            <a:rPr lang="en-US" sz="1800" i="1" dirty="0">
                                              <a:latin typeface="Cambria Math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sz="1800" i="1" dirty="0">
                                              <a:latin typeface="Cambria Math"/>
                                            </a:rPr>
                                            <m:t>1</m:t>
                                          </m:r>
                                        </m:e>
                                      </m:d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 </m:t>
                                      </m:r>
                                      <m:r>
                                        <a:rPr lang="en-US" sz="1800" i="1" dirty="0" err="1">
                                          <a:latin typeface="Cambria Math"/>
                                        </a:rPr>
                                        <m:t>𝑑𝑡</m:t>
                                      </m:r>
                                    </m:e>
                                  </m:nary>
                                </m:e>
                              </m:nary>
                            </m:e>
                          </m:d>
                          <m:r>
                            <a:rPr lang="en-US" sz="1800" i="1" dirty="0">
                              <a:latin typeface="Cambria Math"/>
                            </a:rPr>
                            <m:t>=</m:t>
                          </m:r>
                          <m:f>
                            <m:f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1800" i="1" dirty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</m:den>
                          </m:f>
                          <m:d>
                            <m:dPr>
                              <m:begChr m:val="["/>
                              <m:endChr m:val="]"/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sz="1800" i="1" dirty="0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𝑇</m:t>
                                      </m:r>
                                    </m:e>
                                    <m:sub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0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  <m:r>
                                <a:rPr lang="en-US" sz="1800" i="1" dirty="0">
                                  <a:latin typeface="Cambria Math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sz="1800" i="1" dirty="0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𝑇</m:t>
                                      </m:r>
                                    </m:e>
                                    <m:sub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0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d>
                          <m:r>
                            <a:rPr lang="en-US" sz="1800" i="1" dirty="0">
                              <a:latin typeface="Cambria Math"/>
                            </a:rPr>
                            <m:t>=0</m:t>
                          </m:r>
                        </m:e>
                      </m:nary>
                    </m:oMath>
                  </m:oMathPara>
                </a14:m>
                <a:endParaRPr lang="en-US" sz="1800" dirty="0"/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i="1" dirty="0" smtClean="0">
                  <a:latin typeface="Cambria Math"/>
                </a:endParaRPr>
              </a:p>
              <a:p>
                <a:pPr marL="0" indent="0" algn="ctr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 dirty="0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sz="1800" i="1" dirty="0" smtClean="0"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en-US" sz="1800" i="1" dirty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 dirty="0">
                              <a:latin typeface="Cambria Math"/>
                            </a:rPr>
                            <m:t>2</m:t>
                          </m:r>
                        </m:num>
                        <m:den>
                          <m:sSub>
                            <m:sSub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1800" i="1" dirty="0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nary>
                        <m:nary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sz="1800" i="1" dirty="0"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1800" i="1" dirty="0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sz="1800" i="1" dirty="0">
                              <a:latin typeface="Cambria Math"/>
                            </a:rPr>
                            <m:t>/2</m:t>
                          </m:r>
                        </m:sub>
                        <m:sup>
                          <m:sSub>
                            <m:sSub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1800" i="1" dirty="0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sz="1800" b="0" i="1" dirty="0" smtClean="0">
                              <a:latin typeface="Cambria Math"/>
                            </a:rPr>
                            <m:t>/2</m:t>
                          </m:r>
                        </m:sup>
                        <m:e>
                          <m:r>
                            <a:rPr lang="en-US" sz="1800" i="1" dirty="0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func>
                            <m:func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1800" i="0" dirty="0" err="1">
                                  <a:latin typeface="Cambria Math"/>
                                </a:rPr>
                                <m:t>cos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𝑛</m:t>
                                  </m:r>
                                  <m:sSub>
                                    <m:sSubPr>
                                      <m:ctrlPr>
                                        <a:rPr lang="el-GR" sz="1800" i="1" dirty="0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0</m:t>
                                      </m:r>
                                    </m:sub>
                                  </m:sSub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</m:d>
                            </m:e>
                          </m:func>
                          <m:r>
                            <a:rPr lang="en-US" sz="1800" i="1" dirty="0" err="1">
                              <a:latin typeface="Cambria Math"/>
                            </a:rPr>
                            <m:t>𝑑𝑡</m:t>
                          </m:r>
                        </m:e>
                      </m:nary>
                    </m:oMath>
                  </m:oMathPara>
                </a14:m>
                <a:endParaRPr lang="el-GR" sz="1800" i="1" dirty="0" smtClean="0">
                  <a:latin typeface="Cambria Math"/>
                </a:endParaRPr>
              </a:p>
              <a:p>
                <a:pPr marL="0" indent="0" algn="ctr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l-GR" sz="1800" b="0" i="1" dirty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 dirty="0">
                              <a:latin typeface="Cambria Math"/>
                            </a:rPr>
                            <m:t>2</m:t>
                          </m:r>
                        </m:num>
                        <m:den>
                          <m:sSub>
                            <m:sSub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sz="1800" dirty="0">
                                  <a:latin typeface="Cambria Math"/>
                                </a:rPr>
                                <m:t>Τ</m:t>
                              </m:r>
                            </m:e>
                            <m:sub>
                              <m:r>
                                <a:rPr lang="el-GR" sz="1800" i="1" dirty="0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nary>
                            <m:nary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naryPr>
                            <m:sub>
                              <m:r>
                                <a:rPr lang="el-GR" sz="1800" i="1" dirty="0"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1800" i="1" dirty="0">
                                  <a:latin typeface="Cambria Math"/>
                                </a:rPr>
                                <m:t>/2</m:t>
                              </m:r>
                            </m:sub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0</m:t>
                              </m:r>
                            </m:sup>
                            <m:e>
                              <m:d>
                                <m:d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−1</m:t>
                                  </m:r>
                                </m:e>
                              </m:d>
                              <m:func>
                                <m:func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1800" i="0" dirty="0" err="1">
                                      <a:latin typeface="Cambria Math"/>
                                    </a:rPr>
                                    <m:t>cos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en-US" sz="1800" i="1" dirty="0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𝑛</m:t>
                                      </m:r>
                                      <m:sSub>
                                        <m:sSubPr>
                                          <m:ctrlPr>
                                            <a:rPr lang="el-GR" sz="1800" i="1" dirty="0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l-GR" sz="1800" i="1" dirty="0">
                                              <a:latin typeface="Cambria Math"/>
                                            </a:rPr>
                                            <m:t>𝜔</m:t>
                                          </m:r>
                                        </m:e>
                                        <m:sub>
                                          <m:r>
                                            <a:rPr lang="el-GR" sz="1800" i="1" dirty="0">
                                              <a:latin typeface="Cambria Math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𝑡</m:t>
                                      </m:r>
                                    </m:e>
                                  </m:d>
                                </m:e>
                              </m:func>
                              <m:r>
                                <a:rPr lang="en-US" sz="1800" i="1" dirty="0" err="1">
                                  <a:latin typeface="Cambria Math"/>
                                </a:rPr>
                                <m:t>𝑑𝑡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+</m:t>
                              </m:r>
                              <m:nary>
                                <m:nary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naryPr>
                                <m:sub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  <m:sup>
                                  <m:sSub>
                                    <m:sSubPr>
                                      <m:ctrlPr>
                                        <a:rPr lang="en-US" sz="1800" i="1" dirty="0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𝑇</m:t>
                                      </m:r>
                                    </m:e>
                                    <m:sub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0</m:t>
                                      </m:r>
                                    </m:sub>
                                  </m:sSub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/2</m:t>
                                  </m:r>
                                </m:sup>
                                <m:e>
                                  <m:d>
                                    <m:dPr>
                                      <m:ctrlPr>
                                        <a:rPr lang="el-GR" sz="1800" i="1" dirty="0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1</m:t>
                                      </m:r>
                                    </m:e>
                                  </m:d>
                                  <m:func>
                                    <m:funcPr>
                                      <m:ctrlPr>
                                        <a:rPr lang="en-US" sz="1800" i="1" dirty="0">
                                          <a:latin typeface="Cambria Math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en-US" sz="1800" i="0" dirty="0" err="1">
                                          <a:latin typeface="Cambria Math"/>
                                        </a:rPr>
                                        <m:t>cos</m:t>
                                      </m:r>
                                    </m:fName>
                                    <m:e>
                                      <m:d>
                                        <m:dPr>
                                          <m:ctrlPr>
                                            <a:rPr lang="en-US" sz="1800" i="1" dirty="0">
                                              <a:latin typeface="Cambria Math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sz="1800" i="1" dirty="0">
                                              <a:latin typeface="Cambria Math"/>
                                            </a:rPr>
                                            <m:t>𝑛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l-GR" sz="1800" i="1" dirty="0">
                                                  <a:latin typeface="Cambria Math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l-GR" sz="1800" i="1" dirty="0">
                                                  <a:latin typeface="Cambria Math"/>
                                                </a:rPr>
                                                <m:t>𝜔</m:t>
                                              </m:r>
                                            </m:e>
                                            <m:sub>
                                              <m:r>
                                                <a:rPr lang="el-GR" sz="1800" i="1" dirty="0">
                                                  <a:latin typeface="Cambria Math"/>
                                                </a:rPr>
                                                <m:t>0</m:t>
                                              </m:r>
                                            </m:sub>
                                          </m:sSub>
                                          <m:r>
                                            <a:rPr lang="en-US" sz="1800" i="1" dirty="0">
                                              <a:latin typeface="Cambria Math"/>
                                            </a:rPr>
                                            <m:t>𝑡</m:t>
                                          </m:r>
                                        </m:e>
                                      </m:d>
                                    </m:e>
                                  </m:func>
                                  <m:r>
                                    <a:rPr lang="en-US" sz="1800" i="1" dirty="0" err="1">
                                      <a:latin typeface="Cambria Math"/>
                                    </a:rPr>
                                    <m:t>𝑑𝑡</m:t>
                                  </m:r>
                                </m:e>
                              </m:nary>
                            </m:e>
                          </m:nary>
                        </m:e>
                      </m:d>
                      <m:r>
                        <a:rPr lang="en-US" sz="1800" i="1" dirty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 dirty="0">
                              <a:latin typeface="Cambria Math"/>
                            </a:rPr>
                            <m:t>2</m:t>
                          </m:r>
                        </m:num>
                        <m:den>
                          <m:sSub>
                            <m:sSub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sz="1800" i="0" dirty="0">
                                  <a:latin typeface="Cambria Math"/>
                                </a:rPr>
                                <m:t>Τ</m:t>
                              </m:r>
                            </m:e>
                            <m:sub>
                              <m:r>
                                <a:rPr lang="el-GR" sz="1800" i="1" dirty="0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−</m:t>
                          </m:r>
                          <m:f>
                            <m:f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l-GR" sz="1800" i="1" dirty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1800" i="1" dirty="0">
                                  <a:latin typeface="Cambria Math"/>
                                </a:rPr>
                                <m:t>𝑛</m:t>
                              </m:r>
                              <m:sSub>
                                <m:sSub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</m:den>
                          </m:f>
                          <m:d>
                            <m:dPr>
                              <m:begChr m:val="["/>
                              <m:endChr m:val="]"/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func>
                                <m:func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1800" i="0" dirty="0">
                                      <a:latin typeface="Cambria Math"/>
                                    </a:rPr>
                                    <m:t>sin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en-US" sz="1800" i="1" dirty="0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𝑛</m:t>
                                      </m:r>
                                      <m:sSub>
                                        <m:sSubPr>
                                          <m:ctrlPr>
                                            <a:rPr lang="el-GR" sz="1800" i="1" dirty="0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l-GR" sz="1800" i="1" dirty="0">
                                              <a:latin typeface="Cambria Math"/>
                                            </a:rPr>
                                            <m:t>𝜔</m:t>
                                          </m:r>
                                        </m:e>
                                        <m:sub>
                                          <m:r>
                                            <a:rPr lang="el-GR" sz="1800" i="1" dirty="0">
                                              <a:latin typeface="Cambria Math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𝑡</m:t>
                                      </m:r>
                                    </m:e>
                                  </m:d>
                                </m:e>
                              </m:func>
                            </m:e>
                          </m:d>
                          <m:m>
                            <m:mPr>
                              <m:plcHide m:val="on"/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en-US" sz="1800" i="1" dirty="0">
                                    <a:latin typeface="Cambria Math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1800" i="1" dirty="0">
                                    <a:latin typeface="Cambria Math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sz="1800" i="1" dirty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i="1" dirty="0">
                                        <a:latin typeface="Cambria Math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en-US" sz="1800" i="1" dirty="0">
                                        <a:latin typeface="Cambria Math"/>
                                      </a:rPr>
                                      <m:t>0</m:t>
                                    </m:r>
                                  </m:sub>
                                </m:sSub>
                                <m:r>
                                  <a:rPr lang="en-US" sz="1800" i="1" dirty="0">
                                    <a:latin typeface="Cambria Math"/>
                                  </a:rPr>
                                  <m:t>/2</m:t>
                                </m:r>
                              </m:e>
                            </m:mr>
                          </m:m>
                          <m:r>
                            <a:rPr lang="en-US" sz="1800" i="1" dirty="0">
                              <a:latin typeface="Cambria Math"/>
                            </a:rPr>
                            <m:t>+</m:t>
                          </m:r>
                          <m:f>
                            <m:f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1800" i="1" dirty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1800" i="1" dirty="0">
                                  <a:latin typeface="Cambria Math"/>
                                </a:rPr>
                                <m:t>𝑛</m:t>
                              </m:r>
                              <m:sSub>
                                <m:sSub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</m:den>
                          </m:f>
                          <m:d>
                            <m:dPr>
                              <m:begChr m:val="["/>
                              <m:endChr m:val="]"/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func>
                                <m:func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1800" i="0" dirty="0">
                                      <a:latin typeface="Cambria Math"/>
                                    </a:rPr>
                                    <m:t>sin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en-US" sz="1800" i="1" dirty="0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𝑛</m:t>
                                      </m:r>
                                      <m:sSub>
                                        <m:sSubPr>
                                          <m:ctrlPr>
                                            <a:rPr lang="el-GR" sz="1800" i="1" dirty="0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l-GR" sz="1800" i="1" dirty="0">
                                              <a:latin typeface="Cambria Math"/>
                                            </a:rPr>
                                            <m:t>𝜔</m:t>
                                          </m:r>
                                        </m:e>
                                        <m:sub>
                                          <m:r>
                                            <a:rPr lang="el-GR" sz="1800" i="1" dirty="0">
                                              <a:latin typeface="Cambria Math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𝑡</m:t>
                                      </m:r>
                                    </m:e>
                                  </m:d>
                                </m:e>
                              </m:func>
                            </m:e>
                          </m:d>
                          <m:m>
                            <m:mPr>
                              <m:plcHide m:val="on"/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sz="1800" i="1" dirty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i="1" dirty="0">
                                        <a:latin typeface="Cambria Math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en-US" sz="1800" i="1" dirty="0">
                                        <a:latin typeface="Cambria Math"/>
                                      </a:rPr>
                                      <m:t>0</m:t>
                                    </m:r>
                                  </m:sub>
                                </m:sSub>
                                <m:r>
                                  <a:rPr lang="en-US" sz="1800" i="1" dirty="0">
                                    <a:latin typeface="Cambria Math"/>
                                  </a:rPr>
                                  <m:t>/2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1800" i="1" dirty="0">
                                    <a:latin typeface="Cambria Math"/>
                                  </a:rPr>
                                  <m:t>0</m:t>
                                </m:r>
                              </m:e>
                            </m:mr>
                          </m:m>
                        </m:e>
                      </m:d>
                      <m:r>
                        <a:rPr lang="en-US" sz="1800" i="1" dirty="0">
                          <a:latin typeface="Cambria Math"/>
                        </a:rPr>
                        <m:t>=0</m:t>
                      </m:r>
                    </m:oMath>
                  </m:oMathPara>
                </a14:m>
                <a:endParaRPr lang="en-US" sz="1800" dirty="0"/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557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42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537508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15</a:t>
            </a:r>
            <a:r>
              <a:rPr lang="en-US" dirty="0" smtClean="0"/>
              <a:t> (</a:t>
            </a:r>
            <a:r>
              <a:rPr lang="el-GR" dirty="0" smtClean="0"/>
              <a:t>συνέχεια)</a:t>
            </a:r>
            <a:endParaRPr lang="el-GR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 dirty="0" smtClean="0">
                              <a:latin typeface="Cambria Math"/>
                            </a:rPr>
                            <m:t>𝑏</m:t>
                          </m:r>
                        </m:e>
                        <m:sub>
                          <m:r>
                            <a:rPr lang="en-US" sz="1800" i="1" dirty="0" smtClean="0"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en-US" sz="1800" i="1" dirty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 dirty="0">
                              <a:latin typeface="Cambria Math"/>
                            </a:rPr>
                            <m:t>2</m:t>
                          </m:r>
                        </m:num>
                        <m:den>
                          <m:sSub>
                            <m:sSub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1800" i="1" dirty="0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nary>
                        <m:nary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sz="1800" i="1" dirty="0"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1800" i="1" dirty="0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sz="1800" i="1" dirty="0">
                              <a:latin typeface="Cambria Math"/>
                            </a:rPr>
                            <m:t>/2</m:t>
                          </m:r>
                        </m:sub>
                        <m:sup>
                          <m:sSub>
                            <m:sSub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1800" i="1" dirty="0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sz="1800" i="1" dirty="0">
                              <a:latin typeface="Cambria Math"/>
                            </a:rPr>
                            <m:t>/2</m:t>
                          </m:r>
                        </m:sup>
                        <m:e>
                          <m:r>
                            <a:rPr lang="en-US" sz="1800" i="1" dirty="0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func>
                            <m:func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1800" i="0" dirty="0">
                                  <a:latin typeface="Cambria Math"/>
                                </a:rPr>
                                <m:t>sin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𝑛</m:t>
                                  </m:r>
                                  <m:sSub>
                                    <m:sSubPr>
                                      <m:ctrlPr>
                                        <a:rPr lang="el-GR" sz="1800" i="1" dirty="0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0</m:t>
                                      </m:r>
                                    </m:sub>
                                  </m:sSub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</m:d>
                            </m:e>
                          </m:func>
                          <m:r>
                            <a:rPr lang="en-US" sz="1800" i="1" dirty="0" err="1">
                              <a:latin typeface="Cambria Math"/>
                            </a:rPr>
                            <m:t>𝑑𝑡</m:t>
                          </m:r>
                        </m:e>
                      </m:nary>
                    </m:oMath>
                  </m:oMathPara>
                </a14:m>
                <a:endParaRPr lang="el-GR" sz="1800" i="1" dirty="0" smtClean="0">
                  <a:latin typeface="Cambria Math"/>
                </a:endParaRPr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b="0" i="1" dirty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 dirty="0">
                              <a:latin typeface="Cambria Math"/>
                            </a:rPr>
                            <m:t>2</m:t>
                          </m:r>
                        </m:num>
                        <m:den>
                          <m:sSub>
                            <m:sSub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sz="1800" dirty="0">
                                  <a:latin typeface="Cambria Math"/>
                                </a:rPr>
                                <m:t>Τ</m:t>
                              </m:r>
                            </m:e>
                            <m:sub>
                              <m:r>
                                <a:rPr lang="el-GR" sz="1800" i="1" dirty="0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nary>
                            <m:nary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naryPr>
                            <m:sub>
                              <m:r>
                                <a:rPr lang="el-GR" sz="1800" i="1" dirty="0"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1800" i="1" dirty="0">
                                  <a:latin typeface="Cambria Math"/>
                                </a:rPr>
                                <m:t>/2</m:t>
                              </m:r>
                            </m:sub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0</m:t>
                              </m:r>
                            </m:sup>
                            <m:e>
                              <m:d>
                                <m:d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−1</m:t>
                                  </m:r>
                                </m:e>
                              </m:d>
                              <m:func>
                                <m:func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1800" i="0" dirty="0">
                                      <a:latin typeface="Cambria Math"/>
                                    </a:rPr>
                                    <m:t>sin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en-US" sz="1800" i="1" dirty="0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𝑛</m:t>
                                      </m:r>
                                      <m:sSub>
                                        <m:sSubPr>
                                          <m:ctrlPr>
                                            <a:rPr lang="el-GR" sz="1800" i="1" dirty="0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l-GR" sz="1800" i="1" dirty="0">
                                              <a:latin typeface="Cambria Math"/>
                                            </a:rPr>
                                            <m:t>𝜔</m:t>
                                          </m:r>
                                        </m:e>
                                        <m:sub>
                                          <m:r>
                                            <a:rPr lang="el-GR" sz="1800" i="1" dirty="0">
                                              <a:latin typeface="Cambria Math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𝑡</m:t>
                                      </m:r>
                                    </m:e>
                                  </m:d>
                                </m:e>
                              </m:func>
                              <m:r>
                                <a:rPr lang="en-US" sz="1800" i="1" dirty="0" err="1">
                                  <a:latin typeface="Cambria Math"/>
                                </a:rPr>
                                <m:t>𝑑𝑡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+</m:t>
                              </m:r>
                              <m:nary>
                                <m:nary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naryPr>
                                <m:sub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  <m:sup>
                                  <m:sSub>
                                    <m:sSubPr>
                                      <m:ctrlPr>
                                        <a:rPr lang="en-US" sz="1800" i="1" dirty="0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𝑇</m:t>
                                      </m:r>
                                    </m:e>
                                    <m:sub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0</m:t>
                                      </m:r>
                                    </m:sub>
                                  </m:sSub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/2</m:t>
                                  </m:r>
                                </m:sup>
                                <m:e>
                                  <m:d>
                                    <m:dPr>
                                      <m:ctrlPr>
                                        <a:rPr lang="el-GR" sz="1800" i="1" dirty="0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1</m:t>
                                      </m:r>
                                    </m:e>
                                  </m:d>
                                  <m:func>
                                    <m:funcPr>
                                      <m:ctrlPr>
                                        <a:rPr lang="en-US" sz="1800" i="1" dirty="0">
                                          <a:latin typeface="Cambria Math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en-US" sz="1800" i="0" dirty="0">
                                          <a:latin typeface="Cambria Math"/>
                                        </a:rPr>
                                        <m:t>sin</m:t>
                                      </m:r>
                                    </m:fName>
                                    <m:e>
                                      <m:d>
                                        <m:dPr>
                                          <m:ctrlPr>
                                            <a:rPr lang="en-US" sz="1800" i="1" dirty="0">
                                              <a:latin typeface="Cambria Math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sz="1800" i="1" dirty="0">
                                              <a:latin typeface="Cambria Math"/>
                                            </a:rPr>
                                            <m:t>𝑛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l-GR" sz="1800" i="1" dirty="0">
                                                  <a:latin typeface="Cambria Math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l-GR" sz="1800" i="1" dirty="0">
                                                  <a:latin typeface="Cambria Math"/>
                                                </a:rPr>
                                                <m:t>𝜔</m:t>
                                              </m:r>
                                            </m:e>
                                            <m:sub>
                                              <m:r>
                                                <a:rPr lang="el-GR" sz="1800" i="1" dirty="0">
                                                  <a:latin typeface="Cambria Math"/>
                                                </a:rPr>
                                                <m:t>0</m:t>
                                              </m:r>
                                            </m:sub>
                                          </m:sSub>
                                          <m:r>
                                            <a:rPr lang="en-US" sz="1800" i="1" dirty="0">
                                              <a:latin typeface="Cambria Math"/>
                                            </a:rPr>
                                            <m:t>𝑡</m:t>
                                          </m:r>
                                        </m:e>
                                      </m:d>
                                    </m:e>
                                  </m:func>
                                  <m:r>
                                    <a:rPr lang="en-US" sz="1800" i="1" dirty="0" err="1">
                                      <a:latin typeface="Cambria Math"/>
                                    </a:rPr>
                                    <m:t>𝑑𝑡</m:t>
                                  </m:r>
                                </m:e>
                              </m:nary>
                            </m:e>
                          </m:nary>
                        </m:e>
                      </m:d>
                      <m:r>
                        <a:rPr lang="en-US" sz="1800" i="1" dirty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 dirty="0">
                              <a:latin typeface="Cambria Math"/>
                            </a:rPr>
                            <m:t>2</m:t>
                          </m:r>
                        </m:num>
                        <m:den>
                          <m:sSub>
                            <m:sSub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𝑛</m:t>
                              </m:r>
                              <m:sSub>
                                <m:sSub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m:rPr>
                                  <m:sty m:val="p"/>
                                </m:rPr>
                                <a:rPr lang="el-GR" sz="1800" i="0" dirty="0">
                                  <a:latin typeface="Cambria Math"/>
                                </a:rPr>
                                <m:t>Τ</m:t>
                              </m:r>
                            </m:e>
                            <m:sub>
                              <m:r>
                                <a:rPr lang="el-GR" sz="1800" i="1" dirty="0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func>
                                <m:func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1800" i="0" dirty="0" err="1">
                                      <a:latin typeface="Cambria Math"/>
                                    </a:rPr>
                                    <m:t>cos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en-US" sz="1800" i="1" dirty="0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𝑛</m:t>
                                      </m:r>
                                      <m:sSub>
                                        <m:sSubPr>
                                          <m:ctrlPr>
                                            <a:rPr lang="el-GR" sz="1800" i="1" dirty="0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l-GR" sz="1800" i="1" dirty="0">
                                              <a:latin typeface="Cambria Math"/>
                                            </a:rPr>
                                            <m:t>𝜔</m:t>
                                          </m:r>
                                        </m:e>
                                        <m:sub>
                                          <m:r>
                                            <a:rPr lang="el-GR" sz="1800" i="1" dirty="0">
                                              <a:latin typeface="Cambria Math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𝑡</m:t>
                                      </m:r>
                                    </m:e>
                                  </m:d>
                                </m:e>
                              </m:func>
                            </m:e>
                          </m:d>
                          <m:m>
                            <m:mPr>
                              <m:plcHide m:val="on"/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en-US" sz="1800" i="1" dirty="0">
                                    <a:latin typeface="Cambria Math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1800" i="1" dirty="0">
                                    <a:latin typeface="Cambria Math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sz="1800" i="1" dirty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i="1" dirty="0">
                                        <a:latin typeface="Cambria Math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en-US" sz="1800" i="1" dirty="0">
                                        <a:latin typeface="Cambria Math"/>
                                      </a:rPr>
                                      <m:t>0</m:t>
                                    </m:r>
                                  </m:sub>
                                </m:sSub>
                                <m:r>
                                  <a:rPr lang="en-US" sz="1800" i="1" dirty="0">
                                    <a:latin typeface="Cambria Math"/>
                                  </a:rPr>
                                  <m:t>/2</m:t>
                                </m:r>
                              </m:e>
                            </m:mr>
                          </m:m>
                          <m:r>
                            <a:rPr lang="en-US" sz="1800" i="1" dirty="0">
                              <a:latin typeface="Cambria Math"/>
                            </a:rPr>
                            <m:t>−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func>
                                <m:func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1800" i="0" dirty="0" err="1">
                                      <a:latin typeface="Cambria Math"/>
                                    </a:rPr>
                                    <m:t>cos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en-US" sz="1800" i="1" dirty="0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𝑛</m:t>
                                      </m:r>
                                      <m:sSub>
                                        <m:sSubPr>
                                          <m:ctrlPr>
                                            <a:rPr lang="el-GR" sz="1800" i="1" dirty="0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l-GR" sz="1800" i="1" dirty="0">
                                              <a:latin typeface="Cambria Math"/>
                                            </a:rPr>
                                            <m:t>𝜔</m:t>
                                          </m:r>
                                        </m:e>
                                        <m:sub>
                                          <m:r>
                                            <a:rPr lang="el-GR" sz="1800" i="1" dirty="0">
                                              <a:latin typeface="Cambria Math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𝑡</m:t>
                                      </m:r>
                                    </m:e>
                                  </m:d>
                                </m:e>
                              </m:func>
                            </m:e>
                          </m:d>
                          <m:m>
                            <m:mPr>
                              <m:plcHide m:val="on"/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sz="1800" i="1" dirty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i="1" dirty="0">
                                        <a:latin typeface="Cambria Math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en-US" sz="1800" i="1" dirty="0">
                                        <a:latin typeface="Cambria Math"/>
                                      </a:rPr>
                                      <m:t>0</m:t>
                                    </m:r>
                                  </m:sub>
                                </m:sSub>
                                <m:r>
                                  <a:rPr lang="en-US" sz="1800" i="1" dirty="0">
                                    <a:latin typeface="Cambria Math"/>
                                  </a:rPr>
                                  <m:t>/2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1800" i="1" dirty="0">
                                    <a:latin typeface="Cambria Math"/>
                                  </a:rPr>
                                  <m:t>0</m:t>
                                </m:r>
                              </m:e>
                            </m:mr>
                          </m:m>
                        </m:e>
                      </m:d>
                      <m:r>
                        <a:rPr lang="en-US" sz="1800" i="1" dirty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 dirty="0">
                              <a:latin typeface="Cambria Math"/>
                            </a:rPr>
                            <m:t>2</m:t>
                          </m:r>
                        </m:num>
                        <m:den>
                          <m:r>
                            <a:rPr lang="en-US" sz="1800" i="1" dirty="0">
                              <a:latin typeface="Cambria Math"/>
                            </a:rPr>
                            <m:t>𝑛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𝜋</m:t>
                          </m:r>
                        </m:den>
                      </m:f>
                      <m:r>
                        <a:rPr lang="el-GR" sz="1800" i="1" dirty="0">
                          <a:latin typeface="Cambria Math"/>
                        </a:rPr>
                        <m:t>(1−</m:t>
                      </m:r>
                      <m:r>
                        <m:rPr>
                          <m:sty m:val="p"/>
                        </m:rPr>
                        <a:rPr lang="en-US" sz="1800" i="1" dirty="0" err="1">
                          <a:latin typeface="Cambria Math"/>
                        </a:rPr>
                        <m:t>cos</m:t>
                      </m:r>
                      <m:r>
                        <a:rPr lang="en-US" sz="1800" i="1" dirty="0">
                          <a:latin typeface="Cambria Math"/>
                        </a:rPr>
                        <m:t>⁡(</m:t>
                      </m:r>
                      <m:r>
                        <a:rPr lang="en-US" sz="1800" i="1" dirty="0">
                          <a:latin typeface="Cambria Math"/>
                        </a:rPr>
                        <m:t>𝑛</m:t>
                      </m:r>
                      <m:r>
                        <a:rPr lang="el-GR" sz="1800" i="1" dirty="0">
                          <a:latin typeface="Cambria Math"/>
                        </a:rPr>
                        <m:t>𝜋</m:t>
                      </m:r>
                      <m:r>
                        <a:rPr lang="el-GR" sz="1800" i="1" dirty="0">
                          <a:latin typeface="Cambria Math"/>
                        </a:rPr>
                        <m:t>) )=</m:t>
                      </m:r>
                      <m:d>
                        <m:dPr>
                          <m:begChr m:val="{"/>
                          <m:endChr m:val=""/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0,         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 </m:t>
                              </m:r>
                              <m:r>
                                <a:rPr lang="el-GR" sz="1800" b="0" i="1" dirty="0" smtClean="0">
                                  <a:latin typeface="Cambria Math"/>
                                </a:rPr>
                                <m:t>𝛼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𝜌𝜏𝜄𝜊𝜍</m:t>
                              </m:r>
                            </m:e>
                            <m:e>
                              <m:f>
                                <m:f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4</m:t>
                                  </m:r>
                                </m:num>
                                <m:den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𝑛</m:t>
                                  </m:r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𝜋</m:t>
                                  </m:r>
                                </m:den>
                              </m:f>
                              <m:r>
                                <a:rPr lang="el-GR" sz="1800" i="1" dirty="0">
                                  <a:latin typeface="Cambria Math"/>
                                </a:rPr>
                                <m:t>,    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 </m:t>
                              </m:r>
                              <m:r>
                                <a:rPr lang="el-GR" sz="1800" i="1" dirty="0" err="1">
                                  <a:latin typeface="Cambria Math"/>
                                </a:rPr>
                                <m:t>𝜋𝜀𝜌𝜄𝜏𝜏</m:t>
                              </m:r>
                              <m:r>
                                <m:rPr>
                                  <m:sty m:val="p"/>
                                </m:rPr>
                                <a:rPr lang="el-GR" sz="1800" i="1" dirty="0" err="1">
                                  <a:latin typeface="Cambria Math"/>
                                </a:rPr>
                                <m:t>ό</m:t>
                              </m:r>
                              <m:r>
                                <a:rPr lang="el-GR" sz="1800" i="1" dirty="0" err="1">
                                  <a:latin typeface="Cambria Math"/>
                                </a:rPr>
                                <m:t>𝜍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Επομένως</a:t>
                </a:r>
                <a:r>
                  <a:rPr lang="el-GR" sz="1800" dirty="0"/>
                  <a:t>, το ανάπτυγμα σε σειρά </a:t>
                </a:r>
                <a:r>
                  <a:rPr lang="en-US" sz="1800" dirty="0"/>
                  <a:t>Fourier </a:t>
                </a:r>
                <a:r>
                  <a:rPr lang="el-GR" sz="1800" dirty="0"/>
                  <a:t>της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𝑥</m:t>
                    </m:r>
                    <m:r>
                      <a:rPr lang="en-US" sz="1800" i="1" dirty="0" smtClean="0">
                        <a:latin typeface="Cambria Math"/>
                      </a:rPr>
                      <m:t>(</m:t>
                    </m:r>
                    <m:r>
                      <a:rPr lang="en-US" sz="1800" i="1" dirty="0" smtClean="0">
                        <a:latin typeface="Cambria Math"/>
                      </a:rPr>
                      <m:t>𝑡</m:t>
                    </m:r>
                    <m:r>
                      <a:rPr lang="en-US" sz="18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sz="1800" dirty="0"/>
                  <a:t> </a:t>
                </a:r>
                <a:r>
                  <a:rPr lang="el-GR" sz="1800" dirty="0"/>
                  <a:t>είναι:</a:t>
                </a:r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 smtClean="0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 dirty="0" smtClean="0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sz="1800" i="1" dirty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 dirty="0" smtClean="0">
                              <a:latin typeface="Cambria Math"/>
                            </a:rPr>
                            <m:t>4</m:t>
                          </m:r>
                        </m:num>
                        <m:den>
                          <m:r>
                            <a:rPr lang="el-GR" sz="1800" i="1" dirty="0">
                              <a:latin typeface="Cambria Math"/>
                            </a:rPr>
                            <m:t>𝜋</m:t>
                          </m:r>
                        </m:den>
                      </m:f>
                      <m:d>
                        <m:d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func>
                            <m:funcPr>
                              <m:ctrlPr>
                                <a:rPr lang="en-US" sz="1800" i="1" dirty="0" smtClean="0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1800" i="0" dirty="0">
                                  <a:latin typeface="Cambria Math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𝑛</m:t>
                              </m:r>
                              <m:sSub>
                                <m:sSub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1800" i="1" dirty="0">
                                  <a:latin typeface="Cambria Math"/>
                                </a:rPr>
                                <m:t>𝑡</m:t>
                              </m:r>
                            </m:e>
                          </m:func>
                          <m:r>
                            <a:rPr lang="en-US" sz="1800" i="1" dirty="0">
                              <a:latin typeface="Cambria Math"/>
                            </a:rPr>
                            <m:t>+</m:t>
                          </m:r>
                          <m:f>
                            <m:f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1800" i="1" dirty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1800" i="1" dirty="0">
                                  <a:latin typeface="Cambria Math"/>
                                </a:rPr>
                                <m:t>3</m:t>
                              </m:r>
                            </m:den>
                          </m:f>
                          <m:func>
                            <m:func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1800" i="0" dirty="0">
                                  <a:latin typeface="Cambria Math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3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𝑛</m:t>
                              </m:r>
                              <m:sSub>
                                <m:sSub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1800" i="1" dirty="0">
                                  <a:latin typeface="Cambria Math"/>
                                </a:rPr>
                                <m:t>𝑡</m:t>
                              </m:r>
                            </m:e>
                          </m:func>
                          <m:r>
                            <a:rPr lang="en-US" sz="1800" i="1" dirty="0">
                              <a:latin typeface="Cambria Math"/>
                            </a:rPr>
                            <m:t>+</m:t>
                          </m:r>
                          <m:f>
                            <m:f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1800" i="1" dirty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1800" i="1" dirty="0">
                                  <a:latin typeface="Cambria Math"/>
                                </a:rPr>
                                <m:t>5</m:t>
                              </m:r>
                            </m:den>
                          </m:f>
                          <m:func>
                            <m:func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1800" i="0" dirty="0">
                                  <a:latin typeface="Cambria Math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5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𝑛</m:t>
                              </m:r>
                              <m:sSub>
                                <m:sSub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1800" i="1" dirty="0">
                                  <a:latin typeface="Cambria Math"/>
                                </a:rPr>
                                <m:t>𝑡</m:t>
                              </m:r>
                            </m:e>
                          </m:func>
                          <m:r>
                            <a:rPr lang="en-US" sz="1800" i="1" dirty="0">
                              <a:latin typeface="Cambria Math"/>
                            </a:rPr>
                            <m:t>+⋯</m:t>
                          </m:r>
                        </m:e>
                      </m:d>
                    </m:oMath>
                  </m:oMathPara>
                </a14:m>
                <a:endParaRPr lang="el-GR" sz="18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43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185235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1</a:t>
            </a:r>
            <a:r>
              <a:rPr lang="en-US" dirty="0" smtClean="0"/>
              <a:t>6 (</a:t>
            </a:r>
            <a:r>
              <a:rPr lang="el-GR" dirty="0" smtClean="0"/>
              <a:t>συνέχεια)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Στο </a:t>
                </a:r>
                <a:r>
                  <a:rPr lang="el-GR" sz="1800" dirty="0" smtClean="0"/>
                  <a:t>σχήμα δίνονται </a:t>
                </a:r>
                <a:br>
                  <a:rPr lang="el-GR" sz="1800" dirty="0" smtClean="0"/>
                </a:br>
                <a:r>
                  <a:rPr lang="el-GR" sz="1800" dirty="0" smtClean="0"/>
                  <a:t>διαδοχικοί υπολογισμοί </a:t>
                </a:r>
                <a:br>
                  <a:rPr lang="el-GR" sz="1800" dirty="0" smtClean="0"/>
                </a:br>
                <a:r>
                  <a:rPr lang="el-GR" sz="1800" dirty="0" smtClean="0"/>
                  <a:t>του </a:t>
                </a:r>
                <a:r>
                  <a:rPr lang="el-GR" sz="1800" dirty="0"/>
                  <a:t>αναπτύγματος </a:t>
                </a:r>
                <a:r>
                  <a:rPr lang="el-GR" sz="1800" dirty="0" smtClean="0"/>
                  <a:t>της </a:t>
                </a:r>
                <a:br>
                  <a:rPr lang="el-GR" sz="1800" dirty="0" smtClean="0"/>
                </a:b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𝑥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για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800" i="0" dirty="0" smtClean="0">
                        <a:latin typeface="Cambria Math"/>
                      </a:rPr>
                      <m:t>Ν</m:t>
                    </m:r>
                    <m:r>
                      <a:rPr lang="el-GR" sz="1800" i="1" dirty="0">
                        <a:latin typeface="Cambria Math"/>
                      </a:rPr>
                      <m:t>=1, 5, 11, 31</m:t>
                    </m:r>
                  </m:oMath>
                </a14:m>
                <a:r>
                  <a:rPr lang="el-GR" sz="1800" dirty="0"/>
                  <a:t> </a:t>
                </a:r>
                <a:r>
                  <a:rPr lang="el-GR" sz="1800" dirty="0" smtClean="0"/>
                  <a:t/>
                </a:r>
                <a:br>
                  <a:rPr lang="el-GR" sz="1800" dirty="0" smtClean="0"/>
                </a:br>
                <a:r>
                  <a:rPr lang="el-GR" sz="1800" dirty="0" smtClean="0"/>
                  <a:t>πρώτων αρμονικών</a:t>
                </a:r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/>
                  <a:t>Παρατηρούμε ότι η προσέγγιση βελτιώνεται καθώς αυξάνεται το Ν. </a:t>
                </a:r>
                <a:endParaRPr lang="el-GR" sz="1800" dirty="0" smtClean="0"/>
              </a:p>
              <a:p>
                <a:pPr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Οι </a:t>
                </a:r>
                <a:r>
                  <a:rPr lang="el-GR" sz="1800" dirty="0"/>
                  <a:t>ταλαντώσεις (αναλλοίωτου πλάτους) παραμένουν στα σημεία ασυνέχειας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𝑛</m:t>
                    </m:r>
                    <m:f>
                      <m:fPr>
                        <m:ctrlPr>
                          <a:rPr lang="el-GR" sz="1800" i="1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𝑇</m:t>
                            </m:r>
                          </m:e>
                          <m:sub>
                            <m:r>
                              <a:rPr lang="el-GR" sz="1800" i="1">
                                <a:latin typeface="Cambria Math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l-GR" sz="1800" i="1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el-GR" sz="1800" i="1">
                        <a:latin typeface="Cambria Math"/>
                      </a:rPr>
                      <m:t> , </m:t>
                    </m:r>
                    <m:r>
                      <a:rPr lang="en-US" sz="1800" i="1">
                        <a:latin typeface="Cambria Math"/>
                      </a:rPr>
                      <m:t>𝑛</m:t>
                    </m:r>
                    <m:r>
                      <a:rPr lang="el-GR" sz="1800" i="1">
                        <a:latin typeface="Cambria Math"/>
                      </a:rPr>
                      <m:t>=±1, ±2,…</m:t>
                    </m:r>
                  </m:oMath>
                </a14:m>
                <a:r>
                  <a:rPr lang="el-GR" sz="1800" dirty="0"/>
                  <a:t> ως αποτέλεσμα του φαινομένου </a:t>
                </a:r>
                <a:r>
                  <a:rPr lang="en-US" sz="1800" dirty="0"/>
                  <a:t>Gibbs</a:t>
                </a:r>
                <a:r>
                  <a:rPr lang="el-GR" sz="1800" dirty="0"/>
                  <a:t>. Αυτές θα πάψουν να εμφανίζονται όταν το Ν πάρει την τιμή άπειρο</a:t>
                </a:r>
                <a:r>
                  <a:rPr lang="el-GR" sz="1800" dirty="0" smtClean="0"/>
                  <a:t>.</a:t>
                </a:r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557" b="-2007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44</a:t>
            </a:fld>
            <a:endParaRPr lang="el-GR" dirty="0"/>
          </a:p>
        </p:txBody>
      </p:sp>
      <p:pic>
        <p:nvPicPr>
          <p:cNvPr id="5" name="Picture 4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7864" y="980728"/>
            <a:ext cx="5524391" cy="3922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287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l-GR" b="1" dirty="0" smtClean="0"/>
              <a:t>4. </a:t>
            </a:r>
            <a:r>
              <a:rPr lang="el-GR" b="1" dirty="0"/>
              <a:t>Μετασχηματισμοί </a:t>
            </a:r>
            <a:r>
              <a:rPr lang="en-US" b="1" dirty="0"/>
              <a:t>Fourier </a:t>
            </a:r>
            <a:r>
              <a:rPr lang="el-GR" b="1" dirty="0"/>
              <a:t>Βασικών </a:t>
            </a:r>
            <a:r>
              <a:rPr lang="el-GR" b="1" dirty="0" smtClean="0"/>
              <a:t>Συναρτήσεων</a:t>
            </a:r>
            <a:endParaRPr lang="el-GR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45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24304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 smtClean="0"/>
              <a:t>Μετασχηματισμοί </a:t>
            </a:r>
            <a:r>
              <a:rPr lang="en-US" dirty="0" smtClean="0"/>
              <a:t>Fourier </a:t>
            </a:r>
            <a:r>
              <a:rPr lang="el-GR" dirty="0" smtClean="0"/>
              <a:t>Βασικών Συναρτήσεων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Content Placeholder 4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742664351"/>
                  </p:ext>
                </p:extLst>
              </p:nvPr>
            </p:nvGraphicFramePr>
            <p:xfrm>
              <a:off x="1043609" y="1180907"/>
              <a:ext cx="6912767" cy="5106228"/>
            </p:xfrm>
            <a:graphic>
              <a:graphicData uri="http://schemas.openxmlformats.org/drawingml/2006/table">
                <a:tbl>
                  <a:tblPr firstRow="1" firstCol="1" bandRow="1" bandCol="1">
                    <a:tableStyleId>{69012ECD-51FC-41F1-AA8D-1B2483CD663E}</a:tableStyleId>
                  </a:tblPr>
                  <a:tblGrid>
                    <a:gridCol w="3661394"/>
                    <a:gridCol w="3251373"/>
                  </a:tblGrid>
                  <a:tr h="591909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Πεδίο του χρόνου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Πεδίο συχνοτήτων</a:t>
                          </a:r>
                        </a:p>
                      </a:txBody>
                      <a:tcPr marL="68580" marR="68580" marT="0" marB="0" anchor="ctr"/>
                    </a:tc>
                  </a:tr>
                  <a:tr h="508645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l-GR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𝛿</m:t>
                                </m:r>
                                <m:d>
                                  <m:dPr>
                                    <m:ctrlPr>
                                      <a:rPr lang="el-GR" sz="180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𝑡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l-GR" sz="180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1</a:t>
                          </a:r>
                        </a:p>
                      </a:txBody>
                      <a:tcPr marL="68580" marR="68580" marT="0" marB="0" anchor="ctr"/>
                    </a:tc>
                  </a:tr>
                  <a:tr h="508645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b="0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1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2</m:t>
                                </m:r>
                                <m:r>
                                  <a:rPr lang="el-GR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𝜋</m:t>
                                </m:r>
                                <m:r>
                                  <a:rPr lang="el-GR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 </m:t>
                                </m:r>
                                <m:r>
                                  <a:rPr lang="el-GR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𝛿</m:t>
                                </m:r>
                                <m:d>
                                  <m:dPr>
                                    <m:ctrlPr>
                                      <a:rPr lang="el-GR" sz="180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l-GR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𝜔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l-GR" sz="180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508645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𝐴</m:t>
                                </m:r>
                              </m:oMath>
                            </m:oMathPara>
                          </a14:m>
                          <a:endParaRPr lang="el-GR" sz="1800" dirty="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2</m:t>
                                </m:r>
                                <m:r>
                                  <a:rPr lang="el-GR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𝜋</m:t>
                                </m:r>
                                <m:r>
                                  <a:rPr lang="en-US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𝐴</m:t>
                                </m:r>
                                <m:r>
                                  <a:rPr lang="en-US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 </m:t>
                                </m:r>
                                <m:r>
                                  <a:rPr lang="el-GR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𝛿</m:t>
                                </m:r>
                                <m:r>
                                  <a:rPr lang="el-GR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(</m:t>
                                </m:r>
                                <m:r>
                                  <a:rPr lang="el-GR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𝜔</m:t>
                                </m:r>
                                <m:r>
                                  <a:rPr lang="el-GR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l-GR" sz="180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928186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l-GR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𝑢</m:t>
                                </m:r>
                                <m:d>
                                  <m:dPr>
                                    <m:ctrlPr>
                                      <a:rPr lang="el-GR" sz="180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l-GR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𝑡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l-GR" sz="1800" dirty="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l-GR" sz="180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l-GR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l-GR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𝑗</m:t>
                                    </m:r>
                                    <m:r>
                                      <a:rPr lang="el-GR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𝜔</m:t>
                                    </m:r>
                                  </m:den>
                                </m:f>
                                <m:r>
                                  <a:rPr lang="el-GR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+</m:t>
                                </m:r>
                                <m:r>
                                  <a:rPr lang="el-GR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𝜋𝛿</m:t>
                                </m:r>
                                <m:r>
                                  <a:rPr lang="el-GR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(</m:t>
                                </m:r>
                                <m:r>
                                  <a:rPr lang="el-GR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𝜔</m:t>
                                </m:r>
                                <m:r>
                                  <a:rPr lang="el-GR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l-GR" sz="180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521454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l-GR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𝛿</m:t>
                                </m:r>
                                <m:d>
                                  <m:dPr>
                                    <m:ctrlPr>
                                      <a:rPr lang="el-GR" sz="180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𝑡</m:t>
                                    </m:r>
                                    <m:r>
                                      <a:rPr lang="en-US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el-GR" sz="1800" i="1">
                                            <a:effectLst/>
                                            <a:latin typeface="Cambria Math"/>
                                            <a:ea typeface="Cambria Math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𝑡</m:t>
                                        </m:r>
                                      </m:e>
                                      <m:sub>
                                        <m:r>
                                          <a:rPr lang="en-US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</m:e>
                                </m:d>
                              </m:oMath>
                            </m:oMathPara>
                          </a14:m>
                          <a:endParaRPr lang="el-GR" sz="180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l-GR" sz="180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en-US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−</m:t>
                                    </m:r>
                                    <m:r>
                                      <a:rPr lang="en-US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𝑗</m:t>
                                    </m:r>
                                    <m:r>
                                      <a:rPr lang="el-GR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𝜔</m:t>
                                    </m:r>
                                    <m:sSub>
                                      <m:sSubPr>
                                        <m:ctrlPr>
                                          <a:rPr lang="el-GR" sz="1800" i="1">
                                            <a:effectLst/>
                                            <a:latin typeface="Cambria Math"/>
                                            <a:ea typeface="Cambria Math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𝑡</m:t>
                                        </m:r>
                                      </m:e>
                                      <m:sub>
                                        <m:r>
                                          <a:rPr lang="en-US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</m:sup>
                                </m:sSup>
                              </m:oMath>
                            </m:oMathPara>
                          </a14:m>
                          <a:endParaRPr lang="el-GR" sz="1800" dirty="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521454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l-GR" sz="180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en-US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−</m:t>
                                    </m:r>
                                    <m:r>
                                      <a:rPr lang="en-US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𝑗</m:t>
                                    </m:r>
                                    <m:sSub>
                                      <m:sSubPr>
                                        <m:ctrlPr>
                                          <a:rPr lang="el-GR" sz="1800" i="1">
                                            <a:effectLst/>
                                            <a:latin typeface="Cambria Math"/>
                                            <a:ea typeface="Cambria Math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l-GR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𝜔</m:t>
                                        </m:r>
                                      </m:e>
                                      <m:sub>
                                        <m:r>
                                          <a:rPr lang="el-GR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  <m:r>
                                      <a:rPr lang="en-US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𝑡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l-GR" sz="180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l-GR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2</m:t>
                                </m:r>
                                <m:r>
                                  <a:rPr lang="el-GR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𝜋</m:t>
                                </m:r>
                                <m:r>
                                  <a:rPr lang="el-GR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 </m:t>
                                </m:r>
                                <m:r>
                                  <a:rPr lang="el-GR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𝛿</m:t>
                                </m:r>
                                <m:d>
                                  <m:dPr>
                                    <m:ctrlPr>
                                      <a:rPr lang="el-GR" sz="180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𝜔</m:t>
                                    </m:r>
                                    <m:r>
                                      <a:rPr lang="en-US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el-GR" sz="1800" i="1">
                                            <a:effectLst/>
                                            <a:latin typeface="Cambria Math"/>
                                            <a:ea typeface="Cambria Math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𝜔</m:t>
                                        </m:r>
                                      </m:e>
                                      <m:sub>
                                        <m:r>
                                          <a:rPr lang="en-US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</m:e>
                                </m:d>
                              </m:oMath>
                            </m:oMathPara>
                          </a14:m>
                          <a:endParaRPr lang="el-GR" sz="1800" dirty="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508645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𝑐𝑜𝑠</m:t>
                                </m:r>
                                <m:r>
                                  <a:rPr lang="el-GR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(</m:t>
                                </m:r>
                                <m:sSub>
                                  <m:sSubPr>
                                    <m:ctrlPr>
                                      <a:rPr lang="el-GR" sz="180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𝜔</m:t>
                                    </m:r>
                                  </m:e>
                                  <m:sub>
                                    <m:r>
                                      <a:rPr lang="el-GR" sz="1800" baseline="-250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  <m:r>
                                  <a:rPr lang="en-US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𝑡</m:t>
                                </m:r>
                                <m:r>
                                  <a:rPr lang="el-GR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l-GR" sz="180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𝜋</m:t>
                                </m:r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l-GR" sz="180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𝛿</m:t>
                                    </m:r>
                                    <m:d>
                                      <m:dPr>
                                        <m:ctrlPr>
                                          <a:rPr lang="el-GR" sz="1800" i="1">
                                            <a:effectLst/>
                                            <a:latin typeface="Cambria Math"/>
                                            <a:ea typeface="Cambria Math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𝜔</m:t>
                                        </m:r>
                                        <m:r>
                                          <a:rPr lang="en-US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−</m:t>
                                        </m:r>
                                        <m:sSub>
                                          <m:sSubPr>
                                            <m:ctrlPr>
                                              <a:rPr lang="el-GR" sz="1800" i="1">
                                                <a:effectLst/>
                                                <a:latin typeface="Cambria Math"/>
                                                <a:ea typeface="Cambria Math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1800">
                                                <a:effectLst/>
                                                <a:latin typeface="Cambria Math" pitchFamily="18" charset="0"/>
                                                <a:ea typeface="Cambria Math" pitchFamily="18" charset="0"/>
                                              </a:rPr>
                                              <m:t>𝜔</m:t>
                                            </m:r>
                                          </m:e>
                                          <m:sub>
                                            <m:r>
                                              <a:rPr lang="en-US" sz="1800">
                                                <a:effectLst/>
                                                <a:latin typeface="Cambria Math" pitchFamily="18" charset="0"/>
                                                <a:ea typeface="Cambria Math" pitchFamily="18" charset="0"/>
                                              </a:rPr>
                                              <m:t>0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  <m:r>
                                      <a:rPr lang="en-US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+</m:t>
                                    </m:r>
                                    <m:r>
                                      <a:rPr lang="en-US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𝛿</m:t>
                                    </m:r>
                                    <m:d>
                                      <m:dPr>
                                        <m:ctrlPr>
                                          <a:rPr lang="el-GR" sz="1800" i="1">
                                            <a:effectLst/>
                                            <a:latin typeface="Cambria Math"/>
                                            <a:ea typeface="Cambria Math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𝜔</m:t>
                                        </m:r>
                                        <m:r>
                                          <a:rPr lang="en-US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+</m:t>
                                        </m:r>
                                        <m:sSub>
                                          <m:sSubPr>
                                            <m:ctrlPr>
                                              <a:rPr lang="el-GR" sz="1800" i="1">
                                                <a:effectLst/>
                                                <a:latin typeface="Cambria Math"/>
                                                <a:ea typeface="Cambria Math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1800">
                                                <a:effectLst/>
                                                <a:latin typeface="Cambria Math" pitchFamily="18" charset="0"/>
                                                <a:ea typeface="Cambria Math" pitchFamily="18" charset="0"/>
                                              </a:rPr>
                                              <m:t>𝜔</m:t>
                                            </m:r>
                                          </m:e>
                                          <m:sub>
                                            <m:r>
                                              <a:rPr lang="en-US" sz="1800">
                                                <a:effectLst/>
                                                <a:latin typeface="Cambria Math" pitchFamily="18" charset="0"/>
                                                <a:ea typeface="Cambria Math" pitchFamily="18" charset="0"/>
                                              </a:rPr>
                                              <m:t>0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</m:e>
                                </m:d>
                              </m:oMath>
                            </m:oMathPara>
                          </a14:m>
                          <a:endParaRPr lang="el-GR" sz="1800" dirty="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508645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𝑠𝑖𝑛</m:t>
                                </m:r>
                                <m:r>
                                  <a:rPr lang="el-GR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(</m:t>
                                </m:r>
                                <m:sSub>
                                  <m:sSubPr>
                                    <m:ctrlPr>
                                      <a:rPr lang="el-GR" sz="180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𝜔</m:t>
                                    </m:r>
                                  </m:e>
                                  <m:sub>
                                    <m:r>
                                      <a:rPr lang="el-GR" sz="1800" baseline="-250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  <m:r>
                                  <a:rPr lang="en-US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𝑡</m:t>
                                </m:r>
                                <m:r>
                                  <a:rPr lang="el-GR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l-GR" sz="180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−</m:t>
                                </m:r>
                                <m:r>
                                  <a:rPr lang="en-US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𝜋</m:t>
                                </m:r>
                                <m:r>
                                  <a:rPr lang="en-US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𝑗</m:t>
                                </m:r>
                                <m:r>
                                  <a:rPr lang="en-US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 </m:t>
                                </m:r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l-GR" sz="180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𝛿</m:t>
                                    </m:r>
                                    <m:d>
                                      <m:dPr>
                                        <m:ctrlPr>
                                          <a:rPr lang="el-GR" sz="1800" i="1">
                                            <a:effectLst/>
                                            <a:latin typeface="Cambria Math"/>
                                            <a:ea typeface="Cambria Math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𝜔</m:t>
                                        </m:r>
                                        <m:r>
                                          <a:rPr lang="en-US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−</m:t>
                                        </m:r>
                                        <m:sSub>
                                          <m:sSubPr>
                                            <m:ctrlPr>
                                              <a:rPr lang="el-GR" sz="1800" i="1">
                                                <a:effectLst/>
                                                <a:latin typeface="Cambria Math"/>
                                                <a:ea typeface="Cambria Math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1800">
                                                <a:effectLst/>
                                                <a:latin typeface="Cambria Math" pitchFamily="18" charset="0"/>
                                                <a:ea typeface="Cambria Math" pitchFamily="18" charset="0"/>
                                              </a:rPr>
                                              <m:t>𝜔</m:t>
                                            </m:r>
                                          </m:e>
                                          <m:sub>
                                            <m:r>
                                              <a:rPr lang="en-US" sz="1800">
                                                <a:effectLst/>
                                                <a:latin typeface="Cambria Math" pitchFamily="18" charset="0"/>
                                                <a:ea typeface="Cambria Math" pitchFamily="18" charset="0"/>
                                              </a:rPr>
                                              <m:t>0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  <m:r>
                                      <a:rPr lang="en-US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−</m:t>
                                    </m:r>
                                    <m:r>
                                      <a:rPr lang="en-US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𝛿</m:t>
                                    </m:r>
                                    <m:d>
                                      <m:dPr>
                                        <m:ctrlPr>
                                          <a:rPr lang="el-GR" sz="1800" i="1">
                                            <a:effectLst/>
                                            <a:latin typeface="Cambria Math"/>
                                            <a:ea typeface="Cambria Math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𝜔</m:t>
                                        </m:r>
                                        <m:r>
                                          <a:rPr lang="en-US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+</m:t>
                                        </m:r>
                                        <m:sSub>
                                          <m:sSubPr>
                                            <m:ctrlPr>
                                              <a:rPr lang="el-GR" sz="1800" i="1">
                                                <a:effectLst/>
                                                <a:latin typeface="Cambria Math"/>
                                                <a:ea typeface="Cambria Math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1800">
                                                <a:effectLst/>
                                                <a:latin typeface="Cambria Math" pitchFamily="18" charset="0"/>
                                                <a:ea typeface="Cambria Math" pitchFamily="18" charset="0"/>
                                              </a:rPr>
                                              <m:t>𝜔</m:t>
                                            </m:r>
                                          </m:e>
                                          <m:sub>
                                            <m:r>
                                              <a:rPr lang="en-US" sz="1800">
                                                <a:effectLst/>
                                                <a:latin typeface="Cambria Math" pitchFamily="18" charset="0"/>
                                                <a:ea typeface="Cambria Math" pitchFamily="18" charset="0"/>
                                              </a:rPr>
                                              <m:t>0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</m:e>
                                </m:d>
                              </m:oMath>
                            </m:oMathPara>
                          </a14:m>
                          <a:endParaRPr lang="el-GR" sz="1800" dirty="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68580" marR="68580" marT="0" marB="0" anchor="ctr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Content Placeholder 4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742664351"/>
                  </p:ext>
                </p:extLst>
              </p:nvPr>
            </p:nvGraphicFramePr>
            <p:xfrm>
              <a:off x="1043609" y="1180907"/>
              <a:ext cx="6912767" cy="5106228"/>
            </p:xfrm>
            <a:graphic>
              <a:graphicData uri="http://schemas.openxmlformats.org/drawingml/2006/table">
                <a:tbl>
                  <a:tblPr firstRow="1" firstCol="1" bandRow="1" bandCol="1">
                    <a:tableStyleId>{69012ECD-51FC-41F1-AA8D-1B2483CD663E}</a:tableStyleId>
                  </a:tblPr>
                  <a:tblGrid>
                    <a:gridCol w="3661394"/>
                    <a:gridCol w="3251373"/>
                  </a:tblGrid>
                  <a:tr h="591909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Πεδίο του χρόνου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Πεδίο συχνοτήτων</a:t>
                          </a:r>
                        </a:p>
                      </a:txBody>
                      <a:tcPr marL="68580" marR="68580" marT="0" marB="0" anchor="ctr"/>
                    </a:tc>
                  </a:tr>
                  <a:tr h="508645"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68580" marR="68580" marT="0" marB="0" anchor="ctr">
                        <a:blipFill rotWithShape="1">
                          <a:blip r:embed="rId2"/>
                          <a:stretch>
                            <a:fillRect t="-118072" r="-88852" b="-7927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1</a:t>
                          </a:r>
                        </a:p>
                      </a:txBody>
                      <a:tcPr marL="68580" marR="68580" marT="0" marB="0" anchor="ctr"/>
                    </a:tc>
                  </a:tr>
                  <a:tr h="508645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b="0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1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68580" marR="68580" marT="0" marB="0" anchor="ctr">
                        <a:blipFill rotWithShape="1">
                          <a:blip r:embed="rId2"/>
                          <a:stretch>
                            <a:fillRect l="-112758" t="-215476" r="-188" b="-683333"/>
                          </a:stretch>
                        </a:blipFill>
                      </a:tcPr>
                    </a:tc>
                  </a:tr>
                  <a:tr h="508645"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68580" marR="68580" marT="0" marB="0" anchor="ctr">
                        <a:blipFill rotWithShape="1">
                          <a:blip r:embed="rId2"/>
                          <a:stretch>
                            <a:fillRect t="-319277" r="-88852" b="-59156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68580" marR="68580" marT="0" marB="0" anchor="ctr">
                        <a:blipFill rotWithShape="1">
                          <a:blip r:embed="rId2"/>
                          <a:stretch>
                            <a:fillRect l="-112758" t="-319277" r="-188" b="-591566"/>
                          </a:stretch>
                        </a:blipFill>
                      </a:tcPr>
                    </a:tc>
                  </a:tr>
                  <a:tr h="928186"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68580" marR="68580" marT="0" marB="0" anchor="ctr">
                        <a:blipFill rotWithShape="1">
                          <a:blip r:embed="rId2"/>
                          <a:stretch>
                            <a:fillRect t="-228947" r="-88852" b="-22302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68580" marR="68580" marT="0" marB="0" anchor="ctr">
                        <a:blipFill rotWithShape="1">
                          <a:blip r:embed="rId2"/>
                          <a:stretch>
                            <a:fillRect l="-112758" t="-228947" r="-188" b="-223026"/>
                          </a:stretch>
                        </a:blipFill>
                      </a:tcPr>
                    </a:tc>
                  </a:tr>
                  <a:tr h="521454"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68580" marR="68580" marT="0" marB="0" anchor="ctr">
                        <a:blipFill rotWithShape="1">
                          <a:blip r:embed="rId2"/>
                          <a:stretch>
                            <a:fillRect t="-581395" r="-88852" b="-2941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68580" marR="68580" marT="0" marB="0" anchor="ctr">
                        <a:blipFill rotWithShape="1">
                          <a:blip r:embed="rId2"/>
                          <a:stretch>
                            <a:fillRect l="-112758" t="-581395" r="-188" b="-294186"/>
                          </a:stretch>
                        </a:blipFill>
                      </a:tcPr>
                    </a:tc>
                  </a:tr>
                  <a:tr h="521454"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68580" marR="68580" marT="0" marB="0" anchor="ctr">
                        <a:blipFill rotWithShape="1">
                          <a:blip r:embed="rId2"/>
                          <a:stretch>
                            <a:fillRect t="-689412" r="-88852" b="-19764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68580" marR="68580" marT="0" marB="0" anchor="ctr">
                        <a:blipFill rotWithShape="1">
                          <a:blip r:embed="rId2"/>
                          <a:stretch>
                            <a:fillRect l="-112758" t="-689412" r="-188" b="-197647"/>
                          </a:stretch>
                        </a:blipFill>
                      </a:tcPr>
                    </a:tc>
                  </a:tr>
                  <a:tr h="508645"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68580" marR="68580" marT="0" marB="0" anchor="ctr">
                        <a:blipFill rotWithShape="1">
                          <a:blip r:embed="rId2"/>
                          <a:stretch>
                            <a:fillRect t="-798810" r="-88852" b="-1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68580" marR="68580" marT="0" marB="0" anchor="ctr">
                        <a:blipFill rotWithShape="1">
                          <a:blip r:embed="rId2"/>
                          <a:stretch>
                            <a:fillRect l="-112758" t="-798810" r="-188" b="-100000"/>
                          </a:stretch>
                        </a:blipFill>
                      </a:tcPr>
                    </a:tc>
                  </a:tr>
                  <a:tr h="508645"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68580" marR="68580" marT="0" marB="0" anchor="ctr">
                        <a:blipFill rotWithShape="1">
                          <a:blip r:embed="rId2"/>
                          <a:stretch>
                            <a:fillRect t="-909639" r="-88852" b="-120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68580" marR="68580" marT="0" marB="0" anchor="ctr">
                        <a:blipFill rotWithShape="1">
                          <a:blip r:embed="rId2"/>
                          <a:stretch>
                            <a:fillRect l="-112758" t="-909639" r="-188" b="-1205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46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85511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 smtClean="0"/>
              <a:t>Μετασχηματισμοί </a:t>
            </a:r>
            <a:r>
              <a:rPr lang="en-US" dirty="0" smtClean="0"/>
              <a:t>Fourier </a:t>
            </a:r>
            <a:r>
              <a:rPr lang="el-GR" dirty="0" smtClean="0"/>
              <a:t>Βασικών Συναρτήσεων</a:t>
            </a:r>
            <a:endParaRPr lang="el-GR" dirty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5" name="Content Placeholder 4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689203119"/>
                  </p:ext>
                </p:extLst>
              </p:nvPr>
            </p:nvGraphicFramePr>
            <p:xfrm>
              <a:off x="1187625" y="1108899"/>
              <a:ext cx="6624736" cy="4954754"/>
            </p:xfrm>
            <a:graphic>
              <a:graphicData uri="http://schemas.openxmlformats.org/drawingml/2006/table">
                <a:tbl>
                  <a:tblPr firstRow="1" firstCol="1" bandRow="1" bandCol="1">
                    <a:tableStyleId>{69012ECD-51FC-41F1-AA8D-1B2483CD663E}</a:tableStyleId>
                  </a:tblPr>
                  <a:tblGrid>
                    <a:gridCol w="3508836"/>
                    <a:gridCol w="3115900"/>
                  </a:tblGrid>
                  <a:tr h="591909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Πεδίο του χρόνου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Πεδίο συχνοτήτων</a:t>
                          </a:r>
                        </a:p>
                      </a:txBody>
                      <a:tcPr marL="68580" marR="68580" marT="0" marB="0" anchor="ctr"/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indent="180340" algn="ctr">
                            <a:lnSpc>
                              <a:spcPct val="150000"/>
                            </a:lnSpc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l-GR" sz="180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𝛱</m:t>
                                    </m:r>
                                  </m:e>
                                  <m:sub>
                                    <m:r>
                                      <a:rPr lang="el-GR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𝛵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l-GR" sz="180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𝑡</m:t>
                                    </m:r>
                                  </m:e>
                                </m:d>
                                <m:r>
                                  <a:rPr lang="en-US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=</m:t>
                                </m:r>
                                <m:d>
                                  <m:dPr>
                                    <m:begChr m:val="{"/>
                                    <m:endChr m:val=""/>
                                    <m:ctrlPr>
                                      <a:rPr lang="el-GR" sz="180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eqArr>
                                      <m:eqArrPr>
                                        <m:ctrlPr>
                                          <a:rPr lang="el-GR" sz="1800" i="1">
                                            <a:effectLst/>
                                            <a:latin typeface="Cambria Math"/>
                                            <a:ea typeface="Cambria Math" pitchFamily="18" charset="0"/>
                                          </a:rPr>
                                        </m:ctrlPr>
                                      </m:eqArrPr>
                                      <m:e>
                                        <m:r>
                                          <a:rPr lang="el-GR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1,     </m:t>
                                        </m:r>
                                        <m:d>
                                          <m:dPr>
                                            <m:begChr m:val="|"/>
                                            <m:endChr m:val="|"/>
                                            <m:ctrlPr>
                                              <a:rPr lang="el-GR" sz="1800" i="1">
                                                <a:effectLst/>
                                                <a:latin typeface="Cambria Math"/>
                                                <a:ea typeface="Cambria Math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r>
                                              <a:rPr lang="en-US" sz="1800">
                                                <a:effectLst/>
                                                <a:latin typeface="Cambria Math" pitchFamily="18" charset="0"/>
                                                <a:ea typeface="Cambria Math" pitchFamily="18" charset="0"/>
                                              </a:rPr>
                                              <m:t>𝑡</m:t>
                                            </m:r>
                                          </m:e>
                                        </m:d>
                                        <m:r>
                                          <a:rPr lang="en-US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&lt;</m:t>
                                        </m:r>
                                        <m:r>
                                          <a:rPr lang="en-US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𝑇</m:t>
                                        </m:r>
                                        <m:r>
                                          <a:rPr lang="en-US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 </m:t>
                                        </m:r>
                                      </m:e>
                                      <m:e>
                                        <m:r>
                                          <a:rPr lang="el-GR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0,    </m:t>
                                        </m:r>
                                        <m:d>
                                          <m:dPr>
                                            <m:begChr m:val="|"/>
                                            <m:endChr m:val="|"/>
                                            <m:ctrlPr>
                                              <a:rPr lang="el-GR" sz="1800" i="1">
                                                <a:effectLst/>
                                                <a:latin typeface="Cambria Math"/>
                                                <a:ea typeface="Cambria Math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l-GR" sz="1800">
                                                <a:effectLst/>
                                                <a:latin typeface="Cambria Math" pitchFamily="18" charset="0"/>
                                                <a:ea typeface="Cambria Math" pitchFamily="18" charset="0"/>
                                              </a:rPr>
                                              <m:t>t</m:t>
                                            </m:r>
                                          </m:e>
                                        </m:d>
                                        <m:r>
                                          <a:rPr lang="el-GR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&gt;</m:t>
                                        </m:r>
                                        <m:r>
                                          <m:rPr>
                                            <m:sty m:val="p"/>
                                          </m:rPr>
                                          <a:rPr lang="el-GR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T</m:t>
                                        </m:r>
                                      </m:e>
                                    </m:eqArr>
                                  </m:e>
                                </m:d>
                              </m:oMath>
                            </m:oMathPara>
                          </a14:m>
                          <a:endParaRPr lang="el-GR" sz="1800" dirty="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2</m:t>
                                </m:r>
                                <m:f>
                                  <m:fPr>
                                    <m:ctrlPr>
                                      <a:rPr lang="el-GR" sz="180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fPr>
                                  <m:num>
                                    <m:func>
                                      <m:funcPr>
                                        <m:ctrlPr>
                                          <a:rPr lang="el-GR" sz="1800" i="1">
                                            <a:effectLst/>
                                            <a:latin typeface="Cambria Math"/>
                                            <a:ea typeface="Cambria Math" pitchFamily="18" charset="0"/>
                                          </a:rPr>
                                        </m:ctrlPr>
                                      </m:funcPr>
                                      <m:fName>
                                        <m:r>
                                          <a:rPr lang="en-US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𝑠𝑖𝑛</m:t>
                                        </m:r>
                                      </m:fName>
                                      <m:e>
                                        <m:d>
                                          <m:dPr>
                                            <m:ctrlPr>
                                              <a:rPr lang="el-GR" sz="1800" i="1">
                                                <a:effectLst/>
                                                <a:latin typeface="Cambria Math"/>
                                                <a:ea typeface="Cambria Math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r>
                                              <a:rPr lang="el-GR" sz="1800">
                                                <a:effectLst/>
                                                <a:latin typeface="Cambria Math" pitchFamily="18" charset="0"/>
                                                <a:ea typeface="Cambria Math" pitchFamily="18" charset="0"/>
                                              </a:rPr>
                                              <m:t>𝜔</m:t>
                                            </m:r>
                                            <m:r>
                                              <a:rPr lang="el-GR" sz="1800">
                                                <a:effectLst/>
                                                <a:latin typeface="Cambria Math" pitchFamily="18" charset="0"/>
                                                <a:ea typeface="Cambria Math" pitchFamily="18" charset="0"/>
                                              </a:rPr>
                                              <m:t>𝑇</m:t>
                                            </m:r>
                                          </m:e>
                                        </m:d>
                                      </m:e>
                                    </m:func>
                                  </m:num>
                                  <m:den>
                                    <m:r>
                                      <a:rPr lang="en-US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𝜔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l-GR" sz="1800" dirty="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l-GR" sz="180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fPr>
                                  <m:num>
                                    <m:func>
                                      <m:funcPr>
                                        <m:ctrlPr>
                                          <a:rPr lang="el-GR" sz="1800" i="1">
                                            <a:effectLst/>
                                            <a:latin typeface="Cambria Math"/>
                                            <a:ea typeface="Cambria Math" pitchFamily="18" charset="0"/>
                                          </a:rPr>
                                        </m:ctrlPr>
                                      </m:funcPr>
                                      <m:fName>
                                        <m:r>
                                          <a:rPr lang="en-US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𝑠𝑖𝑛</m:t>
                                        </m:r>
                                      </m:fName>
                                      <m:e>
                                        <m:d>
                                          <m:dPr>
                                            <m:ctrlPr>
                                              <a:rPr lang="el-GR" sz="1800" i="1">
                                                <a:effectLst/>
                                                <a:latin typeface="Cambria Math"/>
                                                <a:ea typeface="Cambria Math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sSub>
                                              <m:sSubPr>
                                                <m:ctrlPr>
                                                  <a:rPr lang="el-GR" sz="1800" i="1">
                                                    <a:effectLst/>
                                                    <a:latin typeface="Cambria Math"/>
                                                    <a:ea typeface="Cambria Math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l-GR" sz="1800">
                                                    <a:effectLst/>
                                                    <a:latin typeface="Cambria Math" pitchFamily="18" charset="0"/>
                                                    <a:ea typeface="Cambria Math" pitchFamily="18" charset="0"/>
                                                  </a:rPr>
                                                  <m:t>𝜔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l-GR" sz="1800">
                                                    <a:effectLst/>
                                                    <a:latin typeface="Cambria Math" pitchFamily="18" charset="0"/>
                                                    <a:ea typeface="Cambria Math" pitchFamily="18" charset="0"/>
                                                  </a:rPr>
                                                  <m:t>0</m:t>
                                                </m:r>
                                              </m:sub>
                                            </m:sSub>
                                            <m:r>
                                              <a:rPr lang="el-GR" sz="1800">
                                                <a:effectLst/>
                                                <a:latin typeface="Cambria Math" pitchFamily="18" charset="0"/>
                                                <a:ea typeface="Cambria Math" pitchFamily="18" charset="0"/>
                                              </a:rPr>
                                              <m:t>𝑡</m:t>
                                            </m:r>
                                          </m:e>
                                        </m:d>
                                      </m:e>
                                    </m:func>
                                  </m:num>
                                  <m:den>
                                    <m:r>
                                      <a:rPr lang="el-GR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𝜋</m:t>
                                    </m:r>
                                    <m:r>
                                      <a:rPr lang="en-US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𝑡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l-GR" sz="1800" dirty="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begChr m:val="{"/>
                                    <m:endChr m:val=""/>
                                    <m:ctrlPr>
                                      <a:rPr lang="el-GR" sz="180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eqArr>
                                      <m:eqArrPr>
                                        <m:ctrlPr>
                                          <a:rPr lang="el-GR" sz="1800" i="1">
                                            <a:effectLst/>
                                            <a:latin typeface="Cambria Math"/>
                                            <a:ea typeface="Cambria Math" pitchFamily="18" charset="0"/>
                                          </a:rPr>
                                        </m:ctrlPr>
                                      </m:eqArrPr>
                                      <m:e>
                                        <m:r>
                                          <a:rPr lang="el-GR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1,     </m:t>
                                        </m:r>
                                        <m:d>
                                          <m:dPr>
                                            <m:begChr m:val="|"/>
                                            <m:endChr m:val="|"/>
                                            <m:ctrlPr>
                                              <a:rPr lang="el-GR" sz="1800" i="1">
                                                <a:effectLst/>
                                                <a:latin typeface="Cambria Math"/>
                                                <a:ea typeface="Cambria Math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r>
                                              <a:rPr lang="en-US" sz="1800">
                                                <a:effectLst/>
                                                <a:latin typeface="Cambria Math" pitchFamily="18" charset="0"/>
                                                <a:ea typeface="Cambria Math" pitchFamily="18" charset="0"/>
                                              </a:rPr>
                                              <m:t>𝜔</m:t>
                                            </m:r>
                                          </m:e>
                                        </m:d>
                                        <m:r>
                                          <a:rPr lang="en-US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&lt;</m:t>
                                        </m:r>
                                        <m:sSub>
                                          <m:sSubPr>
                                            <m:ctrlPr>
                                              <a:rPr lang="el-GR" sz="1800" i="1">
                                                <a:effectLst/>
                                                <a:latin typeface="Cambria Math"/>
                                                <a:ea typeface="Cambria Math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l-GR" sz="1800">
                                                <a:effectLst/>
                                                <a:latin typeface="Cambria Math" pitchFamily="18" charset="0"/>
                                                <a:ea typeface="Cambria Math" pitchFamily="18" charset="0"/>
                                              </a:rPr>
                                              <m:t>𝜔</m:t>
                                            </m:r>
                                          </m:e>
                                          <m:sub>
                                            <m:r>
                                              <a:rPr lang="el-GR" sz="1800">
                                                <a:effectLst/>
                                                <a:latin typeface="Cambria Math" pitchFamily="18" charset="0"/>
                                                <a:ea typeface="Cambria Math" pitchFamily="18" charset="0"/>
                                              </a:rPr>
                                              <m:t>0</m:t>
                                            </m:r>
                                          </m:sub>
                                        </m:sSub>
                                        <m:r>
                                          <a:rPr lang="el-GR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 </m:t>
                                        </m:r>
                                      </m:e>
                                      <m:e>
                                        <m:r>
                                          <a:rPr lang="el-GR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0,    </m:t>
                                        </m:r>
                                        <m:d>
                                          <m:dPr>
                                            <m:begChr m:val="|"/>
                                            <m:endChr m:val="|"/>
                                            <m:ctrlPr>
                                              <a:rPr lang="el-GR" sz="1800" i="1">
                                                <a:effectLst/>
                                                <a:latin typeface="Cambria Math"/>
                                                <a:ea typeface="Cambria Math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l-GR" sz="1800">
                                                <a:effectLst/>
                                                <a:latin typeface="Cambria Math" pitchFamily="18" charset="0"/>
                                                <a:ea typeface="Cambria Math" pitchFamily="18" charset="0"/>
                                              </a:rPr>
                                              <m:t>ω</m:t>
                                            </m:r>
                                          </m:e>
                                        </m:d>
                                        <m:r>
                                          <a:rPr lang="el-GR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&gt;</m:t>
                                        </m:r>
                                        <m:sSub>
                                          <m:sSubPr>
                                            <m:ctrlPr>
                                              <a:rPr lang="el-GR" sz="1800" i="1">
                                                <a:effectLst/>
                                                <a:latin typeface="Cambria Math"/>
                                                <a:ea typeface="Cambria Math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l-GR" sz="1800">
                                                <a:effectLst/>
                                                <a:latin typeface="Cambria Math" pitchFamily="18" charset="0"/>
                                                <a:ea typeface="Cambria Math" pitchFamily="18" charset="0"/>
                                              </a:rPr>
                                              <m:t>ω</m:t>
                                            </m:r>
                                          </m:e>
                                          <m:sub>
                                            <m:r>
                                              <a:rPr lang="el-GR" sz="1800">
                                                <a:effectLst/>
                                                <a:latin typeface="Cambria Math" pitchFamily="18" charset="0"/>
                                                <a:ea typeface="Cambria Math" pitchFamily="18" charset="0"/>
                                              </a:rPr>
                                              <m:t>0</m:t>
                                            </m:r>
                                          </m:sub>
                                        </m:sSub>
                                      </m:e>
                                    </m:eqArr>
                                  </m:e>
                                </m:d>
                              </m:oMath>
                            </m:oMathPara>
                          </a14:m>
                          <a:endParaRPr lang="el-GR" sz="1800" dirty="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800" b="0" i="1" dirty="0" smtClean="0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800" b="0" i="1" dirty="0" smtClean="0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en-US" sz="1800" b="0" i="1" dirty="0" smtClean="0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  <m:t>−</m:t>
                                    </m:r>
                                    <m:r>
                                      <a:rPr lang="en-US" sz="1800" b="0" i="1" dirty="0" smtClean="0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  <m:t>𝑎𝑡</m:t>
                                    </m:r>
                                  </m:sup>
                                </m:sSup>
                                <m:r>
                                  <a:rPr lang="en-US" sz="1800" b="0" i="1" dirty="0" smtClean="0">
                                    <a:effectLst/>
                                    <a:latin typeface="Cambria Math"/>
                                    <a:ea typeface="Cambria Math" pitchFamily="18" charset="0"/>
                                  </a:rPr>
                                  <m:t>𝑢</m:t>
                                </m:r>
                                <m:d>
                                  <m:dPr>
                                    <m:ctrlPr>
                                      <a:rPr lang="en-US" sz="1800" b="0" i="1" dirty="0" smtClean="0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800" b="0" i="1" dirty="0" smtClean="0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  <m:t>𝑡</m:t>
                                    </m:r>
                                  </m:e>
                                </m:d>
                                <m:r>
                                  <a:rPr lang="en-US" sz="1800" b="0" i="1" dirty="0" smtClean="0">
                                    <a:effectLst/>
                                    <a:latin typeface="Cambria Math"/>
                                    <a:ea typeface="Cambria Math" pitchFamily="18" charset="0"/>
                                  </a:rPr>
                                  <m:t>,        </m:t>
                                </m:r>
                                <m:r>
                                  <a:rPr lang="en-US" sz="1800" b="0" i="1" dirty="0" smtClean="0">
                                    <a:effectLst/>
                                    <a:latin typeface="Cambria Math"/>
                                    <a:ea typeface="Cambria Math" pitchFamily="18" charset="0"/>
                                  </a:rPr>
                                  <m:t>𝑅𝑒</m:t>
                                </m:r>
                                <m:d>
                                  <m:dPr>
                                    <m:ctrlPr>
                                      <a:rPr lang="en-US" sz="1800" b="0" i="1" dirty="0" smtClean="0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800" b="0" i="1" dirty="0" smtClean="0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  <m:t>𝑎</m:t>
                                    </m:r>
                                  </m:e>
                                </m:d>
                                <m:r>
                                  <a:rPr lang="en-US" sz="1800" b="0" i="1" dirty="0" smtClean="0">
                                    <a:effectLst/>
                                    <a:latin typeface="Cambria Math"/>
                                    <a:ea typeface="Cambria Math" pitchFamily="18" charset="0"/>
                                  </a:rPr>
                                  <m:t>&gt;0</m:t>
                                </m:r>
                              </m:oMath>
                            </m:oMathPara>
                          </a14:m>
                          <a:endParaRPr lang="el-GR" sz="1800" b="0" dirty="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l-GR" sz="180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l-GR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l-GR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𝛼</m:t>
                                    </m:r>
                                    <m:r>
                                      <a:rPr lang="el-GR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+</m:t>
                                    </m:r>
                                    <m:r>
                                      <a:rPr lang="el-GR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𝑗</m:t>
                                    </m:r>
                                    <m:r>
                                      <a:rPr lang="el-GR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𝜔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l-GR" sz="1800" dirty="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800" b="0" i="1" dirty="0" smtClean="0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800" b="0" i="1" dirty="0" smtClean="0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  <m:t>𝑡</m:t>
                                    </m:r>
                                    <m:r>
                                      <a:rPr lang="en-US" sz="1800" b="0" i="1" dirty="0" smtClean="0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  <m:t> </m:t>
                                    </m:r>
                                    <m:r>
                                      <a:rPr lang="en-US" sz="1800" b="0" i="1" dirty="0" smtClean="0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en-US" sz="1800" b="0" i="1" dirty="0" smtClean="0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  <m:t>−</m:t>
                                    </m:r>
                                    <m:r>
                                      <a:rPr lang="en-US" sz="1800" b="0" i="1" dirty="0" smtClean="0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  <m:t>𝑎𝑡</m:t>
                                    </m:r>
                                  </m:sup>
                                </m:sSup>
                                <m:r>
                                  <a:rPr lang="en-US" sz="1800" b="0" i="1" dirty="0" smtClean="0">
                                    <a:effectLst/>
                                    <a:latin typeface="Cambria Math"/>
                                    <a:ea typeface="Cambria Math" pitchFamily="18" charset="0"/>
                                  </a:rPr>
                                  <m:t>𝑢</m:t>
                                </m:r>
                                <m:d>
                                  <m:dPr>
                                    <m:ctrlPr>
                                      <a:rPr lang="en-US" sz="1800" b="0" i="1" dirty="0" smtClean="0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800" b="0" i="1" dirty="0" smtClean="0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  <m:t>𝑡</m:t>
                                    </m:r>
                                  </m:e>
                                </m:d>
                                <m:r>
                                  <a:rPr lang="en-US" sz="1800" b="0" i="1" dirty="0" smtClean="0">
                                    <a:effectLst/>
                                    <a:latin typeface="Cambria Math"/>
                                    <a:ea typeface="Cambria Math" pitchFamily="18" charset="0"/>
                                  </a:rPr>
                                  <m:t>,        </m:t>
                                </m:r>
                                <m:r>
                                  <a:rPr lang="en-US" sz="1800" b="0" i="1" dirty="0" smtClean="0">
                                    <a:effectLst/>
                                    <a:latin typeface="Cambria Math"/>
                                    <a:ea typeface="Cambria Math" pitchFamily="18" charset="0"/>
                                  </a:rPr>
                                  <m:t>𝑅𝑒</m:t>
                                </m:r>
                                <m:d>
                                  <m:dPr>
                                    <m:ctrlPr>
                                      <a:rPr lang="en-US" sz="1800" b="0" i="1" dirty="0" smtClean="0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800" b="0" i="1" dirty="0" smtClean="0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  <m:t>𝑎</m:t>
                                    </m:r>
                                  </m:e>
                                </m:d>
                                <m:r>
                                  <a:rPr lang="en-US" sz="1800" b="0" i="1" dirty="0" smtClean="0">
                                    <a:effectLst/>
                                    <a:latin typeface="Cambria Math"/>
                                    <a:ea typeface="Cambria Math" pitchFamily="18" charset="0"/>
                                  </a:rPr>
                                  <m:t>&gt;0</m:t>
                                </m:r>
                              </m:oMath>
                            </m:oMathPara>
                          </a14:m>
                          <a:endParaRPr lang="el-GR" sz="1800" b="0" dirty="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l-GR" sz="180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l-GR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sSup>
                                      <m:sSupPr>
                                        <m:ctrlPr>
                                          <a:rPr lang="el-GR" sz="1800" i="1">
                                            <a:effectLst/>
                                            <a:latin typeface="Cambria Math"/>
                                            <a:ea typeface="Cambria Math" pitchFamily="18" charset="0"/>
                                          </a:rPr>
                                        </m:ctrlPr>
                                      </m:sSupPr>
                                      <m:e>
                                        <m:d>
                                          <m:dPr>
                                            <m:ctrlPr>
                                              <a:rPr lang="el-GR" sz="1800" i="1">
                                                <a:effectLst/>
                                                <a:latin typeface="Cambria Math"/>
                                                <a:ea typeface="Cambria Math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r>
                                              <a:rPr lang="el-GR" sz="1800">
                                                <a:effectLst/>
                                                <a:latin typeface="Cambria Math" pitchFamily="18" charset="0"/>
                                                <a:ea typeface="Cambria Math" pitchFamily="18" charset="0"/>
                                              </a:rPr>
                                              <m:t>𝛼</m:t>
                                            </m:r>
                                            <m:r>
                                              <a:rPr lang="el-GR" sz="1800">
                                                <a:effectLst/>
                                                <a:latin typeface="Cambria Math" pitchFamily="18" charset="0"/>
                                                <a:ea typeface="Cambria Math" pitchFamily="18" charset="0"/>
                                              </a:rPr>
                                              <m:t>+</m:t>
                                            </m:r>
                                            <m:r>
                                              <a:rPr lang="el-GR" sz="1800">
                                                <a:effectLst/>
                                                <a:latin typeface="Cambria Math" pitchFamily="18" charset="0"/>
                                                <a:ea typeface="Cambria Math" pitchFamily="18" charset="0"/>
                                              </a:rPr>
                                              <m:t>𝑗</m:t>
                                            </m:r>
                                            <m:r>
                                              <a:rPr lang="el-GR" sz="1800">
                                                <a:effectLst/>
                                                <a:latin typeface="Cambria Math" pitchFamily="18" charset="0"/>
                                                <a:ea typeface="Cambria Math" pitchFamily="18" charset="0"/>
                                              </a:rPr>
                                              <m:t>𝜔</m:t>
                                            </m:r>
                                          </m:e>
                                        </m:d>
                                      </m:e>
                                      <m:sup>
                                        <m:r>
                                          <a:rPr lang="el-GR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den>
                                </m:f>
                              </m:oMath>
                            </m:oMathPara>
                          </a14:m>
                          <a:endParaRPr lang="el-GR" sz="1800" dirty="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844689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800" b="0" i="1" dirty="0" smtClean="0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sSupPr>
                                  <m:e>
                                    <m:f>
                                      <m:fPr>
                                        <m:ctrlPr>
                                          <a:rPr lang="en-US" sz="1800" b="0" i="1" dirty="0" smtClean="0">
                                            <a:effectLst/>
                                            <a:latin typeface="Cambria Math"/>
                                            <a:ea typeface="Cambria Math" pitchFamily="18" charset="0"/>
                                          </a:rPr>
                                        </m:ctrlPr>
                                      </m:fPr>
                                      <m:num>
                                        <m:sSup>
                                          <m:sSupPr>
                                            <m:ctrlPr>
                                              <a:rPr lang="en-US" sz="1800" b="0" i="1" dirty="0" smtClean="0">
                                                <a:effectLst/>
                                                <a:latin typeface="Cambria Math"/>
                                                <a:ea typeface="Cambria Math" pitchFamily="18" charset="0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en-US" sz="1800" b="0" i="1" dirty="0" smtClean="0">
                                                <a:effectLst/>
                                                <a:latin typeface="Cambria Math"/>
                                                <a:ea typeface="Cambria Math" pitchFamily="18" charset="0"/>
                                              </a:rPr>
                                              <m:t>𝑡</m:t>
                                            </m:r>
                                          </m:e>
                                          <m:sup>
                                            <m:r>
                                              <a:rPr lang="en-US" sz="1800" b="0" i="1" dirty="0" smtClean="0">
                                                <a:effectLst/>
                                                <a:latin typeface="Cambria Math"/>
                                                <a:ea typeface="Cambria Math" pitchFamily="18" charset="0"/>
                                              </a:rPr>
                                              <m:t>𝑛</m:t>
                                            </m:r>
                                            <m:r>
                                              <a:rPr lang="en-US" sz="1800" b="0" i="1" dirty="0" smtClean="0">
                                                <a:effectLst/>
                                                <a:latin typeface="Cambria Math"/>
                                                <a:ea typeface="Cambria Math" pitchFamily="18" charset="0"/>
                                              </a:rPr>
                                              <m:t>−1</m:t>
                                            </m:r>
                                          </m:sup>
                                        </m:sSup>
                                      </m:num>
                                      <m:den>
                                        <m:d>
                                          <m:dPr>
                                            <m:ctrlPr>
                                              <a:rPr lang="en-US" sz="1800" b="0" i="1" dirty="0" smtClean="0">
                                                <a:effectLst/>
                                                <a:latin typeface="Cambria Math"/>
                                                <a:ea typeface="Cambria Math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r>
                                              <a:rPr lang="en-US" sz="1800" b="0" i="1" dirty="0" smtClean="0">
                                                <a:effectLst/>
                                                <a:latin typeface="Cambria Math"/>
                                                <a:ea typeface="Cambria Math" pitchFamily="18" charset="0"/>
                                              </a:rPr>
                                              <m:t>𝑛</m:t>
                                            </m:r>
                                            <m:r>
                                              <a:rPr lang="en-US" sz="1800" b="0" i="1" dirty="0" smtClean="0">
                                                <a:effectLst/>
                                                <a:latin typeface="Cambria Math"/>
                                                <a:ea typeface="Cambria Math" pitchFamily="18" charset="0"/>
                                              </a:rPr>
                                              <m:t>−1</m:t>
                                            </m:r>
                                          </m:e>
                                        </m:d>
                                        <m:r>
                                          <a:rPr lang="en-US" sz="1800" b="0" i="1" dirty="0" smtClean="0">
                                            <a:effectLst/>
                                            <a:latin typeface="Cambria Math"/>
                                            <a:ea typeface="Cambria Math" pitchFamily="18" charset="0"/>
                                          </a:rPr>
                                          <m:t>!</m:t>
                                        </m:r>
                                      </m:den>
                                    </m:f>
                                    <m:r>
                                      <a:rPr lang="en-US" sz="1800" b="0" i="1" dirty="0" smtClean="0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en-US" sz="1800" b="0" i="1" dirty="0" smtClean="0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  <m:t>−</m:t>
                                    </m:r>
                                    <m:r>
                                      <a:rPr lang="en-US" sz="1800" b="0" i="1" dirty="0" smtClean="0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  <m:t>𝑎𝑡</m:t>
                                    </m:r>
                                  </m:sup>
                                </m:sSup>
                                <m:r>
                                  <a:rPr lang="en-US" sz="1800" b="0" i="1" dirty="0" smtClean="0">
                                    <a:effectLst/>
                                    <a:latin typeface="Cambria Math"/>
                                    <a:ea typeface="Cambria Math" pitchFamily="18" charset="0"/>
                                  </a:rPr>
                                  <m:t>𝑢</m:t>
                                </m:r>
                                <m:d>
                                  <m:dPr>
                                    <m:ctrlPr>
                                      <a:rPr lang="en-US" sz="1800" b="0" i="1" dirty="0" smtClean="0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800" b="0" i="1" dirty="0" smtClean="0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  <m:t>𝑡</m:t>
                                    </m:r>
                                  </m:e>
                                </m:d>
                                <m:r>
                                  <a:rPr lang="en-US" sz="1800" b="0" i="1" dirty="0" smtClean="0">
                                    <a:effectLst/>
                                    <a:latin typeface="Cambria Math"/>
                                    <a:ea typeface="Cambria Math" pitchFamily="18" charset="0"/>
                                  </a:rPr>
                                  <m:t>,  </m:t>
                                </m:r>
                                <m:r>
                                  <a:rPr lang="en-US" sz="1800" b="0" i="1" dirty="0" smtClean="0">
                                    <a:effectLst/>
                                    <a:latin typeface="Cambria Math"/>
                                    <a:ea typeface="Cambria Math" pitchFamily="18" charset="0"/>
                                  </a:rPr>
                                  <m:t>𝑅</m:t>
                                </m:r>
                                <m:r>
                                  <a:rPr lang="en-US" sz="1800" b="0" i="1" dirty="0" smtClean="0">
                                    <a:effectLst/>
                                    <a:latin typeface="Cambria Math"/>
                                    <a:ea typeface="Cambria Math" pitchFamily="18" charset="0"/>
                                  </a:rPr>
                                  <m:t>𝑒</m:t>
                                </m:r>
                                <m:d>
                                  <m:dPr>
                                    <m:ctrlPr>
                                      <a:rPr lang="en-US" sz="1800" b="0" i="1" dirty="0" smtClean="0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800" b="0" i="1" dirty="0" smtClean="0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  <m:t>𝑎</m:t>
                                    </m:r>
                                  </m:e>
                                </m:d>
                                <m:r>
                                  <a:rPr lang="en-US" sz="1800" b="0" i="1" dirty="0" smtClean="0">
                                    <a:effectLst/>
                                    <a:latin typeface="Cambria Math"/>
                                    <a:ea typeface="Cambria Math" pitchFamily="18" charset="0"/>
                                  </a:rPr>
                                  <m:t>&gt;0</m:t>
                                </m:r>
                              </m:oMath>
                            </m:oMathPara>
                          </a14:m>
                          <a:endParaRPr lang="el-GR" sz="1800" b="0" dirty="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l-GR" sz="180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l-GR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sSup>
                                      <m:sSupPr>
                                        <m:ctrlPr>
                                          <a:rPr lang="el-GR" sz="1800" i="1">
                                            <a:effectLst/>
                                            <a:latin typeface="Cambria Math"/>
                                            <a:ea typeface="Cambria Math" pitchFamily="18" charset="0"/>
                                          </a:rPr>
                                        </m:ctrlPr>
                                      </m:sSupPr>
                                      <m:e>
                                        <m:d>
                                          <m:dPr>
                                            <m:ctrlPr>
                                              <a:rPr lang="el-GR" sz="1800" i="1">
                                                <a:effectLst/>
                                                <a:latin typeface="Cambria Math"/>
                                                <a:ea typeface="Cambria Math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r>
                                              <a:rPr lang="el-GR" sz="1800">
                                                <a:effectLst/>
                                                <a:latin typeface="Cambria Math" pitchFamily="18" charset="0"/>
                                                <a:ea typeface="Cambria Math" pitchFamily="18" charset="0"/>
                                              </a:rPr>
                                              <m:t>𝛼</m:t>
                                            </m:r>
                                            <m:r>
                                              <a:rPr lang="el-GR" sz="1800">
                                                <a:effectLst/>
                                                <a:latin typeface="Cambria Math" pitchFamily="18" charset="0"/>
                                                <a:ea typeface="Cambria Math" pitchFamily="18" charset="0"/>
                                              </a:rPr>
                                              <m:t>+</m:t>
                                            </m:r>
                                            <m:r>
                                              <a:rPr lang="el-GR" sz="1800">
                                                <a:effectLst/>
                                                <a:latin typeface="Cambria Math" pitchFamily="18" charset="0"/>
                                                <a:ea typeface="Cambria Math" pitchFamily="18" charset="0"/>
                                              </a:rPr>
                                              <m:t>𝑗</m:t>
                                            </m:r>
                                            <m:r>
                                              <a:rPr lang="el-GR" sz="1800">
                                                <a:effectLst/>
                                                <a:latin typeface="Cambria Math" pitchFamily="18" charset="0"/>
                                                <a:ea typeface="Cambria Math" pitchFamily="18" charset="0"/>
                                              </a:rPr>
                                              <m:t>𝜔</m:t>
                                            </m:r>
                                          </m:e>
                                        </m:d>
                                      </m:e>
                                      <m:sup>
                                        <m:r>
                                          <a:rPr lang="el-GR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𝑛</m:t>
                                        </m:r>
                                      </m:sup>
                                    </m:sSup>
                                  </m:den>
                                </m:f>
                              </m:oMath>
                            </m:oMathPara>
                          </a14:m>
                          <a:endParaRPr lang="el-GR" sz="1800" dirty="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nary>
                                  <m:naryPr>
                                    <m:chr m:val="∑"/>
                                    <m:limLoc m:val="undOvr"/>
                                    <m:ctrlPr>
                                      <a:rPr lang="el-GR" sz="180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naryPr>
                                  <m:sub>
                                    <m:r>
                                      <a:rPr lang="en-US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𝑘</m:t>
                                    </m:r>
                                    <m:r>
                                      <a:rPr lang="en-US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=−∞</m:t>
                                    </m:r>
                                  </m:sub>
                                  <m:sup>
                                    <m:r>
                                      <a:rPr lang="en-US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+∞</m:t>
                                    </m:r>
                                  </m:sup>
                                  <m:e>
                                    <m:sSub>
                                      <m:sSubPr>
                                        <m:ctrlPr>
                                          <a:rPr lang="el-GR" sz="1800" i="1">
                                            <a:effectLst/>
                                            <a:latin typeface="Cambria Math"/>
                                            <a:ea typeface="Cambria Math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𝑎</m:t>
                                        </m:r>
                                      </m:e>
                                      <m:sub>
                                        <m:r>
                                          <a:rPr lang="en-US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𝑘</m:t>
                                        </m:r>
                                      </m:sub>
                                    </m:sSub>
                                    <m:sSup>
                                      <m:sSupPr>
                                        <m:ctrlPr>
                                          <a:rPr lang="el-GR" sz="1800" i="1">
                                            <a:effectLst/>
                                            <a:latin typeface="Cambria Math"/>
                                            <a:ea typeface="Cambria Math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𝑒</m:t>
                                        </m:r>
                                      </m:e>
                                      <m:sup>
                                        <m:r>
                                          <a:rPr lang="en-US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𝑗𝑘</m:t>
                                        </m:r>
                                        <m:sSub>
                                          <m:sSubPr>
                                            <m:ctrlPr>
                                              <a:rPr lang="el-GR" sz="1800" i="1">
                                                <a:effectLst/>
                                                <a:latin typeface="Cambria Math"/>
                                                <a:ea typeface="Cambria Math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l-GR" sz="1800">
                                                <a:effectLst/>
                                                <a:latin typeface="Cambria Math" pitchFamily="18" charset="0"/>
                                                <a:ea typeface="Cambria Math" pitchFamily="18" charset="0"/>
                                              </a:rPr>
                                              <m:t>𝜔</m:t>
                                            </m:r>
                                          </m:e>
                                          <m:sub>
                                            <m:r>
                                              <a:rPr lang="el-GR" sz="1800">
                                                <a:effectLst/>
                                                <a:latin typeface="Cambria Math" pitchFamily="18" charset="0"/>
                                                <a:ea typeface="Cambria Math" pitchFamily="18" charset="0"/>
                                              </a:rPr>
                                              <m:t>0</m:t>
                                            </m:r>
                                          </m:sub>
                                        </m:sSub>
                                        <m:r>
                                          <a:rPr lang="en-US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𝑡</m:t>
                                        </m:r>
                                      </m:sup>
                                    </m:sSup>
                                  </m:e>
                                </m:nary>
                              </m:oMath>
                            </m:oMathPara>
                          </a14:m>
                          <a:endParaRPr lang="el-GR" sz="1800" dirty="0">
                            <a:effectLst/>
                            <a:latin typeface="Cambria Math" pitchFamily="18" charset="0"/>
                            <a:ea typeface="Cambria Math" pitchFamily="18" charset="0"/>
                            <a:cs typeface="Verdana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2</m:t>
                                </m:r>
                                <m:r>
                                  <a:rPr lang="el-GR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𝜋</m:t>
                                </m:r>
                                <m:nary>
                                  <m:naryPr>
                                    <m:chr m:val="∑"/>
                                    <m:limLoc m:val="undOvr"/>
                                    <m:ctrlPr>
                                      <a:rPr lang="el-GR" sz="180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naryPr>
                                  <m:sub>
                                    <m:r>
                                      <a:rPr lang="en-US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𝑘</m:t>
                                    </m:r>
                                    <m:r>
                                      <a:rPr lang="en-US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=−∞</m:t>
                                    </m:r>
                                  </m:sub>
                                  <m:sup>
                                    <m:r>
                                      <a:rPr lang="en-US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+∞</m:t>
                                    </m:r>
                                  </m:sup>
                                  <m:e>
                                    <m:sSub>
                                      <m:sSubPr>
                                        <m:ctrlPr>
                                          <a:rPr lang="el-GR" sz="1800" i="1">
                                            <a:effectLst/>
                                            <a:latin typeface="Cambria Math"/>
                                            <a:ea typeface="Cambria Math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𝑎</m:t>
                                        </m:r>
                                      </m:e>
                                      <m:sub>
                                        <m:r>
                                          <a:rPr lang="en-US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𝑘</m:t>
                                        </m:r>
                                      </m:sub>
                                    </m:sSub>
                                    <m:r>
                                      <a:rPr lang="en-US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𝛿</m:t>
                                    </m:r>
                                    <m:r>
                                      <a:rPr lang="en-US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(</m:t>
                                    </m:r>
                                    <m:r>
                                      <a:rPr lang="el-GR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𝜔</m:t>
                                    </m:r>
                                    <m:r>
                                      <a:rPr lang="el-GR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−</m:t>
                                    </m:r>
                                    <m:r>
                                      <a:rPr lang="en-US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𝑘</m:t>
                                    </m:r>
                                    <m:sSub>
                                      <m:sSubPr>
                                        <m:ctrlPr>
                                          <a:rPr lang="el-GR" sz="1800" i="1">
                                            <a:effectLst/>
                                            <a:latin typeface="Cambria Math"/>
                                            <a:ea typeface="Cambria Math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l-GR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𝜔</m:t>
                                        </m:r>
                                      </m:e>
                                      <m:sub>
                                        <m:r>
                                          <a:rPr lang="el-GR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  <m:r>
                                      <a:rPr lang="el-GR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)</m:t>
                                    </m:r>
                                  </m:e>
                                </m:nary>
                              </m:oMath>
                            </m:oMathPara>
                          </a14:m>
                          <a:endParaRPr lang="el-GR" sz="1800" dirty="0">
                            <a:effectLst/>
                            <a:latin typeface="Cambria Math" pitchFamily="18" charset="0"/>
                            <a:ea typeface="Cambria Math" pitchFamily="18" charset="0"/>
                            <a:cs typeface="Verdana"/>
                          </a:endParaRPr>
                        </a:p>
                      </a:txBody>
                      <a:tcPr marL="68580" marR="68580" marT="0" marB="0" anchor="ctr"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5" name="Content Placeholder 4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689203119"/>
                  </p:ext>
                </p:extLst>
              </p:nvPr>
            </p:nvGraphicFramePr>
            <p:xfrm>
              <a:off x="1187625" y="1108899"/>
              <a:ext cx="6624736" cy="4954754"/>
            </p:xfrm>
            <a:graphic>
              <a:graphicData uri="http://schemas.openxmlformats.org/drawingml/2006/table">
                <a:tbl>
                  <a:tblPr firstRow="1" firstCol="1" bandRow="1" bandCol="1">
                    <a:tableStyleId>{69012ECD-51FC-41F1-AA8D-1B2483CD663E}</a:tableStyleId>
                  </a:tblPr>
                  <a:tblGrid>
                    <a:gridCol w="3508836"/>
                    <a:gridCol w="3115900"/>
                  </a:tblGrid>
                  <a:tr h="591909"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Πεδίο του χρόνου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Πεδίο συχνοτήτων</a:t>
                          </a:r>
                        </a:p>
                      </a:txBody>
                      <a:tcPr marL="68580" marR="68580" marT="0" marB="0" anchor="ctr"/>
                    </a:tc>
                  </a:tr>
                  <a:tr h="858901"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68580" marR="68580" marT="0" marB="0" anchor="ctr">
                        <a:blipFill rotWithShape="1">
                          <a:blip r:embed="rId2"/>
                          <a:stretch>
                            <a:fillRect l="-174" t="-69504" r="-88715" b="-40780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68580" marR="68580" marT="0" marB="0" anchor="ctr">
                        <a:blipFill rotWithShape="1">
                          <a:blip r:embed="rId2"/>
                          <a:stretch>
                            <a:fillRect l="-112916" t="-69504" b="-407801"/>
                          </a:stretch>
                        </a:blipFill>
                      </a:tcPr>
                    </a:tc>
                  </a:tr>
                  <a:tr h="617538"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68580" marR="68580" marT="0" marB="0" anchor="ctr">
                        <a:blipFill rotWithShape="1">
                          <a:blip r:embed="rId2"/>
                          <a:stretch>
                            <a:fillRect l="-174" t="-236634" r="-88715" b="-46930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68580" marR="68580" marT="0" marB="0" anchor="ctr">
                        <a:blipFill rotWithShape="1">
                          <a:blip r:embed="rId2"/>
                          <a:stretch>
                            <a:fillRect l="-112916" t="-236634" b="-469307"/>
                          </a:stretch>
                        </a:blipFill>
                      </a:tcPr>
                    </a:tc>
                  </a:tr>
                  <a:tr h="639636"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68580" marR="68580" marT="0" marB="0" anchor="ctr">
                        <a:blipFill rotWithShape="1">
                          <a:blip r:embed="rId2"/>
                          <a:stretch>
                            <a:fillRect l="-174" t="-323810" r="-88715" b="-35142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68580" marR="68580" marT="0" marB="0" anchor="ctr">
                        <a:blipFill rotWithShape="1">
                          <a:blip r:embed="rId2"/>
                          <a:stretch>
                            <a:fillRect l="-112916" t="-323810" b="-351429"/>
                          </a:stretch>
                        </a:blipFill>
                      </a:tcPr>
                    </a:tc>
                  </a:tr>
                  <a:tr h="639636"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68580" marR="68580" marT="0" marB="0" anchor="ctr">
                        <a:blipFill rotWithShape="1">
                          <a:blip r:embed="rId2"/>
                          <a:stretch>
                            <a:fillRect l="-174" t="-423810" r="-88715" b="-25142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68580" marR="68580" marT="0" marB="0" anchor="ctr">
                        <a:blipFill rotWithShape="1">
                          <a:blip r:embed="rId2"/>
                          <a:stretch>
                            <a:fillRect l="-112916" t="-423810" b="-251429"/>
                          </a:stretch>
                        </a:blipFill>
                      </a:tcPr>
                    </a:tc>
                  </a:tr>
                  <a:tr h="844689"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68580" marR="68580" marT="0" marB="0" anchor="ctr">
                        <a:blipFill rotWithShape="1">
                          <a:blip r:embed="rId2"/>
                          <a:stretch>
                            <a:fillRect l="-174" t="-395683" r="-88715" b="-8992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68580" marR="68580" marT="0" marB="0" anchor="ctr">
                        <a:blipFill rotWithShape="1">
                          <a:blip r:embed="rId2"/>
                          <a:stretch>
                            <a:fillRect l="-112916" t="-395683" b="-89928"/>
                          </a:stretch>
                        </a:blipFill>
                      </a:tcPr>
                    </a:tc>
                  </a:tr>
                  <a:tr h="762445"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68580" marR="68580" marT="0" marB="0" anchor="ctr">
                        <a:blipFill rotWithShape="1">
                          <a:blip r:embed="rId2"/>
                          <a:stretch>
                            <a:fillRect l="-174" t="-551200" r="-887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68580" marR="68580" marT="0" marB="0" anchor="ctr">
                        <a:blipFill rotWithShape="1">
                          <a:blip r:embed="rId2"/>
                          <a:stretch>
                            <a:fillRect l="-112916" t="-551200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47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82285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/>
              <a:t>Ιδιότητες του Μετασχηματισμού </a:t>
            </a:r>
            <a:r>
              <a:rPr lang="el-GR" dirty="0" smtClean="0"/>
              <a:t>Fourier (1/10)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n-US" sz="1800" b="1" dirty="0" smtClean="0"/>
                  <a:t>1.	</a:t>
                </a:r>
                <a:r>
                  <a:rPr lang="el-GR" sz="1800" b="1" dirty="0" smtClean="0"/>
                  <a:t>Γραμμικότητα</a:t>
                </a:r>
                <a:endParaRPr lang="en-US" sz="1800" b="1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Αν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 dirty="0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sz="1800" i="1" dirty="0" smtClean="0">
                            <a:latin typeface="Cambria Math"/>
                          </a:rPr>
                          <m:t>𝑖</m:t>
                        </m:r>
                      </m:sub>
                    </m:sSub>
                    <m:d>
                      <m:dPr>
                        <m:ctrlPr>
                          <a:rPr lang="en-US" sz="180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 dirty="0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US" sz="1800" b="0" i="1" dirty="0" smtClean="0">
                        <a:latin typeface="Cambria Math"/>
                      </a:rPr>
                      <m:t> </m:t>
                    </m:r>
                    <m:groupChr>
                      <m:groupChrPr>
                        <m:chr m:val="↔"/>
                        <m:vertJc m:val="bot"/>
                        <m:ctrlPr>
                          <a:rPr lang="en-US" sz="1800" i="1" dirty="0">
                            <a:latin typeface="Cambria Math"/>
                          </a:rPr>
                        </m:ctrlPr>
                      </m:groupChrPr>
                      <m:e>
                        <m:r>
                          <a:rPr lang="en-US" sz="1800" i="1" dirty="0">
                            <a:latin typeface="Cambria Math"/>
                          </a:rPr>
                          <m:t>   </m:t>
                        </m:r>
                        <m:r>
                          <a:rPr lang="en-US" sz="1800" i="1" dirty="0">
                            <a:latin typeface="Cambria Math"/>
                          </a:rPr>
                          <m:t>𝐹</m:t>
                        </m:r>
                        <m:r>
                          <a:rPr lang="en-US" sz="1800" i="1" dirty="0">
                            <a:latin typeface="Cambria Math"/>
                          </a:rPr>
                          <m:t>   </m:t>
                        </m:r>
                      </m:e>
                    </m:groupChr>
                    <m:r>
                      <a:rPr lang="en-US" sz="1800" b="0" i="1" dirty="0" smtClean="0"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en-US" sz="1800" i="1" dirty="0" err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 dirty="0" err="1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US" sz="1800" i="1" dirty="0" err="1">
                            <a:latin typeface="Cambria Math"/>
                          </a:rPr>
                          <m:t>𝑖</m:t>
                        </m:r>
                      </m:sub>
                    </m:sSub>
                    <m:d>
                      <m:dPr>
                        <m:ctrlPr>
                          <a:rPr lang="en-US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>
                            <a:latin typeface="Cambria Math"/>
                          </a:rPr>
                          <m:t>𝜔</m:t>
                        </m:r>
                      </m:e>
                    </m:d>
                  </m:oMath>
                </a14:m>
                <a:r>
                  <a:rPr lang="en-US" sz="1800" dirty="0" smtClean="0"/>
                  <a:t> </a:t>
                </a:r>
                <a:r>
                  <a:rPr lang="el-GR" sz="1800" dirty="0"/>
                  <a:t>και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 dirty="0" smtClean="0">
                            <a:latin typeface="Cambria Math"/>
                          </a:rPr>
                          <m:t>𝑐</m:t>
                        </m:r>
                      </m:e>
                      <m:sub>
                        <m:r>
                          <a:rPr lang="en-US" sz="1800" i="1" dirty="0" smtClean="0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sz="1800" dirty="0"/>
                  <a:t> </a:t>
                </a:r>
                <a:r>
                  <a:rPr lang="el-GR" sz="1800" dirty="0"/>
                  <a:t>αυθαίρετη (πραγματική ή μιγαδική) σταθερά και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𝑖</m:t>
                    </m:r>
                    <m:r>
                      <a:rPr lang="en-US" sz="1800" i="1" dirty="0" smtClean="0">
                        <a:latin typeface="Cambria Math"/>
                      </a:rPr>
                      <m:t>=1,2,…</m:t>
                    </m:r>
                    <m:r>
                      <a:rPr lang="en-US" sz="1800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en-US" sz="1800" dirty="0"/>
                  <a:t>, </a:t>
                </a:r>
                <a:r>
                  <a:rPr lang="el-GR" sz="1800" dirty="0"/>
                  <a:t>τότε ισχύει: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 dirty="0" smtClean="0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sz="1800" i="1" dirty="0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 dirty="0" smtClean="0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sz="1800" i="1" dirty="0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 dirty="0" smtClean="0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sz="1800" i="1" dirty="0" smtClean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 dirty="0" smtClean="0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sz="1800" i="1" dirty="0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 dirty="0" smtClean="0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sz="1800" i="1" dirty="0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 dirty="0" smtClean="0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sz="1800" i="1" dirty="0" smtClean="0">
                          <a:latin typeface="Cambria Math"/>
                        </a:rPr>
                        <m:t>+⋯+</m:t>
                      </m:r>
                      <m:sSub>
                        <m:sSubPr>
                          <m:ctrlPr>
                            <a:rPr lang="en-US" sz="1800" i="1" dirty="0" err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 dirty="0" err="1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sz="1800" i="1" dirty="0" err="1">
                              <a:latin typeface="Cambria Math"/>
                            </a:rPr>
                            <m:t>𝑛</m:t>
                          </m:r>
                        </m:sub>
                      </m:sSub>
                      <m:sSub>
                        <m:sSubPr>
                          <m:ctrlPr>
                            <a:rPr lang="en-US" sz="1800" i="1" dirty="0" err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 dirty="0" err="1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sz="1800" i="1" dirty="0" err="1">
                              <a:latin typeface="Cambria Math"/>
                            </a:rPr>
                            <m:t>𝑛</m:t>
                          </m:r>
                        </m:sub>
                      </m:sSub>
                      <m:d>
                        <m:d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 dirty="0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sz="1800" b="0" i="1" dirty="0" smtClean="0">
                          <a:latin typeface="Cambria Math"/>
                        </a:rPr>
                        <m:t> </m:t>
                      </m:r>
                      <m:box>
                        <m:box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boxPr>
                        <m:e>
                          <m:groupChr>
                            <m:groupChrPr>
                              <m:chr m:val="↔"/>
                              <m:vertJc m:val="bot"/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groupChr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    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𝐹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    </m:t>
                              </m:r>
                            </m:e>
                          </m:groupChr>
                        </m:e>
                      </m:box>
                      <m:r>
                        <a:rPr lang="en-US" sz="1800" b="0" i="1" dirty="0" smtClean="0">
                          <a:latin typeface="Cambria Math"/>
                        </a:rPr>
                        <m:t> </m:t>
                      </m:r>
                      <m:sSub>
                        <m:sSub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 dirty="0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sz="1800" i="1" dirty="0">
                              <a:latin typeface="Cambria Math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 dirty="0">
                              <a:latin typeface="Cambria Math"/>
                            </a:rPr>
                            <m:t>𝑋</m:t>
                          </m:r>
                        </m:e>
                        <m:sub>
                          <m:r>
                            <a:rPr lang="en-US" sz="1800" i="1" dirty="0">
                              <a:latin typeface="Cambria Math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</m:e>
                      </m:d>
                      <m:r>
                        <a:rPr lang="el-GR" sz="1800" i="1" dirty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 dirty="0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sz="1800" i="1" dirty="0">
                              <a:latin typeface="Cambria Math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 dirty="0">
                              <a:latin typeface="Cambria Math"/>
                            </a:rPr>
                            <m:t>𝑋</m:t>
                          </m:r>
                        </m:e>
                        <m:sub>
                          <m:r>
                            <a:rPr lang="en-US" sz="1800" i="1" dirty="0">
                              <a:latin typeface="Cambria Math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𝜔</m:t>
                          </m:r>
                        </m:e>
                      </m:d>
                      <m:r>
                        <a:rPr lang="el-GR" sz="1800" i="1" dirty="0" err="1">
                          <a:latin typeface="Cambria Math"/>
                        </a:rPr>
                        <m:t>+⋯</m:t>
                      </m:r>
                      <m:r>
                        <a:rPr lang="el-GR" sz="1800" i="1" dirty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1800" i="1" dirty="0" err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 dirty="0" err="1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sz="1800" i="1" dirty="0" err="1">
                              <a:latin typeface="Cambria Math"/>
                            </a:rPr>
                            <m:t>𝑛</m:t>
                          </m:r>
                        </m:sub>
                      </m:sSub>
                      <m:sSub>
                        <m:sSubPr>
                          <m:ctrlPr>
                            <a:rPr lang="en-US" sz="1800" i="1" dirty="0" err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 dirty="0" err="1">
                              <a:latin typeface="Cambria Math"/>
                            </a:rPr>
                            <m:t>𝑋</m:t>
                          </m:r>
                        </m:e>
                        <m:sub>
                          <m:r>
                            <a:rPr lang="en-US" sz="1800" i="1" dirty="0" err="1">
                              <a:latin typeface="Cambria Math"/>
                            </a:rPr>
                            <m:t>𝑛</m:t>
                          </m:r>
                        </m:sub>
                      </m:sSub>
                      <m:d>
                        <m:d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</m:e>
                      </m:d>
                    </m:oMath>
                  </m:oMathPara>
                </a14:m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Η  σχ</a:t>
                </a:r>
                <a:r>
                  <a:rPr lang="el-GR" sz="1800" dirty="0"/>
                  <a:t>έ</a:t>
                </a:r>
                <a:r>
                  <a:rPr lang="el-GR" sz="1800" dirty="0" smtClean="0"/>
                  <a:t>ση δηλώνει ότι ο Μ</a:t>
                </a:r>
                <a:r>
                  <a:rPr lang="en-US" sz="1800" dirty="0" smtClean="0"/>
                  <a:t>F</a:t>
                </a:r>
                <a:r>
                  <a:rPr lang="el-GR" sz="1800" dirty="0" smtClean="0"/>
                  <a:t> ενός γραμμικού συνδυασμού συναρτήσεων ισούται με τον γραμμικό συνδυασμό των αντίστοιχων επιμέρους </a:t>
                </a:r>
                <a:r>
                  <a:rPr lang="en-US" sz="1800" dirty="0" smtClean="0"/>
                  <a:t>MF </a:t>
                </a:r>
                <a:r>
                  <a:rPr lang="el-GR" sz="1800" dirty="0" smtClean="0"/>
                  <a:t>για κάθε συνάρτηση.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n-US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n-US" sz="1800" b="1" dirty="0" smtClean="0"/>
                  <a:t>2.	</a:t>
                </a:r>
                <a:r>
                  <a:rPr lang="el-GR" sz="1800" b="1" dirty="0" smtClean="0"/>
                  <a:t>Ολίσθηση </a:t>
                </a:r>
                <a:r>
                  <a:rPr lang="el-GR" sz="1800" b="1" dirty="0"/>
                  <a:t>στο Χρόνο 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Αν </a:t>
                </a:r>
                <a14:m>
                  <m:oMath xmlns:m="http://schemas.openxmlformats.org/officeDocument/2006/math">
                    <m:r>
                      <a:rPr lang="en-US" sz="1800" b="0" i="1" dirty="0" smtClean="0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 dirty="0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US" sz="1800" i="1" dirty="0">
                        <a:latin typeface="Cambria Math"/>
                      </a:rPr>
                      <m:t> </m:t>
                    </m:r>
                    <m:groupChr>
                      <m:groupChrPr>
                        <m:chr m:val="↔"/>
                        <m:vertJc m:val="bot"/>
                        <m:ctrlPr>
                          <a:rPr lang="en-US" sz="1800" i="1" dirty="0">
                            <a:latin typeface="Cambria Math"/>
                          </a:rPr>
                        </m:ctrlPr>
                      </m:groupChrPr>
                      <m:e>
                        <m:r>
                          <a:rPr lang="en-US" sz="1800" i="1" dirty="0">
                            <a:latin typeface="Cambria Math"/>
                          </a:rPr>
                          <m:t>   </m:t>
                        </m:r>
                        <m:r>
                          <a:rPr lang="en-US" sz="1800" i="1" dirty="0">
                            <a:latin typeface="Cambria Math"/>
                          </a:rPr>
                          <m:t>𝐹</m:t>
                        </m:r>
                        <m:r>
                          <a:rPr lang="en-US" sz="1800" i="1" dirty="0">
                            <a:latin typeface="Cambria Math"/>
                          </a:rPr>
                          <m:t>   </m:t>
                        </m:r>
                      </m:e>
                    </m:groupChr>
                    <m:r>
                      <a:rPr lang="en-US" sz="1800" i="1" dirty="0">
                        <a:latin typeface="Cambria Math"/>
                      </a:rPr>
                      <m:t> </m:t>
                    </m:r>
                    <m:r>
                      <a:rPr lang="en-US" sz="1800" b="0" i="1" dirty="0" smtClean="0">
                        <a:latin typeface="Cambria Math"/>
                      </a:rPr>
                      <m:t>𝑋</m:t>
                    </m:r>
                    <m:d>
                      <m:dPr>
                        <m:ctrlPr>
                          <a:rPr lang="en-US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>
                            <a:latin typeface="Cambria Math"/>
                          </a:rPr>
                          <m:t>𝜔</m:t>
                        </m:r>
                      </m:e>
                    </m:d>
                  </m:oMath>
                </a14:m>
                <a:r>
                  <a:rPr lang="el-GR" sz="1800" dirty="0"/>
                  <a:t>, τότε για κάθε πραγματικό αριθμό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 smtClean="0">
                            <a:latin typeface="Cambria Math"/>
                          </a:rPr>
                          <m:t>𝑡</m:t>
                        </m:r>
                      </m:e>
                      <m:sub>
                        <m:r>
                          <a:rPr lang="el-GR" sz="1800" i="1" dirty="0" smtClean="0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l-GR" sz="1800" dirty="0"/>
                  <a:t> ισχύει: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𝑡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l-GR" sz="1800" i="1" dirty="0" smtClean="0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e>
                      </m:d>
                      <m:box>
                        <m:boxPr>
                          <m:ctrlPr>
                            <a:rPr lang="el-GR" sz="1800" i="1" dirty="0" err="1" smtClean="0">
                              <a:latin typeface="Cambria Math"/>
                            </a:rPr>
                          </m:ctrlPr>
                        </m:boxPr>
                        <m:e>
                          <m:groupChr>
                            <m:groupChrPr>
                              <m:chr m:val="↔"/>
                              <m:vertJc m:val="bot"/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groupChr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   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𝐹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   </m:t>
                              </m:r>
                            </m:e>
                          </m:groupChr>
                        </m:e>
                      </m:box>
                      <m:r>
                        <a:rPr lang="en-US" sz="1800" b="0" i="1" dirty="0" smtClean="0">
                          <a:latin typeface="Cambria Math"/>
                        </a:rPr>
                        <m:t> </m:t>
                      </m:r>
                      <m:sSup>
                        <m:sSup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 dirty="0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l-GR" sz="1800" i="1" dirty="0">
                              <a:latin typeface="Cambria Math"/>
                            </a:rPr>
                            <m:t>−</m:t>
                          </m:r>
                          <m:r>
                            <a:rPr lang="el-GR" sz="1800" i="1" dirty="0" err="1">
                              <a:latin typeface="Cambria Math"/>
                            </a:rPr>
                            <m:t>𝑗</m:t>
                          </m:r>
                          <m:r>
                            <a:rPr lang="el-GR" sz="1800" i="1" dirty="0" err="1">
                              <a:latin typeface="Cambria Math"/>
                            </a:rPr>
                            <m:t>𝜔</m:t>
                          </m:r>
                          <m:sSub>
                            <m:sSub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l-GR" sz="1800" i="1" dirty="0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sup>
                      </m:sSup>
                      <m:r>
                        <a:rPr lang="el-GR" sz="1800" i="1" dirty="0">
                          <a:latin typeface="Cambria Math"/>
                        </a:rPr>
                        <m:t> </m:t>
                      </m:r>
                      <m:r>
                        <a:rPr lang="el-GR" sz="1800" i="1" dirty="0" err="1">
                          <a:latin typeface="Cambria Math"/>
                        </a:rPr>
                        <m:t>𝑋</m:t>
                      </m:r>
                      <m:r>
                        <a:rPr lang="el-GR" sz="1800" i="1" dirty="0" err="1">
                          <a:latin typeface="Cambria Math"/>
                        </a:rPr>
                        <m:t>(</m:t>
                      </m:r>
                      <m:r>
                        <a:rPr lang="el-GR" sz="1800" i="1" dirty="0" err="1">
                          <a:latin typeface="Cambria Math"/>
                        </a:rPr>
                        <m:t>𝜔</m:t>
                      </m:r>
                      <m:r>
                        <a:rPr lang="el-GR" sz="1800" i="1" dirty="0">
                          <a:latin typeface="Cambria Math"/>
                        </a:rPr>
                        <m:t>)= |</m:t>
                      </m:r>
                      <m:r>
                        <a:rPr lang="el-GR" sz="1800" i="1" dirty="0" err="1">
                          <a:latin typeface="Cambria Math"/>
                        </a:rPr>
                        <m:t>𝑋</m:t>
                      </m:r>
                      <m:r>
                        <a:rPr lang="el-GR" sz="1800" i="1" dirty="0" err="1">
                          <a:latin typeface="Cambria Math"/>
                        </a:rPr>
                        <m:t>(</m:t>
                      </m:r>
                      <m:r>
                        <a:rPr lang="el-GR" sz="1800" i="1" dirty="0" err="1">
                          <a:latin typeface="Cambria Math"/>
                        </a:rPr>
                        <m:t>𝜔</m:t>
                      </m:r>
                      <m:r>
                        <a:rPr lang="el-GR" sz="1800" i="1" dirty="0">
                          <a:latin typeface="Cambria Math"/>
                        </a:rPr>
                        <m:t>)|  </m:t>
                      </m:r>
                      <m:sSup>
                        <m:sSup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 dirty="0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l-GR" sz="1800" i="1" dirty="0">
                              <a:latin typeface="Cambria Math"/>
                            </a:rPr>
                            <m:t>𝑗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𝜑</m:t>
                          </m:r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</m:e>
                          </m:d>
                          <m:r>
                            <a:rPr lang="el-GR" sz="1800" i="1" dirty="0">
                              <a:latin typeface="Cambria Math"/>
                            </a:rPr>
                            <m:t>−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  <m:sSub>
                            <m:sSub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l-GR" sz="1800" i="1" dirty="0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sup>
                      </m:sSup>
                    </m:oMath>
                  </m:oMathPara>
                </a14:m>
                <a:endParaRPr lang="en-US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Η </a:t>
                </a:r>
                <a:r>
                  <a:rPr lang="el-GR" sz="1800" dirty="0"/>
                  <a:t>σχέση δείχνει πως αν το σήμα μετατοπιστεί στο χρόνο κατά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 smtClean="0">
                            <a:latin typeface="Cambria Math"/>
                          </a:rPr>
                          <m:t>𝑡</m:t>
                        </m:r>
                      </m:e>
                      <m:sub>
                        <m:r>
                          <a:rPr lang="el-GR" sz="1800" i="1" dirty="0" smtClean="0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l-GR" sz="1800" dirty="0"/>
                  <a:t>, τότε το φάσμα του πολλαπλασιάζεται με τον παράγοντα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l-GR" sz="1800" i="1" dirty="0" smtClean="0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l-GR" sz="1800" i="1" dirty="0" smtClean="0">
                            <a:latin typeface="Cambria Math"/>
                          </a:rPr>
                          <m:t>−</m:t>
                        </m:r>
                        <m:r>
                          <a:rPr lang="el-GR" sz="1800" i="1" dirty="0" smtClean="0">
                            <a:latin typeface="Cambria Math"/>
                          </a:rPr>
                          <m:t>𝑗</m:t>
                        </m:r>
                        <m:r>
                          <a:rPr lang="el-GR" sz="1800" i="1" dirty="0" smtClean="0">
                            <a:latin typeface="Cambria Math"/>
                          </a:rPr>
                          <m:t>𝜔</m:t>
                        </m:r>
                        <m:sSub>
                          <m:sSubPr>
                            <m:ctrlPr>
                              <a:rPr lang="el-GR" sz="1800" i="1" dirty="0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l-GR" sz="1800" i="1" dirty="0" smtClean="0">
                                <a:latin typeface="Cambria Math"/>
                              </a:rPr>
                              <m:t>𝑡</m:t>
                            </m:r>
                          </m:e>
                          <m:sub>
                            <m:r>
                              <a:rPr lang="el-GR" sz="1800" i="1" dirty="0" smtClean="0">
                                <a:latin typeface="Cambria Math"/>
                              </a:rPr>
                              <m:t>0</m:t>
                            </m:r>
                          </m:sub>
                        </m:sSub>
                      </m:sup>
                    </m:sSup>
                  </m:oMath>
                </a14:m>
                <a:r>
                  <a:rPr lang="el-GR" sz="1800" dirty="0"/>
                  <a:t>. </a:t>
                </a:r>
                <a:endParaRPr lang="en-US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Έτσι </a:t>
                </a:r>
                <a:r>
                  <a:rPr lang="el-GR" sz="1800" dirty="0"/>
                  <a:t>το φάσμα ενός σήματος </a:t>
                </a:r>
                <a:r>
                  <a:rPr lang="el-GR" sz="1800" dirty="0" err="1"/>
                  <a:t>ολισθημένου</a:t>
                </a:r>
                <a:r>
                  <a:rPr lang="el-GR" sz="1800" dirty="0"/>
                  <a:t> στο χρόνο έχει το ίδιο μέτρο με το αρχικό σήμα, ενώ η φάση του αλλάζει γραμμικά. 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669" r="-148" b="-3010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86968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1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50000"/>
                  </a:lnSpc>
                  <a:buNone/>
                </a:pPr>
                <a:r>
                  <a:rPr lang="el-GR" sz="1800" dirty="0"/>
                  <a:t>Να αποδειχθεί η ιδιότητα της χρονικής ολίσθησης του μετασχηματισμού </a:t>
                </a:r>
                <a:r>
                  <a:rPr lang="en-US" sz="1800" dirty="0"/>
                  <a:t>Fourier</a:t>
                </a:r>
                <a:r>
                  <a:rPr lang="el-GR" sz="1800" dirty="0"/>
                  <a:t>.</a:t>
                </a:r>
              </a:p>
              <a:p>
                <a:pPr marL="0" indent="0" algn="l">
                  <a:lnSpc>
                    <a:spcPct val="150000"/>
                  </a:lnSpc>
                  <a:buNone/>
                </a:pPr>
                <a:r>
                  <a:rPr lang="el-GR" sz="1800" dirty="0"/>
                  <a:t> </a:t>
                </a:r>
              </a:p>
              <a:p>
                <a:pPr marL="0" indent="0" algn="l">
                  <a:lnSpc>
                    <a:spcPct val="150000"/>
                  </a:lnSpc>
                  <a:buNone/>
                </a:pPr>
                <a:r>
                  <a:rPr lang="el-GR" sz="1800" u="sng" dirty="0"/>
                  <a:t>Απάντηση</a:t>
                </a:r>
                <a:r>
                  <a:rPr lang="el-GR" sz="1800" dirty="0"/>
                  <a:t>: Σύμφωνα με τον ορισμό, ο μετασχηματισμός </a:t>
                </a:r>
                <a:r>
                  <a:rPr lang="en-US" sz="1800" dirty="0"/>
                  <a:t>Fourier</a:t>
                </a:r>
                <a:r>
                  <a:rPr lang="el-GR" sz="1800" dirty="0"/>
                  <a:t> του σήματος </a:t>
                </a:r>
              </a:p>
              <a:p>
                <a:pPr marL="0" indent="0" algn="l">
                  <a:lnSpc>
                    <a:spcPct val="150000"/>
                  </a:lnSpc>
                  <a:buNone/>
                </a:pP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  <m:r>
                          <a:rPr lang="el-GR" sz="1800" i="1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l-GR" sz="1800" i="1">
                                <a:latin typeface="Cambria Math"/>
                              </a:rPr>
                              <m:t>𝑡</m:t>
                            </m:r>
                          </m:e>
                          <m:sub>
                            <m:r>
                              <a:rPr lang="el-GR" sz="1800" i="1">
                                <a:latin typeface="Cambria Math"/>
                              </a:rPr>
                              <m:t>0</m:t>
                            </m:r>
                          </m:sub>
                        </m:sSub>
                      </m:e>
                    </m:d>
                  </m:oMath>
                </a14:m>
                <a:r>
                  <a:rPr lang="el-GR" sz="1800" dirty="0"/>
                  <a:t> είναι:</a:t>
                </a:r>
              </a:p>
              <a:p>
                <a:pPr marL="0" indent="0" algn="l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ℱ</m:t>
                      </m:r>
                      <m:d>
                        <m:dPr>
                          <m:begChr m:val="{"/>
                          <m:endChr m:val="}"/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</m:e>
                      </m:d>
                      <m:r>
                        <a:rPr lang="en-US" sz="1800" i="1">
                          <a:latin typeface="Cambria Math"/>
                        </a:rPr>
                        <m:t>= </m:t>
                      </m:r>
                      <m:nary>
                        <m:naryPr>
                          <m:limLoc m:val="subSup"/>
                          <m:ctrlPr>
                            <a:rPr lang="el-GR" sz="18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sz="1800" i="1">
                              <a:latin typeface="Cambria Math"/>
                            </a:rPr>
                            <m:t>−∞</m:t>
                          </m:r>
                        </m:sub>
                        <m:sup>
                          <m:r>
                            <a:rPr lang="en-US" sz="1800" i="1">
                              <a:latin typeface="Cambria Math"/>
                            </a:rPr>
                            <m:t>+∞</m:t>
                          </m:r>
                        </m:sup>
                        <m:e>
                          <m:r>
                            <a:rPr lang="en-US" sz="1800" i="1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  <m:r>
                            <a:rPr lang="en-US" sz="1800" i="1">
                              <a:latin typeface="Cambria Math"/>
                            </a:rPr>
                            <m:t> </m:t>
                          </m:r>
                          <m:r>
                            <a:rPr lang="en-US" sz="1800" i="1">
                              <a:latin typeface="Cambria Math"/>
                            </a:rPr>
                            <m:t>𝑑𝑡</m:t>
                          </m:r>
                        </m:e>
                      </m:nary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50000"/>
                  </a:lnSpc>
                  <a:buNone/>
                </a:pPr>
                <a:r>
                  <a:rPr lang="el-GR" sz="1800" dirty="0"/>
                  <a:t>Θέτοντας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𝜆</m:t>
                    </m:r>
                    <m:r>
                      <a:rPr lang="el-GR" sz="1800" i="1">
                        <a:latin typeface="Cambria Math"/>
                      </a:rPr>
                      <m:t>=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𝑡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l-GR" sz="1800" dirty="0"/>
                  <a:t>, έχουμε</a:t>
                </a:r>
                <a:r>
                  <a:rPr lang="el-GR" sz="1800" dirty="0" smtClean="0"/>
                  <a:t>:</a:t>
                </a:r>
                <a:endParaRPr lang="el-GR" sz="1800" dirty="0"/>
              </a:p>
              <a:p>
                <a:pPr marL="0" indent="0" algn="l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ℱ</m:t>
                      </m:r>
                      <m:d>
                        <m:dPr>
                          <m:begChr m:val="{"/>
                          <m:endChr m:val="}"/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</m:e>
                      </m:d>
                      <m:r>
                        <a:rPr lang="en-US" sz="1800" i="1">
                          <a:latin typeface="Cambria Math"/>
                        </a:rPr>
                        <m:t>= </m:t>
                      </m:r>
                      <m:nary>
                        <m:naryPr>
                          <m:limLoc m:val="subSup"/>
                          <m:ctrlPr>
                            <a:rPr lang="el-GR" sz="18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sz="1800" i="1">
                              <a:latin typeface="Cambria Math"/>
                            </a:rPr>
                            <m:t>−∞</m:t>
                          </m:r>
                        </m:sub>
                        <m:sup>
                          <m:r>
                            <a:rPr lang="en-US" sz="1800" i="1">
                              <a:latin typeface="Cambria Math"/>
                            </a:rPr>
                            <m:t>+∞</m:t>
                          </m:r>
                        </m:sup>
                        <m:e>
                          <m:r>
                            <a:rPr lang="en-US" sz="1800" i="1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𝜆</m:t>
                              </m:r>
                            </m:e>
                          </m:d>
                          <m:r>
                            <a:rPr lang="en-US" sz="1800" i="1">
                              <a:latin typeface="Cambria Math"/>
                            </a:rPr>
                            <m:t> </m:t>
                          </m:r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𝜆</m:t>
                              </m:r>
                            </m:sup>
                          </m:sSup>
                          <m:r>
                            <a:rPr lang="en-US" sz="1800" i="1">
                              <a:latin typeface="Cambria Math"/>
                            </a:rPr>
                            <m:t> </m:t>
                          </m:r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</m:sup>
                          </m:sSup>
                          <m:r>
                            <a:rPr lang="en-US" sz="1800" i="1">
                              <a:latin typeface="Cambria Math"/>
                            </a:rPr>
                            <m:t> </m:t>
                          </m:r>
                          <m:r>
                            <a:rPr lang="en-US" sz="1800" i="1">
                              <a:latin typeface="Cambria Math"/>
                            </a:rPr>
                            <m:t>𝑑</m:t>
                          </m:r>
                          <m:r>
                            <a:rPr lang="en-US" sz="1800" i="1">
                              <a:latin typeface="Cambria Math"/>
                            </a:rPr>
                            <m:t>𝜆</m:t>
                          </m:r>
                          <m:r>
                            <a:rPr lang="en-US" sz="1800" i="1">
                              <a:latin typeface="Cambria Math"/>
                            </a:rPr>
                            <m:t>=</m:t>
                          </m:r>
                        </m:e>
                      </m:nary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 </m:t>
                      </m:r>
                      <m:sSup>
                        <m:sSupPr>
                          <m:ctrlPr>
                            <a:rPr lang="el-GR" sz="18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1800" i="1">
                              <a:latin typeface="Cambria Math"/>
                            </a:rPr>
                            <m:t>=</m:t>
                          </m:r>
                          <m:r>
                            <a:rPr lang="en-US" sz="1800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sz="1800" i="1">
                              <a:latin typeface="Cambria Math"/>
                            </a:rPr>
                            <m:t>−</m:t>
                          </m:r>
                          <m:r>
                            <a:rPr lang="en-US" sz="1800" i="1">
                              <a:latin typeface="Cambria Math"/>
                            </a:rPr>
                            <m:t>𝑗</m:t>
                          </m:r>
                          <m:r>
                            <a:rPr lang="el-GR" sz="1800" i="1">
                              <a:latin typeface="Cambria Math"/>
                            </a:rPr>
                            <m:t>𝜔</m:t>
                          </m:r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sup>
                      </m:sSup>
                      <m:nary>
                        <m:naryPr>
                          <m:limLoc m:val="subSup"/>
                          <m:ctrlPr>
                            <a:rPr lang="el-GR" sz="18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sz="1800" i="1">
                              <a:latin typeface="Cambria Math"/>
                            </a:rPr>
                            <m:t>−∞</m:t>
                          </m:r>
                        </m:sub>
                        <m:sup>
                          <m:r>
                            <a:rPr lang="en-US" sz="1800" i="1">
                              <a:latin typeface="Cambria Math"/>
                            </a:rPr>
                            <m:t>+∞</m:t>
                          </m:r>
                        </m:sup>
                        <m:e>
                          <m:r>
                            <a:rPr lang="en-US" sz="1800" i="1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𝜆</m:t>
                              </m:r>
                            </m:e>
                          </m:d>
                          <m:r>
                            <a:rPr lang="en-US" sz="1800" i="1">
                              <a:latin typeface="Cambria Math"/>
                            </a:rPr>
                            <m:t> </m:t>
                          </m:r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𝜆</m:t>
                              </m:r>
                            </m:sup>
                          </m:sSup>
                          <m:r>
                            <a:rPr lang="en-US" sz="1800" i="1">
                              <a:latin typeface="Cambria Math"/>
                            </a:rPr>
                            <m:t>𝑑</m:t>
                          </m:r>
                          <m:r>
                            <a:rPr lang="en-US" sz="1800" i="1">
                              <a:latin typeface="Cambria Math"/>
                            </a:rPr>
                            <m:t>𝜆</m:t>
                          </m:r>
                          <m:r>
                            <a:rPr lang="en-US" sz="1800" i="1">
                              <a:latin typeface="Cambria Math"/>
                            </a:rPr>
                            <m:t>= </m:t>
                          </m:r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</m:sup>
                          </m:sSup>
                          <m:r>
                            <a:rPr lang="en-US" sz="1800" i="1">
                              <a:latin typeface="Cambria Math"/>
                            </a:rPr>
                            <m:t> </m:t>
                          </m:r>
                          <m:r>
                            <a:rPr lang="en-US" sz="1800" i="1">
                              <a:latin typeface="Cambria Math"/>
                            </a:rPr>
                            <m:t>𝛸</m:t>
                          </m:r>
                          <m:r>
                            <a:rPr lang="el-GR" sz="1800" i="1">
                              <a:latin typeface="Cambria Math"/>
                            </a:rPr>
                            <m:t>(</m:t>
                          </m:r>
                          <m:r>
                            <a:rPr lang="el-GR" sz="1800" i="1">
                              <a:latin typeface="Cambria Math"/>
                            </a:rPr>
                            <m:t>𝜔</m:t>
                          </m:r>
                          <m:r>
                            <a:rPr lang="el-GR" sz="1800" i="1">
                              <a:latin typeface="Cambria Math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951814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2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Να βρεθεί ο μετασχηματισμός </a:t>
                </a:r>
                <a:r>
                  <a:rPr lang="en-US" sz="1800" dirty="0"/>
                  <a:t>Fourier</a:t>
                </a:r>
                <a:r>
                  <a:rPr lang="el-GR" sz="1800" dirty="0"/>
                  <a:t> του σήματος συνεχούς </a:t>
                </a:r>
                <a:r>
                  <a:rPr lang="el-GR" sz="1800" dirty="0" smtClean="0"/>
                  <a:t>χρόνου: </a:t>
                </a:r>
                <a:br>
                  <a:rPr lang="el-GR" sz="1800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>
                              <a:latin typeface="Cambria Math"/>
                            </a:rPr>
                            <m:t>𝛱</m:t>
                          </m:r>
                        </m:e>
                        <m:sub>
                          <m:r>
                            <a:rPr lang="el-GR" sz="1800" i="1">
                              <a:latin typeface="Cambria Math"/>
                            </a:rPr>
                            <m:t>𝑇</m:t>
                          </m:r>
                        </m:sub>
                      </m:sSub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𝑡</m:t>
                          </m:r>
                          <m:r>
                            <a:rPr lang="el-GR" sz="1800" i="1">
                              <a:latin typeface="Cambria Math"/>
                            </a:rPr>
                            <m:t>+2</m:t>
                          </m:r>
                          <m:r>
                            <a:rPr lang="el-GR" sz="1800" i="1">
                              <a:latin typeface="Cambria Math"/>
                            </a:rPr>
                            <m:t>𝑇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>
                              <a:latin typeface="Cambria Math"/>
                            </a:rPr>
                            <m:t>𝛱</m:t>
                          </m:r>
                        </m:e>
                        <m:sub>
                          <m:r>
                            <a:rPr lang="el-GR" sz="1800" i="1">
                              <a:latin typeface="Cambria Math"/>
                            </a:rPr>
                            <m:t>𝑇</m:t>
                          </m:r>
                        </m:sub>
                      </m:sSub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𝑡</m:t>
                          </m:r>
                          <m:r>
                            <a:rPr lang="el-GR" sz="1800" i="1">
                              <a:latin typeface="Cambria Math"/>
                            </a:rPr>
                            <m:t>−2</m:t>
                          </m:r>
                          <m:r>
                            <a:rPr lang="el-GR" sz="1800" i="1">
                              <a:latin typeface="Cambria Math"/>
                            </a:rPr>
                            <m:t>𝑇</m:t>
                          </m:r>
                        </m:e>
                      </m:d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u="sng" dirty="0"/>
                  <a:t>Απάντηση</a:t>
                </a:r>
                <a:r>
                  <a:rPr lang="el-GR" sz="1800" dirty="0"/>
                  <a:t>: </a:t>
                </a:r>
                <a:r>
                  <a:rPr lang="el-GR" sz="1800" dirty="0" smtClean="0"/>
                  <a:t>Γνωρίζουμε ότι :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>
                              <a:latin typeface="Cambria Math"/>
                            </a:rPr>
                            <m:t>𝛱</m:t>
                          </m:r>
                        </m:e>
                        <m:sub>
                          <m:r>
                            <a:rPr lang="el-GR" sz="1800" i="1">
                              <a:latin typeface="Cambria Math"/>
                            </a:rPr>
                            <m:t>𝑇</m:t>
                          </m:r>
                        </m:sub>
                      </m:sSub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b="0" i="1" smtClean="0">
                          <a:latin typeface="Cambria Math"/>
                        </a:rPr>
                        <m:t> </m:t>
                      </m:r>
                      <m:groupChr>
                        <m:groupChrPr>
                          <m:chr m:val="↔"/>
                          <m:vertJc m:val="bot"/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groupChrPr>
                        <m:e>
                          <m:r>
                            <a:rPr lang="en-US" sz="1800" i="1" dirty="0">
                              <a:latin typeface="Cambria Math"/>
                            </a:rPr>
                            <m:t>   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𝐹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   </m:t>
                          </m:r>
                        </m:e>
                      </m:groupChr>
                      <m:r>
                        <a:rPr lang="el-GR" sz="1800" b="0" i="1" dirty="0" smtClean="0">
                          <a:latin typeface="Cambria Math"/>
                        </a:rPr>
                        <m:t> </m:t>
                      </m:r>
                      <m:func>
                        <m:func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funcPr>
                        <m:fName>
                          <m:r>
                            <a:rPr lang="en-US" sz="1800" i="1" dirty="0">
                              <a:latin typeface="Cambria Math"/>
                            </a:rPr>
                            <m:t>2</m:t>
                          </m:r>
                        </m:fName>
                        <m:e>
                          <m:f>
                            <m:f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fPr>
                            <m:num>
                              <m:func>
                                <m:func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1800" dirty="0">
                                      <a:latin typeface="Cambria Math"/>
                                    </a:rPr>
                                    <m:t>sin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en-US" sz="1800" i="1" dirty="0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𝜔</m:t>
                                      </m:r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𝑇</m:t>
                                      </m:r>
                                    </m:e>
                                  </m:d>
                                </m:e>
                              </m:func>
                            </m:num>
                            <m:den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</m:den>
                          </m:f>
                        </m:e>
                      </m:func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Με </a:t>
                </a:r>
                <a:r>
                  <a:rPr lang="el-GR" sz="1800" dirty="0"/>
                  <a:t>βάση την </a:t>
                </a:r>
                <a:r>
                  <a:rPr lang="el-GR" sz="1800" dirty="0" smtClean="0"/>
                  <a:t>παρατήρηση αυτή και τις ιδιότητες γραμμικότητας </a:t>
                </a:r>
                <a:r>
                  <a:rPr lang="el-GR" sz="1800" dirty="0"/>
                  <a:t>και </a:t>
                </a:r>
                <a:r>
                  <a:rPr lang="el-GR" sz="1800" dirty="0" smtClean="0"/>
                  <a:t>ολίσθησης </a:t>
                </a:r>
                <a:r>
                  <a:rPr lang="el-GR" sz="1800" dirty="0"/>
                  <a:t>στο χρόνο, έχουμε</a:t>
                </a:r>
                <a:r>
                  <a:rPr lang="el-GR" sz="1800" dirty="0" smtClean="0"/>
                  <a:t>:</a:t>
                </a:r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ℱ</m:t>
                      </m:r>
                      <m:d>
                        <m:dPr>
                          <m:begChr m:val="{"/>
                          <m:endChr m:val="}"/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 </m:t>
                          </m:r>
                          <m:r>
                            <a:rPr lang="en-US" sz="1800" i="1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r>
                            <a:rPr lang="en-US" sz="1800" i="1">
                              <a:latin typeface="Cambria Math"/>
                            </a:rPr>
                            <m:t> 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r>
                        <a:rPr lang="el-GR" sz="1800" i="1">
                          <a:latin typeface="Cambria Math"/>
                        </a:rPr>
                        <m:t>ℱ</m:t>
                      </m:r>
                      <m:d>
                        <m:dPr>
                          <m:begChr m:val="{"/>
                          <m:endChr m:val="}"/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 </m:t>
                          </m:r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𝛱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/>
                                </a:rPr>
                                <m:t>𝑇</m:t>
                              </m:r>
                            </m:sub>
                          </m:sSub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+2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𝑇</m:t>
                              </m:r>
                            </m:e>
                          </m:d>
                          <m:r>
                            <a:rPr lang="en-US" sz="1800" i="1">
                              <a:latin typeface="Cambria Math"/>
                            </a:rPr>
                            <m:t> 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+</m:t>
                      </m:r>
                      <m:r>
                        <a:rPr lang="el-GR" sz="1800" i="1">
                          <a:latin typeface="Cambria Math"/>
                        </a:rPr>
                        <m:t>ℱ</m:t>
                      </m:r>
                      <m:d>
                        <m:dPr>
                          <m:begChr m:val="{"/>
                          <m:endChr m:val="}"/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 </m:t>
                          </m:r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𝛱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/>
                                </a:rPr>
                                <m:t>𝑇</m:t>
                              </m:r>
                            </m:sub>
                          </m:sSub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−2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𝑇</m:t>
                              </m:r>
                            </m:e>
                          </m:d>
                          <m:r>
                            <a:rPr lang="en-US" sz="1800" i="1">
                              <a:latin typeface="Cambria Math"/>
                            </a:rPr>
                            <m:t> 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l-GR" sz="18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1800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sz="1800" i="1">
                              <a:latin typeface="Cambria Math"/>
                            </a:rPr>
                            <m:t>𝑗</m:t>
                          </m:r>
                          <m:r>
                            <a:rPr lang="en-US" sz="1800" i="1">
                              <a:latin typeface="Cambria Math"/>
                            </a:rPr>
                            <m:t>2</m:t>
                          </m:r>
                          <m:r>
                            <a:rPr lang="el-GR" sz="1800" i="1">
                              <a:latin typeface="Cambria Math"/>
                            </a:rPr>
                            <m:t>𝜔</m:t>
                          </m:r>
                          <m:r>
                            <a:rPr lang="en-US" sz="1800" i="1">
                              <a:latin typeface="Cambria Math"/>
                            </a:rPr>
                            <m:t>𝑇</m:t>
                          </m:r>
                        </m:sup>
                      </m:sSup>
                      <m:r>
                        <a:rPr lang="en-US" sz="1800" i="1">
                          <a:latin typeface="Cambria Math"/>
                        </a:rPr>
                        <m:t> 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>
                              <a:latin typeface="Cambria Math"/>
                            </a:rPr>
                            <m:t>2</m:t>
                          </m:r>
                          <m:func>
                            <m:func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a:rPr lang="en-US" sz="1800" i="1">
                                  <a:latin typeface="Cambria Math"/>
                                </a:rPr>
                                <m:t>𝑠𝑖𝑛</m:t>
                              </m:r>
                            </m:fName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𝑇</m:t>
                              </m:r>
                            </m:e>
                          </m:func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𝜔</m:t>
                          </m:r>
                        </m:den>
                      </m:f>
                      <m:r>
                        <a:rPr lang="en-US" sz="1800" i="1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l-GR" sz="18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1800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sz="1800" i="1">
                              <a:latin typeface="Cambria Math"/>
                            </a:rPr>
                            <m:t>−</m:t>
                          </m:r>
                          <m:r>
                            <a:rPr lang="en-US" sz="1800" i="1">
                              <a:latin typeface="Cambria Math"/>
                            </a:rPr>
                            <m:t>𝑗</m:t>
                          </m:r>
                          <m:r>
                            <a:rPr lang="en-US" sz="1800" i="1">
                              <a:latin typeface="Cambria Math"/>
                            </a:rPr>
                            <m:t>2</m:t>
                          </m:r>
                          <m:r>
                            <a:rPr lang="el-GR" sz="1800" i="1">
                              <a:latin typeface="Cambria Math"/>
                            </a:rPr>
                            <m:t>𝜔</m:t>
                          </m:r>
                          <m:r>
                            <a:rPr lang="en-US" sz="1800" i="1">
                              <a:latin typeface="Cambria Math"/>
                            </a:rPr>
                            <m:t>𝑇</m:t>
                          </m:r>
                        </m:sup>
                      </m:sSup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>
                              <a:latin typeface="Cambria Math"/>
                            </a:rPr>
                            <m:t>2</m:t>
                          </m:r>
                          <m:func>
                            <m:func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a:rPr lang="en-US" sz="1800" i="1">
                                  <a:latin typeface="Cambria Math"/>
                                </a:rPr>
                                <m:t>𝑠𝑖𝑛</m:t>
                              </m:r>
                            </m:fName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𝑇</m:t>
                              </m:r>
                            </m:e>
                          </m:func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𝜔</m:t>
                          </m:r>
                        </m:den>
                      </m:f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>
                              <a:latin typeface="Cambria Math"/>
                            </a:rPr>
                            <m:t>2</m:t>
                          </m:r>
                          <m:func>
                            <m:func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a:rPr lang="en-US" sz="1800" i="1">
                                  <a:latin typeface="Cambria Math"/>
                                </a:rPr>
                                <m:t>𝑠𝑖𝑛</m:t>
                              </m:r>
                            </m:fName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𝑇</m:t>
                              </m:r>
                            </m:e>
                          </m:func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𝜔</m:t>
                          </m:r>
                        </m:den>
                      </m:f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2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𝑇</m:t>
                              </m:r>
                            </m:sup>
                          </m:sSup>
                          <m:r>
                            <a:rPr lang="en-US" sz="1800" i="1"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2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𝑇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>
                              <a:latin typeface="Cambria Math"/>
                            </a:rPr>
                            <m:t>4</m:t>
                          </m:r>
                          <m:func>
                            <m:func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a:rPr lang="en-US" sz="1800" i="1">
                                  <a:latin typeface="Cambria Math"/>
                                </a:rPr>
                                <m:t>𝑠𝑖𝑛</m:t>
                              </m:r>
                            </m:fName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𝑇</m:t>
                              </m:r>
                            </m:e>
                          </m:func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𝜔</m:t>
                          </m:r>
                        </m:den>
                      </m:f>
                      <m:func>
                        <m:funcPr>
                          <m:ctrlPr>
                            <a:rPr lang="el-GR" sz="1800" i="1">
                              <a:latin typeface="Cambria Math"/>
                            </a:rPr>
                          </m:ctrlPr>
                        </m:funcPr>
                        <m:fName>
                          <m:r>
                            <a:rPr lang="en-US" sz="1800" i="1">
                              <a:latin typeface="Cambria Math"/>
                            </a:rPr>
                            <m:t>𝑐𝑜𝑠</m:t>
                          </m:r>
                        </m:fName>
                        <m:e>
                          <m:r>
                            <a:rPr lang="en-US" sz="1800" i="1">
                              <a:latin typeface="Cambria Math"/>
                            </a:rPr>
                            <m:t>2</m:t>
                          </m:r>
                          <m:r>
                            <a:rPr lang="el-GR" sz="1800" i="1">
                              <a:latin typeface="Cambria Math"/>
                            </a:rPr>
                            <m:t>𝜔</m:t>
                          </m:r>
                          <m:r>
                            <a:rPr lang="en-US" sz="1800" i="1">
                              <a:latin typeface="Cambria Math"/>
                            </a:rPr>
                            <m:t>𝑇</m:t>
                          </m:r>
                        </m:e>
                      </m:func>
                    </m:oMath>
                  </m:oMathPara>
                </a14:m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11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638062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/>
              <a:t>Ιδιότητες του Μετασχηματισμού </a:t>
            </a:r>
            <a:r>
              <a:rPr lang="el-GR" dirty="0" smtClean="0"/>
              <a:t>Fourier (2/10)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b="1" dirty="0"/>
                  <a:t>3</a:t>
                </a:r>
                <a:r>
                  <a:rPr lang="en-US" sz="1800" b="1" dirty="0" smtClean="0"/>
                  <a:t>.	</a:t>
                </a:r>
                <a:r>
                  <a:rPr lang="el-GR" sz="1800" b="1" dirty="0" smtClean="0"/>
                  <a:t>Ολίσθηση στη Συχνότητα</a:t>
                </a:r>
                <a:endParaRPr lang="el-GR" sz="1800" b="1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Αν </a:t>
                </a:r>
                <a14:m>
                  <m:oMath xmlns:m="http://schemas.openxmlformats.org/officeDocument/2006/math">
                    <m:r>
                      <a:rPr lang="en-US" sz="1800" b="0" i="1" dirty="0" smtClean="0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 dirty="0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US" sz="1800" i="1" dirty="0">
                        <a:latin typeface="Cambria Math"/>
                      </a:rPr>
                      <m:t> </m:t>
                    </m:r>
                    <m:groupChr>
                      <m:groupChrPr>
                        <m:chr m:val="↔"/>
                        <m:vertJc m:val="bot"/>
                        <m:ctrlPr>
                          <a:rPr lang="en-US" sz="1800" i="1" dirty="0">
                            <a:latin typeface="Cambria Math"/>
                          </a:rPr>
                        </m:ctrlPr>
                      </m:groupChrPr>
                      <m:e>
                        <m:r>
                          <a:rPr lang="en-US" sz="1800" i="1" dirty="0">
                            <a:latin typeface="Cambria Math"/>
                          </a:rPr>
                          <m:t>   </m:t>
                        </m:r>
                        <m:r>
                          <a:rPr lang="en-US" sz="1800" i="1" dirty="0">
                            <a:latin typeface="Cambria Math"/>
                          </a:rPr>
                          <m:t>𝐹</m:t>
                        </m:r>
                        <m:r>
                          <a:rPr lang="en-US" sz="1800" i="1" dirty="0">
                            <a:latin typeface="Cambria Math"/>
                          </a:rPr>
                          <m:t>   </m:t>
                        </m:r>
                      </m:e>
                    </m:groupChr>
                    <m:r>
                      <a:rPr lang="en-US" sz="1800" i="1" dirty="0">
                        <a:latin typeface="Cambria Math"/>
                      </a:rPr>
                      <m:t> </m:t>
                    </m:r>
                    <m:r>
                      <a:rPr lang="en-US" sz="1800" b="0" i="1" dirty="0" smtClean="0">
                        <a:latin typeface="Cambria Math"/>
                      </a:rPr>
                      <m:t>𝑋</m:t>
                    </m:r>
                    <m:d>
                      <m:dPr>
                        <m:ctrlPr>
                          <a:rPr lang="en-US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>
                            <a:latin typeface="Cambria Math"/>
                          </a:rPr>
                          <m:t>𝜔</m:t>
                        </m:r>
                      </m:e>
                    </m:d>
                  </m:oMath>
                </a14:m>
                <a:r>
                  <a:rPr lang="el-GR" sz="1800" dirty="0"/>
                  <a:t>, τότε για κάθε πραγματικό αριθμό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b="0" i="1" dirty="0" smtClean="0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l-GR" sz="1800" i="1" dirty="0" smtClean="0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l-GR" sz="1800" dirty="0"/>
                  <a:t> ισχύει</a:t>
                </a:r>
                <a:r>
                  <a:rPr lang="el-GR" sz="1800" dirty="0" smtClean="0"/>
                  <a:t>: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l-GR" sz="1800" i="1" dirty="0">
                              <a:latin typeface="Cambria Math"/>
                            </a:rPr>
                            <m:t>𝑗</m:t>
                          </m:r>
                          <m:sSub>
                            <m:sSub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l-GR" sz="1800" i="1" dirty="0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  <m:r>
                            <a:rPr lang="el-GR" sz="1800" i="1" dirty="0">
                              <a:latin typeface="Cambria Math"/>
                            </a:rPr>
                            <m:t>𝑡</m:t>
                          </m:r>
                        </m:sup>
                      </m:sSup>
                      <m:r>
                        <a:rPr lang="el-GR" sz="1800" b="0" i="1" dirty="0" smtClean="0">
                          <a:latin typeface="Cambria Math"/>
                        </a:rPr>
                        <m:t> </m:t>
                      </m:r>
                      <m:r>
                        <a:rPr lang="el-GR" sz="1800" i="1" dirty="0" err="1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b="0" i="1" dirty="0" smtClean="0">
                          <a:latin typeface="Cambria Math"/>
                        </a:rPr>
                        <m:t> </m:t>
                      </m:r>
                      <m:groupChr>
                        <m:groupChrPr>
                          <m:chr m:val="↔"/>
                          <m:vertJc m:val="bot"/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groupChrPr>
                        <m:e>
                          <m:r>
                            <a:rPr lang="en-US" sz="1800" i="1" dirty="0">
                              <a:latin typeface="Cambria Math"/>
                            </a:rPr>
                            <m:t>   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𝐹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   </m:t>
                          </m:r>
                        </m:e>
                      </m:groupChr>
                      <m:r>
                        <a:rPr lang="el-GR" sz="1800" b="0" i="1" dirty="0" smtClean="0">
                          <a:latin typeface="Cambria Math"/>
                        </a:rPr>
                        <m:t> </m:t>
                      </m:r>
                      <m:r>
                        <a:rPr lang="el-GR" sz="1800" i="1" dirty="0">
                          <a:latin typeface="Cambria Math"/>
                        </a:rPr>
                        <m:t>𝑋</m:t>
                      </m:r>
                      <m:d>
                        <m:d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l-GR" sz="1800" i="1" dirty="0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Παρατηρούμε πως ο πολλαπλασιασμός ενός σήματος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𝑥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 smtClean="0"/>
                  <a:t> με </a:t>
                </a:r>
                <a:r>
                  <a:rPr lang="el-GR" sz="1800" dirty="0"/>
                  <a:t>τον όρο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l-GR" sz="1800" i="1" dirty="0" smtClean="0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l-GR" sz="1800" i="1" dirty="0" smtClean="0">
                            <a:latin typeface="Cambria Math"/>
                          </a:rPr>
                          <m:t>𝑗</m:t>
                        </m:r>
                        <m:sSub>
                          <m:sSubPr>
                            <m:ctrlPr>
                              <a:rPr lang="el-GR" sz="1800" i="1" dirty="0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l-GR" sz="1800" i="1" dirty="0" smtClean="0">
                                <a:latin typeface="Cambria Math"/>
                              </a:rPr>
                              <m:t>𝜔</m:t>
                            </m:r>
                          </m:e>
                          <m:sub>
                            <m:r>
                              <a:rPr lang="el-GR" sz="1800" i="1" dirty="0" smtClean="0">
                                <a:latin typeface="Cambria Math"/>
                              </a:rPr>
                              <m:t>0</m:t>
                            </m:r>
                          </m:sub>
                        </m:sSub>
                        <m:r>
                          <a:rPr lang="el-GR" sz="1800" i="1" dirty="0" smtClean="0">
                            <a:latin typeface="Cambria Math"/>
                          </a:rPr>
                          <m:t>𝑡</m:t>
                        </m:r>
                      </m:sup>
                    </m:sSup>
                  </m:oMath>
                </a14:m>
                <a:r>
                  <a:rPr lang="el-GR" sz="1800" dirty="0"/>
                  <a:t> μετατοπίζει το φάσμα του σήματος κατά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 smtClean="0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l-GR" sz="1800" i="1" dirty="0" smtClean="0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l-GR" sz="1800" dirty="0"/>
                  <a:t>. </a:t>
                </a: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Η </a:t>
                </a:r>
                <a:r>
                  <a:rPr lang="el-GR" sz="1800" dirty="0"/>
                  <a:t>ιδιότητα αυτή είναι πολύ σημαντική για τις τηλεπικοινωνίες, επειδή ορίζει </a:t>
                </a:r>
                <a:r>
                  <a:rPr lang="el-GR" sz="1800" dirty="0" smtClean="0"/>
                  <a:t>μαθηματικά τη </a:t>
                </a:r>
                <a:r>
                  <a:rPr lang="el-GR" sz="1800" dirty="0"/>
                  <a:t>διαδικασία της </a:t>
                </a:r>
                <a:r>
                  <a:rPr lang="el-GR" sz="1800" b="1" dirty="0"/>
                  <a:t>διαμόρφωσης</a:t>
                </a:r>
                <a:r>
                  <a:rPr lang="el-GR" sz="1800" dirty="0"/>
                  <a:t>.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669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78531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3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>
                  <a:lnSpc>
                    <a:spcPct val="150000"/>
                  </a:lnSpc>
                  <a:buNone/>
                </a:pPr>
                <a:r>
                  <a:rPr lang="el-GR" sz="1800" dirty="0" smtClean="0"/>
                  <a:t>Να αποδειχθεί η ιδιότητα της ολίσθησης συχνότητας του μετασχηματισμού </a:t>
                </a:r>
                <a:r>
                  <a:rPr lang="en-US" sz="1800" dirty="0"/>
                  <a:t>Fourier</a:t>
                </a:r>
                <a:r>
                  <a:rPr lang="el-GR" sz="1800" dirty="0"/>
                  <a:t>.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l-GR" sz="1800" dirty="0"/>
                  <a:t> 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l-GR" sz="1800" u="sng" dirty="0"/>
                  <a:t>Απάντηση</a:t>
                </a:r>
                <a:r>
                  <a:rPr lang="el-GR" sz="1800" dirty="0"/>
                  <a:t>: Σύμφωνα με τον ορισμό, ο μετασχηματισμός </a:t>
                </a:r>
                <a:r>
                  <a:rPr lang="en-US" sz="1800" dirty="0"/>
                  <a:t>Fourier </a:t>
                </a:r>
                <a:r>
                  <a:rPr lang="el-GR" sz="1800" dirty="0"/>
                  <a:t>του σήματος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 </m:t>
                    </m:r>
                    <m:sSup>
                      <m:sSupPr>
                        <m:ctrlPr>
                          <a:rPr lang="el-GR" sz="1800" i="1">
                            <a:latin typeface="Cambria Math"/>
                          </a:rPr>
                        </m:ctrlPr>
                      </m:sSupPr>
                      <m:e>
                        <m:r>
                          <a:rPr lang="el-GR" sz="1800" i="1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l-GR" sz="1800" i="1">
                            <a:latin typeface="Cambria Math"/>
                          </a:rPr>
                          <m:t>𝑗</m:t>
                        </m:r>
                        <m:sSub>
                          <m:sSub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l-GR" sz="1800" i="1">
                                <a:latin typeface="Cambria Math"/>
                              </a:rPr>
                              <m:t>𝜔</m:t>
                            </m:r>
                          </m:e>
                          <m:sub>
                            <m:r>
                              <a:rPr lang="el-GR" sz="1800" i="1">
                                <a:latin typeface="Cambria Math"/>
                              </a:rPr>
                              <m:t>0</m:t>
                            </m:r>
                          </m:sub>
                        </m:sSub>
                        <m:r>
                          <a:rPr lang="en-US" sz="1800" i="1">
                            <a:latin typeface="Cambria Math"/>
                          </a:rPr>
                          <m:t>𝑡</m:t>
                        </m:r>
                      </m:sup>
                    </m:sSup>
                  </m:oMath>
                </a14:m>
                <a:r>
                  <a:rPr lang="el-GR" sz="1800" dirty="0"/>
                  <a:t> είναι: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ℱ</m:t>
                      </m:r>
                      <m:d>
                        <m:dPr>
                          <m:begChr m:val="{"/>
                          <m:endChr m:val="}"/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 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𝑗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l-GR" sz="1800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1800" i="1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</m:e>
                      </m:d>
                      <m:r>
                        <a:rPr lang="en-US" sz="1800" i="1">
                          <a:latin typeface="Cambria Math"/>
                        </a:rPr>
                        <m:t>= </m:t>
                      </m:r>
                      <m:nary>
                        <m:naryPr>
                          <m:limLoc m:val="subSup"/>
                          <m:ctrlPr>
                            <a:rPr lang="el-GR" sz="18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sz="1800" i="1">
                              <a:latin typeface="Cambria Math"/>
                            </a:rPr>
                            <m:t>−∞</m:t>
                          </m:r>
                        </m:sub>
                        <m:sup>
                          <m:r>
                            <a:rPr lang="en-US" sz="1800" i="1">
                              <a:latin typeface="Cambria Math"/>
                            </a:rPr>
                            <m:t>+∞</m:t>
                          </m:r>
                        </m:sup>
                        <m:e>
                          <m:r>
                            <a:rPr lang="en-US" sz="1800" i="1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 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𝑗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l-GR" sz="1800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1800" i="1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  <m:r>
                            <a:rPr lang="en-US" sz="1800" i="1">
                              <a:latin typeface="Cambria Math"/>
                            </a:rPr>
                            <m:t> </m:t>
                          </m:r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  <m:r>
                            <a:rPr lang="en-US" sz="1800" i="1">
                              <a:latin typeface="Cambria Math"/>
                            </a:rPr>
                            <m:t> </m:t>
                          </m:r>
                          <m:r>
                            <a:rPr lang="en-US" sz="1800" i="1">
                              <a:latin typeface="Cambria Math"/>
                            </a:rPr>
                            <m:t>𝑑𝑡</m:t>
                          </m:r>
                        </m:e>
                      </m:nary>
                      <m:r>
                        <a:rPr lang="en-US" sz="1800" i="1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el-GR" sz="1800" dirty="0"/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=</m:t>
                      </m:r>
                      <m:nary>
                        <m:naryPr>
                          <m:limLoc m:val="subSup"/>
                          <m:ctrlPr>
                            <a:rPr lang="el-GR" sz="18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sz="1800" i="1">
                              <a:latin typeface="Cambria Math"/>
                            </a:rPr>
                            <m:t>−∞</m:t>
                          </m:r>
                        </m:sub>
                        <m:sup>
                          <m:r>
                            <a:rPr lang="en-US" sz="1800" i="1">
                              <a:latin typeface="Cambria Math"/>
                            </a:rPr>
                            <m:t>+∞</m:t>
                          </m:r>
                        </m:sup>
                        <m:e>
                          <m:r>
                            <a:rPr lang="en-US" sz="1800" i="1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 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𝑗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(</m:t>
                                  </m:r>
                                  <m:r>
                                    <a:rPr lang="el-GR" sz="1800" i="1">
                                      <a:latin typeface="Cambria Math"/>
                                    </a:rPr>
                                    <m:t>𝜔</m:t>
                                  </m:r>
                                  <m:r>
                                    <a:rPr lang="el-GR" sz="1800" i="1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l-GR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l-GR" sz="1800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1800" i="1">
                                  <a:latin typeface="Cambria Math"/>
                                </a:rPr>
                                <m:t>)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  <m:r>
                            <a:rPr lang="en-US" sz="1800" i="1">
                              <a:latin typeface="Cambria Math"/>
                            </a:rPr>
                            <m:t>𝑑𝑡</m:t>
                          </m:r>
                          <m:r>
                            <a:rPr lang="en-US" sz="1800" i="1">
                              <a:latin typeface="Cambria Math"/>
                            </a:rPr>
                            <m:t>=</m:t>
                          </m:r>
                          <m:r>
                            <a:rPr lang="en-US" sz="1800" i="1">
                              <a:latin typeface="Cambria Math"/>
                            </a:rPr>
                            <m:t>𝑋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l-GR" sz="1800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</m:e>
                      </m:nary>
                    </m:oMath>
                  </m:oMathPara>
                </a14:m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r="-59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21489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HAW.ACCESSIBILITYADDIN.CHECKTIMEDATE" val="21/8/2013 9:24:18 μμ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��< ? x m l   v e r s i o n = " 1 . 0 "   e n c o d i n g = " u t f - 1 6 " ? > < D o c u m e n t S e t t i n g s   x m l n s : x s i = " h t t p : / / w w w . w 3 . o r g / 2 0 0 1 / X M L S c h e m a - i n s t a n c e "   x m l n s : x s d = " h t t p : / / w w w . w 3 . o r g / 2 0 0 1 / X M L S c h e m a "   x m l n s = " h t t p : / / w w w . z h a w . c h / A c c e s s i b i l i t y A d d I n " >  
     < C h e c k R e a d i n g O r d e r > t r u e < / C h e c k R e a d i n g O r d e r >  
     < C h e c k T a b l e H e a d e r > t r u e < / C h e c k T a b l e H e a d e r >  
     < C h e c k S l i d e T i t l e > t r u e < / C h e c k S l i d e T i t l e >  
     < C h e c k L a n g u a g e S e t t i n g > t r u e < / C h e c k L a n g u a g e S e t t i n g >  
     < C h e c k A l t T e x t > t r u e < / C h e c k A l t T e x t >  
     < C h e c k T e x t S i z e > f a l s e < / C h e c k T e x t S i z e >  
     < C h e c k S c r e e n T i p > f a l s e < / C h e c k S c r e e n T i p >  
     < S h o w S h a p e N a m e C o l u m n > f a l s e < / S h o w S h a p e N a m e C o l u m n >  
     < S h o w I s s u e D e s c r i p t i o n > t r u e < / S h o w I s s u e D e s c r i p t i o n >  
 < / D o c u m e n t S e t t i n g s > 
</file>

<file path=customXml/itemProps1.xml><?xml version="1.0" encoding="utf-8"?>
<ds:datastoreItem xmlns:ds="http://schemas.openxmlformats.org/officeDocument/2006/customXml" ds:itemID="{2B0FE444-556F-4FEC-9D21-EA2E9E3F8D7F}">
  <ds:schemaRefs>
    <ds:schemaRef ds:uri="http://www.w3.org/2001/XMLSchema"/>
    <ds:schemaRef ds:uri="http://www.zhaw.ch/AccessibilityAddI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14204</TotalTime>
  <Words>3944</Words>
  <Application>Microsoft Office PowerPoint</Application>
  <PresentationFormat>On-screen Show (4:3)</PresentationFormat>
  <Paragraphs>452</Paragraphs>
  <Slides>47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47</vt:i4>
      </vt:variant>
    </vt:vector>
  </HeadingPairs>
  <TitlesOfParts>
    <vt:vector size="50" baseType="lpstr">
      <vt:lpstr>Office Theme</vt:lpstr>
      <vt:lpstr>Bitmap Image</vt:lpstr>
      <vt:lpstr>Εξίσωση</vt:lpstr>
      <vt:lpstr>Σήματα και Συστήματα</vt:lpstr>
      <vt:lpstr>Ιδιότητες του Μετασχηματισμού Fourier</vt:lpstr>
      <vt:lpstr>1. Ιδιότητες του  Μετασχηματισμού Fourier</vt:lpstr>
      <vt:lpstr>Ιδιότητες του Μετασχηματισμού Fourier</vt:lpstr>
      <vt:lpstr>Ιδιότητες του Μετασχηματισμού Fourier (1/10)</vt:lpstr>
      <vt:lpstr>Άσκηση 1</vt:lpstr>
      <vt:lpstr>Άσκηση 2</vt:lpstr>
      <vt:lpstr>Ιδιότητες του Μετασχηματισμού Fourier (2/10)</vt:lpstr>
      <vt:lpstr>Άσκηση 3</vt:lpstr>
      <vt:lpstr>Άσκηση 4</vt:lpstr>
      <vt:lpstr>Άσκηση 4 (συνέχεια)</vt:lpstr>
      <vt:lpstr>Άσκηση 5</vt:lpstr>
      <vt:lpstr>Άσκηση 6</vt:lpstr>
      <vt:lpstr>Άσκηση 7</vt:lpstr>
      <vt:lpstr>Άσκηση 7 (συνέχεια)</vt:lpstr>
      <vt:lpstr>Ιδιότητες του Μετασχηματισμού Fourier (3/10)</vt:lpstr>
      <vt:lpstr>Απεικόνιση της αλλαγής κλίμακας στο χρόνο και στη συχνότητα</vt:lpstr>
      <vt:lpstr>Ιδιότητες του Μετασχηματισμού Fourier (4/10)</vt:lpstr>
      <vt:lpstr>Ιδιότητες του Μετασχηματισμού Fourier (5/10)</vt:lpstr>
      <vt:lpstr>Άσκηση 8</vt:lpstr>
      <vt:lpstr>Άσκηση 9</vt:lpstr>
      <vt:lpstr>Ιδιότητες του Μετασχηματισμού Fourier (6/10)</vt:lpstr>
      <vt:lpstr>Άσκηση 10</vt:lpstr>
      <vt:lpstr>Άσκηση 10 (συνέχεια)</vt:lpstr>
      <vt:lpstr>Άσκηση 10 (συνέχεια)</vt:lpstr>
      <vt:lpstr>Ιδιότητες του Μετασχηματισμού Fourier (7/10)</vt:lpstr>
      <vt:lpstr>Ιδιότητες του Μετασχηματισμού Fourier (8/10)</vt:lpstr>
      <vt:lpstr>Άσκηση 11</vt:lpstr>
      <vt:lpstr>Άσκηση 12</vt:lpstr>
      <vt:lpstr>Ιδιότητες του Μετασχηματισμού Fourier (9/10)</vt:lpstr>
      <vt:lpstr>Άσκηση 13</vt:lpstr>
      <vt:lpstr>Ιδιότητες του Μετασχηματισμού Fourier (10/10)</vt:lpstr>
      <vt:lpstr>Άσκηση 14</vt:lpstr>
      <vt:lpstr>Σύνοψη Ιδιοτήτων Μετασχηματισμού Fourier (1/2)</vt:lpstr>
      <vt:lpstr>Σύνοψη Ιδιοτήτων Μετασχηματισμού Fourier (2/2)</vt:lpstr>
      <vt:lpstr>2. Θεώρημα Parseval</vt:lpstr>
      <vt:lpstr>Θεώρημα Parseval (1/2)</vt:lpstr>
      <vt:lpstr>Θεώρημα Parseval (2/2)</vt:lpstr>
      <vt:lpstr>3. Φαινόμενο Gibbs</vt:lpstr>
      <vt:lpstr>Φαινόμενο Gibbs</vt:lpstr>
      <vt:lpstr>Άσκηση 15</vt:lpstr>
      <vt:lpstr>Άσκηση 15 (συνέχεια)</vt:lpstr>
      <vt:lpstr>Άσκηση 15 (συνέχεια)</vt:lpstr>
      <vt:lpstr>Άσκηση 16 (συνέχεια)</vt:lpstr>
      <vt:lpstr>4. Μετασχηματισμοί Fourier Βασικών Συναρτήσεων</vt:lpstr>
      <vt:lpstr>Μετασχηματισμοί Fourier Βασικών Συναρτήσεων</vt:lpstr>
      <vt:lpstr>Μετασχηματισμοί Fourier Βασικών Συναρτήσεων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NTS</dc:creator>
  <cp:lastModifiedBy>Paraskevas Michael</cp:lastModifiedBy>
  <cp:revision>435</cp:revision>
  <dcterms:created xsi:type="dcterms:W3CDTF">2012-03-18T08:27:36Z</dcterms:created>
  <dcterms:modified xsi:type="dcterms:W3CDTF">2015-09-28T07:15:50Z</dcterms:modified>
</cp:coreProperties>
</file>