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8"/>
  </p:notesMasterIdLst>
  <p:sldIdLst>
    <p:sldId id="311" r:id="rId3"/>
    <p:sldId id="423" r:id="rId4"/>
    <p:sldId id="439" r:id="rId5"/>
    <p:sldId id="440" r:id="rId6"/>
    <p:sldId id="432" r:id="rId7"/>
    <p:sldId id="257" r:id="rId8"/>
    <p:sldId id="429" r:id="rId9"/>
    <p:sldId id="441" r:id="rId10"/>
    <p:sldId id="430" r:id="rId11"/>
    <p:sldId id="433" r:id="rId12"/>
    <p:sldId id="442" r:id="rId13"/>
    <p:sldId id="434" r:id="rId14"/>
    <p:sldId id="436" r:id="rId15"/>
    <p:sldId id="443" r:id="rId16"/>
    <p:sldId id="444" r:id="rId17"/>
    <p:sldId id="437" r:id="rId18"/>
    <p:sldId id="435" r:id="rId19"/>
    <p:sldId id="445" r:id="rId20"/>
    <p:sldId id="446" r:id="rId21"/>
    <p:sldId id="448" r:id="rId22"/>
    <p:sldId id="449" r:id="rId23"/>
    <p:sldId id="450" r:id="rId24"/>
    <p:sldId id="451" r:id="rId25"/>
    <p:sldId id="452" r:id="rId26"/>
    <p:sldId id="453" r:id="rId27"/>
  </p:sldIdLst>
  <p:sldSz cx="9144000" cy="6858000" type="screen4x3"/>
  <p:notesSz cx="6858000" cy="9144000"/>
  <p:custDataLst>
    <p:tags r:id="rId29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>
        <p:scale>
          <a:sx n="100" d="100"/>
          <a:sy n="100" d="100"/>
        </p:scale>
        <p:origin x="-1872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E226D-C6C4-4801-B874-97967BB1E195}" type="datetimeFigureOut">
              <a:rPr lang="el-GR" smtClean="0"/>
              <a:t>28/9/2015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90F13-FEAF-4F3F-836B-529B963CC53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426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7.png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0.png"/><Relationship Id="rId4" Type="http://schemas.openxmlformats.org/officeDocument/2006/relationships/oleObject" Target="../embeddings/oleObject3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/>
              <a:t>Σήματα και Συστήματα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Διάλεξη 6: </a:t>
            </a:r>
            <a:r>
              <a:rPr lang="el-GR" sz="2800" b="1" dirty="0"/>
              <a:t>Ανάλυση Σημάτων </a:t>
            </a:r>
            <a:r>
              <a:rPr lang="el-GR" sz="2800" b="1" dirty="0" smtClean="0"/>
              <a:t/>
            </a:r>
            <a:br>
              <a:rPr lang="el-GR" sz="2800" b="1" dirty="0" smtClean="0"/>
            </a:br>
            <a:r>
              <a:rPr lang="el-GR" sz="2800" b="1" dirty="0" smtClean="0"/>
              <a:t>σε Ανάπτυγμα Σειράς </a:t>
            </a:r>
            <a:r>
              <a:rPr lang="el-GR" sz="2800" b="1" dirty="0"/>
              <a:t>Fourier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9" name="Picture 2" descr="C:\Users\User\Dropbox\1_ΤΕΙ_ΔΕ\CIED_LOGO\CIED_LOGO_Simple\CIED_LOGO_FOR_WEB\GR\WEB_USE\CIED_LOGO_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8982"/>
            <a:ext cx="44577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67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Εκθετική μορφή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εκθετικό ανάπτυγμα </a:t>
                </a:r>
                <a:r>
                  <a:rPr lang="el-GR" sz="1800" dirty="0" smtClean="0"/>
                  <a:t>μίας περιοδική συνάρτησης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που ικανοποιεί τις συνθήκες </a:t>
                </a:r>
                <a:r>
                  <a:rPr lang="en-US" sz="1800" dirty="0" err="1"/>
                  <a:t>Dirichlet</a:t>
                </a:r>
                <a:r>
                  <a:rPr lang="en-US" sz="1800" dirty="0"/>
                  <a:t> </a:t>
                </a:r>
                <a:r>
                  <a:rPr lang="el-GR" sz="1800" dirty="0"/>
                  <a:t>δίνεται από τη σχέση: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όπου οι συντελεστές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𝛸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είναι μιγαδικοί αριθμοί και υπολογίζονται </a:t>
                </a:r>
                <a:r>
                  <a:rPr lang="el-GR" sz="1800" dirty="0"/>
                  <a:t>από τη </a:t>
                </a:r>
                <a:r>
                  <a:rPr lang="el-GR" sz="1800" dirty="0" smtClean="0"/>
                  <a:t>σχέση: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𝑗𝑛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Ισχύουν δε τα παρακάτω: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sup>
                      </m:sSup>
                      <m:r>
                        <a:rPr lang="el-GR" sz="1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2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Εκθετική μορφή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Από την ανάπτυξη της εκθετικής μορφής ορίζουμε το </a:t>
                </a:r>
                <a:r>
                  <a:rPr lang="el-GR" sz="1800" b="1" dirty="0"/>
                  <a:t>φάσμα πλάτους διπλής πλευράς</a:t>
                </a:r>
                <a:r>
                  <a:rPr lang="el-GR" sz="1800" dirty="0"/>
                  <a:t> (</a:t>
                </a:r>
                <a:r>
                  <a:rPr lang="en-US" sz="1800" dirty="0"/>
                  <a:t>double sided amplitude spectrum</a:t>
                </a:r>
                <a:r>
                  <a:rPr lang="el-GR" sz="1800" dirty="0"/>
                  <a:t>)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)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με άρτια συμμετρία και το </a:t>
                </a:r>
                <a:r>
                  <a:rPr lang="el-GR" sz="1800" b="1" dirty="0"/>
                  <a:t>φάσμα φάσης</a:t>
                </a:r>
                <a:r>
                  <a:rPr lang="el-GR" sz="1800" dirty="0"/>
                  <a:t> (</a:t>
                </a:r>
                <a:r>
                  <a:rPr lang="en-US" sz="1800" dirty="0"/>
                  <a:t>phase spectrum</a:t>
                </a:r>
                <a:r>
                  <a:rPr lang="el-GR" sz="1800" dirty="0"/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διπλής πλευράς και αυτό αλλά με περιττή συμμετρία.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Επειδή η ανεξάρτητη μεταβλητή ω λαμβάνει διακριτές τιμές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l-GR" sz="1800" dirty="0"/>
                  <a:t>, η παραπάνω γραφική αναπαράσταση των μιγαδικών συντελεστών σε μορφή πολικών συντεταγμένων (μέτρο και φάση) ονομάζεται </a:t>
                </a:r>
                <a:r>
                  <a:rPr lang="el-GR" sz="1800" b="1" dirty="0"/>
                  <a:t>διακριτό φάσμα</a:t>
                </a:r>
                <a:r>
                  <a:rPr lang="el-GR" sz="1800" dirty="0"/>
                  <a:t> (</a:t>
                </a:r>
                <a:r>
                  <a:rPr lang="en-US" sz="1800" dirty="0"/>
                  <a:t>discrete spectrum</a:t>
                </a:r>
                <a:r>
                  <a:rPr lang="el-GR" sz="1800" dirty="0"/>
                  <a:t>) του περιοδικού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Η ποσότητα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=1/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baseline="-25000" dirty="0"/>
                  <a:t> </a:t>
                </a:r>
                <a:r>
                  <a:rPr lang="el-GR" sz="1800" dirty="0"/>
                  <a:t>ονομάζεται </a:t>
                </a:r>
                <a:r>
                  <a:rPr lang="el-GR" sz="1800" b="1" dirty="0"/>
                  <a:t>θεμελιώδης συχνότητα</a:t>
                </a:r>
                <a:r>
                  <a:rPr lang="el-GR" sz="1800" dirty="0"/>
                  <a:t> 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Παρατηρούμε </a:t>
                </a:r>
                <a:r>
                  <a:rPr lang="el-GR" sz="1800" dirty="0"/>
                  <a:t>ότι οι συχνότητες των μιγαδικών όρων είναι πολλαπλάσια της θεμελιώδους συχνότητας. Το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</m:oMath>
                </a14:m>
                <a:r>
                  <a:rPr lang="el-GR" sz="1800" dirty="0"/>
                  <a:t>στο πολλαπλάσιο της θεμελιώδους συχνότητας καλείται </a:t>
                </a:r>
                <a14:m>
                  <m:oMath xmlns:m="http://schemas.openxmlformats.org/officeDocument/2006/math">
                    <m:r>
                      <a:rPr lang="en-US" sz="1800" b="1" i="1">
                        <a:latin typeface="Cambria Math"/>
                      </a:rPr>
                      <m:t>𝒏</m:t>
                    </m:r>
                    <m:r>
                      <a:rPr lang="el-GR" sz="1800" b="1" i="1">
                        <a:latin typeface="Cambria Math"/>
                      </a:rPr>
                      <m:t>−</m:t>
                    </m:r>
                  </m:oMath>
                </a14:m>
                <a:r>
                  <a:rPr lang="el-GR" sz="1800" b="1" dirty="0"/>
                  <a:t>στη αρμονική</a:t>
                </a:r>
                <a:r>
                  <a:rPr lang="el-GR" sz="1800" dirty="0"/>
                  <a:t>.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173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Σύνοψη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ανάπτυγμα ενός περιοδικού σήματος σε σειρά </a:t>
                </a:r>
                <a:r>
                  <a:rPr lang="el-GR" sz="1800" dirty="0"/>
                  <a:t>Fourier εκφράζει ότι το περιοδικό σήμα μπορεί </a:t>
                </a:r>
                <a:r>
                  <a:rPr lang="el-GR" sz="1800" b="1" dirty="0" smtClean="0"/>
                  <a:t>ισοδύναμα</a:t>
                </a:r>
                <a:r>
                  <a:rPr lang="el-GR" sz="1800" dirty="0" smtClean="0"/>
                  <a:t> να </a:t>
                </a:r>
                <a:r>
                  <a:rPr lang="el-GR" sz="1800" dirty="0"/>
                  <a:t>περιγραφεί από την περίοδό του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0" dirty="0" smtClean="0">
                            <a:latin typeface="Cambria Math"/>
                          </a:rPr>
                          <m:t>Τ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και από </a:t>
                </a:r>
                <a:r>
                  <a:rPr lang="el-GR" sz="1800" dirty="0" smtClean="0"/>
                  <a:t>τους συντελεστές:</a:t>
                </a:r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err="1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l-GR" sz="1800" i="1" dirty="0" err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l-GR" sz="1800" i="1" dirty="0" err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err="1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l-GR" sz="1800" i="1" dirty="0" err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 για την τριγωνομετρική Α’ </a:t>
                </a:r>
                <a:r>
                  <a:rPr lang="el-GR" sz="1800" dirty="0" smtClean="0"/>
                  <a:t>μορφή</a:t>
                </a:r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err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l-GR" sz="1800" i="1" dirty="0" err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l-GR" sz="1800" i="1" dirty="0" err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err="1">
                                <a:latin typeface="Cambria Math"/>
                              </a:rPr>
                              <m:t>𝜑</m:t>
                            </m:r>
                          </m:e>
                          <m:sub>
                            <m:r>
                              <a:rPr lang="el-GR" sz="1800" i="1" dirty="0" err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 για την τριγωνομετρική Β’ </a:t>
                </a:r>
                <a:r>
                  <a:rPr lang="el-GR" sz="1800" dirty="0" smtClean="0"/>
                  <a:t>μορφή</a:t>
                </a:r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800" i="0" dirty="0" err="1">
                                <a:latin typeface="Cambria Math"/>
                              </a:rPr>
                              <m:t>Χ</m:t>
                            </m:r>
                          </m:e>
                          <m:sub>
                            <m:r>
                              <a:rPr lang="el-GR" sz="1800" i="1" dirty="0" err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 για την εκθετική </a:t>
                </a:r>
                <a:r>
                  <a:rPr lang="el-GR" sz="1800" dirty="0" smtClean="0"/>
                  <a:t>μορφή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 με το ανάπτυγμα σε σειρά Fourier μπορούμε να </a:t>
                </a:r>
                <a:r>
                  <a:rPr lang="el-GR" sz="1800" dirty="0"/>
                  <a:t>περιγράψουμε ένα </a:t>
                </a:r>
                <a:r>
                  <a:rPr lang="el-GR" sz="1800" b="1" dirty="0"/>
                  <a:t>μη αριθμήσιμο σύνολο </a:t>
                </a:r>
                <a:r>
                  <a:rPr lang="el-GR" sz="1800" dirty="0"/>
                  <a:t>(σημεία του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), χρησιμοποιώντας ένα </a:t>
                </a:r>
                <a:r>
                  <a:rPr lang="el-GR" sz="1800" b="1" dirty="0"/>
                  <a:t>αριθμήσιμο σύνολο </a:t>
                </a:r>
                <a:r>
                  <a:rPr lang="el-GR" sz="1800" dirty="0"/>
                  <a:t>αριθμών, γεγονός που </a:t>
                </a:r>
                <a:r>
                  <a:rPr lang="el-GR" sz="1800" dirty="0" smtClean="0"/>
                  <a:t>μειώνει </a:t>
                </a:r>
                <a:r>
                  <a:rPr lang="el-GR" sz="1800" dirty="0"/>
                  <a:t>την πολυπλοκότητα </a:t>
                </a:r>
                <a:r>
                  <a:rPr lang="el-GR" sz="1800" dirty="0" smtClean="0"/>
                  <a:t>περιγραφής </a:t>
                </a:r>
                <a:r>
                  <a:rPr lang="el-GR" sz="1800" dirty="0"/>
                  <a:t>του σήματος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2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>2. </a:t>
            </a:r>
            <a:r>
              <a:rPr lang="el-GR" b="1" dirty="0" err="1"/>
              <a:t>Κανονικοποιημένη</a:t>
            </a:r>
            <a:r>
              <a:rPr lang="el-GR" b="1" dirty="0"/>
              <a:t> Ισχύς  Αναπτύγματος </a:t>
            </a:r>
            <a:r>
              <a:rPr lang="el-GR" b="1" dirty="0" smtClean="0"/>
              <a:t>Fourier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2005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600" dirty="0" err="1"/>
              <a:t>Κανονικοποιημένη</a:t>
            </a:r>
            <a:r>
              <a:rPr lang="el-GR" sz="2600" dirty="0"/>
              <a:t> Ισχύς  Αναπτύγματος Fourier (1/2</a:t>
            </a:r>
            <a:r>
              <a:rPr lang="el-GR" sz="2600" dirty="0" smtClean="0"/>
              <a:t>)</a:t>
            </a:r>
            <a:endParaRPr lang="el-GR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 err="1"/>
                  <a:t>κανονικοποιημένη</a:t>
                </a:r>
                <a:r>
                  <a:rPr lang="el-GR" sz="1800" dirty="0"/>
                  <a:t> ισχύς ενός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στο πεδίο του χρόνου, δίνεται από: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 err="1" smtClean="0"/>
                  <a:t>κανονικοποιημένη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ισχύς </a:t>
                </a:r>
                <a:r>
                  <a:rPr lang="el-GR" sz="1800" dirty="0" smtClean="0"/>
                  <a:t>για κάθε μορφή </a:t>
                </a:r>
                <a:r>
                  <a:rPr lang="el-GR" sz="1800" dirty="0"/>
                  <a:t>ανάπτυξης σειρών </a:t>
                </a:r>
                <a:r>
                  <a:rPr lang="en-US" sz="1800" dirty="0"/>
                  <a:t>Fourier, </a:t>
                </a:r>
                <a:r>
                  <a:rPr lang="el-GR" sz="1800" dirty="0" smtClean="0"/>
                  <a:t>είναι: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Τριγωνομετρική Α’:	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sz="1800" i="1" dirty="0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1800" i="1" dirty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Τριγωνομετρική Β’:	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US" sz="1800" i="1" dirty="0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Εκθετική:	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800" i="1" dirty="0" err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3982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600" dirty="0" err="1"/>
              <a:t>Κανονικοποιημένη</a:t>
            </a:r>
            <a:r>
              <a:rPr lang="el-GR" sz="2600" dirty="0"/>
              <a:t> Ισχύς  Αναπτύγματος </a:t>
            </a:r>
            <a:r>
              <a:rPr lang="el-GR" sz="2600" dirty="0" smtClean="0"/>
              <a:t>Fourier (</a:t>
            </a:r>
            <a:r>
              <a:rPr lang="el-GR" sz="2600" dirty="0"/>
              <a:t>2</a:t>
            </a:r>
            <a:r>
              <a:rPr lang="el-GR" sz="2600" dirty="0" smtClean="0"/>
              <a:t>/2)</a:t>
            </a:r>
            <a:endParaRPr lang="el-GR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ακολουθία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l-GR" sz="1800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l-GR" sz="1800" i="1" dirty="0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l-GR" sz="1800" i="1" dirty="0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l-GR" sz="180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dirty="0"/>
                  <a:t> ονομάζεται </a:t>
                </a:r>
                <a:r>
                  <a:rPr lang="el-GR" sz="1800" b="1" dirty="0"/>
                  <a:t>πυκνότητα φασματικής ισχύος </a:t>
                </a:r>
                <a:r>
                  <a:rPr lang="el-GR" sz="1800" dirty="0"/>
                  <a:t>ή απλά </a:t>
                </a:r>
                <a:r>
                  <a:rPr lang="el-GR" sz="1800" b="1" dirty="0"/>
                  <a:t>φάσμα ισχύος </a:t>
                </a:r>
                <a:r>
                  <a:rPr lang="el-GR" sz="1800" dirty="0"/>
                  <a:t>του περιοδικού σήματος, επειδή υποδεικνύει τον τρόπο με τον οποίο κατανέμεται η ισχύς του σήματος στις συχνότητες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,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  <m:r>
                      <a:rPr lang="el-GR" sz="1800" i="1" dirty="0" smtClean="0">
                        <a:latin typeface="Cambria Math"/>
                      </a:rPr>
                      <m:t>=0,±1,±2,… </m:t>
                    </m:r>
                  </m:oMath>
                </a14:m>
                <a:r>
                  <a:rPr lang="el-GR" sz="1800" dirty="0" smtClean="0"/>
                  <a:t> 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για κάποια τιμή του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 το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 dirty="0" err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 dirty="0" err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l-GR" sz="1800" i="1" dirty="0" err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l-GR" sz="1800" dirty="0"/>
                  <a:t> είναι «μεγάλο», τότε η συγκεκριμένη συχνότητα κατέχει «σημαντικό» ποσοστό από τη συνολική ισχύ του σήματος. 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Παρατηρούμε </a:t>
                </a:r>
                <a:r>
                  <a:rPr lang="el-GR" sz="1800" dirty="0"/>
                  <a:t>ότι το φάσμα ισχύος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 dirty="0" err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 dirty="0" err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l-GR" sz="1800" i="1" dirty="0" err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 dirty="0">
                        <a:latin typeface="Cambria Math"/>
                      </a:rPr>
                      <m:t>,</m:t>
                    </m:r>
                    <m:r>
                      <a:rPr lang="el-GR" sz="1800" b="0" i="1" dirty="0" smtClean="0">
                        <a:latin typeface="Cambria Math"/>
                      </a:rPr>
                      <m:t> 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  <m:r>
                      <a:rPr lang="el-GR" sz="1800" i="1" dirty="0">
                        <a:latin typeface="Cambria Math"/>
                      </a:rPr>
                      <m:t>=0,±1,±2,…</m:t>
                    </m:r>
                  </m:oMath>
                </a14:m>
                <a:r>
                  <a:rPr lang="el-GR" sz="1800" dirty="0"/>
                  <a:t>  προκύπτει με τον τετραγωνισμό του φάσματος πλάτους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err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l-GR" sz="1800" i="1" dirty="0" err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r="-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971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l-GR" b="1" dirty="0" smtClean="0"/>
              <a:t>3. </a:t>
            </a:r>
            <a:r>
              <a:rPr lang="el-GR" b="1" dirty="0"/>
              <a:t>Θεώρημα </a:t>
            </a:r>
            <a:r>
              <a:rPr lang="el-GR" b="1" dirty="0" err="1" smtClean="0"/>
              <a:t>Par</a:t>
            </a:r>
            <a:r>
              <a:rPr lang="en-US" b="1" dirty="0" smtClean="0"/>
              <a:t>s</a:t>
            </a:r>
            <a:r>
              <a:rPr lang="el-GR" b="1" dirty="0" err="1" smtClean="0"/>
              <a:t>eval</a:t>
            </a:r>
            <a:r>
              <a:rPr lang="el-GR" b="1" dirty="0" smtClean="0"/>
              <a:t> </a:t>
            </a:r>
            <a:r>
              <a:rPr lang="el-GR" b="1" dirty="0"/>
              <a:t>για περιοδικές </a:t>
            </a:r>
            <a:r>
              <a:rPr lang="el-GR" b="1" dirty="0" smtClean="0"/>
              <a:t>συναρτήσεις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6038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Θεώρημα </a:t>
            </a:r>
            <a:r>
              <a:rPr lang="en-US" dirty="0" smtClean="0"/>
              <a:t>Parseval</a:t>
            </a:r>
            <a:r>
              <a:rPr lang="el-GR" dirty="0" smtClean="0"/>
              <a:t> για περιοδικές συναρτήσεις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Θεώρημα </a:t>
                </a:r>
                <a:r>
                  <a:rPr lang="en-US" sz="1800" dirty="0" err="1" smtClean="0"/>
                  <a:t>Parceval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den>
                      </m:f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  <m:r>
                            <a:rPr lang="el-GR" sz="1800" i="1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hr m:val="∑"/>
                              <m:limLoc m:val="undOvr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+∞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l-GR" sz="18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nary>
                    </m:oMath>
                  </m:oMathPara>
                </a14:m>
                <a:endParaRPr lang="el-GR" sz="1800" u="sng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αριστερό μέλος υπολογίζει την ισχύ στο πεδίο του χρόνου και στη διάρκεια μίας </a:t>
                </a:r>
                <a:r>
                  <a:rPr lang="el-GR" sz="1800" dirty="0" smtClean="0"/>
                  <a:t>περιόδου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δεξί μέλος υπολογίζει την ισχύ στο πεδίο της συχνότητας. 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Παρατηρούμε </a:t>
                </a:r>
                <a:r>
                  <a:rPr lang="el-GR" sz="1800" dirty="0"/>
                  <a:t>ότι η ανάλυση μίας περιοδικής συνάρτησης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σε ανάπτυγμα σειράς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δεν μεταβάλει την ισχύ (και την ενέργεια) του σήματος.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u="sn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51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2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η ανάπτυξη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«</a:t>
                </a:r>
                <a:r>
                  <a:rPr lang="el-GR" sz="1800" dirty="0"/>
                  <a:t>τραίνου» κρουστικών </a:t>
                </a:r>
                <a:r>
                  <a:rPr lang="el-GR" sz="1800" dirty="0" smtClean="0"/>
                  <a:t>συναρτήσεων.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Το </a:t>
                </a:r>
                <a:r>
                  <a:rPr lang="el-GR" sz="1800" dirty="0" smtClean="0"/>
                  <a:t>τραίνο </a:t>
                </a:r>
                <a:r>
                  <a:rPr lang="el-GR" sz="1800" dirty="0"/>
                  <a:t>κρουστικών </a:t>
                </a:r>
                <a:r>
                  <a:rPr lang="el-GR" sz="1800" dirty="0" smtClean="0"/>
                  <a:t>συναρτήσεων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εκφράζεται </a:t>
                </a:r>
                <a:r>
                  <a:rPr lang="el-GR" sz="1800" dirty="0"/>
                  <a:t>μαθηματικά από τη </a:t>
                </a:r>
                <a:r>
                  <a:rPr lang="el-GR" sz="1800" dirty="0" smtClean="0"/>
                  <a:t>σχέση: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𝐴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 i="1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𝑘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Συντελεστές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τριγωνομετρικής </a:t>
                </a:r>
                <a:r>
                  <a:rPr lang="el-GR" sz="1800" dirty="0"/>
                  <a:t>Α’ </a:t>
                </a:r>
                <a:r>
                  <a:rPr lang="el-GR" sz="1800" dirty="0" smtClean="0"/>
                  <a:t>μορφής: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𝛢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𝛵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/2</m:t>
                          </m:r>
                        </m:sub>
                        <m:sup>
                          <m:sSub>
                            <m:sSubPr>
                              <m:ctrlPr>
                                <a:rPr lang="el-GR" sz="1800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𝛵</m:t>
                              </m:r>
                            </m:e>
                            <m:sub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b="0" i="1" dirty="0" smtClean="0">
                              <a:latin typeface="Cambria Math"/>
                            </a:rPr>
                            <m:t>/2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𝛢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𝛵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	</m:t>
                      </m:r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𝛢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𝛵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/2</m:t>
                          </m:r>
                        </m:sub>
                        <m:sup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𝛵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/2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 dirty="0" err="1">
                                  <a:latin typeface="Cambria Math"/>
                                </a:rPr>
                                <m:t>𝑐𝑜𝑠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𝜋</m:t>
                                      </m:r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𝑛𝑡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𝛵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𝛢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𝛵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	</m:t>
                      </m:r>
                    </m:oMath>
                  </m:oMathPara>
                </a14:m>
                <a:endParaRPr lang="el-GR" sz="1800" i="1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𝛢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𝛵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/2</m:t>
                          </m:r>
                        </m:sub>
                        <m:sup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𝛵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/2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 dirty="0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𝜋</m:t>
                                      </m:r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𝑛𝑡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𝛵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=0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	</m:t>
                      </m:r>
                    </m:oMath>
                  </m:oMathPara>
                </a14:m>
                <a:endParaRPr lang="el-GR" sz="1800" i="1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u="sn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20688"/>
            <a:ext cx="3231257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749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Συντελεστές</a:t>
                </a:r>
                <a:r>
                  <a:rPr lang="en-US" sz="1800" dirty="0"/>
                  <a:t> </a:t>
                </a:r>
                <a:r>
                  <a:rPr lang="el-GR" sz="1800" dirty="0" smtClean="0"/>
                  <a:t>τριγωνομετρικής </a:t>
                </a:r>
                <a:r>
                  <a:rPr lang="el-GR" sz="1800" dirty="0"/>
                  <a:t>Β’ </a:t>
                </a:r>
                <a:r>
                  <a:rPr lang="el-GR" sz="1800" dirty="0" smtClean="0"/>
                  <a:t>μορφής:</a:t>
                </a:r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Α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,     </m:t>
                      </m:r>
                      <m:sSub>
                        <m:sSubPr>
                          <m:ctrlPr>
                            <a:rPr lang="en-US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Α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,      </m:t>
                      </m:r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𝜑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sz="1800" dirty="0"/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Συντελεστές</a:t>
                </a:r>
                <a:r>
                  <a:rPr lang="en-US" sz="1800" dirty="0"/>
                  <a:t> </a:t>
                </a:r>
                <a:r>
                  <a:rPr lang="el-GR" sz="1800" dirty="0" smtClean="0"/>
                  <a:t>εκθετικής μορφής:</a:t>
                </a:r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𝐴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 τα αναπτύγματα σε σειρές </a:t>
                </a:r>
                <a:r>
                  <a:rPr lang="en-US" sz="1800" dirty="0"/>
                  <a:t>Fourier </a:t>
                </a:r>
                <a:r>
                  <a:rPr lang="el-GR" sz="1800" dirty="0" smtClean="0"/>
                  <a:t>του τραίνου κρουστικών, </a:t>
                </a:r>
                <a:r>
                  <a:rPr lang="el-GR" sz="1800" dirty="0"/>
                  <a:t>είναι:</a:t>
                </a:r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/>
                  <a:t>Τριγωνομετρική Β</a:t>
                </a:r>
                <a:r>
                  <a:rPr lang="el-GR" sz="1800" b="1" dirty="0" smtClean="0"/>
                  <a:t>’: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𝐴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800" i="1" dirty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𝐴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dirty="0" err="1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𝜋</m:t>
                                      </m:r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𝑛𝑡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sz="1800" dirty="0">
                                              <a:latin typeface="Cambria Math"/>
                                            </a:rPr>
                                            <m:t>Τ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/>
                  <a:t>Εκθετική</a:t>
                </a:r>
                <a:r>
                  <a:rPr lang="el-GR" sz="1800" b="1" dirty="0" smtClean="0"/>
                  <a:t>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𝐴</m:t>
                          </m:r>
                        </m:num>
                        <m:den>
                          <m:sSub>
                            <m:sSub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𝑛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𝑛𝑡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800" dirty="0">
                                          <a:latin typeface="Cambria Math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sup>
                          </m:sSup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959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dirty="0"/>
              <a:t>Ανάλυση </a:t>
            </a:r>
            <a:r>
              <a:rPr lang="el-GR" sz="2800" dirty="0" smtClean="0"/>
              <a:t>Σημάτων</a:t>
            </a:r>
            <a:r>
              <a:rPr lang="en-US" sz="2800" dirty="0" smtClean="0"/>
              <a:t> </a:t>
            </a:r>
            <a:r>
              <a:rPr lang="el-GR" sz="2800" dirty="0" smtClean="0"/>
              <a:t>σε </a:t>
            </a:r>
            <a:r>
              <a:rPr lang="el-GR" sz="2800" dirty="0"/>
              <a:t>Ανάπτυγμα Σειράς </a:t>
            </a:r>
            <a:r>
              <a:rPr lang="el-GR" sz="2800" dirty="0" smtClean="0"/>
              <a:t>Fourier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l-GR" dirty="0" smtClean="0"/>
              <a:t>Ανάπτυγμα </a:t>
            </a:r>
            <a:r>
              <a:rPr lang="el-GR" dirty="0"/>
              <a:t>σήματος σε </a:t>
            </a:r>
            <a:r>
              <a:rPr lang="el-GR" dirty="0" smtClean="0"/>
              <a:t>Σειρά </a:t>
            </a:r>
            <a:r>
              <a:rPr lang="el-GR" dirty="0"/>
              <a:t>Fourier</a:t>
            </a:r>
            <a:endParaRPr lang="el-GR" sz="2000" dirty="0"/>
          </a:p>
          <a:p>
            <a:pPr lvl="1"/>
            <a:r>
              <a:rPr lang="el-GR" dirty="0"/>
              <a:t>Τριγωνομετρική Α’ μορφή</a:t>
            </a:r>
            <a:endParaRPr lang="el-GR" sz="1800" dirty="0"/>
          </a:p>
          <a:p>
            <a:pPr lvl="1"/>
            <a:r>
              <a:rPr lang="el-GR" dirty="0"/>
              <a:t>Τριγωνομετρική Β’ μορφή</a:t>
            </a:r>
            <a:endParaRPr lang="el-GR" sz="1800" dirty="0"/>
          </a:p>
          <a:p>
            <a:pPr lvl="1"/>
            <a:r>
              <a:rPr lang="el-GR" dirty="0"/>
              <a:t>Εκθετική μορφή</a:t>
            </a:r>
            <a:endParaRPr lang="el-GR" sz="1800" dirty="0"/>
          </a:p>
          <a:p>
            <a:pPr marL="457200" lvl="0" indent="-457200">
              <a:buFont typeface="+mj-lt"/>
              <a:buAutoNum type="arabicPeriod"/>
            </a:pPr>
            <a:r>
              <a:rPr lang="el-GR" dirty="0" err="1"/>
              <a:t>Κανονικοποιημένη</a:t>
            </a:r>
            <a:r>
              <a:rPr lang="el-GR" dirty="0"/>
              <a:t> Ισχύς  Αναπτύγματος Fourier</a:t>
            </a:r>
            <a:endParaRPr lang="el-GR" sz="2000" dirty="0"/>
          </a:p>
          <a:p>
            <a:pPr marL="457200" lvl="0" indent="-457200">
              <a:buFont typeface="+mj-lt"/>
              <a:buAutoNum type="arabicPeriod"/>
            </a:pPr>
            <a:r>
              <a:rPr lang="el-GR" dirty="0"/>
              <a:t>Θεώρημα </a:t>
            </a:r>
            <a:r>
              <a:rPr lang="el-GR" dirty="0" err="1"/>
              <a:t>Parceval</a:t>
            </a:r>
            <a:r>
              <a:rPr lang="el-GR" dirty="0"/>
              <a:t> για περιοδικές συναρτήσεις</a:t>
            </a:r>
            <a:endParaRPr lang="el-GR" sz="2000" dirty="0"/>
          </a:p>
          <a:p>
            <a:pPr marL="457200" lvl="0" indent="-45720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823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βρεθεί η ανάπτυξη </a:t>
                </a:r>
                <a:r>
                  <a:rPr lang="en-US" sz="1800" dirty="0"/>
                  <a:t>Fourier</a:t>
                </a:r>
                <a:r>
                  <a:rPr lang="el-GR" sz="1800" dirty="0"/>
                  <a:t> του πλήρως </a:t>
                </a:r>
                <a:r>
                  <a:rPr lang="el-GR" sz="1800" dirty="0" smtClean="0"/>
                  <a:t>ανορθωμένου </a:t>
                </a:r>
                <a:r>
                  <a:rPr lang="el-GR" sz="1800" dirty="0" err="1"/>
                  <a:t>ημιτονικού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σήματος. Να </a:t>
                </a:r>
                <a:br>
                  <a:rPr lang="el-GR" sz="1800" dirty="0" smtClean="0"/>
                </a:br>
                <a:r>
                  <a:rPr lang="el-GR" sz="1800" dirty="0" smtClean="0"/>
                  <a:t>σχεδιαστούν </a:t>
                </a:r>
                <a:r>
                  <a:rPr lang="el-GR" sz="1800" dirty="0"/>
                  <a:t>τα φάσματα πλάτους μονής </a:t>
                </a:r>
                <a:r>
                  <a:rPr lang="el-GR" sz="1800" dirty="0" smtClean="0"/>
                  <a:t>και διπλής πλευράς και </a:t>
                </a:r>
                <a:r>
                  <a:rPr lang="el-GR" sz="1800" dirty="0"/>
                  <a:t>το φάσμα </a:t>
                </a:r>
                <a:r>
                  <a:rPr lang="el-GR" sz="1800" dirty="0" smtClean="0"/>
                  <a:t>φάσης.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 smtClean="0"/>
                  <a:t>: Το </a:t>
                </a:r>
                <a:r>
                  <a:rPr lang="el-GR" sz="1800" dirty="0"/>
                  <a:t>πλήρως ανορθωμένο ημίτονο </a:t>
                </a:r>
                <a:r>
                  <a:rPr lang="el-GR" sz="1800" dirty="0" smtClean="0"/>
                  <a:t>δίνεται από </a:t>
                </a:r>
                <a:r>
                  <a:rPr lang="el-GR" sz="1800" dirty="0"/>
                  <a:t>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=|</m:t>
                      </m:r>
                      <m:r>
                        <a:rPr lang="el-GR" sz="1800" i="1">
                          <a:latin typeface="Cambria Math"/>
                        </a:rPr>
                        <m:t>𝐴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𝑠𝑖𝑛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|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Η θεμελιώδης συχνότητά του </a:t>
                </a:r>
                <a:r>
                  <a:rPr lang="el-GR" sz="1800" dirty="0" smtClean="0"/>
                  <a:t>είναι: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b="0" i="0" smtClean="0">
                            <a:latin typeface="Cambria Math"/>
                          </a:rPr>
                          <m:t>ω</m:t>
                        </m:r>
                      </m:e>
                      <m:sub>
                        <m:r>
                          <a:rPr lang="el-GR" sz="1800" b="0" i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b="0" i="0" smtClean="0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box>
                      <m:boxPr>
                        <m:ctrlPr>
                          <a:rPr lang="el-GR" sz="1800" i="1">
                            <a:latin typeface="Cambria Math"/>
                          </a:rPr>
                        </m:ctrlPr>
                      </m:boxPr>
                      <m:e>
                        <m:r>
                          <a:rPr lang="el-GR" sz="1800" b="0" i="1" smtClean="0">
                            <a:latin typeface="Cambria Math"/>
                          </a:rPr>
                          <m:t> </m:t>
                        </m:r>
                        <m:groupChr>
                          <m:groupChrPr>
                            <m:chr m:val="⇒"/>
                            <m:vertJc m:val="bot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groupChrPr>
                          <m:e/>
                        </m:groupChr>
                        <m:r>
                          <a:rPr lang="el-GR" sz="1800" b="0" i="1" smtClean="0">
                            <a:latin typeface="Cambria Math"/>
                          </a:rPr>
                          <m:t> </m:t>
                        </m:r>
                      </m:e>
                    </m:box>
                    <m:sSub>
                      <m:sSubPr>
                        <m:ctrlPr>
                          <a:rPr lang="el-GR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l-GR" sz="1800" b="1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l-GR" sz="1800" b="1" i="1">
                        <a:latin typeface="Cambria Math"/>
                      </a:rPr>
                      <m:t>=</m:t>
                    </m:r>
                    <m:r>
                      <a:rPr lang="el-GR" sz="1800" b="1" i="1">
                        <a:latin typeface="Cambria Math"/>
                      </a:rPr>
                      <m:t>𝟏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b="1" i="1">
                        <a:latin typeface="Cambria Math"/>
                      </a:rPr>
                      <m:t>(</m:t>
                    </m:r>
                    <m:r>
                      <a:rPr lang="en-US" sz="1800" b="1" i="1">
                        <a:latin typeface="Cambria Math"/>
                      </a:rPr>
                      <m:t>𝑯𝒛</m:t>
                    </m:r>
                    <m:r>
                      <a:rPr lang="el-GR" sz="1800" b="1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Άρα η </a:t>
                </a:r>
                <a:r>
                  <a:rPr lang="el-GR" sz="1800" dirty="0"/>
                  <a:t>θεμελιώδης περίοδος είναι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=1/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box>
                      <m:boxPr>
                        <m:ctrlPr>
                          <a:rPr lang="el-GR" sz="1800" i="1">
                            <a:latin typeface="Cambria Math"/>
                          </a:rPr>
                        </m:ctrlPr>
                      </m:boxPr>
                      <m:e>
                        <m:groupChr>
                          <m:groupChrPr>
                            <m:chr m:val="⇒"/>
                            <m:vertJc m:val="bot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groupChrPr>
                          <m:e/>
                        </m:groupChr>
                      </m:e>
                    </m:box>
                    <m:sSub>
                      <m:sSubPr>
                        <m:ctrlPr>
                          <a:rPr lang="el-GR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l-GR" sz="1800" b="1" i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el-GR" sz="1800" b="1" i="1">
                        <a:latin typeface="Cambria Math"/>
                      </a:rPr>
                      <m:t>=</m:t>
                    </m:r>
                    <m:r>
                      <a:rPr lang="el-GR" sz="1800" b="1" i="1">
                        <a:latin typeface="Cambria Math"/>
                      </a:rPr>
                      <m:t>𝟏</m:t>
                    </m:r>
                    <m:r>
                      <a:rPr lang="el-GR" sz="1800" b="1" i="1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l-GR" sz="1800" b="1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b="1" i="1">
                            <a:latin typeface="Cambria Math"/>
                          </a:rPr>
                          <m:t>𝒔𝒆𝒄</m:t>
                        </m:r>
                      </m:e>
                    </m:d>
                  </m:oMath>
                </a14:m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r="-7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020" y="2132856"/>
            <a:ext cx="5117182" cy="185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59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l-GR" dirty="0"/>
              <a:t>2(συνέχεια)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Συντελεστές</a:t>
                </a:r>
                <a:r>
                  <a:rPr lang="en-US" sz="1800" dirty="0"/>
                  <a:t> </a:t>
                </a:r>
                <a:r>
                  <a:rPr lang="el-GR" sz="1800" dirty="0"/>
                  <a:t>τριγωνομετρικής Α’ μορφής: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limLoc m:val="subSup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sup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𝐴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/>
                                </a:rPr>
                                <m:t>sin</m:t>
                              </m:r>
                              <m:r>
                                <a:rPr lang="en-US" sz="1800">
                                  <a:latin typeface="Cambria Math"/>
                                </a:rPr>
                                <m:t>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)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𝑑𝑡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𝐴</m:t>
                                  </m:r>
                                </m:num>
                                <m:den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l-GR" sz="1800" i="1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𝑐𝑜𝑠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>
                              <a:latin typeface="Cambria Math"/>
                            </a:rPr>
                            <m:t>=…=−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4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𝛢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(4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−1)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l-GR" sz="1800" u="sng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>
                              <a:latin typeface="Cambria Math"/>
                            </a:rPr>
                            <m:t>=…=0</m:t>
                          </m:r>
                        </m:e>
                      </m:nary>
                    </m:oMath>
                  </m:oMathPara>
                </a14:m>
                <a:endParaRPr lang="el-GR" sz="1800" u="sng" dirty="0" smtClean="0"/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Συντελεστές</a:t>
                </a:r>
                <a:r>
                  <a:rPr lang="en-US" sz="1800" dirty="0"/>
                  <a:t> </a:t>
                </a:r>
                <a:r>
                  <a:rPr lang="el-GR" sz="1800" dirty="0"/>
                  <a:t>τριγωνομετρικής Β’ μορφής: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n-US" sz="1800" i="1">
                              <a:latin typeface="Cambria Math"/>
                            </a:rPr>
                            <m:t>𝛢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el-GR" sz="1800" u="sng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l-GR" sz="18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4</m:t>
                          </m:r>
                          <m:r>
                            <a:rPr lang="en-US" sz="1800" i="1">
                              <a:latin typeface="Cambria Math"/>
                            </a:rPr>
                            <m:t>𝛢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  <m:r>
                            <a:rPr lang="el-GR" sz="1800" i="1">
                              <a:latin typeface="Cambria Math"/>
                            </a:rPr>
                            <m:t>(4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−1)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𝜑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=−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  <m:r>
                        <a:rPr lang="el-GR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=180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sz="1800" u="sn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959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l-GR" dirty="0"/>
              <a:t>2(συνέχεια</a:t>
            </a:r>
            <a:r>
              <a:rPr lang="el-GR" dirty="0" smtClean="0"/>
              <a:t>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</a:t>
                </a:r>
                <a:r>
                  <a:rPr lang="el-GR" sz="1800" dirty="0"/>
                  <a:t>την τριγωνομετρική Β’ μορφή </a:t>
                </a:r>
                <a:r>
                  <a:rPr lang="el-GR" sz="1800" dirty="0" smtClean="0"/>
                  <a:t>σχεδιάζουμε </a:t>
                </a:r>
                <a:r>
                  <a:rPr lang="el-GR" sz="1800" dirty="0"/>
                  <a:t>τα </a:t>
                </a:r>
                <a:r>
                  <a:rPr lang="el-GR" sz="1800" b="1" dirty="0"/>
                  <a:t>φάσματα πλάτους μονής πλευράς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1" i="1">
                            <a:latin typeface="Cambria Math"/>
                          </a:rPr>
                          <m:t>𝒄</m:t>
                        </m:r>
                      </m:e>
                      <m:sub>
                        <m:r>
                          <a:rPr lang="el-GR" sz="1800" b="1" i="1" baseline="-25000"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l-GR" sz="1800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1" i="1">
                            <a:latin typeface="Cambria Math"/>
                          </a:rPr>
                          <m:t>𝒄</m:t>
                        </m:r>
                      </m:e>
                      <m:sub>
                        <m:r>
                          <a:rPr lang="el-GR" sz="1800" b="1" i="1" baseline="-25000"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l-GR" sz="1800" b="1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l-GR" sz="1800" b="1" i="1" baseline="-25000"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l-GR" sz="1800" b="1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το </a:t>
                </a:r>
                <a:r>
                  <a:rPr lang="el-GR" sz="1800" b="1" dirty="0"/>
                  <a:t>φάσμα </a:t>
                </a:r>
                <a:r>
                  <a:rPr lang="el-GR" sz="1800" b="1" dirty="0" smtClean="0"/>
                  <a:t>φάσης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1" i="1">
                            <a:latin typeface="Cambria Math"/>
                          </a:rPr>
                          <m:t>𝝋</m:t>
                        </m:r>
                      </m:e>
                      <m:sub>
                        <m:r>
                          <a:rPr lang="el-GR" sz="1800" b="1" i="1" baseline="-25000"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l-GR" sz="1800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1" i="1">
                            <a:latin typeface="Cambria Math"/>
                          </a:rPr>
                          <m:t>𝝋</m:t>
                        </m:r>
                      </m:e>
                      <m:sub>
                        <m:r>
                          <a:rPr lang="el-GR" sz="1800" b="1" i="1" baseline="-25000"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l-GR" sz="1800" b="1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b="1" i="1">
                            <a:latin typeface="Cambria Math"/>
                          </a:rPr>
                          <m:t>𝝎</m:t>
                        </m:r>
                      </m:e>
                      <m:sub>
                        <m:r>
                          <a:rPr lang="el-GR" sz="1800" b="1" i="1" baseline="-25000"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l-GR" sz="1800" b="1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u="sng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u="sng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u="sng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u="sng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u="sng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 τ</a:t>
                </a:r>
                <a:r>
                  <a:rPr lang="en-US" sz="1800" dirty="0"/>
                  <a:t>o</a:t>
                </a:r>
                <a:r>
                  <a:rPr lang="el-GR" sz="1800" dirty="0"/>
                  <a:t> ανάπτυγμα της συνάρτησης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σε </a:t>
                </a:r>
                <a:r>
                  <a:rPr lang="en-US" sz="1800" dirty="0"/>
                  <a:t>B</a:t>
                </a:r>
                <a:r>
                  <a:rPr lang="el-GR" sz="1800" dirty="0"/>
                  <a:t>’ τριγωνομετρική μορφή, 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𝜋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4</m:t>
                          </m:r>
                          <m:r>
                            <a:rPr lang="en-US" sz="1800" i="1">
                              <a:latin typeface="Cambria Math"/>
                            </a:rPr>
                            <m:t>𝛢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/>
                                </a:rPr>
                                <m:t>cos</m:t>
                              </m:r>
                              <m:r>
                                <a:rPr lang="el-GR" sz="1800">
                                  <a:latin typeface="Cambria Math"/>
                                </a:rPr>
                                <m:t>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1−4</m:t>
                                  </m:r>
                                  <m:sSup>
                                    <m:sSup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den>
                          </m:f>
                        </m:e>
                      </m:nary>
                    </m:oMath>
                  </m:oMathPara>
                </a14:m>
                <a:endParaRPr lang="el-GR" sz="1800" u="sng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u="sng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u="sn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830893"/>
              </p:ext>
            </p:extLst>
          </p:nvPr>
        </p:nvGraphicFramePr>
        <p:xfrm>
          <a:off x="899592" y="2060848"/>
          <a:ext cx="3312368" cy="2213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Bitmap Image" r:id="rId4" imgW="3238952" imgH="2172003" progId="Paint.Picture">
                  <p:embed/>
                </p:oleObj>
              </mc:Choice>
              <mc:Fallback>
                <p:oleObj name="Bitmap Image" r:id="rId4" imgW="3238952" imgH="2172003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060848"/>
                        <a:ext cx="3312368" cy="22130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5584752"/>
              </p:ext>
            </p:extLst>
          </p:nvPr>
        </p:nvGraphicFramePr>
        <p:xfrm>
          <a:off x="4644007" y="2312090"/>
          <a:ext cx="3355761" cy="1836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Bitmap Image" r:id="rId6" imgW="3191320" imgH="1743318" progId="Paint.Picture">
                  <p:embed/>
                </p:oleObj>
              </mc:Choice>
              <mc:Fallback>
                <p:oleObj name="Bitmap Image" r:id="rId6" imgW="3191320" imgH="1743318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7" y="2312090"/>
                        <a:ext cx="3355761" cy="18369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2959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l-GR" dirty="0"/>
              <a:t>2(συνέχεια)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lvl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Συντελεστές</a:t>
                </a:r>
                <a:r>
                  <a:rPr lang="en-US" sz="1800" dirty="0"/>
                  <a:t> </a:t>
                </a:r>
                <a:r>
                  <a:rPr lang="el-GR" sz="1800" dirty="0" smtClean="0"/>
                  <a:t>εκθετικής μορφής: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𝛢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el-GR" sz="1800">
                          <a:latin typeface="Cambria Math"/>
                        </a:rPr>
                        <m:t>και</m:t>
                      </m:r>
                      <m:r>
                        <a:rPr lang="el-GR" sz="1800" i="1">
                          <a:latin typeface="Cambria Math"/>
                        </a:rPr>
                        <m:t>   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1−4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𝜑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=−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  <m:r>
                        <a:rPr lang="el-GR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=180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l-GR" sz="1800" dirty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φάσμα πλάτους </a:t>
                </a:r>
                <a:r>
                  <a:rPr lang="el-GR" sz="1800" dirty="0" smtClean="0"/>
                  <a:t>διπλής </a:t>
                </a:r>
                <a:br>
                  <a:rPr lang="el-GR" sz="1800" dirty="0" smtClean="0"/>
                </a:br>
                <a:r>
                  <a:rPr lang="el-GR" sz="1800" dirty="0" smtClean="0"/>
                  <a:t>πλευράς φαίνεται δίπλα:</a:t>
                </a:r>
                <a:endParaRPr lang="el-GR" sz="1800" dirty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φάσμα </a:t>
                </a:r>
                <a:r>
                  <a:rPr lang="el-GR" sz="1800" dirty="0" smtClean="0"/>
                  <a:t>φά</a:t>
                </a:r>
                <a:r>
                  <a:rPr lang="el-GR" sz="1800" dirty="0"/>
                  <a:t>σης είναι ίδιο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με </a:t>
                </a:r>
                <a:r>
                  <a:rPr lang="el-GR" sz="1800" dirty="0"/>
                  <a:t>το φάσμα φάσης της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προηγούμενης </a:t>
                </a:r>
                <a:r>
                  <a:rPr lang="el-GR" sz="1800" dirty="0"/>
                  <a:t>διαφάνειας.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</a:t>
                </a:r>
                <a:r>
                  <a:rPr lang="en-US" sz="1800" dirty="0" smtClean="0"/>
                  <a:t>o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ανάπτυγμα της συνάρτησης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σε εκθετική μορφή, είναι:</a:t>
                </a: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n-US" sz="1800" i="1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1−4</m:t>
                                  </m:r>
                                  <m:sSup>
                                    <m:sSup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den>
                          </m:f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𝑛𝑡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444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5318079"/>
              </p:ext>
            </p:extLst>
          </p:nvPr>
        </p:nvGraphicFramePr>
        <p:xfrm>
          <a:off x="4075274" y="2996952"/>
          <a:ext cx="4817206" cy="2016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Bitmap Image" r:id="rId4" imgW="4525007" imgH="1914286" progId="Paint.Picture">
                  <p:embed/>
                </p:oleObj>
              </mc:Choice>
              <mc:Fallback>
                <p:oleObj name="Bitmap Image" r:id="rId4" imgW="4525007" imgH="1914286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5274" y="2996952"/>
                        <a:ext cx="4817206" cy="20162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2959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Χρησιμοποιώντας το φάσμα πλάτους διπλής πλευράς της προηγούμενης άσκησης, να υπολογίσετε την ισχύς κάθε αρμονικού όρου ως απόλυτο μέγεθος και ως ποσοστό της συνολικής ισχύος.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Για να υπολογίσουμε την ισχύ κάθε αρμονικού όρου σε απόλυτο μέγεθος υπολογίζουμε τους συντελεστές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|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sz="1800" i="1" baseline="-2500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|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,  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=0, ±1, ±2,…</m:t>
                    </m:r>
                  </m:oMath>
                </a14:m>
                <a:r>
                  <a:rPr lang="el-GR" sz="1800" dirty="0"/>
                  <a:t>  του φάσματος ισχύος. Θυμίζουμε ότι το φάσμα ισχύος προκύπτει από την ύψωση στο τετράγωνο του φάσματος </a:t>
                </a:r>
                <a:r>
                  <a:rPr lang="el-GR" sz="1800" dirty="0" smtClean="0"/>
                  <a:t>πλάτους:</a:t>
                </a:r>
              </a:p>
              <a:p>
                <a:pPr algn="l"/>
                <a:r>
                  <a:rPr lang="el-GR" sz="1800" dirty="0"/>
                  <a:t>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έχουμε: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l-GR" sz="18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𝐴</m:t>
                                </m:r>
                              </m:num>
                              <m:den>
                                <m:r>
                                  <a:rPr lang="el-GR" sz="1800" i="1">
                                    <a:latin typeface="Cambria Math"/>
                                  </a:rPr>
                                  <m:t>𝜋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𝛢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Αυτή </a:t>
                </a:r>
                <a:r>
                  <a:rPr lang="el-GR" sz="1800" dirty="0"/>
                  <a:t>είναι η συνεχής συνιστώσα (</a:t>
                </a:r>
                <a:r>
                  <a:rPr lang="en-US" sz="1800" dirty="0"/>
                  <a:t>DC</a:t>
                </a:r>
                <a:r>
                  <a:rPr lang="el-GR" sz="1800" dirty="0"/>
                  <a:t>).</a:t>
                </a:r>
              </a:p>
              <a:p>
                <a:r>
                  <a:rPr lang="el-GR" sz="1800" dirty="0"/>
                  <a:t>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 έχουμε: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=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−1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=2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l-GR" sz="18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𝐴</m:t>
                                </m:r>
                              </m:num>
                              <m:den>
                                <m:r>
                                  <a:rPr lang="el-GR" sz="1800" i="1">
                                    <a:latin typeface="Cambria Math"/>
                                  </a:rPr>
                                  <m:t>3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𝜋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8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𝛢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9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l-GR" sz="1800" dirty="0"/>
                  <a:t>.</a:t>
                </a:r>
              </a:p>
              <a:p>
                <a:r>
                  <a:rPr lang="el-GR" sz="1800" dirty="0"/>
                  <a:t>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=2</m:t>
                    </m:r>
                  </m:oMath>
                </a14:m>
                <a:r>
                  <a:rPr lang="el-GR" sz="1800" dirty="0"/>
                  <a:t> έχουμε: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=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−2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=2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l-GR" sz="1800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sz="1800" i="1">
                                    <a:latin typeface="Cambria Math"/>
                                  </a:rPr>
                                  <m:t>𝐴</m:t>
                                </m:r>
                              </m:num>
                              <m:den>
                                <m:r>
                                  <a:rPr lang="el-GR" sz="1800" i="1">
                                    <a:latin typeface="Cambria Math"/>
                                  </a:rPr>
                                  <m:t>15</m:t>
                                </m:r>
                                <m:r>
                                  <a:rPr lang="el-GR" sz="1800" i="1">
                                    <a:latin typeface="Cambria Math"/>
                                  </a:rPr>
                                  <m:t>𝜋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8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𝛢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225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𝜋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l-GR" sz="1800" dirty="0"/>
                  <a:t>.</a:t>
                </a:r>
              </a:p>
              <a:p>
                <a:endParaRPr lang="el-GR" sz="1800" dirty="0"/>
              </a:p>
              <a:p>
                <a:pPr marL="0" indent="0">
                  <a:buNone/>
                </a:pPr>
                <a:r>
                  <a:rPr lang="el-GR" sz="1800" dirty="0"/>
                  <a:t>Ομοίως υπολογίζουμε και τους υπόλοιπους αρμονικούς όρους.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u="sn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959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Για να υπολογίσουμε το ποσοστό ισχύος κάθε αρμονικού όρου ως προς τη συνολική ισχύ, </a:t>
                </a:r>
                <a:r>
                  <a:rPr lang="el-GR" sz="1800" dirty="0" smtClean="0"/>
                  <a:t>υπολογίζουμε αρχικά τη </a:t>
                </a:r>
                <a:r>
                  <a:rPr lang="el-GR" sz="1800" dirty="0"/>
                  <a:t>συνολική </a:t>
                </a:r>
                <a:r>
                  <a:rPr lang="el-GR" sz="1800" dirty="0" smtClean="0"/>
                  <a:t>ισχύ </a:t>
                </a:r>
                <a:r>
                  <a:rPr lang="el-GR" sz="1800" dirty="0"/>
                  <a:t>από το θεώρημα </a:t>
                </a:r>
                <a:r>
                  <a:rPr lang="en-US" sz="1800" dirty="0" err="1"/>
                  <a:t>Parceval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𝑡𝑜𝑡𝑎𝑙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den>
                      </m:f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𝑇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den>
                      </m:f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𝛢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>
                                      <a:latin typeface="Cambria Math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𝜋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l-GR" sz="1800" u="sng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Επομένως, το ζητούμενο ποσοστό ισχύος του </a:t>
                </a:r>
                <a:r>
                  <a:rPr lang="en-US" sz="1800" dirty="0"/>
                  <a:t>DC </a:t>
                </a:r>
                <a:r>
                  <a:rPr lang="el-GR" sz="1800" dirty="0"/>
                  <a:t>όρου δίνεται από τη σχέση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𝑃</m:t>
                          </m:r>
                          <m:r>
                            <a:rPr lang="en-US" sz="1800" i="1">
                              <a:latin typeface="Cambria Math"/>
                            </a:rPr>
                            <m:t>′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𝑡𝑜𝑡𝑎𝑙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 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latin typeface="Cambria Math"/>
                        </a:rPr>
                        <m:t>(%)=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4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/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/2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(%)≅80%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Παρατηρούμε </a:t>
                </a:r>
                <a:r>
                  <a:rPr lang="el-GR" sz="1800" dirty="0"/>
                  <a:t>ότι το 80% της συνολικής ισχύος περιέχεται στη συνεχή (</a:t>
                </a:r>
                <a:r>
                  <a:rPr lang="en-US" sz="1800" dirty="0"/>
                  <a:t>DC</a:t>
                </a:r>
                <a:r>
                  <a:rPr lang="el-GR" sz="1800" dirty="0"/>
                  <a:t>) συνιστώσα.  Άρα το σήμα είναι χαμηλής συχνότητας.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Ανάλογα, υπολογίζουμε το ποσοστό ισχύος και για τους υπόλοιπους όρους: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𝑃</m:t>
                          </m:r>
                          <m:r>
                            <a:rPr lang="en-US" sz="1800" i="1">
                              <a:latin typeface="Cambria Math"/>
                            </a:rPr>
                            <m:t>′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𝑡𝑜𝑡𝑎𝑙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 </m:t>
                              </m:r>
                            </m:sub>
                          </m:sSub>
                        </m:den>
                      </m:f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𝑡𝑜𝑡𝑎𝑙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 </m:t>
                              </m:r>
                            </m:sub>
                          </m:sSub>
                        </m:den>
                      </m:f>
                      <m:r>
                        <a:rPr lang="el-GR" sz="1800" i="1">
                          <a:latin typeface="Cambria Math"/>
                        </a:rPr>
                        <m:t>,    </m:t>
                      </m:r>
                      <m:r>
                        <a:rPr lang="el-GR" sz="1800" i="1">
                          <a:latin typeface="Cambria Math"/>
                        </a:rPr>
                        <m:t>𝑛</m:t>
                      </m:r>
                      <m:r>
                        <a:rPr lang="el-GR" sz="1800" i="1">
                          <a:latin typeface="Cambria Math"/>
                        </a:rPr>
                        <m:t>=1,2…</m:t>
                      </m:r>
                    </m:oMath>
                  </m:oMathPara>
                </a14:m>
                <a:endParaRPr lang="en-US" sz="1800" u="sn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959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Εισαγωγή (1/2)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Η </a:t>
            </a:r>
            <a:r>
              <a:rPr lang="el-GR" sz="1800" dirty="0"/>
              <a:t>ανάλυση των σημάτων και των γραμμικών συστημάτων σε </a:t>
            </a:r>
            <a:r>
              <a:rPr lang="el-GR" sz="1800" b="1" dirty="0"/>
              <a:t>αναπτύγματα σειρών</a:t>
            </a:r>
            <a:r>
              <a:rPr lang="el-GR" sz="1800" dirty="0"/>
              <a:t> </a:t>
            </a:r>
            <a:r>
              <a:rPr lang="en-US" sz="1800" b="1" dirty="0"/>
              <a:t>Fourier</a:t>
            </a:r>
            <a:r>
              <a:rPr lang="en-US" sz="1800" dirty="0"/>
              <a:t> </a:t>
            </a:r>
            <a:r>
              <a:rPr lang="el-GR" sz="1800" dirty="0"/>
              <a:t> ή/και </a:t>
            </a:r>
            <a:r>
              <a:rPr lang="el-GR" sz="1800" b="1" dirty="0"/>
              <a:t>μετασχηματισμών</a:t>
            </a:r>
            <a:r>
              <a:rPr lang="el-GR" sz="1800" dirty="0"/>
              <a:t> </a:t>
            </a:r>
            <a:r>
              <a:rPr lang="en-US" sz="1800" b="1" dirty="0"/>
              <a:t>Fourier</a:t>
            </a:r>
            <a:r>
              <a:rPr lang="el-GR" sz="1800" dirty="0"/>
              <a:t> </a:t>
            </a:r>
            <a:r>
              <a:rPr lang="el-GR" sz="1800" dirty="0" smtClean="0"/>
              <a:t>οδηγεί στην </a:t>
            </a:r>
            <a:r>
              <a:rPr lang="el-GR" sz="1800" dirty="0"/>
              <a:t>αναπαράσταση των σημάτων με τη </a:t>
            </a:r>
            <a:r>
              <a:rPr lang="el-GR" sz="1800" b="1" dirty="0"/>
              <a:t>συχνότητα </a:t>
            </a:r>
            <a:r>
              <a:rPr lang="el-GR" sz="1800" dirty="0"/>
              <a:t>ως </a:t>
            </a:r>
            <a:r>
              <a:rPr lang="el-GR" sz="1800" dirty="0" smtClean="0"/>
              <a:t>μεταβλητή (αντί του χρόνου).</a:t>
            </a:r>
            <a:endParaRPr lang="el-GR" sz="1800" dirty="0"/>
          </a:p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Με την ανάλυση κατά </a:t>
            </a:r>
            <a:r>
              <a:rPr lang="en-US" sz="1800" dirty="0" smtClean="0"/>
              <a:t>Fourier </a:t>
            </a:r>
            <a:r>
              <a:rPr lang="el-GR" sz="1800" dirty="0" smtClean="0"/>
              <a:t>αναπαριστούμε ένα σήμα </a:t>
            </a:r>
            <a:r>
              <a:rPr lang="el-GR" sz="1800" dirty="0"/>
              <a:t>σε άθροισμα απλών τριγωνομετρικών συναρτήσεων συγκεκριμένης συχνότητας. </a:t>
            </a:r>
            <a:endParaRPr lang="el-GR" sz="1800" dirty="0" smtClean="0"/>
          </a:p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Όταν </a:t>
            </a:r>
            <a:r>
              <a:rPr lang="el-GR" sz="1800" dirty="0"/>
              <a:t>ένα </a:t>
            </a:r>
            <a:r>
              <a:rPr lang="el-GR" sz="1800" dirty="0" smtClean="0"/>
              <a:t>τέτοιο</a:t>
            </a:r>
            <a:r>
              <a:rPr lang="en-US" sz="1800" dirty="0" smtClean="0"/>
              <a:t> </a:t>
            </a:r>
            <a:r>
              <a:rPr lang="el-GR" sz="1800" dirty="0"/>
              <a:t>σήμα διεγείρει ένα </a:t>
            </a:r>
            <a:r>
              <a:rPr lang="el-GR" sz="1800" dirty="0" smtClean="0"/>
              <a:t>γραμμικό σύστημα θα μπορούμε να </a:t>
            </a:r>
            <a:r>
              <a:rPr lang="el-GR" sz="1800" dirty="0"/>
              <a:t>προσδιορίζουμε την έξοδο του συστήματος ως άθροισμα σημάτων που έχουν τις ίδιες συχνότητες με </a:t>
            </a:r>
            <a:r>
              <a:rPr lang="el-GR" sz="1800" dirty="0" smtClean="0"/>
              <a:t>του σήματος </a:t>
            </a:r>
            <a:r>
              <a:rPr lang="el-GR" sz="1800" dirty="0"/>
              <a:t>εισόδου, των οποίων όμως το πλάτος και η φάση έχει υποστεί κάποια αλλαγή, που προκαλεί το σύστημα</a:t>
            </a:r>
            <a:r>
              <a:rPr lang="el-GR" sz="1800" dirty="0" smtClean="0"/>
              <a:t>.</a:t>
            </a:r>
            <a:endParaRPr lang="el-GR" sz="1800" dirty="0"/>
          </a:p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el-GR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8735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Εισαγωγή (2/2)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Σειρές </a:t>
            </a:r>
            <a:r>
              <a:rPr lang="en-US" sz="1800" b="1" dirty="0" smtClean="0"/>
              <a:t>Fourier</a:t>
            </a:r>
            <a:r>
              <a:rPr lang="el-GR" sz="1800" dirty="0" smtClean="0"/>
              <a:t>: </a:t>
            </a:r>
            <a:r>
              <a:rPr lang="el-GR" sz="1800" dirty="0" smtClean="0"/>
              <a:t>είναι </a:t>
            </a:r>
            <a:r>
              <a:rPr lang="el-GR" sz="1800" dirty="0" smtClean="0"/>
              <a:t>χρήσιμες </a:t>
            </a:r>
            <a:r>
              <a:rPr lang="el-GR" sz="1800" dirty="0"/>
              <a:t>στην περιγραφή των περιοδικών </a:t>
            </a:r>
            <a:r>
              <a:rPr lang="el-GR" sz="1800" dirty="0" smtClean="0"/>
              <a:t>σημάτων και οδηγούν </a:t>
            </a:r>
            <a:r>
              <a:rPr lang="el-GR" sz="1800" dirty="0"/>
              <a:t>στην έννοια των </a:t>
            </a:r>
            <a:r>
              <a:rPr lang="el-GR" sz="1800" b="1" dirty="0"/>
              <a:t>φασμάτων</a:t>
            </a:r>
            <a:r>
              <a:rPr lang="el-GR" sz="1800" dirty="0"/>
              <a:t>, τα οποία </a:t>
            </a:r>
            <a:r>
              <a:rPr lang="el-GR" sz="1800" dirty="0" smtClean="0"/>
              <a:t>απεικονίζουν </a:t>
            </a:r>
            <a:r>
              <a:rPr lang="el-GR" sz="1800" dirty="0"/>
              <a:t>πληροφορίες όπως το πλάτος και η φάση, που αφορούν το συχνοτικό περιεχόμενο ενός σήματος.</a:t>
            </a:r>
          </a:p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b="1" dirty="0" smtClean="0"/>
              <a:t>Μετασχηματισμός </a:t>
            </a:r>
            <a:r>
              <a:rPr lang="en-US" sz="1800" b="1" dirty="0" smtClean="0"/>
              <a:t>Fourier</a:t>
            </a:r>
            <a:r>
              <a:rPr lang="el-GR" sz="1800" dirty="0" smtClean="0"/>
              <a:t>: εφαρμόζεται τόσο </a:t>
            </a:r>
            <a:r>
              <a:rPr lang="el-GR" sz="1800" dirty="0"/>
              <a:t>σε περιοδικά όσο και σε μη περιοδικά (απεριοδικά) σήματα. </a:t>
            </a:r>
            <a:endParaRPr lang="el-GR" sz="1800" dirty="0" smtClean="0"/>
          </a:p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Ο </a:t>
            </a:r>
            <a:r>
              <a:rPr lang="el-GR" sz="1800" dirty="0"/>
              <a:t>μετασχηματισμός </a:t>
            </a:r>
            <a:r>
              <a:rPr lang="en-US" sz="1800" dirty="0"/>
              <a:t>Fourier </a:t>
            </a:r>
            <a:r>
              <a:rPr lang="el-GR" sz="1800" dirty="0"/>
              <a:t>μπορεί να θεωρηθεί ως το όριο ενός αναπτύγματος σε σειρά </a:t>
            </a:r>
            <a:r>
              <a:rPr lang="en-US" sz="1800" dirty="0"/>
              <a:t>Fourier</a:t>
            </a:r>
            <a:r>
              <a:rPr lang="el-GR" sz="1800" dirty="0"/>
              <a:t> όταν η περίοδος του σήματος τείνει στο άπειρο</a:t>
            </a:r>
            <a:r>
              <a:rPr lang="el-GR" sz="1800" dirty="0" smtClean="0"/>
              <a:t>.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860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l-GR" b="1" dirty="0" smtClean="0"/>
              <a:t>1. </a:t>
            </a:r>
            <a:r>
              <a:rPr lang="el-GR" b="1" dirty="0"/>
              <a:t>Ανάπτυγμα </a:t>
            </a:r>
            <a:r>
              <a:rPr lang="el-GR" b="1" dirty="0" smtClean="0"/>
              <a:t>Σήματος </a:t>
            </a:r>
            <a:br>
              <a:rPr lang="el-GR" b="1" dirty="0" smtClean="0"/>
            </a:br>
            <a:r>
              <a:rPr lang="el-GR" b="1" dirty="0" smtClean="0"/>
              <a:t>σε </a:t>
            </a:r>
            <a:r>
              <a:rPr lang="el-GR" b="1" dirty="0"/>
              <a:t>Σειρά </a:t>
            </a:r>
            <a:r>
              <a:rPr lang="el-GR" b="1" dirty="0" smtClean="0"/>
              <a:t>Fourier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233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/>
            <a:r>
              <a:rPr lang="el-GR" dirty="0"/>
              <a:t>Ανάπτυγμα σήματος σε Σειρά Fourier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για ένα </a:t>
                </a:r>
                <a:r>
                  <a:rPr lang="el-GR" sz="1800" b="1" dirty="0"/>
                  <a:t>περιοδικό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περίοδο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𝛵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ικανοποιούνται οι τρεις ακόλουθες </a:t>
                </a:r>
                <a:r>
                  <a:rPr lang="el-GR" sz="1800" b="1" dirty="0"/>
                  <a:t>συνθήκες </a:t>
                </a:r>
                <a:r>
                  <a:rPr lang="en-US" sz="1800" b="1" dirty="0" err="1"/>
                  <a:t>Dirichlet</a:t>
                </a:r>
                <a:r>
                  <a:rPr lang="el-GR" sz="1800" dirty="0"/>
                  <a:t>:</a:t>
                </a:r>
              </a:p>
              <a:p>
                <a:pPr marL="355600" indent="-35560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1. 	Η </a:t>
                </a:r>
                <a:r>
                  <a:rPr lang="el-GR" sz="1800" dirty="0"/>
                  <a:t>συνάρτηση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να είναι απόλυτα ολοκληρώσιμη σε μία περίοδο, δηλαδή: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>
                              <a:latin typeface="Cambria Math"/>
                            </a:rPr>
                            <m:t>&lt;+∞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35560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(δηλ. το </a:t>
                </a:r>
                <a:r>
                  <a:rPr lang="el-GR" sz="1800" dirty="0"/>
                  <a:t>σήμα πρέπει να είναι σήμα </a:t>
                </a:r>
                <a:r>
                  <a:rPr lang="el-GR" sz="1800" dirty="0" smtClean="0"/>
                  <a:t>ενέργειας).</a:t>
                </a:r>
                <a:endParaRPr lang="el-GR" sz="1800" dirty="0"/>
              </a:p>
              <a:p>
                <a:pPr marL="355600" indent="-35560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2. 	Η </a:t>
                </a:r>
                <a:r>
                  <a:rPr lang="el-GR" sz="1800" dirty="0"/>
                  <a:t>συνάρτηση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συνεχής ή ο αριθμός των </a:t>
                </a:r>
                <a:r>
                  <a:rPr lang="el-GR" sz="1800" dirty="0" err="1"/>
                  <a:t>ασυνεχειών</a:t>
                </a:r>
                <a:r>
                  <a:rPr lang="el-GR" sz="1800" dirty="0"/>
                  <a:t> της σε κάθε περίοδο είναι πεπερασμένος.</a:t>
                </a:r>
              </a:p>
              <a:p>
                <a:pPr marL="355600" lvl="0" indent="-35560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3. </a:t>
                </a:r>
                <a:r>
                  <a:rPr lang="el-GR" sz="1800" dirty="0" smtClean="0"/>
                  <a:t>	Το </a:t>
                </a:r>
                <a:r>
                  <a:rPr lang="el-GR" sz="1800" dirty="0"/>
                  <a:t>πλήθος των μεγίστων και των ελαχίστων της συνάρτησης 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/>
                      </a:rPr>
                      <m:t>𝑥</m:t>
                    </m:r>
                    <m:r>
                      <a:rPr lang="el-GR" sz="1800">
                        <a:latin typeface="Cambria Math"/>
                      </a:rPr>
                      <m:t>(</m:t>
                    </m:r>
                    <m:r>
                      <a:rPr lang="en-US" sz="1800">
                        <a:latin typeface="Cambria Math"/>
                      </a:rPr>
                      <m:t>𝑡</m:t>
                    </m:r>
                    <m:r>
                      <a:rPr lang="el-GR" sz="180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σε κάθε περίοδο είναι πεπερασμένο.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τότε το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μπορεί να αναπαρασταθεί σε </a:t>
                </a:r>
                <a:r>
                  <a:rPr lang="el-GR" sz="1800" b="1" dirty="0"/>
                  <a:t>ανάπτυγμα σειράς Fourier</a:t>
                </a:r>
                <a:r>
                  <a:rPr lang="el-GR" sz="1800" dirty="0"/>
                  <a:t>, με τις τρεις ισοδύναμες μορφές που παρουσιάζονται </a:t>
                </a:r>
                <a:r>
                  <a:rPr lang="el-GR" sz="1800" dirty="0" smtClean="0"/>
                  <a:t>στη συνέχεια.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Οι συνθήκες </a:t>
                </a:r>
                <a:r>
                  <a:rPr lang="el-GR" sz="1800" dirty="0" err="1"/>
                  <a:t>Dirichlet</a:t>
                </a:r>
                <a:r>
                  <a:rPr lang="el-GR" sz="1800" dirty="0"/>
                  <a:t> ικανοποιούνται από όλα τα φυσικά σήματα. 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b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696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Τριγωνομετρική Α’ μορφή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Κάθε </a:t>
                </a:r>
                <a:r>
                  <a:rPr lang="el-GR" sz="1800" dirty="0"/>
                  <a:t>περιοδικό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που ικανοποιεί τις συνθήκες </a:t>
                </a:r>
                <a:r>
                  <a:rPr lang="en-US" sz="1800" dirty="0" err="1"/>
                  <a:t>Dirichlet</a:t>
                </a:r>
                <a:r>
                  <a:rPr lang="el-GR" sz="1800" dirty="0"/>
                  <a:t>, μπορεί να αναπαρασταθεί από μία συγκλίνουσα τριγωνομετρική σειρά άπειρων όρων ημιτόνων και </a:t>
                </a:r>
                <a:r>
                  <a:rPr lang="el-GR" sz="1800" dirty="0" smtClean="0"/>
                  <a:t>συνημιτόνων</a:t>
                </a:r>
                <a:r>
                  <a:rPr lang="el-GR" sz="1800" dirty="0"/>
                  <a:t>:</a:t>
                </a: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n-US" sz="18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𝑐𝑜𝑠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είναι η θεμελιώδης κυκλική συχνότητα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𝛵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) 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και οι συντελεστές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και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l-GR" sz="1800" dirty="0"/>
                  <a:t> δίνονται από τις σχέσεις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𝑐𝑜𝑠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22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Τριγωνομετρική </a:t>
            </a:r>
            <a:r>
              <a:rPr lang="el-GR" dirty="0" smtClean="0"/>
              <a:t>Β’ </a:t>
            </a:r>
            <a:r>
              <a:rPr lang="el-GR" dirty="0"/>
              <a:t>μορφή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Κάθε </a:t>
                </a:r>
                <a:r>
                  <a:rPr lang="el-GR" sz="1800" dirty="0"/>
                  <a:t>περιοδικό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που ικανοποιεί τις συνθήκες </a:t>
                </a:r>
                <a:r>
                  <a:rPr lang="en-US" sz="1800" dirty="0" err="1"/>
                  <a:t>Dirichlet</a:t>
                </a:r>
                <a:r>
                  <a:rPr lang="el-GR" sz="1800" dirty="0"/>
                  <a:t>, μπορεί να αναπαρασταθεί από μία συγκλίνουσα τριγωνομετρική σειρά άπειρων όρων </a:t>
                </a:r>
                <a:r>
                  <a:rPr lang="el-GR" sz="1800" dirty="0" smtClean="0"/>
                  <a:t>συνημιτόνων</a:t>
                </a:r>
                <a:r>
                  <a:rPr lang="el-GR" sz="1800" dirty="0"/>
                  <a:t>:</a:t>
                </a:r>
                <a:endParaRPr lang="el-GR" sz="18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𝑐𝑜𝑠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𝑛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𝜑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όπου 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,   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l-GR" sz="18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𝜑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=−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Όπως ισχύει και στις άλλες δύο μορφές σειρών </a:t>
                </a:r>
                <a:r>
                  <a:rPr lang="en-US" sz="1800" dirty="0"/>
                  <a:t>Fourier</a:t>
                </a:r>
                <a:r>
                  <a:rPr lang="el-GR" sz="1800" dirty="0"/>
                  <a:t>, εφόσον λάβουμε </a:t>
                </a:r>
                <a:r>
                  <a:rPr lang="el-GR" sz="1800" b="1" dirty="0"/>
                  <a:t>άπειρους όρους</a:t>
                </a:r>
                <a:r>
                  <a:rPr lang="el-GR" sz="1800" dirty="0"/>
                  <a:t>, τότε η συνάρτηση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περιγράφεται με </a:t>
                </a:r>
                <a:r>
                  <a:rPr lang="el-GR" sz="1800" b="1" dirty="0"/>
                  <a:t>μηδενικό σφάλμα</a:t>
                </a:r>
                <a:r>
                  <a:rPr lang="el-GR" sz="1800" dirty="0"/>
                  <a:t>.</a:t>
                </a:r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Η δυνατότητα του ισοδύναμου προσδιορισμού </a:t>
                </a:r>
                <a:r>
                  <a:rPr lang="el-GR" sz="1800" dirty="0" smtClean="0"/>
                  <a:t>ενός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από τους συντελεστές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l-GR" sz="1800" dirty="0"/>
                  <a:t>  και από τη συχνότητα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είναι εξόχως </a:t>
                </a:r>
                <a:r>
                  <a:rPr lang="el-GR" sz="1800" dirty="0" smtClean="0"/>
                  <a:t>σημαντική.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8942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 έννοια του Φάσματος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Σχεδιάζοντας σε διάγραμμα τους συντελεστές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ως τη </a:t>
                </a:r>
                <a:r>
                  <a:rPr lang="el-GR" sz="1800" dirty="0"/>
                  <a:t>συχνότητα 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𝜔</m:t>
                    </m:r>
                  </m:oMath>
                </a14:m>
                <a:r>
                  <a:rPr lang="el-GR" sz="1800" dirty="0" smtClean="0"/>
                  <a:t> ορίζουμε </a:t>
                </a:r>
                <a:r>
                  <a:rPr lang="el-GR" sz="1800" dirty="0"/>
                  <a:t>το </a:t>
                </a:r>
                <a:r>
                  <a:rPr lang="el-GR" sz="1800" b="1" dirty="0"/>
                  <a:t>φάσμα πλάτους μονής πλευράς</a:t>
                </a:r>
                <a:r>
                  <a:rPr lang="el-GR" sz="1800" dirty="0"/>
                  <a:t> (</a:t>
                </a:r>
                <a:r>
                  <a:rPr lang="en-US" sz="1800" dirty="0"/>
                  <a:t>single sided amplitude spectrum</a:t>
                </a:r>
                <a:r>
                  <a:rPr lang="el-GR" sz="1800" dirty="0"/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το </a:t>
                </a:r>
                <a:r>
                  <a:rPr lang="el-GR" sz="1800" b="1" dirty="0"/>
                  <a:t>φάσμα φάσης</a:t>
                </a:r>
                <a:r>
                  <a:rPr lang="el-GR" sz="1800" dirty="0"/>
                  <a:t> (</a:t>
                </a:r>
                <a:r>
                  <a:rPr lang="en-US" sz="1800" dirty="0"/>
                  <a:t>phase spectrum</a:t>
                </a:r>
                <a:r>
                  <a:rPr lang="el-GR" sz="1800" dirty="0"/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𝜑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 αντίστοιχα. </a:t>
                </a:r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ctr">
                  <a:buNone/>
                </a:pPr>
                <a:r>
                  <a:rPr lang="el-GR" sz="1800" dirty="0" smtClean="0"/>
                  <a:t>Γενικό </a:t>
                </a:r>
                <a:r>
                  <a:rPr lang="el-GR" sz="1800" dirty="0"/>
                  <a:t>παράδειγμα φάσματος πλάτους μονής πλευράς και φάσματος φάσης</a:t>
                </a: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62480"/>
            <a:ext cx="4578374" cy="37427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22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HECKTIMEDATE" val="21/8/2013 9:24:18 μμ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4571525A-A5FD-441B-9D2C-5AD26961ED9F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13280</TotalTime>
  <Words>2438</Words>
  <Application>Microsoft Office PowerPoint</Application>
  <PresentationFormat>On-screen Show (4:3)</PresentationFormat>
  <Paragraphs>195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Bitmap Image</vt:lpstr>
      <vt:lpstr>Σήματα και Συστήματα</vt:lpstr>
      <vt:lpstr>Ανάλυση Σημάτων σε Ανάπτυγμα Σειράς Fourier</vt:lpstr>
      <vt:lpstr>Εισαγωγή (1/2)</vt:lpstr>
      <vt:lpstr>Εισαγωγή (2/2)</vt:lpstr>
      <vt:lpstr>1. Ανάπτυγμα Σήματος  σε Σειρά Fourier</vt:lpstr>
      <vt:lpstr>Ανάπτυγμα σήματος σε Σειρά Fourier</vt:lpstr>
      <vt:lpstr>Τριγωνομετρική Α’ μορφή</vt:lpstr>
      <vt:lpstr>Τριγωνομετρική Β’ μορφή</vt:lpstr>
      <vt:lpstr>Η έννοια του Φάσματος</vt:lpstr>
      <vt:lpstr>Εκθετική μορφή</vt:lpstr>
      <vt:lpstr>Εκθετική μορφή</vt:lpstr>
      <vt:lpstr>Σύνοψη</vt:lpstr>
      <vt:lpstr>2. Κανονικοποιημένη Ισχύς  Αναπτύγματος Fourier</vt:lpstr>
      <vt:lpstr>Κανονικοποιημένη Ισχύς  Αναπτύγματος Fourier (1/2)</vt:lpstr>
      <vt:lpstr>Κανονικοποιημένη Ισχύς  Αναπτύγματος Fourier (2/2)</vt:lpstr>
      <vt:lpstr>3. Θεώρημα Parseval για περιοδικές συναρτήσεις</vt:lpstr>
      <vt:lpstr>Θεώρημα Parseval για περιοδικές συναρτήσεις</vt:lpstr>
      <vt:lpstr>Άσκηση 1</vt:lpstr>
      <vt:lpstr>Άσκηση 1 (συνέχεια)</vt:lpstr>
      <vt:lpstr>Άσκηση 2(συνέχεια)</vt:lpstr>
      <vt:lpstr>Άσκηση 2(συνέχεια)</vt:lpstr>
      <vt:lpstr>Άσκηση 2(συνέχεια)</vt:lpstr>
      <vt:lpstr>Άσκηση 2(συνέχεια)</vt:lpstr>
      <vt:lpstr>Άσκηση 3</vt:lpstr>
      <vt:lpstr>Άσκηση 3 (συνέχεια)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Paraskevas Michael</cp:lastModifiedBy>
  <cp:revision>423</cp:revision>
  <dcterms:created xsi:type="dcterms:W3CDTF">2012-03-18T08:27:36Z</dcterms:created>
  <dcterms:modified xsi:type="dcterms:W3CDTF">2015-09-28T06:50:49Z</dcterms:modified>
</cp:coreProperties>
</file>