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3"/>
  </p:notesMasterIdLst>
  <p:sldIdLst>
    <p:sldId id="311" r:id="rId3"/>
    <p:sldId id="423" r:id="rId4"/>
    <p:sldId id="439" r:id="rId5"/>
    <p:sldId id="432" r:id="rId6"/>
    <p:sldId id="257" r:id="rId7"/>
    <p:sldId id="442" r:id="rId8"/>
    <p:sldId id="433" r:id="rId9"/>
    <p:sldId id="434" r:id="rId10"/>
    <p:sldId id="473" r:id="rId11"/>
    <p:sldId id="474" r:id="rId12"/>
    <p:sldId id="475" r:id="rId13"/>
    <p:sldId id="476" r:id="rId14"/>
    <p:sldId id="477" r:id="rId15"/>
    <p:sldId id="478" r:id="rId16"/>
    <p:sldId id="440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41" r:id="rId25"/>
    <p:sldId id="450" r:id="rId26"/>
    <p:sldId id="453" r:id="rId27"/>
    <p:sldId id="454" r:id="rId28"/>
    <p:sldId id="451" r:id="rId29"/>
    <p:sldId id="463" r:id="rId30"/>
    <p:sldId id="461" r:id="rId31"/>
    <p:sldId id="462" r:id="rId32"/>
  </p:sldIdLst>
  <p:sldSz cx="9144000" cy="6858000" type="screen4x3"/>
  <p:notesSz cx="6858000" cy="9144000"/>
  <p:custDataLst>
    <p:tags r:id="rId34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/>
              <a:t>Σήματα </a:t>
            </a:r>
            <a:r>
              <a:rPr lang="el-GR" sz="4000" b="1"/>
              <a:t>και </a:t>
            </a:r>
            <a:r>
              <a:rPr lang="el-GR" sz="4000" b="1" smtClean="0"/>
              <a:t>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11: Μετασχηματισμός </a:t>
            </a:r>
            <a:r>
              <a:rPr lang="en-US" sz="2800" b="1" dirty="0" smtClean="0"/>
              <a:t>Laplace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Πόλοι και μηδενικά του μετασχηματισμού </a:t>
            </a:r>
            <a:r>
              <a:rPr lang="el-GR" smtClean="0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Έστω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ενός σήματος εκφρασμένος σε ρητή μορφή: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𝐵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𝐴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Μ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Μ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+⋯+</m:t>
                          </m:r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Ν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Ν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Παραγοντοποιώντας αριθμητή και παρανομαστή, το </a:t>
                </a:r>
                <a:r>
                  <a:rPr lang="el-GR" sz="1800" dirty="0" smtClean="0"/>
                  <a:t>κλάσμα γράφεται: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….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err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𝑀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….</m:t>
                          </m:r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num>
                        <m:den>
                          <m:nary>
                            <m:naryPr>
                              <m:chr m:val="∏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den>
                      </m:f>
                      <m:sSup>
                        <m:sSup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𝑀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𝑁</m:t>
                          </m:r>
                        </m:sup>
                      </m:sSup>
                    </m:oMath>
                  </m:oMathPara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𝑖</m:t>
                    </m:r>
                    <m:r>
                      <a:rPr lang="el-GR" sz="1800" i="1" dirty="0" smtClean="0">
                        <a:latin typeface="Cambria Math"/>
                      </a:rPr>
                      <m:t>=1,2,…,</m:t>
                    </m:r>
                    <m:r>
                      <a:rPr lang="el-GR" sz="1800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l-GR" sz="1800" dirty="0"/>
                  <a:t>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,</m:t>
                    </m:r>
                    <m:r>
                      <a:rPr lang="el-GR" sz="1800" i="1" dirty="0" smtClean="0">
                        <a:latin typeface="Cambria Math"/>
                      </a:rPr>
                      <m:t>𝑗</m:t>
                    </m:r>
                    <m:r>
                      <a:rPr lang="el-GR" sz="1800" i="1" dirty="0" smtClean="0">
                        <a:latin typeface="Cambria Math"/>
                      </a:rPr>
                      <m:t>=1,2,…,</m:t>
                    </m:r>
                    <m:r>
                      <a:rPr lang="el-GR" sz="1800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el-GR" sz="1800" dirty="0" smtClean="0"/>
                  <a:t>: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σταθερές (πραγματικοί αριθμοί)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Μ</m:t>
                    </m:r>
                  </m:oMath>
                </a14:m>
                <a:r>
                  <a:rPr lang="el-GR" sz="1800" dirty="0" smtClean="0"/>
                  <a:t> </a:t>
                </a:r>
                <a:r>
                  <a:rPr lang="el-GR" sz="1800" dirty="0"/>
                  <a:t>και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Ν</m:t>
                    </m:r>
                  </m:oMath>
                </a14:m>
                <a:r>
                  <a:rPr lang="el-GR" sz="1800" dirty="0" smtClean="0"/>
                  <a:t>: </a:t>
                </a:r>
                <a:r>
                  <a:rPr lang="el-GR" sz="1800" dirty="0"/>
                  <a:t>οι βαθμοί των πολυωνύμων</a:t>
                </a:r>
                <a:r>
                  <a:rPr lang="el-GR" sz="1800" dirty="0" smtClean="0"/>
                  <a:t> (θετικοί ακέραιοι). </a:t>
                </a:r>
                <a:endParaRPr lang="en-US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Μηδενικά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zeros</a:t>
                </a:r>
                <a:r>
                  <a:rPr lang="el-GR" sz="1800" dirty="0" smtClean="0"/>
                  <a:t>): </a:t>
                </a:r>
                <a:r>
                  <a:rPr lang="el-GR" sz="1800" dirty="0"/>
                  <a:t>οι τιμές του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που μηδενίζουν τον </a:t>
                </a:r>
                <a:r>
                  <a:rPr lang="el-GR" sz="1800" b="1" dirty="0"/>
                  <a:t>αριθμητή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𝑧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𝑀</m:t>
                        </m:r>
                      </m:sub>
                    </m:sSub>
                    <m:r>
                      <a:rPr lang="el-GR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 </a:t>
                </a:r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b="1" dirty="0" smtClean="0"/>
                  <a:t>Πόλοι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poles</a:t>
                </a:r>
                <a:r>
                  <a:rPr lang="el-GR" sz="1800" dirty="0" smtClean="0"/>
                  <a:t>): οι </a:t>
                </a:r>
                <a:r>
                  <a:rPr lang="el-GR" sz="1800" dirty="0"/>
                  <a:t>τιμές του </a:t>
                </a:r>
                <a14:m>
                  <m:oMath xmlns:m="http://schemas.openxmlformats.org/officeDocument/2006/math">
                    <m:r>
                      <a:rPr lang="el-GR" sz="1800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που μηδενίζουν τον </a:t>
                </a:r>
                <a:r>
                  <a:rPr lang="el-GR" sz="1800" b="1" dirty="0"/>
                  <a:t>παρανομαστή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𝑝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l-GR" sz="1800" b="0" i="0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περιοχή σύγκλισης του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μιας </a:t>
                </a:r>
                <a:r>
                  <a:rPr lang="el-GR" sz="1800" dirty="0"/>
                  <a:t>συνάρτησης </a:t>
                </a:r>
                <a:r>
                  <a:rPr lang="el-GR" sz="1800" b="1" dirty="0"/>
                  <a:t>δεν περιλαμβάνει πόλους</a:t>
                </a:r>
                <a:r>
                  <a:rPr lang="el-GR" sz="1800" dirty="0"/>
                  <a:t>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99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Πόλοι και Ευστάθεια Συστήματος (1/4)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Ένα ΓΧΑ σύστημα είναι </a:t>
                </a:r>
                <a:r>
                  <a:rPr lang="el-GR" sz="1800" b="1" dirty="0"/>
                  <a:t>ευσταθές </a:t>
                </a:r>
                <a:r>
                  <a:rPr lang="el-GR" sz="1800" dirty="0"/>
                  <a:t>όταν </a:t>
                </a:r>
                <a:r>
                  <a:rPr lang="el-GR" sz="1800" dirty="0" smtClean="0"/>
                  <a:t>όλοι οι </a:t>
                </a:r>
                <a:r>
                  <a:rPr lang="el-GR" sz="1800" b="1" dirty="0"/>
                  <a:t>πόλοι</a:t>
                </a:r>
                <a:r>
                  <a:rPr lang="el-GR" sz="1800" dirty="0"/>
                  <a:t> του μετασχηματισμού </a:t>
                </a:r>
                <a:r>
                  <a:rPr lang="en-US" sz="1800" dirty="0"/>
                  <a:t>Laplace</a:t>
                </a:r>
                <a:r>
                  <a:rPr lang="el-GR" sz="1800" dirty="0"/>
                  <a:t> της κρουστικής απόκρισής του έχουν </a:t>
                </a:r>
                <a:r>
                  <a:rPr lang="el-GR" sz="1800" b="1" dirty="0"/>
                  <a:t>αρνητικό</a:t>
                </a:r>
                <a:r>
                  <a:rPr lang="el-GR" sz="1800" dirty="0"/>
                  <a:t> πραγματικό μέρος. </a:t>
                </a: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Σήματα </a:t>
                </a:r>
                <a:r>
                  <a:rPr lang="el-GR" sz="1800" dirty="0"/>
                  <a:t>χρόνου που είναι πολλαπλασιασμένα με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l-GR" sz="1800" i="1">
                        <a:latin typeface="Cambria Math"/>
                      </a:rPr>
                      <m:t>, (</m:t>
                    </m:r>
                    <m:r>
                      <a:rPr lang="el-GR" sz="1800" i="1">
                        <a:latin typeface="Cambria Math"/>
                      </a:rPr>
                      <m:t>𝑎</m:t>
                    </m:r>
                    <m:r>
                      <a:rPr lang="el-GR" sz="1800" i="1">
                        <a:latin typeface="Cambria Math"/>
                      </a:rPr>
                      <m:t>&gt;0)</m:t>
                    </m:r>
                  </m:oMath>
                </a14:m>
                <a:r>
                  <a:rPr lang="el-GR" sz="1800" i="1" dirty="0"/>
                  <a:t> </a:t>
                </a:r>
                <a:r>
                  <a:rPr lang="el-GR" sz="1800" dirty="0"/>
                  <a:t>εμφανίζουν πόλους στο αριστερό </a:t>
                </a:r>
                <a:r>
                  <a:rPr lang="el-GR" sz="1800" dirty="0" err="1"/>
                  <a:t>ημιεπίπεδο</a:t>
                </a:r>
                <a:r>
                  <a:rPr lang="el-GR" sz="1800" dirty="0"/>
                  <a:t> της μιγαδικής συχνότητας 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1800" dirty="0" smtClean="0"/>
                  <a:t> </a:t>
                </a:r>
                <a:r>
                  <a:rPr lang="el-GR" sz="1800" dirty="0"/>
                  <a:t>και είναι </a:t>
                </a:r>
                <a:r>
                  <a:rPr lang="el-GR" sz="1800" b="1" dirty="0"/>
                  <a:t>ευσταθή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ctr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Πόλοι ευσταθούς συστήματος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  <p:pic>
        <p:nvPicPr>
          <p:cNvPr id="6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2195736" y="3645024"/>
            <a:ext cx="4598441" cy="192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0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Πόλοι και Ευστάθεια Συστήματος </a:t>
            </a:r>
            <a:r>
              <a:rPr lang="el-GR" dirty="0" smtClean="0"/>
              <a:t>(2/4</a:t>
            </a:r>
            <a:r>
              <a:rPr lang="el-GR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Σήματα </a:t>
                </a:r>
                <a:r>
                  <a:rPr lang="el-GR" sz="1800" dirty="0"/>
                  <a:t>χρόνου που είναι πολλαπλασιασμένα με δυνάμεις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εμφανίζουν πόλους στο δεξιό </a:t>
                </a:r>
                <a:r>
                  <a:rPr lang="el-GR" sz="1800" dirty="0" err="1"/>
                  <a:t>ημιεπίπεδο</a:t>
                </a:r>
                <a:r>
                  <a:rPr lang="el-GR" sz="1800" dirty="0"/>
                  <a:t>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και είναι </a:t>
                </a:r>
                <a:r>
                  <a:rPr lang="el-GR" sz="1800" b="1" dirty="0"/>
                  <a:t>ασταθή</a:t>
                </a:r>
                <a:r>
                  <a:rPr lang="el-GR" sz="1800" dirty="0" smtClean="0"/>
                  <a:t>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ctr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Πόλοι ασταθούς συστήματος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2254294" y="2211315"/>
            <a:ext cx="4621962" cy="208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1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Πόλοι και Ευστάθεια Συστήματος </a:t>
            </a:r>
            <a:r>
              <a:rPr lang="el-GR" dirty="0" smtClean="0"/>
              <a:t>(3/4</a:t>
            </a:r>
            <a:r>
              <a:rPr lang="el-GR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 smtClean="0"/>
              <a:t>Σήματα </a:t>
            </a:r>
            <a:r>
              <a:rPr lang="el-GR" sz="1800" dirty="0"/>
              <a:t>που περιέχουν </a:t>
            </a:r>
            <a:r>
              <a:rPr lang="el-GR" sz="1800" b="1" dirty="0"/>
              <a:t>ημιτονοειδείς </a:t>
            </a:r>
            <a:r>
              <a:rPr lang="el-GR" sz="1800" dirty="0"/>
              <a:t>όρους (ταλάντωση) εμφανίζουν </a:t>
            </a:r>
            <a:r>
              <a:rPr lang="el-GR" sz="1800" b="1" dirty="0"/>
              <a:t>μιγαδικούς συζυγείς πόλους</a:t>
            </a:r>
            <a:r>
              <a:rPr lang="el-GR" sz="1800" dirty="0"/>
              <a:t>. </a:t>
            </a:r>
            <a:endParaRPr lang="el-GR" sz="1800" dirty="0" smtClean="0"/>
          </a:p>
          <a:p>
            <a:pPr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Αν </a:t>
            </a:r>
            <a:r>
              <a:rPr lang="el-GR" sz="1800" dirty="0"/>
              <a:t>το πραγματικό μέρος των συζυγών πόλων είναι μηδέν τότε έχουμε συντηρούμενη ταλάντωση. </a:t>
            </a:r>
            <a:endParaRPr lang="el-GR" sz="1800" dirty="0" smtClean="0"/>
          </a:p>
          <a:p>
            <a:pPr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Αλλιώς </a:t>
            </a:r>
            <a:r>
              <a:rPr lang="el-GR" sz="1800" dirty="0"/>
              <a:t>η ταλάντωση είναι εκθετικά φθίνουσα ή εκθετικά αύξουσα. </a:t>
            </a:r>
            <a:endParaRPr lang="el-GR" sz="1800" dirty="0" smtClean="0"/>
          </a:p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2800" dirty="0" smtClean="0"/>
          </a:p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Πόλοι οριακά ευσταθούς συστήματος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339752" y="3456588"/>
            <a:ext cx="4598441" cy="234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42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Πόλοι και Ευστάθεια Συστήματος </a:t>
            </a:r>
            <a:r>
              <a:rPr lang="el-GR" dirty="0" smtClean="0"/>
              <a:t>(4/4</a:t>
            </a:r>
            <a:r>
              <a:rPr lang="el-GR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472608"/>
          </a:xfr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Πόλοι ευσταθούς συστήματος</a:t>
            </a:r>
            <a:endParaRPr lang="en-US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dirty="0"/>
              <a:t>Πόλοι ασταθούς </a:t>
            </a:r>
            <a:r>
              <a:rPr lang="el-GR" sz="1800" dirty="0" smtClean="0"/>
              <a:t>συστήματος</a:t>
            </a:r>
            <a:endParaRPr lang="en-US" sz="18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582" y="845403"/>
            <a:ext cx="4880698" cy="2655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795223"/>
            <a:ext cx="4904220" cy="24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61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της συνάρτησης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Από τον </a:t>
                </a:r>
                <a:r>
                  <a:rPr lang="el-GR" sz="1800" dirty="0"/>
                  <a:t>ορισμό του 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>έχουμε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∞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b="0" i="1" dirty="0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b="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b="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s</m:t>
                              </m:r>
                            </m:den>
                          </m:f>
                          <m:r>
                            <a:rPr lang="el-GR" sz="1800" b="0" i="1" dirty="0" smtClean="0">
                              <a:latin typeface="Cambria Math"/>
                            </a:rPr>
                            <m:t>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i="1" dirty="0">
                                          <a:latin typeface="Cambria Math"/>
                                        </a:rPr>
                                        <m:t>lim</m:t>
                                      </m:r>
                                    </m:e>
                                    <m:li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→∞</m:t>
                                      </m:r>
                                    </m:lim>
                                  </m:limLow>
                                </m:fName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𝑠𝑡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0−1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περιοχή </a:t>
                </a:r>
                <a:r>
                  <a:rPr lang="el-GR" sz="1800" dirty="0"/>
                  <a:t>σύγκλισης του μετασχηματισμού, </a:t>
                </a:r>
                <a:r>
                  <a:rPr lang="el-GR" sz="1800" dirty="0" smtClean="0"/>
                  <a:t>ορίζεται από τις τιμές </a:t>
                </a:r>
                <a:r>
                  <a:rPr lang="el-GR" sz="1800" dirty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για τις οποίες μπορεί να υπολογιστεί το παραπάνω </a:t>
                </a:r>
                <a:r>
                  <a:rPr lang="el-GR" sz="1800" dirty="0" smtClean="0"/>
                  <a:t>ολοκλήρωμα.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Αυτό </a:t>
                </a:r>
                <a:r>
                  <a:rPr lang="el-GR" sz="1800" dirty="0"/>
                  <a:t>γίνεται όταν συγκλίνει το όριο, γεγονός που απαιτεί ο εκθέτης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–</m:t>
                    </m:r>
                    <m:r>
                      <a:rPr lang="el-GR" sz="1800" i="1" dirty="0" err="1">
                        <a:latin typeface="Cambria Math"/>
                      </a:rPr>
                      <m:t>𝑠𝑡</m:t>
                    </m:r>
                  </m:oMath>
                </a14:m>
                <a:r>
                  <a:rPr lang="el-GR" sz="1800" dirty="0"/>
                  <a:t> να λαμβάνει αρνητική τιμή ώστε το όριο να τείνει στο μηδέν, άρα πρέπει να ισχύει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Επομένως </a:t>
                </a:r>
                <a:r>
                  <a:rPr lang="el-GR" sz="1800" dirty="0"/>
                  <a:t>η περιοχή σύγκλισης ορίζεται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}&gt;0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52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br>
                  <a:rPr lang="el-GR" sz="1800" dirty="0" smtClean="0"/>
                </a:br>
                <a:r>
                  <a:rPr lang="el-GR" sz="1800" dirty="0" err="1" smtClean="0"/>
                  <a:t>Laplace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της </a:t>
                </a:r>
                <a:r>
                  <a:rPr lang="el-GR" sz="1800" dirty="0" smtClean="0"/>
                  <a:t>συνάρτησης</a:t>
                </a:r>
                <a:r>
                  <a:rPr lang="el-GR" sz="1800" dirty="0"/>
                  <a:t>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Από τον </a:t>
                </a:r>
                <a:r>
                  <a:rPr lang="el-GR" sz="1800" dirty="0"/>
                  <a:t>ορισμό του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𝑋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d>
                        <m:dPr>
                          <m:begChr m:val="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1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−</m:t>
                      </m:r>
                      <m:d>
                        <m:dPr>
                          <m:begChr m:val=""/>
                          <m:endChr m:val="|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2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1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−1+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−2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τα ολοκληρώματα συγκλίνουν για όλες τις τιμές 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, προκύπτει ως περιοχή σύγκλισης όλο το μιγαδικό επίπεδο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52736"/>
            <a:ext cx="2880320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8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των συναρτήσεων: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err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r>
                          <a:rPr lang="el-GR" sz="1800" i="1" dirty="0">
                            <a:latin typeface="Cambria Math"/>
                          </a:rPr>
                          <m:t>𝛼</m:t>
                        </m:r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>
                        <a:latin typeface="Cambria Math"/>
                      </a:rPr>
                      <m:t> </m:t>
                    </m:r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𝛼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smtClean="0">
                        <a:latin typeface="Cambria Math"/>
                      </a:rPr>
                      <m:t>𝑢</m:t>
                    </m:r>
                    <m:r>
                      <a:rPr lang="el-GR" sz="1800" i="1" dirty="0" smtClean="0">
                        <a:latin typeface="Cambria Math"/>
                      </a:rPr>
                      <m:t>(−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1) Από τον </a:t>
                </a:r>
                <a:r>
                  <a:rPr lang="el-GR" sz="1800" dirty="0"/>
                  <a:t>ορισμό του 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έχουμε: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𝑑𝑡</m:t>
                      </m:r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 err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∞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e>
                        </m:mr>
                      </m:m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𝛼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1800" b="0" i="1" dirty="0" smtClean="0">
                              <a:latin typeface="Cambria Math"/>
                            </a:rPr>
                            <m:t>𝑠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</m:d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func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το όριο μπορεί να </a:t>
                </a:r>
                <a:r>
                  <a:rPr lang="el-GR" sz="1800" dirty="0" smtClean="0"/>
                  <a:t>υπολογιστεί όταν </a:t>
                </a:r>
                <a:r>
                  <a:rPr lang="el-GR" sz="1800" dirty="0"/>
                  <a:t>ο εκθέτης είναι αρνητικός. Αυτό συμβαίνει επειδή μία τιμή εκθέτη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−∞</m:t>
                    </m:r>
                  </m:oMath>
                </a14:m>
                <a:r>
                  <a:rPr lang="el-GR" sz="1800" dirty="0"/>
                  <a:t>, κάνει τον όριο να τείνει στο μηδέν. Αντίθετα, αν ο εκθέτης είναι θετικός, τότε το όριο τείνει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+∞</m:t>
                    </m:r>
                  </m:oMath>
                </a14:m>
                <a:r>
                  <a:rPr lang="el-GR" sz="1800" dirty="0"/>
                  <a:t>, άρα το ολοκλήρωμα δεν συγκλίνει.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Άρα ο </a:t>
                </a:r>
                <a:r>
                  <a:rPr lang="el-GR" sz="1800" dirty="0"/>
                  <a:t>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υπάρχει </a:t>
                </a:r>
                <a:r>
                  <a:rPr lang="el-GR" sz="1800" dirty="0" smtClean="0"/>
                  <a:t>μόνο στην </a:t>
                </a:r>
                <a:r>
                  <a:rPr lang="el-GR" sz="1800" dirty="0"/>
                  <a:t>περίπτωση που ισχύει 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𝛼</m:t>
                      </m:r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&gt;0</m:t>
                      </m:r>
                      <m:box>
                        <m:box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𝜎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r>
                        <a:rPr lang="el-GR" sz="1800" i="1" dirty="0" smtClean="0">
                          <a:latin typeface="Cambria Math"/>
                        </a:rPr>
                        <m:t>𝑗</m:t>
                      </m:r>
                      <m:r>
                        <a:rPr lang="el-GR" sz="1800" i="1" dirty="0" smtClean="0">
                          <a:latin typeface="Cambria Math"/>
                        </a:rPr>
                        <m:t>𝜔</m:t>
                      </m:r>
                      <m:r>
                        <a:rPr lang="el-GR" sz="1800" i="1" dirty="0" smtClean="0">
                          <a:latin typeface="Cambria Math"/>
                        </a:rPr>
                        <m:t>&gt;0</m:t>
                      </m:r>
                      <m:box>
                        <m:box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𝑎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𝜎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&gt;0</m:t>
                      </m:r>
                      <m:box>
                        <m:box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r>
                        <a:rPr lang="el-GR" sz="1800" i="1" dirty="0" smtClean="0">
                          <a:latin typeface="Cambria Math"/>
                        </a:rPr>
                        <m:t>𝜎</m:t>
                      </m:r>
                      <m:r>
                        <a:rPr lang="el-GR" sz="1800" i="1" dirty="0" smtClean="0">
                          <a:latin typeface="Cambria Math"/>
                        </a:rPr>
                        <m:t>&gt;−</m:t>
                      </m:r>
                      <m:r>
                        <a:rPr lang="el-GR" sz="1800" i="1" dirty="0" smtClean="0">
                          <a:latin typeface="Cambria Math"/>
                        </a:rPr>
                        <m:t>𝛼</m:t>
                      </m:r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2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Επειδή </a:t>
                </a:r>
                <a:r>
                  <a:rPr lang="el-GR" sz="1800" dirty="0"/>
                  <a:t>είναι γνωστό ότι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 smtClean="0">
                        <a:latin typeface="Cambria Math"/>
                      </a:rPr>
                      <m:t>}=</m:t>
                    </m:r>
                    <m:r>
                      <a:rPr lang="el-GR" sz="1800" i="1" dirty="0" smtClean="0">
                        <a:latin typeface="Cambria Math"/>
                      </a:rPr>
                      <m:t>𝜎</m:t>
                    </m:r>
                  </m:oMath>
                </a14:m>
                <a:r>
                  <a:rPr lang="el-GR" sz="1800" dirty="0"/>
                  <a:t>, </a:t>
                </a:r>
                <a:r>
                  <a:rPr lang="el-GR" sz="1800" dirty="0" smtClean="0"/>
                  <a:t>καταλήγουμε </a:t>
                </a:r>
                <a:r>
                  <a:rPr lang="el-GR" sz="1800" dirty="0"/>
                  <a:t>στη διαπίστωση ότι η περιοχή σύγκλισης του ζητούμενου 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ορίζεται από τη σχέση </a:t>
                </a:r>
                <a14:m>
                  <m:oMath xmlns:m="http://schemas.openxmlformats.org/officeDocument/2006/math">
                    <m:r>
                      <a:rPr lang="el-GR" sz="1800" b="1" i="1" dirty="0" smtClean="0">
                        <a:latin typeface="Cambria Math"/>
                      </a:rPr>
                      <m:t>𝑹𝒆</m:t>
                    </m:r>
                    <m:r>
                      <a:rPr lang="el-GR" sz="1800" b="1" i="1" dirty="0" smtClean="0">
                        <a:latin typeface="Cambria Math"/>
                      </a:rPr>
                      <m:t>{</m:t>
                    </m:r>
                    <m:r>
                      <a:rPr lang="el-GR" sz="1800" b="1" i="1" dirty="0" smtClean="0">
                        <a:latin typeface="Cambria Math"/>
                      </a:rPr>
                      <m:t>𝒔</m:t>
                    </m:r>
                    <m:r>
                      <a:rPr lang="el-GR" sz="1800" b="1" i="1" dirty="0">
                        <a:latin typeface="Cambria Math"/>
                      </a:rPr>
                      <m:t>}&gt;−</m:t>
                    </m:r>
                    <m:r>
                      <a:rPr lang="el-GR" sz="1800" b="1" i="1" dirty="0">
                        <a:latin typeface="Cambria Math"/>
                      </a:rPr>
                      <m:t>𝜶</m:t>
                    </m:r>
                  </m:oMath>
                </a14:m>
                <a:r>
                  <a:rPr lang="el-GR" sz="1800" b="1" dirty="0"/>
                  <a:t> </a:t>
                </a:r>
                <a:r>
                  <a:rPr lang="el-GR" sz="1800" dirty="0"/>
                  <a:t>και η τιμή του είναι: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1" i="1" dirty="0" smtClean="0">
                              <a:latin typeface="Cambria Math"/>
                            </a:rPr>
                            <m:t>𝑿</m:t>
                          </m:r>
                        </m:e>
                        <m:sub>
                          <m:r>
                            <a:rPr lang="el-GR" sz="1800" b="1" i="1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l-GR" sz="1800" b="1" i="1" dirty="0" smtClean="0">
                          <a:latin typeface="Cambria Math"/>
                        </a:rPr>
                        <m:t>(</m:t>
                      </m:r>
                      <m:r>
                        <a:rPr lang="el-GR" sz="1800" b="1" i="1" dirty="0" smtClean="0">
                          <a:latin typeface="Cambria Math"/>
                        </a:rPr>
                        <m:t>𝒔</m:t>
                      </m:r>
                      <m:r>
                        <a:rPr lang="el-GR" sz="1800" b="1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b="1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1" i="1" dirty="0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l-GR" sz="1800" b="1" i="1" dirty="0" smtClean="0">
                              <a:latin typeface="Cambria Math"/>
                            </a:rPr>
                            <m:t>𝜶</m:t>
                          </m:r>
                          <m:r>
                            <a:rPr lang="el-GR" sz="1800" b="1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l-GR" sz="1800" b="1" i="1" dirty="0" smtClean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el-GR" sz="1800" b="1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.</a:t>
                </a: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6840760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60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2) </a:t>
                </a:r>
                <a:r>
                  <a:rPr lang="el-GR" sz="1800" dirty="0"/>
                  <a:t>Εργαζόμαστε με τον ίδιο τρόπο και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p>
                        <m: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 smtClean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 dirty="0" err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l-GR" sz="1800" i="1" dirty="0">
                                <a:latin typeface="Cambria Math"/>
                              </a:rPr>
                              <m:t>−∞</m:t>
                            </m:r>
                          </m:e>
                        </m:mr>
                      </m:m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</m:t>
                              </m:r>
                            </m:den>
                          </m:f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l-GR" sz="1800" i="1" dirty="0" err="1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800" i="1" dirty="0" err="1">
                                          <a:latin typeface="Cambria Math"/>
                                        </a:rPr>
                                        <m:t>lim</m:t>
                                      </m:r>
                                    </m:e>
                                    <m:lim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→−∞</m:t>
                                      </m:r>
                                    </m:lim>
                                  </m:limLow>
                                </m:fName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d>
                                        <m:d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l-GR" sz="1800" i="1" dirty="0" err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d>
                                      <m:r>
                                        <a:rPr lang="el-GR" sz="1800" i="1" dirty="0" err="1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=</m:t>
                          </m:r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𝛼</m:t>
                          </m:r>
                        </m:den>
                      </m:f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func>
                        <m:func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a:rPr lang="el-GR" sz="1800" i="1" dirty="0" smtClean="0">
                              <a:latin typeface="Cambria Math"/>
                            </a:rPr>
                            <m:t>𝑠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800" i="1" dirty="0" smtClean="0">
                                          <a:latin typeface="Cambria Math"/>
                                        </a:rPr>
                                        <m:t>lim</m:t>
                                      </m:r>
                                    </m:e>
                                    <m:lim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𝑡</m:t>
                                      </m:r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→−∞</m:t>
                                      </m:r>
                                    </m:lim>
                                  </m:limLow>
                                </m:fName>
                                <m:e>
                                  <m:sSup>
                                    <m:sSup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d>
                                        <m:dPr>
                                          <m:ctrlP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𝛼</m:t>
                                          </m:r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+</m:t>
                                          </m:r>
                                          <m:r>
                                            <a:rPr lang="el-GR" sz="1800" i="1" dirty="0" smtClean="0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</m:d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l-GR" sz="180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l-GR" sz="1800" i="1" dirty="0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dirty="0"/>
                  <a:t>όριο μπορεί να υπολογιστεί όταν ο εκθέτης είναι αρνητικός. Επειδή </a:t>
                </a: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 είναι αρνητικός (αφού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→−∞</m:t>
                    </m:r>
                  </m:oMath>
                </a14:m>
                <a:r>
                  <a:rPr lang="el-GR" sz="1800" dirty="0"/>
                  <a:t>),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ολοκλήρωμα συγκλίνει </a:t>
                </a:r>
                <a:r>
                  <a:rPr lang="el-GR" sz="1800" dirty="0" smtClean="0"/>
                  <a:t>μόνο </a:t>
                </a:r>
                <a:r>
                  <a:rPr lang="el-GR" sz="1800" dirty="0"/>
                  <a:t>αν: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𝛼</m:t>
                      </m:r>
                      <m:r>
                        <a:rPr lang="el-GR" sz="1800" i="1" dirty="0" smtClean="0">
                          <a:latin typeface="Cambria Math"/>
                        </a:rPr>
                        <m:t>+</m:t>
                      </m:r>
                      <m:r>
                        <a:rPr lang="el-GR" sz="1800" i="1" dirty="0" smtClean="0">
                          <a:latin typeface="Cambria Math"/>
                        </a:rPr>
                        <m:t>𝑠</m:t>
                      </m:r>
                      <m:r>
                        <a:rPr lang="el-GR" sz="1800" i="1" dirty="0" smtClean="0">
                          <a:latin typeface="Cambria Math"/>
                        </a:rPr>
                        <m:t>&lt;0</m:t>
                      </m: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𝜎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+</m:t>
                      </m:r>
                      <m:r>
                        <a:rPr lang="el-GR" sz="1800" i="1" dirty="0">
                          <a:latin typeface="Cambria Math"/>
                        </a:rPr>
                        <m:t>𝑗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&lt;0</m:t>
                      </m: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𝑎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𝜎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&lt;0</m:t>
                      </m:r>
                      <m:box>
                        <m:box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⇒"/>
                              <m:vertJc m:val="bot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groupChrPr>
                            <m:e/>
                          </m:groupChr>
                        </m:e>
                      </m:box>
                      <m:r>
                        <a:rPr lang="el-GR" sz="1800" i="1" dirty="0">
                          <a:latin typeface="Cambria Math"/>
                        </a:rPr>
                        <m:t>𝜎</m:t>
                      </m:r>
                      <m:r>
                        <a:rPr lang="el-GR" sz="1800" i="1" dirty="0">
                          <a:latin typeface="Cambria Math"/>
                        </a:rPr>
                        <m:t>&lt;−</m:t>
                      </m:r>
                      <m:r>
                        <a:rPr lang="el-GR" sz="1800" i="1" dirty="0">
                          <a:latin typeface="Cambria Math"/>
                        </a:rPr>
                        <m:t>𝛼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Και στην περίπτωση αυτή η τιμή του ML είναι η ίδια με την προηγούμενη, δηλ.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b="1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b="1" i="1" dirty="0">
                              <a:latin typeface="Cambria Math"/>
                            </a:rPr>
                            <m:t>𝑿</m:t>
                          </m:r>
                        </m:e>
                        <m:sub>
                          <m:r>
                            <a:rPr lang="el-GR" sz="1800" b="1" i="1" dirty="0">
                              <a:latin typeface="Cambria Math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l-GR" sz="1800" b="1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b="1" i="1" dirty="0">
                              <a:latin typeface="Cambria Math"/>
                            </a:rPr>
                            <m:t>𝒔</m:t>
                          </m:r>
                        </m:e>
                      </m:d>
                      <m:r>
                        <a:rPr lang="el-GR" sz="1800" b="1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b="1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b="1" i="1" dirty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l-GR" sz="1800" b="1" i="1" dirty="0">
                              <a:latin typeface="Cambria Math"/>
                            </a:rPr>
                            <m:t>𝜶</m:t>
                          </m:r>
                          <m:r>
                            <a:rPr lang="el-GR" sz="1800" b="1" i="1" dirty="0">
                              <a:latin typeface="Cambria Math"/>
                            </a:rPr>
                            <m:t>+</m:t>
                          </m:r>
                          <m:r>
                            <a:rPr lang="el-GR" sz="1800" b="1" i="1" dirty="0">
                              <a:latin typeface="Cambria Math"/>
                            </a:rPr>
                            <m:t>𝒔</m:t>
                          </m:r>
                        </m:den>
                      </m:f>
                    </m:oMath>
                  </m:oMathPara>
                </a14:m>
                <a:endParaRPr lang="el-GR" sz="1800" b="1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όμως η περιοχή σύγκλισης είναι </a:t>
                </a:r>
                <a14:m>
                  <m:oMath xmlns:m="http://schemas.openxmlformats.org/officeDocument/2006/math">
                    <m:r>
                      <a:rPr lang="el-GR" sz="1800" b="1" i="1" dirty="0">
                        <a:latin typeface="Cambria Math"/>
                      </a:rPr>
                      <m:t>𝑹𝒆</m:t>
                    </m:r>
                    <m:r>
                      <a:rPr lang="el-GR" sz="1800" b="1" i="1" dirty="0">
                        <a:latin typeface="Cambria Math"/>
                      </a:rPr>
                      <m:t>{</m:t>
                    </m:r>
                    <m:r>
                      <a:rPr lang="el-GR" sz="1800" b="1" i="1" dirty="0">
                        <a:latin typeface="Cambria Math"/>
                      </a:rPr>
                      <m:t>𝒔</m:t>
                    </m:r>
                    <m:r>
                      <a:rPr lang="el-GR" sz="1800" b="1" i="1" dirty="0">
                        <a:latin typeface="Cambria Math"/>
                      </a:rPr>
                      <m:t>}&lt;−</m:t>
                    </m:r>
                    <m:r>
                      <a:rPr lang="el-GR" sz="1800" b="1" i="1" dirty="0">
                        <a:latin typeface="Cambria Math"/>
                      </a:rPr>
                      <m:t>𝜶</m:t>
                    </m:r>
                  </m:oMath>
                </a14:m>
                <a:endParaRPr lang="el-GR" sz="1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27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Μετασχηματισμός </a:t>
            </a:r>
            <a:r>
              <a:rPr lang="en-US" sz="3600" dirty="0" smtClean="0"/>
              <a:t>Laplace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Μαθηματικός ορισμός μετασχηματισμού </a:t>
            </a:r>
            <a:r>
              <a:rPr lang="el-GR" dirty="0" err="1"/>
              <a:t>Laplace</a:t>
            </a:r>
            <a:endParaRPr lang="el-GR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Η περιοχή σύγκλισης του μετασχηματισμού </a:t>
            </a:r>
            <a:r>
              <a:rPr lang="el-GR" dirty="0" err="1"/>
              <a:t>Laplace</a:t>
            </a:r>
            <a:endParaRPr lang="el-GR" dirty="0"/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Πόλοι </a:t>
            </a:r>
            <a:r>
              <a:rPr lang="el-GR" dirty="0"/>
              <a:t>και μηδενικά του μετασχηματισμού </a:t>
            </a:r>
            <a:r>
              <a:rPr lang="el-GR" dirty="0" err="1" smtClean="0"/>
              <a:t>Laplace</a:t>
            </a:r>
            <a:endParaRPr lang="el-GR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Χρήσιμα ζεύγη μετασχηματισμών </a:t>
            </a:r>
            <a:r>
              <a:rPr lang="el-GR" smtClean="0"/>
              <a:t>Laplace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dirty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endParaRPr lang="el-GR" sz="1800" u="sng" dirty="0" smtClean="0"/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</a:pPr>
            <a:r>
              <a:rPr lang="el-GR" sz="1800" u="sng" dirty="0" smtClean="0"/>
              <a:t>Παρατηρήσεις</a:t>
            </a:r>
            <a:r>
              <a:rPr lang="el-GR" sz="1800" dirty="0" smtClean="0"/>
              <a:t>:</a:t>
            </a: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Δύο διαφορετικά σήματα έχουν </a:t>
            </a:r>
            <a:r>
              <a:rPr lang="el-GR" sz="1800" dirty="0"/>
              <a:t>τον ίδιο </a:t>
            </a:r>
            <a:r>
              <a:rPr lang="en-US" sz="1800" dirty="0" smtClean="0"/>
              <a:t>ML </a:t>
            </a:r>
            <a:r>
              <a:rPr lang="el-GR" sz="1800" dirty="0" smtClean="0"/>
              <a:t>αλλά διαφορετικές περιοχές σύγκλισης.</a:t>
            </a:r>
            <a:endParaRPr lang="el-GR" sz="1800" dirty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Και τα δύο σήματα </a:t>
            </a:r>
            <a:r>
              <a:rPr lang="el-GR" sz="1800" dirty="0"/>
              <a:t>είναι ευσταθή, </a:t>
            </a:r>
            <a:r>
              <a:rPr lang="el-GR" sz="1800" dirty="0" smtClean="0"/>
              <a:t>ενώ </a:t>
            </a:r>
            <a:r>
              <a:rPr lang="el-GR" sz="1800" dirty="0"/>
              <a:t>η οριακή τιμή (πόλος) της περιοχής σύγκλισης και στις δύο περιπτώσεις βρίσκεται στο αρνητικό (αριστερό) </a:t>
            </a:r>
            <a:r>
              <a:rPr lang="el-GR" sz="1800" dirty="0" err="1"/>
              <a:t>ημιεπίπεδο</a:t>
            </a:r>
            <a:r>
              <a:rPr lang="el-GR" sz="1800" dirty="0"/>
              <a:t> του μιγαδικού επιπέδου συχνοτήτων 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  <p:pic>
        <p:nvPicPr>
          <p:cNvPr id="6" name="Picture 5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31305"/>
            <a:ext cx="6696744" cy="27897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278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των συναρτήσεων: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)=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 smtClean="0"/>
                  <a:t>		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)=</m:t>
                    </m:r>
                    <m:r>
                      <a:rPr lang="el-GR" sz="1800" i="1" dirty="0" err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err="1">
                            <a:latin typeface="Cambria Math"/>
                          </a:rPr>
                          <m:t>𝑡</m:t>
                        </m:r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 dirty="0" err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</a:t>
                </a:r>
                <a:r>
                  <a:rPr lang="el-GR" sz="1800" dirty="0" smtClean="0"/>
                  <a:t>1) Από τον </a:t>
                </a:r>
                <a:r>
                  <a:rPr lang="el-GR" sz="1800" dirty="0"/>
                  <a:t>ορισμό του μετασχηματισμού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έχουμε: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𝑑𝑡</m:t>
                      </m:r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latin typeface="Cambria Math"/>
                        </a:rPr>
                        <m:t>𝑑𝑡</m:t>
                      </m:r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b="0" i="1" dirty="0" smtClean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=0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περιοχή σύγκλισης ορίζεται για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)&gt;−∞</m:t>
                    </m:r>
                  </m:oMath>
                </a14:m>
                <a:r>
                  <a:rPr lang="el-GR" sz="1800" dirty="0"/>
                  <a:t>, δηλ. είναι όλο το μιγαδικό επίπεδο.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Σχόλιο: Στη λύση του ολοκληρώματος χρησιμοποιήσαμε την ιδιότητα της επιλογής της συνάρτησης </a:t>
                </a:r>
                <a:r>
                  <a:rPr lang="el-GR" sz="1800" dirty="0" err="1"/>
                  <a:t>δ(t</a:t>
                </a:r>
                <a:r>
                  <a:rPr lang="el-GR" sz="1800" dirty="0"/>
                  <a:t>), δηλ.: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r>
                        <a:rPr lang="el-GR" sz="1800" i="1" dirty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278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>
                    <a:solidFill>
                      <a:schemeClr val="tx1"/>
                    </a:solidFill>
                  </a:rPr>
                  <a:t>β</a:t>
                </a:r>
                <a:r>
                  <a:rPr lang="el-GR" sz="1800" dirty="0">
                    <a:solidFill>
                      <a:schemeClr val="tx1"/>
                    </a:solidFill>
                  </a:rPr>
                  <a:t>) Εργαζόμενοι ομοίως, έχουμε: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 dirty="0" err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𝛿</m:t>
                          </m:r>
                          <m:d>
                            <m:d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 dirty="0" err="1">
                          <a:solidFill>
                            <a:schemeClr val="tx1"/>
                          </a:solidFill>
                          <a:latin typeface="Cambria Math"/>
                        </a:rPr>
                        <m:t>𝑑𝑡</m:t>
                      </m:r>
                      <m:r>
                        <a:rPr lang="el-GR" sz="180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|</m:t>
                          </m:r>
                        </m:e>
                        <m:sub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</m:sSub>
                      <m:sSup>
                        <m:sSupPr>
                          <m:ctrlP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l-GR" sz="180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  <m:sSub>
                            <m:sSubPr>
                              <m:ctrlP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l-GR" sz="180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l-GR" sz="1800" dirty="0">
                  <a:solidFill>
                    <a:schemeClr val="tx1"/>
                  </a:solidFill>
                </a:endParaRP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>
                    <a:solidFill>
                      <a:schemeClr val="tx1"/>
                    </a:solidFill>
                  </a:rPr>
                  <a:t>Η περιοχή σύγκλισης ορίζεται για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𝑠</m:t>
                    </m:r>
                    <m:r>
                      <a:rPr lang="el-GR" sz="1800" i="1" dirty="0">
                        <a:solidFill>
                          <a:schemeClr val="tx1"/>
                        </a:solidFill>
                        <a:latin typeface="Cambria Math"/>
                      </a:rPr>
                      <m:t>)&gt;−∞</m:t>
                    </m:r>
                  </m:oMath>
                </a14:m>
                <a:r>
                  <a:rPr lang="el-GR" sz="1800" dirty="0">
                    <a:solidFill>
                      <a:schemeClr val="tx1"/>
                    </a:solidFill>
                  </a:rPr>
                  <a:t>, δηλ. είναι όλο το μιγαδικό επίπεδο.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690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Να υπολογιστεί ο μετασχηματισμός </a:t>
                </a:r>
                <a:r>
                  <a:rPr lang="en-US" sz="1800" dirty="0"/>
                  <a:t>Laplace </a:t>
                </a:r>
                <a:r>
                  <a:rPr lang="el-GR" sz="1800" dirty="0"/>
                  <a:t>των συναρτήσεων: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1)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)=[</m:t>
                    </m:r>
                    <m:r>
                      <m:rPr>
                        <m:sty m:val="p"/>
                      </m:rPr>
                      <a:rPr lang="en-US" sz="1800" i="1" dirty="0" err="1">
                        <a:latin typeface="Cambria Math"/>
                      </a:rPr>
                      <m:t>cos</m:t>
                    </m:r>
                    <m:r>
                      <a:rPr lang="en-US" sz="1800" i="1" dirty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l-GR" sz="18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800" i="1" dirty="0">
                        <a:latin typeface="Cambria Math"/>
                      </a:rPr>
                      <m:t>𝑡</m:t>
                    </m:r>
                    <m:r>
                      <a:rPr lang="en-US" sz="1800" i="1" dirty="0">
                        <a:latin typeface="Cambria Math"/>
                      </a:rPr>
                      <m:t>)]  </m:t>
                    </m:r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 smtClean="0"/>
                  <a:t>		2)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sz="1800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800" i="0" dirty="0" smtClean="0">
                                <a:latin typeface="Cambria Math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800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l-GR" sz="1800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1800" i="1" dirty="0">
                                        <a:latin typeface="Cambria Math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l-GR" sz="1800" i="1" dirty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800" i="1" dirty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el-GR" sz="1800" b="0" i="1" dirty="0" smtClean="0">
                        <a:latin typeface="Cambria Math"/>
                      </a:rPr>
                      <m:t> </m:t>
                    </m:r>
                    <m:r>
                      <a:rPr lang="en-US" sz="1800" i="1" dirty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 </a:t>
                </a:r>
                <a:r>
                  <a:rPr lang="el-GR" sz="1800" dirty="0" smtClean="0"/>
                  <a:t>1) Από τον </a:t>
                </a:r>
                <a:r>
                  <a:rPr lang="el-GR" sz="1800" dirty="0"/>
                  <a:t>ορισμό του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και τη </a:t>
                </a:r>
                <a:r>
                  <a:rPr lang="el-GR" sz="1800" dirty="0"/>
                  <a:t>σχέση </a:t>
                </a:r>
                <a:r>
                  <a:rPr lang="en-US" sz="1800" dirty="0" smtClean="0"/>
                  <a:t>Euler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1" dirty="0" smtClean="0">
                        <a:latin typeface="Cambria Math"/>
                      </a:rPr>
                      <m:t>cos</m:t>
                    </m:r>
                    <m:r>
                      <a:rPr lang="el-GR" sz="1800" i="1" dirty="0">
                        <a:latin typeface="Cambria Math"/>
                      </a:rPr>
                      <m:t>𝜑</m:t>
                    </m:r>
                    <m:r>
                      <a:rPr lang="el-GR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𝜑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𝜑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 err="1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 err="1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𝑠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περιοχή σύγκλισης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𝑅𝑒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  <m:r>
                      <a:rPr lang="en-US" sz="1800" i="1" dirty="0" smtClean="0">
                        <a:latin typeface="Cambria Math"/>
                      </a:rPr>
                      <m:t>)&gt;0</m:t>
                    </m:r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52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5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β</a:t>
                </a:r>
                <a:r>
                  <a:rPr lang="el-GR" sz="1800" dirty="0"/>
                  <a:t>) Εργαζόμενοι ομοίως  και χρησιμοποιώντας τη σχέση </a:t>
                </a:r>
                <a:r>
                  <a:rPr lang="en-US" sz="1800" dirty="0"/>
                  <a:t>Euler </a:t>
                </a:r>
                <a:r>
                  <a:rPr lang="el-GR" sz="1800" dirty="0"/>
                  <a:t>για τη συνάρτηση ημιτόνου, δηλ.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i="1" dirty="0" smtClean="0">
                        <a:latin typeface="Cambria Math"/>
                      </a:rPr>
                      <m:t>sin</m:t>
                    </m:r>
                    <m:r>
                      <a:rPr lang="el-GR" sz="1800" i="1" dirty="0">
                        <a:latin typeface="Cambria Math"/>
                      </a:rPr>
                      <m:t>𝜑</m:t>
                    </m:r>
                    <m:r>
                      <a:rPr lang="el-GR" sz="1800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sz="18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l-GR" sz="18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l-GR" sz="1800" i="1" dirty="0">
                            <a:latin typeface="Cambria Math"/>
                          </a:rPr>
                          <m:t>2</m:t>
                        </m:r>
                        <m:r>
                          <a:rPr lang="en-US" sz="1800" b="0" i="1" dirty="0" smtClean="0">
                            <a:latin typeface="Cambria Math"/>
                          </a:rPr>
                          <m:t>𝑗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dirty="0" err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 err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 err="1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𝜑</m:t>
                            </m:r>
                          </m:sup>
                        </m:sSup>
                        <m:r>
                          <a:rPr lang="el-GR" sz="1800" i="1" dirty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1800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 dirty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800" i="1" dirty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 dirty="0">
                                <a:latin typeface="Cambria Math"/>
                              </a:rPr>
                              <m:t>𝑗</m:t>
                            </m:r>
                            <m:r>
                              <a:rPr lang="el-GR" sz="1800" i="1" dirty="0">
                                <a:latin typeface="Cambria Math"/>
                              </a:rPr>
                              <m:t>𝜑</m:t>
                            </m:r>
                          </m:sup>
                        </m:sSup>
                      </m:e>
                    </m:d>
                  </m:oMath>
                </a14:m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1800" i="1" dirty="0" smtClean="0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800" i="1" dirty="0" smtClean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i="0" dirty="0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1800" i="1" dirty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l-GR" sz="1800" i="1" dirty="0">
                                              <a:latin typeface="Cambria Math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 i="0" dirty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func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n-US" sz="1800" i="1" dirty="0" err="1">
                          <a:latin typeface="Cambria Math"/>
                        </a:rPr>
                        <m:t>𝑑𝑡</m:t>
                      </m:r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r>
                        <a:rPr lang="en-US" sz="1800" i="1" dirty="0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>
                              <a:latin typeface="Cambria Math"/>
                            </a:rPr>
                            <m:t>2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𝑗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 dirty="0" err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 dirty="0" err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     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περιοχή σύγκλισης είναι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𝑅𝑒</m:t>
                    </m:r>
                    <m:r>
                      <a:rPr lang="en-US" sz="1800" i="1" dirty="0" smtClean="0">
                        <a:latin typeface="Cambria Math"/>
                      </a:rPr>
                      <m:t>(</m:t>
                    </m:r>
                    <m:r>
                      <a:rPr lang="en-US" sz="1800" i="1" dirty="0" smtClean="0">
                        <a:latin typeface="Cambria Math"/>
                      </a:rPr>
                      <m:t>𝑠</m:t>
                    </m:r>
                    <m:r>
                      <a:rPr lang="en-US" sz="1800" i="1" dirty="0" smtClean="0">
                        <a:latin typeface="Cambria Math"/>
                      </a:rPr>
                      <m:t>)&gt;0</m:t>
                    </m:r>
                  </m:oMath>
                </a14:m>
                <a:endParaRPr lang="en-US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583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dirty="0"/>
                  <a:t>Να υπολογιστεί ο μετασχηματισμός </a:t>
                </a:r>
                <a:r>
                  <a:rPr lang="en-US" sz="1800" dirty="0"/>
                  <a:t>Laplace</a:t>
                </a:r>
                <a:r>
                  <a:rPr lang="el-GR" sz="1800" dirty="0"/>
                  <a:t> των συναρτήσεων: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n-US" sz="1800" dirty="0"/>
                  <a:t>1</a:t>
                </a:r>
                <a:r>
                  <a:rPr lang="el-GR" sz="1800" dirty="0" smtClean="0"/>
                  <a:t>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𝛼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	2</a:t>
                </a:r>
                <a:r>
                  <a:rPr lang="el-GR" sz="1800" dirty="0" smtClean="0"/>
                  <a:t>)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)=</m:t>
                    </m:r>
                    <m:d>
                      <m:dPr>
                        <m:begChr m:val="["/>
                        <m:endChr m:val="]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l-GR" sz="18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𝛼</m:t>
                            </m:r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en-US" sz="1800" i="1">
                            <a:latin typeface="Cambria Math"/>
                          </a:rPr>
                          <m:t>𝑠𝑖𝑛</m:t>
                        </m:r>
                        <m:d>
                          <m:d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1800" i="1">
                                    <a:latin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l-GR" sz="1800" i="1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n-US" sz="1800" i="1">
                        <a:latin typeface="Cambria Math"/>
                      </a:rPr>
                      <m:t>𝑢</m:t>
                    </m:r>
                    <m:r>
                      <a:rPr lang="el-GR" sz="1800" i="1">
                        <a:latin typeface="Cambria Math"/>
                      </a:rPr>
                      <m:t>(</m:t>
                    </m:r>
                    <m:r>
                      <a:rPr lang="en-US" sz="1800" i="1">
                        <a:latin typeface="Cambria Math"/>
                      </a:rPr>
                      <m:t>𝑡</m:t>
                    </m:r>
                    <m:r>
                      <a:rPr lang="el-GR" sz="1800" i="1">
                        <a:latin typeface="Cambria Math"/>
                      </a:rPr>
                      <m:t>)</m:t>
                    </m:r>
                  </m:oMath>
                </a14:m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b="1" dirty="0"/>
                  <a:t> 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</a:t>
                </a:r>
                <a:r>
                  <a:rPr lang="en-US" sz="1800" dirty="0" smtClean="0"/>
                  <a:t>1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Με βάση τον ορισμό του μετασχηματισμού </a:t>
                </a:r>
                <a:r>
                  <a:rPr lang="en-US" sz="1800" dirty="0"/>
                  <a:t>Laplace</a:t>
                </a:r>
                <a:r>
                  <a:rPr lang="el-GR" sz="1800" dirty="0"/>
                  <a:t>, έχουμε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𝑐𝑜𝑠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)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−(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>
                              <a:latin typeface="Cambria Math"/>
                            </a:rPr>
                            <m:t>𝑠</m:t>
                          </m:r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r>
                            <a:rPr lang="en-US" sz="1800" i="1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buNone/>
                </a:pPr>
                <a:r>
                  <a:rPr lang="el-GR" sz="1800" dirty="0" smtClean="0"/>
                  <a:t>Περιοχή </a:t>
                </a:r>
                <a:r>
                  <a:rPr lang="el-GR" sz="1800" dirty="0"/>
                  <a:t>σύγκλισης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&gt;−</m:t>
                    </m:r>
                    <m:r>
                      <a:rPr lang="el-GR" sz="1800" i="1">
                        <a:latin typeface="Cambria Math"/>
                      </a:rPr>
                      <m:t>𝑎</m:t>
                    </m:r>
                  </m:oMath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381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6</a:t>
            </a:r>
            <a:r>
              <a:rPr lang="el-GR" dirty="0" smtClean="0"/>
              <a:t>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800" dirty="0"/>
                  <a:t>2</a:t>
                </a:r>
                <a:r>
                  <a:rPr lang="el-GR" sz="1800" dirty="0" smtClean="0"/>
                  <a:t>) </a:t>
                </a:r>
                <a:r>
                  <a:rPr lang="el-GR" sz="1800" dirty="0"/>
                  <a:t>Εργαζόμενοι ομοίως, έχουμε:</a:t>
                </a:r>
              </a:p>
              <a:p>
                <a:pPr marL="0" indent="0">
                  <a:buNone/>
                </a:pPr>
                <a:r>
                  <a:rPr lang="el-GR" sz="1800" dirty="0"/>
                  <a:t> 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/>
                            </a:rPr>
                            <m:t>𝑋</m:t>
                          </m:r>
                        </m:e>
                        <m:sub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𝑠𝑖𝑛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𝑢</m:t>
                          </m:r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r>
                            <a:rPr lang="en-US" sz="1800" i="1">
                              <a:latin typeface="Cambria Math"/>
                            </a:rPr>
                            <m:t>𝑡</m:t>
                          </m:r>
                          <m:r>
                            <a:rPr lang="en-US" sz="1800" i="1">
                              <a:latin typeface="Cambria Math"/>
                            </a:rPr>
                            <m:t>)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r>
                            <a:rPr lang="en-US" sz="1800" i="1">
                              <a:latin typeface="Cambria Math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𝛼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  <m:r>
                            <a:rPr lang="el-GR" sz="1800" i="1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r>
                        <a:rPr lang="el-GR" sz="1800" i="1">
                          <a:latin typeface="Cambria Math"/>
                        </a:rPr>
                        <m:t>𝐿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l-GR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d>
                      <m:r>
                        <a:rPr lang="el-GR" sz="18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>
                              <a:latin typeface="Cambria Math"/>
                            </a:rPr>
                            <m:t>2</m:t>
                          </m:r>
                          <m:r>
                            <a:rPr lang="el-GR" sz="1800" i="1">
                              <a:latin typeface="Cambria Math"/>
                            </a:rPr>
                            <m:t>𝑗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18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8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>
                  <a:buNone/>
                </a:pPr>
                <a:r>
                  <a:rPr lang="en-US" sz="1800" dirty="0"/>
                  <a:t> </a:t>
                </a:r>
                <a:endParaRPr lang="el-GR" sz="1800" dirty="0"/>
              </a:p>
              <a:p>
                <a:pPr marL="0" indent="0">
                  <a:buNone/>
                </a:pPr>
                <a:r>
                  <a:rPr lang="el-GR" sz="1800" dirty="0"/>
                  <a:t>Περιοχή σύγκλισης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𝑅𝑒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&gt;−</m:t>
                    </m:r>
                    <m:r>
                      <a:rPr lang="el-GR" sz="1800" i="1">
                        <a:latin typeface="Cambria Math"/>
                      </a:rPr>
                      <m:t>𝑎</m:t>
                    </m:r>
                  </m:oMath>
                </a14:m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369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/>
              <a:t>4</a:t>
            </a:r>
            <a:r>
              <a:rPr lang="el-GR" b="1" dirty="0" smtClean="0"/>
              <a:t>. </a:t>
            </a:r>
            <a:r>
              <a:rPr lang="el-GR" b="1" dirty="0"/>
              <a:t>Χρήσιμα ζεύγη </a:t>
            </a:r>
            <a:r>
              <a:rPr lang="el-GR" b="1" dirty="0" smtClean="0"/>
              <a:t/>
            </a:r>
            <a:br>
              <a:rPr lang="el-GR" b="1" dirty="0" smtClean="0"/>
            </a:br>
            <a:r>
              <a:rPr lang="el-GR" b="1" dirty="0" smtClean="0"/>
              <a:t>μετασχηματισμών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101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Χρήσιμα ζεύγη μετασχηματισμών </a:t>
            </a:r>
            <a:r>
              <a:rPr lang="el-GR" dirty="0" err="1" smtClean="0"/>
              <a:t>Laplace</a:t>
            </a:r>
            <a:r>
              <a:rPr lang="en-US" dirty="0" smtClean="0"/>
              <a:t> (1/3)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28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7865801"/>
                  </p:ext>
                </p:extLst>
              </p:nvPr>
            </p:nvGraphicFramePr>
            <p:xfrm>
              <a:off x="1043608" y="1052736"/>
              <a:ext cx="7128791" cy="5500891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018265"/>
                    <a:gridCol w="2230315"/>
                    <a:gridCol w="2880211"/>
                  </a:tblGrid>
                  <a:tr h="70932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Σήμα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𝒙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oMath>
                          </a14:m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ML  </a:t>
                          </a:r>
                          <a14:m>
                            <m:oMath xmlns:m="http://schemas.openxmlformats.org/officeDocument/2006/math">
                              <m:r>
                                <a:rPr lang="el-GR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𝑿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𝒔</m:t>
                                  </m:r>
                                </m:e>
                              </m:d>
                            </m:oMath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833551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𝑅𝑒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l-GR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&gt;−∞</m:t>
                              </m:r>
                            </m:oMath>
                          </a14:m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 </a:t>
                          </a:r>
                          <a:b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</a:br>
                          <a:r>
                            <a:rPr lang="el-GR" sz="1800" dirty="0" smtClean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(όλο το επίπεδο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𝑠</m:t>
                              </m:r>
                            </m:oMath>
                          </a14:m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)</a:t>
                          </a:r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42033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𝛿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 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&gt;−∞</m:t>
                                </m:r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7320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77302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𝑡</m:t>
                                            </m:r>
                                          </m:e>
                                          <m:sub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73208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𝑟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7331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𝑑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𝑑𝑡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&gt;−∞</m:t>
                                </m:r>
                              </m:oMath>
                            </m:oMathPara>
                          </a14:m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7865801"/>
                  </p:ext>
                </p:extLst>
              </p:nvPr>
            </p:nvGraphicFramePr>
            <p:xfrm>
              <a:off x="1043608" y="1052736"/>
              <a:ext cx="7128791" cy="5500891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018265"/>
                    <a:gridCol w="2230315"/>
                    <a:gridCol w="2880211"/>
                  </a:tblGrid>
                  <a:tr h="70932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862" r="-253474" b="-678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862" r="-129235" b="-678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  <a:endParaRPr lang="el-GR" sz="105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</a:tr>
                  <a:tr h="83355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85401" r="-253474" b="-4744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1</a:t>
                          </a:r>
                          <a:endParaRPr lang="el-GR" sz="105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59110" marR="59110" marT="0" marB="0" anchor="ctr"/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85401" b="-474453"/>
                          </a:stretch>
                        </a:blipFill>
                      </a:tcPr>
                    </a:tc>
                  </a:tr>
                  <a:tr h="48768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317500" r="-253474" b="-7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317500" r="-129235" b="-71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317500" b="-712500"/>
                          </a:stretch>
                        </a:blipFill>
                      </a:tcPr>
                    </a:tc>
                  </a:tr>
                  <a:tr h="84937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240288" r="-253474" b="-3100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240288" r="-129235" b="-3100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240288" b="-310072"/>
                          </a:stretch>
                        </a:blipFill>
                      </a:tcPr>
                    </a:tc>
                  </a:tr>
                  <a:tr h="896874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321769" r="-253474" b="-193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321769" r="-129235" b="-193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321769" b="-193197"/>
                          </a:stretch>
                        </a:blipFill>
                      </a:tcPr>
                    </a:tc>
                  </a:tr>
                  <a:tr h="84937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442857" r="-253474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442857" r="-129235" b="-10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442857" b="-102857"/>
                          </a:stretch>
                        </a:blipFill>
                      </a:tcPr>
                    </a:tc>
                  </a:tr>
                  <a:tr h="87471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t="-531469" r="-253474" b="-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90437" t="-531469" r="-129235" b="-6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59110" marR="59110" marT="0" marB="0" anchor="ctr">
                        <a:blipFill rotWithShape="1">
                          <a:blip r:embed="rId2"/>
                          <a:stretch>
                            <a:fillRect l="-147357" t="-531469" b="-6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470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Χρήσιμα ζεύγη μετασχηματισμών </a:t>
            </a:r>
            <a:r>
              <a:rPr lang="el-GR" dirty="0" err="1" smtClean="0"/>
              <a:t>Laplace</a:t>
            </a:r>
            <a:r>
              <a:rPr lang="en-US" dirty="0" smtClean="0"/>
              <a:t> (2/3</a:t>
            </a:r>
            <a:r>
              <a:rPr lang="en-US" dirty="0"/>
              <a:t>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29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54621577"/>
                  </p:ext>
                </p:extLst>
              </p:nvPr>
            </p:nvGraphicFramePr>
            <p:xfrm>
              <a:off x="1187625" y="1171471"/>
              <a:ext cx="7128791" cy="5209857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171829"/>
                    <a:gridCol w="2400014"/>
                    <a:gridCol w="2556948"/>
                  </a:tblGrid>
                  <a:tr h="81826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Σήμα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𝒙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oMath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ML  </a:t>
                          </a:r>
                          <a14:m>
                            <m:oMath xmlns:m="http://schemas.openxmlformats.org/officeDocument/2006/math">
                              <m:r>
                                <a:rPr lang="el-GR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𝑿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𝒔</m:t>
                                  </m:r>
                                </m:e>
                              </m:d>
                            </m:oMath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8512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84452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91612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𝑗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𝑗</m:t>
                                        </m:r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87729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8773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𝑠𝑖𝑛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2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54621577"/>
                  </p:ext>
                </p:extLst>
              </p:nvPr>
            </p:nvGraphicFramePr>
            <p:xfrm>
              <a:off x="1187625" y="1171471"/>
              <a:ext cx="7128791" cy="5209857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171829"/>
                    <a:gridCol w="2400014"/>
                    <a:gridCol w="2556948"/>
                  </a:tblGrid>
                  <a:tr h="818260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r="-228652" b="-5380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r="-106599" b="-5380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  <a:endParaRPr lang="el-GR" sz="12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8188" marR="68188" marT="0" marB="0" anchor="ctr"/>
                    </a:tc>
                  </a:tr>
                  <a:tr h="856107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t="-95035" r="-228652" b="-411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t="-95035" r="-106599" b="-4113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179236" t="-95035" r="-239" b="-411348"/>
                          </a:stretch>
                        </a:blipFill>
                      </a:tcPr>
                    </a:tc>
                  </a:tr>
                  <a:tr h="84937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t="-197842" r="-228652" b="-3172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t="-197842" r="-106599" b="-31726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179236" t="-197842" r="-239" b="-317266"/>
                          </a:stretch>
                        </a:blipFill>
                      </a:tcPr>
                    </a:tc>
                  </a:tr>
                  <a:tr h="92138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t="-274172" r="-228652" b="-192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t="-274172" r="-106599" b="-192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179236" t="-274172" r="-239" b="-192053"/>
                          </a:stretch>
                        </a:blipFill>
                      </a:tcPr>
                    </a:tc>
                  </a:tr>
                  <a:tr h="88233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t="-389655" r="-22865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t="-389655" r="-10659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179236" t="-389655" r="-239" b="-100000"/>
                          </a:stretch>
                        </a:blipFill>
                      </a:tcPr>
                    </a:tc>
                  </a:tr>
                  <a:tr h="88239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281" t="-489655" r="-228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90609" t="-489655" r="-1065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8188" marR="68188" marT="0" marB="0" anchor="ctr">
                        <a:blipFill rotWithShape="1">
                          <a:blip r:embed="rId2"/>
                          <a:stretch>
                            <a:fillRect l="-179236" t="-489655" r="-23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470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Εισαγωγή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ένα πολύτιμο εργαλείο για την επεξεργασία διαδικασιών </a:t>
                </a:r>
                <a:r>
                  <a:rPr lang="el-GR" sz="1800" dirty="0" smtClean="0"/>
                  <a:t>που τις μεταφέρει από </a:t>
                </a:r>
                <a:r>
                  <a:rPr lang="el-GR" sz="1800" dirty="0"/>
                  <a:t>το πεδίο του </a:t>
                </a:r>
                <a:r>
                  <a:rPr lang="el-GR" sz="1800" dirty="0" smtClean="0"/>
                  <a:t>χρόνου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l-GR" sz="1800" dirty="0"/>
                  <a:t>, στο πεδίο της συχνότητας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αντιστρόφως.</a:t>
                </a:r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Δίνει </a:t>
                </a:r>
                <a:r>
                  <a:rPr lang="el-GR" sz="1800" dirty="0"/>
                  <a:t>απλές αλγεβρικές λύσεις </a:t>
                </a:r>
                <a:r>
                  <a:rPr lang="el-GR" sz="1800" dirty="0" smtClean="0"/>
                  <a:t>σε γραμμικές </a:t>
                </a:r>
                <a:r>
                  <a:rPr lang="el-GR" sz="1800" dirty="0"/>
                  <a:t>διαφορικές εξισώσεις με σταθερούς </a:t>
                </a:r>
                <a:r>
                  <a:rPr lang="el-GR" sz="1800" dirty="0" smtClean="0"/>
                  <a:t>συντελεστές, που περιγράφουν ΓΧΑ συστήματα.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Η χρήση του μετασχηματισμού </a:t>
                </a:r>
                <a:r>
                  <a:rPr lang="en-US" sz="1800" dirty="0"/>
                  <a:t>Laplace</a:t>
                </a:r>
                <a:r>
                  <a:rPr lang="el-GR" sz="1800" dirty="0"/>
                  <a:t> είναι ευρεία επειδή: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Μπορεί </a:t>
                </a:r>
                <a:r>
                  <a:rPr lang="el-GR" sz="1800" dirty="0"/>
                  <a:t>να υπολογιστεί για περισσότερες κατηγορίες συναρτήσεων σε σχέση με τον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.</a:t>
                </a:r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Προσφέρει </a:t>
                </a:r>
                <a:r>
                  <a:rPr lang="el-GR" sz="1800" dirty="0"/>
                  <a:t>τη δυνατότητα μελέτης συστημάτων που δεν βρίσκονται σε αρχική κατάσταση ηρεμίας, ενσωματώνοντας κατάλληλα τις αρχικές </a:t>
                </a:r>
                <a:r>
                  <a:rPr lang="el-GR" sz="1800" dirty="0" smtClean="0"/>
                  <a:t>συνθήκες.</a:t>
                </a:r>
                <a:endParaRPr lang="el-GR" sz="1800" dirty="0"/>
              </a:p>
              <a:p>
                <a:pPr lvl="0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χρήση του μιγαδικού πεδίου συχνοτήτων και </a:t>
                </a:r>
                <a:r>
                  <a:rPr lang="el-GR" sz="1800" dirty="0" smtClean="0"/>
                  <a:t>των πόλων/μηδενικών</a:t>
                </a:r>
                <a:r>
                  <a:rPr lang="el-GR" sz="1800" dirty="0"/>
                  <a:t>, εμπλουτίζει αλλά και απλοποιεί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μελέτη των γραμμικών συστημάτων.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μετασχηματισμός </a:t>
                </a:r>
                <a:r>
                  <a:rPr lang="en-US" sz="1800" dirty="0"/>
                  <a:t>Laplace</a:t>
                </a:r>
                <a:r>
                  <a:rPr lang="el-GR" sz="1800" dirty="0"/>
                  <a:t> χρησιμοποιείται </a:t>
                </a:r>
                <a:r>
                  <a:rPr lang="el-GR" sz="1800" dirty="0" smtClean="0"/>
                  <a:t>κυρίως στη </a:t>
                </a:r>
                <a:r>
                  <a:rPr lang="el-GR" sz="1800" dirty="0"/>
                  <a:t>μελέτη συστημάτων, ενώ </a:t>
                </a:r>
                <a:r>
                  <a:rPr lang="el-GR" sz="1800" dirty="0" smtClean="0"/>
                  <a:t>ο μετασχηματισμός </a:t>
                </a:r>
                <a:r>
                  <a:rPr lang="en-US" sz="1800" dirty="0"/>
                  <a:t>Fourier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στη </a:t>
                </a:r>
                <a:r>
                  <a:rPr lang="el-GR" sz="1800" dirty="0"/>
                  <a:t>μελέτη σημάτων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52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Χρήσιμα ζεύγη μετασχηματισμών </a:t>
            </a:r>
            <a:r>
              <a:rPr lang="el-GR" dirty="0" err="1" smtClean="0"/>
              <a:t>Laplace</a:t>
            </a:r>
            <a:r>
              <a:rPr lang="en-US" dirty="0"/>
              <a:t> </a:t>
            </a:r>
            <a:r>
              <a:rPr lang="en-US" dirty="0" smtClean="0"/>
              <a:t>(3/3</a:t>
            </a:r>
            <a:r>
              <a:rPr lang="en-US" dirty="0"/>
              <a:t>)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30</a:t>
            </a:fld>
            <a:endParaRPr lang="el-GR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26695507"/>
                  </p:ext>
                </p:extLst>
              </p:nvPr>
            </p:nvGraphicFramePr>
            <p:xfrm>
              <a:off x="971602" y="1052513"/>
              <a:ext cx="7056782" cy="5360189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149890"/>
                    <a:gridCol w="2375771"/>
                    <a:gridCol w="2531121"/>
                  </a:tblGrid>
                  <a:tr h="79136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Σήμα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𝒙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𝒕</m:t>
                                  </m:r>
                                </m:e>
                              </m:d>
                            </m:oMath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n-US" sz="1800" dirty="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ML  </a:t>
                          </a:r>
                          <a14:m>
                            <m:oMath xmlns:m="http://schemas.openxmlformats.org/officeDocument/2006/math">
                              <m:r>
                                <a:rPr lang="el-GR" sz="1800">
                                  <a:effectLst/>
                                  <a:latin typeface="Cambria Math" pitchFamily="18" charset="0"/>
                                  <a:ea typeface="Cambria Math" pitchFamily="18" charset="0"/>
                                </a:rPr>
                                <m:t>𝑿</m:t>
                              </m:r>
                              <m:d>
                                <m:dPr>
                                  <m:ctrlPr>
                                    <a:rPr lang="el-GR" sz="1800" i="1">
                                      <a:effectLst/>
                                      <a:latin typeface="Cambria Math"/>
                                      <a:ea typeface="Cambria Math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l-GR" sz="1800">
                                      <a:effectLst/>
                                      <a:latin typeface="Cambria Math" pitchFamily="18" charset="0"/>
                                      <a:ea typeface="Cambria Math" pitchFamily="18" charset="0"/>
                                    </a:rPr>
                                    <m:t>𝒔</m:t>
                                  </m:r>
                                </m:e>
                              </m:d>
                            </m:oMath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</a:p>
                      </a:txBody>
                      <a:tcPr marL="65947" marR="65947" marT="0" marB="0" anchor="ctr"/>
                    </a:tc>
                  </a:tr>
                  <a:tr h="88967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𝑠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</a:tr>
                  <a:tr h="84851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𝑠𝑖𝑛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𝑠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+</m:t>
                                    </m:r>
                                    <m:sSubSup>
                                      <m:sSub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</a:tr>
                  <a:tr h="81407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!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</a:tr>
                  <a:tr h="87007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𝑎𝑡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  <m: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</m:sup>
                                </m:sSup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𝑛</m:t>
                                    </m:r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!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𝑠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+1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&gt;−</m:t>
                                </m:r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</a:tr>
                  <a:tr h="97106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𝑡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𝑐𝑜𝑠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 </m:t>
                                </m:r>
                                <m:r>
                                  <a:rPr lang="el-GR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𝑢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𝑠</m:t>
                                        </m:r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l-GR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l-GR" sz="1800" i="1">
                                            <a:effectLst/>
                                            <a:latin typeface="Cambria Math"/>
                                            <a:ea typeface="Cambria Math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l-GR" sz="1800" i="1">
                                                <a:effectLst/>
                                                <a:latin typeface="Cambria Math"/>
                                                <a:ea typeface="Cambria Math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𝑠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l-GR" sz="1800">
                                                <a:effectLst/>
                                                <a:latin typeface="Cambria Math" pitchFamily="18" charset="0"/>
                                                <a:ea typeface="Cambria Math" pitchFamily="18" charset="0"/>
                                              </a:rPr>
                                              <m:t>+</m:t>
                                            </m:r>
                                            <m:sSubSup>
                                              <m:sSubSupPr>
                                                <m:ctrlPr>
                                                  <a:rPr lang="el-GR" sz="1800" i="1">
                                                    <a:effectLst/>
                                                    <a:latin typeface="Cambria Math"/>
                                                    <a:ea typeface="Cambria Math" pitchFamily="18" charset="0"/>
                                                  </a:rPr>
                                                </m:ctrlPr>
                                              </m:sSubSupPr>
                                              <m:e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l-GR" sz="1800">
                                                    <a:effectLst/>
                                                    <a:latin typeface="Cambria Math" pitchFamily="18" charset="0"/>
                                                    <a:ea typeface="Cambria Math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bSup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l-GR" sz="1800">
                                            <a:effectLst/>
                                            <a:latin typeface="Cambria Math" pitchFamily="18" charset="0"/>
                                            <a:ea typeface="Cambria Math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l-GR" sz="180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𝑅𝑒</m:t>
                                </m:r>
                                <m:d>
                                  <m:dPr>
                                    <m:ctrlPr>
                                      <a:rPr lang="el-GR" sz="1800" i="1">
                                        <a:effectLst/>
                                        <a:latin typeface="Cambria Math"/>
                                        <a:ea typeface="Cambria Math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>
                                        <a:effectLst/>
                                        <a:latin typeface="Cambria Math" pitchFamily="18" charset="0"/>
                                        <a:ea typeface="Cambria Math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  <m:r>
                                  <a:rPr lang="en-US" sz="1800">
                                    <a:effectLst/>
                                    <a:latin typeface="Cambria Math" pitchFamily="18" charset="0"/>
                                    <a:ea typeface="Cambria Math" pitchFamily="18" charset="0"/>
                                  </a:rPr>
                                  <m:t>&gt;0</m:t>
                                </m:r>
                              </m:oMath>
                            </m:oMathPara>
                          </a14:m>
                          <a:endParaRPr lang="el-GR" sz="1800" dirty="0">
                            <a:effectLst/>
                            <a:latin typeface="Cambria Math" pitchFamily="18" charset="0"/>
                            <a:ea typeface="Cambria Math" pitchFamily="18" charset="0"/>
                          </a:endParaRPr>
                        </a:p>
                      </a:txBody>
                      <a:tcPr marL="65947" marR="65947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Content Placeholder 2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26695507"/>
                  </p:ext>
                </p:extLst>
              </p:nvPr>
            </p:nvGraphicFramePr>
            <p:xfrm>
              <a:off x="971602" y="1052513"/>
              <a:ext cx="7056782" cy="5360189"/>
            </p:xfrm>
            <a:graphic>
              <a:graphicData uri="http://schemas.openxmlformats.org/drawingml/2006/table">
                <a:tbl>
                  <a:tblPr firstRow="1" firstCol="1" bandRow="1">
                    <a:tableStyleId>{69012ECD-51FC-41F1-AA8D-1B2483CD663E}</a:tableStyleId>
                  </a:tblPr>
                  <a:tblGrid>
                    <a:gridCol w="2149890"/>
                    <a:gridCol w="2375771"/>
                    <a:gridCol w="2531121"/>
                  </a:tblGrid>
                  <a:tr h="791363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769" r="-228045" b="-57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769" r="-106410" b="-57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50000"/>
                            </a:lnSpc>
                            <a:spcBef>
                              <a:spcPts val="600"/>
                            </a:spcBef>
                            <a:spcAft>
                              <a:spcPts val="600"/>
                            </a:spcAft>
                          </a:pPr>
                          <a:r>
                            <a:rPr lang="el-GR" sz="1800">
                              <a:effectLst/>
                              <a:latin typeface="Cambria Math" pitchFamily="18" charset="0"/>
                              <a:ea typeface="Cambria Math" pitchFamily="18" charset="0"/>
                            </a:rPr>
                            <a:t>Περιοχή Σύγκλισης</a:t>
                          </a:r>
                        </a:p>
                      </a:txBody>
                      <a:tcPr marL="65947" marR="65947" marT="0" marB="0" anchor="ctr"/>
                    </a:tc>
                  </a:tr>
                  <a:tr h="925195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86755" r="-228045" b="-396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86755" r="-106410" b="-396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179036" t="-86755" b="-396026"/>
                          </a:stretch>
                        </a:blipFill>
                      </a:tcPr>
                    </a:tc>
                  </a:tr>
                  <a:tr h="882396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194483" r="-228045" b="-31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194483" r="-106410" b="-3124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179036" t="-194483" b="-312414"/>
                          </a:stretch>
                        </a:blipFill>
                      </a:tcPr>
                    </a:tc>
                  </a:tr>
                  <a:tr h="846582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307194" r="-228045" b="-225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307194" r="-106410" b="-225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179036" t="-307194" b="-225899"/>
                          </a:stretch>
                        </a:blipFill>
                      </a:tcPr>
                    </a:tc>
                  </a:tr>
                  <a:tr h="904812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382432" r="-228045" b="-1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382432" r="-106410" b="-1121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179036" t="-382432" b="-112162"/>
                          </a:stretch>
                        </a:blipFill>
                      </a:tcPr>
                    </a:tc>
                  </a:tr>
                  <a:tr h="1009841"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t="-430120" r="-2280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90513" t="-430120" r="-10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marL="65947" marR="65947" marT="0" marB="0" anchor="ctr">
                        <a:blipFill rotWithShape="1">
                          <a:blip r:embed="rId2"/>
                          <a:stretch>
                            <a:fillRect l="-179036" t="-43012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4702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1. </a:t>
            </a:r>
            <a:r>
              <a:rPr lang="el-GR" b="1" dirty="0"/>
              <a:t>Μαθηματικός ορισμός μετασχηματισμού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Αμφίπλευρος μετασχηματισμός </a:t>
            </a:r>
            <a:r>
              <a:rPr lang="el-GR" dirty="0" err="1" smtClean="0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 </a:t>
                </a:r>
                <a:r>
                  <a:rPr lang="el-GR" sz="1800" b="1" dirty="0"/>
                  <a:t>αμφίπλευρος</a:t>
                </a:r>
                <a:r>
                  <a:rPr lang="el-GR" sz="1800" dirty="0"/>
                  <a:t> (</a:t>
                </a:r>
                <a:r>
                  <a:rPr lang="en-US" sz="1800" dirty="0"/>
                  <a:t>bilateral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ορίζεται </a:t>
                </a:r>
                <a:r>
                  <a:rPr lang="el-GR" sz="1800" dirty="0" smtClean="0"/>
                  <a:t>από: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Το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μία μιγαδική ποσότητα της μορφής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𝑠</m:t>
                    </m:r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+</m:t>
                    </m:r>
                    <m:r>
                      <a:rPr lang="el-GR" sz="1800" i="1">
                        <a:latin typeface="Cambria Math"/>
                      </a:rPr>
                      <m:t>𝑗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</m:oMath>
                </a14:m>
                <a:r>
                  <a:rPr lang="el-GR" sz="1800" dirty="0"/>
                  <a:t>, οπότε το ολοκλήρωμα μπορεί να γραφεί: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  <m:r>
                        <a:rPr lang="el-GR" sz="180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>
                              <a:latin typeface="Cambria Math"/>
                            </a:rPr>
                            <m:t>−</m:t>
                          </m:r>
                          <m:r>
                            <a:rPr lang="el-GR" sz="1800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σ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Παρατηρούμε </a:t>
                </a:r>
                <a:r>
                  <a:rPr lang="el-GR" sz="1800" dirty="0"/>
                  <a:t>ότι </a:t>
                </a:r>
                <a:r>
                  <a:rPr lang="el-GR" sz="1800" dirty="0" smtClean="0"/>
                  <a:t>: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Γ</a:t>
                </a:r>
                <a:r>
                  <a:rPr lang="el-GR" sz="1800" dirty="0" smtClean="0"/>
                  <a:t>ια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𝜎</m:t>
                    </m:r>
                    <m:r>
                      <a:rPr lang="el-GR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  ο μετασχηματισμός </a:t>
                </a:r>
                <a:r>
                  <a:rPr lang="en-US" sz="1800" dirty="0"/>
                  <a:t>Laplace </a:t>
                </a:r>
                <a:r>
                  <a:rPr lang="el-GR" sz="1800" b="1" dirty="0"/>
                  <a:t>συμπίπτει </a:t>
                </a:r>
                <a:r>
                  <a:rPr lang="el-GR" sz="1800" dirty="0"/>
                  <a:t>με τον μετασχηματισμό </a:t>
                </a:r>
                <a:r>
                  <a:rPr lang="en-US" sz="1800" dirty="0"/>
                  <a:t>Fourier</a:t>
                </a:r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Ο </a:t>
                </a:r>
                <a:r>
                  <a:rPr lang="el-GR" sz="1800" dirty="0"/>
                  <a:t>όρος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1800">
                            <a:latin typeface="Cambria Math"/>
                          </a:rPr>
                          <m:t>σ</m:t>
                        </m:r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(που </a:t>
                </a:r>
                <a:r>
                  <a:rPr lang="el-GR" sz="1800" dirty="0"/>
                  <a:t>δεν υπάρχει στον μετασχηματισμό </a:t>
                </a:r>
                <a:r>
                  <a:rPr lang="en-US" sz="1800" dirty="0" smtClean="0"/>
                  <a:t>Fourier</a:t>
                </a:r>
                <a:r>
                  <a:rPr lang="el-GR" sz="1800" dirty="0" smtClean="0"/>
                  <a:t>), </a:t>
                </a:r>
                <a:r>
                  <a:rPr lang="el-GR" sz="1800" dirty="0"/>
                  <a:t>είναι αυτός που εξασφαλίζει τη </a:t>
                </a:r>
                <a:r>
                  <a:rPr lang="el-GR" sz="1800" b="1" dirty="0"/>
                  <a:t>σύγκλιση </a:t>
                </a:r>
                <a:r>
                  <a:rPr lang="el-GR" sz="1800" dirty="0"/>
                  <a:t>του ολοκληρώματος </a:t>
                </a:r>
                <a:r>
                  <a:rPr lang="el-GR" sz="1800" dirty="0" smtClean="0"/>
                  <a:t>άρα και την </a:t>
                </a:r>
                <a:r>
                  <a:rPr lang="el-GR" sz="1800" dirty="0"/>
                  <a:t>ύπαρξη του μετασχηματισμού </a:t>
                </a:r>
                <a:r>
                  <a:rPr lang="en-US" sz="1800" dirty="0" smtClean="0"/>
                  <a:t>Laplace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ακόμα και όταν ο μετασχηματισμός </a:t>
                </a:r>
                <a:r>
                  <a:rPr lang="en-US" sz="1800" dirty="0"/>
                  <a:t>Fourier </a:t>
                </a:r>
                <a:r>
                  <a:rPr lang="el-GR" sz="1800" dirty="0"/>
                  <a:t>δεν υπάρχει.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37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Μονόπλευρος </a:t>
            </a:r>
            <a:r>
              <a:rPr lang="el-GR" dirty="0"/>
              <a:t>μετασχηματισμός </a:t>
            </a:r>
            <a:r>
              <a:rPr lang="el-GR" dirty="0" err="1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 </a:t>
                </a:r>
                <a:r>
                  <a:rPr lang="el-GR" sz="1800" b="1" dirty="0" smtClean="0"/>
                  <a:t>μονόπλευρος </a:t>
                </a:r>
                <a:r>
                  <a:rPr lang="el-GR" sz="1800" dirty="0" smtClean="0"/>
                  <a:t>(</a:t>
                </a:r>
                <a:r>
                  <a:rPr lang="en-US" sz="1800" dirty="0" smtClean="0"/>
                  <a:t>unilateral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ορίζεται </a:t>
                </a:r>
                <a:r>
                  <a:rPr lang="el-GR" sz="1800" dirty="0" smtClean="0"/>
                  <a:t>από: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l-GR" sz="1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a:rPr lang="el-GR" sz="1800" i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𝑠𝑡</m:t>
                              </m:r>
                            </m:sup>
                          </m:sSup>
                        </m:e>
                      </m:nary>
                      <m:r>
                        <a:rPr lang="el-GR" sz="1800" i="1">
                          <a:latin typeface="Cambria Math"/>
                        </a:rPr>
                        <m:t>𝑑𝑡</m:t>
                      </m:r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Ένας </a:t>
                </a:r>
                <a:r>
                  <a:rPr lang="el-GR" sz="1800" dirty="0"/>
                  <a:t>πιο πλήρης μαθηματικά ορισμός του μονόπλευρου μετασχηματισμού </a:t>
                </a:r>
                <a:r>
                  <a:rPr lang="en-US" sz="1800" dirty="0"/>
                  <a:t>Laplace</a:t>
                </a:r>
                <a:r>
                  <a:rPr lang="el-GR" sz="1800" dirty="0"/>
                  <a:t> δίνεται από</a:t>
                </a:r>
                <a:r>
                  <a:rPr lang="el-GR" sz="1800" dirty="0" smtClean="0"/>
                  <a:t>: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>
                          <a:latin typeface="Cambria Math"/>
                        </a:rPr>
                        <m:t>𝑋</m:t>
                      </m:r>
                      <m:r>
                        <a:rPr lang="el-GR" sz="1800" i="1">
                          <a:latin typeface="Cambria Math"/>
                        </a:rPr>
                        <m:t>(</m:t>
                      </m:r>
                      <m:r>
                        <a:rPr lang="el-GR" sz="1800" i="1">
                          <a:latin typeface="Cambria Math"/>
                        </a:rPr>
                        <m:t>𝑠</m:t>
                      </m:r>
                      <m:r>
                        <a:rPr lang="el-GR" sz="1800" i="1">
                          <a:latin typeface="Cambria Math"/>
                        </a:rPr>
                        <m:t>)</m:t>
                      </m:r>
                      <m:r>
                        <a:rPr lang="en-US" sz="180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l-GR" sz="1800" i="1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l-GR" sz="1800" i="1">
                                  <a:latin typeface="Cambria Math"/>
                                </a:rPr>
                                <m:t>𝛼</m:t>
                              </m:r>
                              <m:r>
                                <a:rPr lang="el-GR" sz="1800" i="1">
                                  <a:latin typeface="Cambria Math"/>
                                </a:rPr>
                                <m:t>→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l-GR" sz="1800" i="1"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lim>
                          </m:limLow>
                        </m:fName>
                        <m:e>
                          <m:nary>
                            <m:naryPr>
                              <m:limLoc m:val="undOvr"/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180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a:rPr lang="el-GR" sz="18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l-GR" sz="180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𝑠𝑡</m:t>
                                  </m:r>
                                </m:sup>
                              </m:sSup>
                              <m:r>
                                <a:rPr lang="el-GR" sz="1800" i="1">
                                  <a:latin typeface="Cambria Math"/>
                                </a:rPr>
                                <m:t>𝑑𝑡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US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Παρατηρήσεις</a:t>
                </a:r>
                <a:r>
                  <a:rPr lang="el-GR" sz="1800" dirty="0" smtClean="0"/>
                  <a:t>:</a:t>
                </a:r>
                <a:endParaRPr lang="en-US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Όταν </a:t>
                </a:r>
                <a:r>
                  <a:rPr lang="el-GR" sz="1800" dirty="0"/>
                  <a:t>αναφερόμαστε απλά στον μετασχηματισμό </a:t>
                </a:r>
                <a:r>
                  <a:rPr lang="en-US" sz="1800" dirty="0" smtClean="0"/>
                  <a:t>Laplace</a:t>
                </a:r>
                <a:r>
                  <a:rPr lang="el-GR" sz="1800" dirty="0" smtClean="0"/>
                  <a:t> </a:t>
                </a:r>
                <a:r>
                  <a:rPr lang="el-GR" sz="1800" dirty="0"/>
                  <a:t>συνήθως υπονοείται </a:t>
                </a:r>
                <a:r>
                  <a:rPr lang="el-GR" sz="1800" dirty="0" smtClean="0"/>
                  <a:t> ο μονόπλευρος </a:t>
                </a:r>
                <a:r>
                  <a:rPr lang="en-US" sz="1800" dirty="0" smtClean="0"/>
                  <a:t>ML.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χρήση του μονόπλευρου </a:t>
                </a:r>
                <a:r>
                  <a:rPr lang="en-US" sz="1800" dirty="0" smtClean="0"/>
                  <a:t>ML </a:t>
                </a:r>
                <a:r>
                  <a:rPr lang="el-GR" sz="1800" dirty="0" smtClean="0"/>
                  <a:t>είναι </a:t>
                </a:r>
                <a:r>
                  <a:rPr lang="el-GR" sz="1800" dirty="0"/>
                  <a:t>πιο συχνή, </a:t>
                </a:r>
                <a:r>
                  <a:rPr lang="el-GR" sz="1800" dirty="0" smtClean="0"/>
                  <a:t>επειδή</a:t>
                </a:r>
                <a:r>
                  <a:rPr lang="en-US" sz="1800" dirty="0" smtClean="0"/>
                  <a:t>: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συνήθως </a:t>
                </a:r>
                <a:r>
                  <a:rPr lang="el-GR" sz="1800" dirty="0"/>
                  <a:t>ενδιαφερόμαστε να αναλύσουμε αιτιατά </a:t>
                </a:r>
                <a:r>
                  <a:rPr lang="el-GR" sz="1800" dirty="0" smtClean="0"/>
                  <a:t>συστήματα</a:t>
                </a:r>
                <a:r>
                  <a:rPr lang="en-US" sz="1800" dirty="0" smtClean="0"/>
                  <a:t>.</a:t>
                </a:r>
              </a:p>
              <a:p>
                <a:pPr lvl="1"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δίνει </a:t>
                </a:r>
                <a:r>
                  <a:rPr lang="el-GR" sz="1800" dirty="0"/>
                  <a:t>τη δυνατότητα μελέτης συστημάτων τα οποία δεν βρίσκονται σε αρχική κατάσταση ηρεμίας. </a:t>
                </a: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r="-1185" b="-245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913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/>
              <a:t>2</a:t>
            </a:r>
            <a:r>
              <a:rPr lang="el-GR" b="1" dirty="0" smtClean="0"/>
              <a:t>. </a:t>
            </a:r>
            <a:r>
              <a:rPr lang="el-GR" b="1" dirty="0"/>
              <a:t>Η περιοχή σύγκλισης του μετασχηματισμού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884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l-GR" dirty="0"/>
              <a:t>Η περιοχή σύγκλισης του μετασχηματισμού </a:t>
            </a:r>
            <a:r>
              <a:rPr lang="el-GR" dirty="0" err="1" smtClean="0"/>
              <a:t>Laplace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Για τον </a:t>
                </a:r>
                <a:r>
                  <a:rPr lang="el-GR" sz="1800" dirty="0"/>
                  <a:t>μονόπλευρο μετασχηματισμό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, το σύνολο των τιμών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που </a:t>
                </a:r>
                <a:r>
                  <a:rPr lang="el-GR" sz="1800" b="1" dirty="0"/>
                  <a:t>συγκλίνουν απόλυτα</a:t>
                </a:r>
                <a:r>
                  <a:rPr lang="el-GR" sz="1800" dirty="0"/>
                  <a:t>, δηλαδή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ολοκλήρωμα </a:t>
                </a:r>
                <a:r>
                  <a:rPr lang="el-GR" sz="1800" dirty="0" smtClean="0"/>
                  <a:t>μπορεί </a:t>
                </a:r>
                <a:r>
                  <a:rPr lang="el-GR" sz="1800" dirty="0"/>
                  <a:t>να υπολογιστεί στο διάστημα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[0,+∞)</m:t>
                    </m:r>
                  </m:oMath>
                </a14:m>
                <a:r>
                  <a:rPr lang="el-GR" sz="1800" dirty="0"/>
                  <a:t>, είναι είτε της μορφής 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} &gt; </m:t>
                    </m:r>
                    <m:r>
                      <a:rPr lang="el-GR" sz="1800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 είτε της μορφής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𝑅𝑒</m:t>
                    </m:r>
                    <m:r>
                      <a:rPr lang="el-GR" sz="1800" i="1" dirty="0" smtClean="0">
                        <a:latin typeface="Cambria Math"/>
                      </a:rPr>
                      <m:t>{</m:t>
                    </m:r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  <m:r>
                      <a:rPr lang="el-GR" sz="1800" i="1" dirty="0">
                        <a:latin typeface="Cambria Math"/>
                      </a:rPr>
                      <m:t>} ≥ </m:t>
                    </m:r>
                    <m:r>
                      <a:rPr lang="el-GR" sz="1800" i="1" dirty="0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𝑎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l-GR" sz="1800" dirty="0"/>
                  <a:t>είναι μία πραγματική σταθερά,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−∞ ≤ </m:t>
                    </m:r>
                    <m:r>
                      <a:rPr lang="el-GR" sz="1800" i="1" dirty="0" smtClean="0">
                        <a:latin typeface="Cambria Math"/>
                      </a:rPr>
                      <m:t>𝑎</m:t>
                    </m:r>
                    <m:r>
                      <a:rPr lang="el-GR" sz="1800" i="1" dirty="0" smtClean="0">
                        <a:latin typeface="Cambria Math"/>
                      </a:rPr>
                      <m:t>  ≤ ∞</m:t>
                    </m:r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σταθερά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 είναι γνωστή ως </a:t>
                </a:r>
                <a:r>
                  <a:rPr lang="el-GR" sz="1800" b="1" dirty="0" err="1"/>
                  <a:t>τετμημένη</a:t>
                </a:r>
                <a:r>
                  <a:rPr lang="el-GR" sz="1800" b="1" dirty="0"/>
                  <a:t> της απόλυτης σύγκλισης </a:t>
                </a:r>
                <a:r>
                  <a:rPr lang="el-GR" sz="1800" dirty="0"/>
                  <a:t>και εξαρτάται από τη συνάρτηση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</a:p>
              <a:p>
                <a:pPr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Το υποσύνολο των τιμών του μιγαδικού επιπέδου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l-GR" sz="1800" dirty="0"/>
                  <a:t>, για τις οποίες ο μετασχηματισμός </a:t>
                </a:r>
                <a:r>
                  <a:rPr lang="el-GR" sz="1800" dirty="0" err="1"/>
                  <a:t>Laplace</a:t>
                </a:r>
                <a:r>
                  <a:rPr lang="el-GR" sz="1800" dirty="0"/>
                  <a:t> συγκλίνει (απόλυτα ή υπό συνθήκες) ονομάζεται </a:t>
                </a:r>
                <a:r>
                  <a:rPr lang="el-GR" sz="1800" b="1" dirty="0"/>
                  <a:t>περιοχή σύγκλισης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Region</a:t>
                </a:r>
                <a:r>
                  <a:rPr lang="el-GR" sz="1800" dirty="0"/>
                  <a:t> </a:t>
                </a:r>
                <a:r>
                  <a:rPr lang="el-GR" sz="1800" dirty="0" err="1"/>
                  <a:t>of</a:t>
                </a:r>
                <a:r>
                  <a:rPr lang="el-GR" sz="1800" dirty="0"/>
                  <a:t> </a:t>
                </a:r>
                <a:r>
                  <a:rPr lang="el-GR" sz="1800" dirty="0" err="1"/>
                  <a:t>Convergence</a:t>
                </a:r>
                <a:r>
                  <a:rPr lang="el-GR" sz="1800" dirty="0"/>
                  <a:t> - ROC) του μετασχηματισμού.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27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/>
              <a:t>3</a:t>
            </a:r>
            <a:r>
              <a:rPr lang="el-GR" b="1" dirty="0" smtClean="0"/>
              <a:t>. </a:t>
            </a:r>
            <a:r>
              <a:rPr lang="el-GR" b="1" dirty="0"/>
              <a:t>Πόλοι και μηδενικά του μετασχηματισμού </a:t>
            </a:r>
            <a:r>
              <a:rPr lang="el-GR" b="1" dirty="0" err="1" smtClean="0"/>
              <a:t>Laplace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457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38E47CF2-2118-471E-BF58-0668AF0EFCCB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13382</TotalTime>
  <Words>2791</Words>
  <Application>Microsoft Office PowerPoint</Application>
  <PresentationFormat>On-screen Show (4:3)</PresentationFormat>
  <Paragraphs>272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Σήματα και Συστήματα</vt:lpstr>
      <vt:lpstr>Μετασχηματισμός Laplace</vt:lpstr>
      <vt:lpstr>Εισαγωγή</vt:lpstr>
      <vt:lpstr>1. Μαθηματικός ορισμός μετασχηματισμού Laplace</vt:lpstr>
      <vt:lpstr>Αμφίπλευρος μετασχηματισμός Laplace</vt:lpstr>
      <vt:lpstr>Μονόπλευρος μετασχηματισμός Laplace</vt:lpstr>
      <vt:lpstr>2. Η περιοχή σύγκλισης του μετασχηματισμού Laplace</vt:lpstr>
      <vt:lpstr>Η περιοχή σύγκλισης του μετασχηματισμού Laplace</vt:lpstr>
      <vt:lpstr>3. Πόλοι και μηδενικά του μετασχηματισμού Laplace</vt:lpstr>
      <vt:lpstr>Πόλοι και μηδενικά του μετασχηματισμού Laplace</vt:lpstr>
      <vt:lpstr>Πόλοι και Ευστάθεια Συστήματος (1/4)</vt:lpstr>
      <vt:lpstr>Πόλοι και Ευστάθεια Συστήματος (2/4)</vt:lpstr>
      <vt:lpstr>Πόλοι και Ευστάθεια Συστήματος (3/4)</vt:lpstr>
      <vt:lpstr>Πόλοι και Ευστάθεια Συστήματος (4/4)</vt:lpstr>
      <vt:lpstr>Άσκηση 1</vt:lpstr>
      <vt:lpstr>Άσκηση 2</vt:lpstr>
      <vt:lpstr>Άσκηση 3</vt:lpstr>
      <vt:lpstr>Άσκηση 3 (συνέχεια)</vt:lpstr>
      <vt:lpstr>Άσκηση 3 (συνέχεια)</vt:lpstr>
      <vt:lpstr>Άσκηση 3 (συνέχεια)</vt:lpstr>
      <vt:lpstr>Άσκηση 4</vt:lpstr>
      <vt:lpstr>Άσκηση 4 (συνέχεια)</vt:lpstr>
      <vt:lpstr>Άσκηση 5</vt:lpstr>
      <vt:lpstr>Άσκηση 5 (συνέχεια)</vt:lpstr>
      <vt:lpstr>Άσκηση 6</vt:lpstr>
      <vt:lpstr>Άσκηση 6 (συνέχεια)</vt:lpstr>
      <vt:lpstr>4. Χρήσιμα ζεύγη  μετασχηματισμών Laplace</vt:lpstr>
      <vt:lpstr>Χρήσιμα ζεύγη μετασχηματισμών Laplace (1/3)</vt:lpstr>
      <vt:lpstr>Χρήσιμα ζεύγη μετασχηματισμών Laplace (2/3)</vt:lpstr>
      <vt:lpstr>Χρήσιμα ζεύγη μετασχηματισμών Laplace (3/3)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415</cp:revision>
  <dcterms:created xsi:type="dcterms:W3CDTF">2012-03-18T08:27:36Z</dcterms:created>
  <dcterms:modified xsi:type="dcterms:W3CDTF">2015-09-28T07:22:18Z</dcterms:modified>
</cp:coreProperties>
</file>