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notesMasterIdLst>
    <p:notesMasterId r:id="rId28"/>
  </p:notesMasterIdLst>
  <p:sldIdLst>
    <p:sldId id="311" r:id="rId3"/>
    <p:sldId id="423" r:id="rId4"/>
    <p:sldId id="433" r:id="rId5"/>
    <p:sldId id="434" r:id="rId6"/>
    <p:sldId id="435" r:id="rId7"/>
    <p:sldId id="439" r:id="rId8"/>
    <p:sldId id="440" r:id="rId9"/>
    <p:sldId id="451" r:id="rId10"/>
    <p:sldId id="452" r:id="rId11"/>
    <p:sldId id="453" r:id="rId12"/>
    <p:sldId id="454" r:id="rId13"/>
    <p:sldId id="436" r:id="rId14"/>
    <p:sldId id="437" r:id="rId15"/>
    <p:sldId id="441" r:id="rId16"/>
    <p:sldId id="442" r:id="rId17"/>
    <p:sldId id="443" r:id="rId18"/>
    <p:sldId id="444" r:id="rId19"/>
    <p:sldId id="455" r:id="rId20"/>
    <p:sldId id="445" r:id="rId21"/>
    <p:sldId id="446" r:id="rId22"/>
    <p:sldId id="447" r:id="rId23"/>
    <p:sldId id="448" r:id="rId24"/>
    <p:sldId id="449" r:id="rId25"/>
    <p:sldId id="450" r:id="rId26"/>
    <p:sldId id="456" r:id="rId27"/>
  </p:sldIdLst>
  <p:sldSz cx="9144000" cy="6858000" type="screen4x3"/>
  <p:notesSz cx="6858000" cy="9144000"/>
  <p:custDataLst>
    <p:tags r:id="rId29"/>
  </p:custDataLst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E6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75" autoAdjust="0"/>
    <p:restoredTop sz="94660"/>
  </p:normalViewPr>
  <p:slideViewPr>
    <p:cSldViewPr>
      <p:cViewPr>
        <p:scale>
          <a:sx n="75" d="100"/>
          <a:sy n="75" d="100"/>
        </p:scale>
        <p:origin x="-2592" y="-9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3573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gs" Target="tags/tag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5E226D-C6C4-4801-B874-97967BB1E195}" type="datetimeFigureOut">
              <a:rPr lang="el-GR" smtClean="0"/>
              <a:t>28/9/2015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E90F13-FEAF-4F3F-836B-529B963CC53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942650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>
            <a:lvl1pPr>
              <a:defRPr sz="3200" b="1">
                <a:latin typeface="Cambria Math" pitchFamily="18" charset="0"/>
                <a:ea typeface="Cambria Math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184576"/>
          </a:xfrm>
        </p:spPr>
        <p:txBody>
          <a:bodyPr>
            <a:normAutofit/>
          </a:bodyPr>
          <a:lstStyle>
            <a:lvl1pPr algn="just">
              <a:defRPr sz="2400">
                <a:latin typeface="Cambria Math" pitchFamily="18" charset="0"/>
                <a:ea typeface="Cambria Math" pitchFamily="18" charset="0"/>
              </a:defRPr>
            </a:lvl1pPr>
            <a:lvl2pPr algn="just">
              <a:defRPr sz="2000">
                <a:latin typeface="Cambria Math" pitchFamily="18" charset="0"/>
                <a:ea typeface="Cambria Math" pitchFamily="18" charset="0"/>
              </a:defRPr>
            </a:lvl2pPr>
            <a:lvl3pPr algn="just">
              <a:defRPr sz="1800">
                <a:latin typeface="Cambria Math" pitchFamily="18" charset="0"/>
                <a:ea typeface="Cambria Math" pitchFamily="18" charset="0"/>
              </a:defRPr>
            </a:lvl3pPr>
            <a:lvl4pPr algn="just">
              <a:defRPr sz="1600">
                <a:latin typeface="Cambria Math" pitchFamily="18" charset="0"/>
                <a:ea typeface="Cambria Math" pitchFamily="18" charset="0"/>
              </a:defRPr>
            </a:lvl4pPr>
            <a:lvl5pPr algn="just">
              <a:defRPr sz="1600">
                <a:latin typeface="Cambria Math" pitchFamily="18" charset="0"/>
                <a:ea typeface="Cambria Math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l-G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52320" y="6356350"/>
            <a:ext cx="1234480" cy="365125"/>
          </a:xfrm>
        </p:spPr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979967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16885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679327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322323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778688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128795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583376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08420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10263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60402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14126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fld id="{0B0EBAE1-C03B-424B-868F-E6C23C4F0113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08216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ambria Math" pitchFamily="18" charset="0"/>
          <a:ea typeface="Cambria Math" pitchFamily="18" charset="0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2060848"/>
            <a:ext cx="7772400" cy="1080120"/>
          </a:xfrm>
        </p:spPr>
        <p:txBody>
          <a:bodyPr>
            <a:normAutofit/>
          </a:bodyPr>
          <a:lstStyle/>
          <a:p>
            <a:r>
              <a:rPr lang="el-GR" sz="4000" b="1" dirty="0" smtClean="0"/>
              <a:t>Σήματα και Συστήματα</a:t>
            </a:r>
            <a:endParaRPr lang="el-GR" sz="4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365104"/>
            <a:ext cx="6400800" cy="1296144"/>
          </a:xfrm>
        </p:spPr>
        <p:txBody>
          <a:bodyPr>
            <a:normAutofit/>
          </a:bodyPr>
          <a:lstStyle/>
          <a:p>
            <a:r>
              <a:rPr lang="el-GR" sz="2400" dirty="0" smtClean="0"/>
              <a:t>Δρ. Μιχάλης Παρασκευάς</a:t>
            </a:r>
          </a:p>
          <a:p>
            <a:r>
              <a:rPr lang="el-GR" sz="2400" dirty="0" smtClean="0"/>
              <a:t>Επίκουρος Καθηγητής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83568" y="2996952"/>
            <a:ext cx="7772400" cy="11099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j-cs"/>
              </a:defRPr>
            </a:lvl1pPr>
          </a:lstStyle>
          <a:p>
            <a:r>
              <a:rPr lang="el-GR" sz="2800" b="1" dirty="0" smtClean="0"/>
              <a:t>Διάλεξη 13: </a:t>
            </a:r>
            <a:r>
              <a:rPr lang="el-GR" sz="2800" b="1" dirty="0"/>
              <a:t>Μελέτη ΓΧΑ Συστημάτων </a:t>
            </a:r>
            <a:r>
              <a:rPr lang="en-US" sz="2800" b="1" dirty="0" smtClean="0"/>
              <a:t/>
            </a:r>
            <a:br>
              <a:rPr lang="en-US" sz="2800" b="1" dirty="0" smtClean="0"/>
            </a:br>
            <a:r>
              <a:rPr lang="el-GR" sz="2800" b="1" dirty="0" smtClean="0"/>
              <a:t>με </a:t>
            </a:r>
            <a:r>
              <a:rPr lang="el-GR" sz="2800" b="1" dirty="0"/>
              <a:t>τον Μετασχηματισμό </a:t>
            </a:r>
            <a:r>
              <a:rPr lang="en-US" sz="2800" b="1" dirty="0"/>
              <a:t>Laplace</a:t>
            </a:r>
            <a:endParaRPr lang="el-GR" sz="2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</a:t>
            </a:fld>
            <a:endParaRPr lang="el-GR"/>
          </a:p>
        </p:txBody>
      </p:sp>
      <p:pic>
        <p:nvPicPr>
          <p:cNvPr id="9" name="Picture 2" descr="C:\Users\User\Dropbox\1_ΤΕΙ_ΔΕ\CIED_LOGO\CIED_LOGO_Simple\CIED_LOGO_FOR_WEB\GR\WEB_USE\CIED_LOGO_BLU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68982"/>
            <a:ext cx="4457700" cy="184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8679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2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Ένα ΓΧΑ σύστημα περιγράφεται από την ακόλουθη </a:t>
                </a:r>
                <a:r>
                  <a:rPr lang="el-GR" sz="1800" dirty="0" smtClean="0"/>
                  <a:t>ΓΔΕΣΣ, </a:t>
                </a:r>
                <a:r>
                  <a:rPr lang="el-GR" sz="1800" dirty="0"/>
                  <a:t>όπου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𝑥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είναι η είσοδος και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𝑦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είναι η έξοδος του </a:t>
                </a:r>
                <a:r>
                  <a:rPr lang="el-GR" sz="1800" dirty="0" smtClean="0"/>
                  <a:t>συστήματος:</a:t>
                </a: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3</m:t>
                              </m:r>
                            </m:sup>
                          </m:sSup>
                          <m:r>
                            <a:rPr lang="el-GR" sz="1800" i="1">
                              <a:latin typeface="Cambria Math"/>
                            </a:rPr>
                            <m:t>𝑦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𝑑</m:t>
                          </m:r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𝑡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r>
                        <a:rPr lang="el-GR" sz="1800" i="1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𝑑𝑦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𝑑𝑡</m:t>
                          </m:r>
                        </m:den>
                      </m:f>
                      <m:r>
                        <a:rPr lang="el-GR" sz="1800" i="1">
                          <a:latin typeface="Cambria Math"/>
                        </a:rPr>
                        <m:t>=</m:t>
                      </m:r>
                      <m:r>
                        <a:rPr lang="en-US" sz="1800" i="1">
                          <a:latin typeface="Cambria Math"/>
                        </a:rPr>
                        <m:t>𝑥</m:t>
                      </m:r>
                      <m:r>
                        <a:rPr lang="en-US" sz="1800" i="1">
                          <a:latin typeface="Cambria Math"/>
                        </a:rPr>
                        <m:t>(</m:t>
                      </m:r>
                      <m:r>
                        <a:rPr lang="en-US" sz="1800" i="1">
                          <a:latin typeface="Cambria Math"/>
                        </a:rPr>
                        <m:t>𝑡</m:t>
                      </m:r>
                      <m:r>
                        <a:rPr lang="en-US" sz="1800" i="1">
                          <a:latin typeface="Cambria Math"/>
                        </a:rPr>
                        <m:t>)≡</m:t>
                      </m:r>
                      <m:r>
                        <a:rPr lang="el-GR" sz="1800" i="1">
                          <a:latin typeface="Cambria Math"/>
                        </a:rPr>
                        <m:t>𝑠𝑖𝑛𝑡</m:t>
                      </m:r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Αν </a:t>
                </a:r>
                <a:r>
                  <a:rPr lang="el-GR" sz="1800" dirty="0"/>
                  <a:t>οι αρχικές συνθήκες είναι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l-GR" sz="1800" i="1">
                                <a:latin typeface="Cambria Math"/>
                              </a:rPr>
                              <m:t>0</m:t>
                            </m:r>
                          </m:e>
                          <m:sup>
                            <m:r>
                              <a:rPr lang="el-GR" sz="1800" i="1">
                                <a:latin typeface="Cambria Math"/>
                              </a:rPr>
                              <m:t>−</m:t>
                            </m:r>
                          </m:sup>
                        </m:sSup>
                      </m:e>
                    </m:d>
                    <m:r>
                      <a:rPr lang="el-GR" sz="1800" i="1">
                        <a:latin typeface="Cambria Math"/>
                      </a:rPr>
                      <m:t>=2,   </m:t>
                    </m:r>
                    <m:sSup>
                      <m:sSupPr>
                        <m:ctrlPr>
                          <a:rPr lang="el-GR" sz="1800" i="1">
                            <a:latin typeface="Cambria Math"/>
                          </a:rPr>
                        </m:ctrlPr>
                      </m:sSupPr>
                      <m:e>
                        <m:r>
                          <a:rPr lang="el-GR" sz="1800" i="1">
                            <a:latin typeface="Cambria Math"/>
                          </a:rPr>
                          <m:t>𝑦</m:t>
                        </m:r>
                      </m:e>
                      <m:sup>
                        <m:r>
                          <a:rPr lang="el-GR" sz="1800" i="1">
                            <a:latin typeface="Cambria Math"/>
                          </a:rPr>
                          <m:t>′</m:t>
                        </m:r>
                      </m:sup>
                    </m:sSup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l-GR" sz="1800" i="1">
                                <a:latin typeface="Cambria Math"/>
                              </a:rPr>
                              <m:t>0</m:t>
                            </m:r>
                          </m:e>
                          <m:sup>
                            <m:r>
                              <a:rPr lang="el-GR" sz="1800" i="1">
                                <a:latin typeface="Cambria Math"/>
                              </a:rPr>
                              <m:t>−</m:t>
                            </m:r>
                          </m:sup>
                        </m:sSup>
                      </m:e>
                    </m:d>
                    <m:r>
                      <a:rPr lang="el-GR" sz="1800" i="1">
                        <a:latin typeface="Cambria Math"/>
                      </a:rPr>
                      <m:t>=0  </m:t>
                    </m:r>
                    <m:r>
                      <m:rPr>
                        <m:sty m:val="p"/>
                      </m:rPr>
                      <a:rPr lang="el-GR" sz="1800">
                        <a:latin typeface="Cambria Math"/>
                      </a:rPr>
                      <m:t>και</m:t>
                    </m:r>
                    <m:r>
                      <a:rPr lang="el-GR" sz="1800" i="1">
                        <a:latin typeface="Cambria Math"/>
                      </a:rPr>
                      <m:t>  </m:t>
                    </m:r>
                    <m:sSup>
                      <m:sSupPr>
                        <m:ctrlPr>
                          <a:rPr lang="el-GR" sz="1800" i="1">
                            <a:latin typeface="Cambria Math"/>
                          </a:rPr>
                        </m:ctrlPr>
                      </m:sSupPr>
                      <m:e>
                        <m:r>
                          <a:rPr lang="el-GR" sz="1800" i="1">
                            <a:latin typeface="Cambria Math"/>
                          </a:rPr>
                          <m:t>𝑦</m:t>
                        </m:r>
                      </m:e>
                      <m:sup>
                        <m:r>
                          <a:rPr lang="el-GR" sz="1800" i="1">
                            <a:latin typeface="Cambria Math"/>
                          </a:rPr>
                          <m:t>′′</m:t>
                        </m:r>
                      </m:sup>
                    </m:sSup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l-GR" sz="1800" i="1">
                                <a:latin typeface="Cambria Math"/>
                              </a:rPr>
                              <m:t>0</m:t>
                            </m:r>
                          </m:e>
                          <m:sup>
                            <m:r>
                              <a:rPr lang="el-GR" sz="1800" i="1">
                                <a:latin typeface="Cambria Math"/>
                              </a:rPr>
                              <m:t>−</m:t>
                            </m:r>
                          </m:sup>
                        </m:sSup>
                      </m:e>
                    </m:d>
                    <m:r>
                      <a:rPr lang="el-GR" sz="1800" i="1">
                        <a:latin typeface="Cambria Math"/>
                      </a:rPr>
                      <m:t>=−1</m:t>
                    </m:r>
                  </m:oMath>
                </a14:m>
                <a:r>
                  <a:rPr lang="el-GR" sz="1800" dirty="0"/>
                  <a:t>, να βρεθεί η έξοδος του συστήματος. 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b="1" dirty="0"/>
                  <a:t> </a:t>
                </a: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u="sng" dirty="0"/>
                  <a:t>Απάντηση</a:t>
                </a:r>
                <a:r>
                  <a:rPr lang="el-GR" sz="1800" dirty="0"/>
                  <a:t>: Για να βρεθεί η έξοδος του συστήματος, θα πρέπει να επιλυθεί η ΓΔΕΣΣ. 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Βήμα 1: 	Υπολογίζουμε τον </a:t>
                </a:r>
                <a:r>
                  <a:rPr lang="en-US" sz="1800" dirty="0" smtClean="0"/>
                  <a:t>ML</a:t>
                </a:r>
                <a:r>
                  <a:rPr lang="el-GR" sz="1800" dirty="0" smtClean="0"/>
                  <a:t> </a:t>
                </a:r>
                <a:r>
                  <a:rPr lang="el-GR" sz="1800" dirty="0"/>
                  <a:t>των δύο μελών της διαφορικής εξίσωσης: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l-GR" sz="1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>
                              <a:latin typeface="Cambria Math"/>
                            </a:rPr>
                            <m:t>𝑠</m:t>
                          </m:r>
                        </m:e>
                        <m:sup>
                          <m:r>
                            <a:rPr lang="el-GR" sz="1800" i="1">
                              <a:latin typeface="Cambria Math"/>
                            </a:rPr>
                            <m:t>3</m:t>
                          </m:r>
                        </m:sup>
                      </m:sSup>
                      <m:r>
                        <a:rPr lang="el-GR" sz="1800" i="1">
                          <a:latin typeface="Cambria Math"/>
                        </a:rPr>
                        <m:t>𝑌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𝑠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−</m:t>
                      </m:r>
                      <m:sSup>
                        <m:sSupPr>
                          <m:ctrlPr>
                            <a:rPr lang="el-GR" sz="1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>
                              <a:latin typeface="Cambria Math"/>
                            </a:rPr>
                            <m:t>𝑠</m:t>
                          </m:r>
                        </m:e>
                        <m:sup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l-GR" sz="1800" i="1">
                          <a:latin typeface="Cambria Math"/>
                        </a:rPr>
                        <m:t>𝑦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0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−</m:t>
                              </m:r>
                            </m:sup>
                          </m:sSup>
                        </m:e>
                      </m:d>
                      <m:r>
                        <a:rPr lang="el-GR" sz="1800" i="1">
                          <a:latin typeface="Cambria Math"/>
                        </a:rPr>
                        <m:t>−</m:t>
                      </m:r>
                      <m:r>
                        <a:rPr lang="el-GR" sz="1800" i="1">
                          <a:latin typeface="Cambria Math"/>
                        </a:rPr>
                        <m:t>𝑠</m:t>
                      </m:r>
                      <m:sSup>
                        <m:sSupPr>
                          <m:ctrlPr>
                            <a:rPr lang="el-GR" sz="1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>
                              <a:latin typeface="Cambria Math"/>
                            </a:rPr>
                            <m:t>𝑦</m:t>
                          </m:r>
                        </m:e>
                        <m:sup>
                          <m:r>
                            <a:rPr lang="el-GR" sz="1800" i="1">
                              <a:latin typeface="Cambria Math"/>
                            </a:rPr>
                            <m:t>′</m:t>
                          </m:r>
                        </m:sup>
                      </m:sSup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0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−</m:t>
                              </m:r>
                            </m:sup>
                          </m:sSup>
                        </m:e>
                      </m:d>
                      <m:r>
                        <a:rPr lang="el-GR" sz="1800" i="1">
                          <a:latin typeface="Cambria Math"/>
                        </a:rPr>
                        <m:t>−</m:t>
                      </m:r>
                      <m:sSup>
                        <m:sSupPr>
                          <m:ctrlPr>
                            <a:rPr lang="el-GR" sz="1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>
                              <a:latin typeface="Cambria Math"/>
                            </a:rPr>
                            <m:t>𝑦</m:t>
                          </m:r>
                        </m:e>
                        <m:sup>
                          <m:r>
                            <a:rPr lang="el-GR" sz="1800" i="1">
                              <a:latin typeface="Cambria Math"/>
                            </a:rPr>
                            <m:t>′′</m:t>
                          </m:r>
                        </m:sup>
                      </m:sSup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0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−</m:t>
                              </m:r>
                            </m:sup>
                          </m:sSup>
                        </m:e>
                      </m:d>
                      <m:r>
                        <a:rPr lang="el-GR" sz="1800" i="1">
                          <a:latin typeface="Cambria Math"/>
                        </a:rPr>
                        <m:t>−</m:t>
                      </m:r>
                      <m:r>
                        <a:rPr lang="el-GR" sz="1800" i="1">
                          <a:latin typeface="Cambria Math"/>
                        </a:rPr>
                        <m:t>𝑠𝑌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𝑠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+</m:t>
                      </m:r>
                      <m:r>
                        <a:rPr lang="el-GR" sz="1800" i="1">
                          <a:latin typeface="Cambria Math"/>
                        </a:rPr>
                        <m:t>𝑦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0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−</m:t>
                              </m:r>
                            </m:sup>
                          </m:sSup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r>
                        <a:rPr lang="el-GR" sz="1800" i="1">
                          <a:latin typeface="Cambria Math"/>
                        </a:rPr>
                        <m:t>𝐿</m:t>
                      </m:r>
                      <m:d>
                        <m:dPr>
                          <m:begChr m:val="{"/>
                          <m:endChr m:val="}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𝑠𝑖𝑛𝑡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 </m:t>
                      </m:r>
                      <m:box>
                        <m:boxPr>
                          <m:ctrlPr>
                            <a:rPr lang="el-GR" sz="1800" i="1">
                              <a:latin typeface="Cambria Math"/>
                            </a:rPr>
                          </m:ctrlPr>
                        </m:boxPr>
                        <m:e>
                          <m:groupChr>
                            <m:groupChrPr>
                              <m:chr m:val="⇒"/>
                              <m:vertJc m:val="bot"/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groupChrPr>
                            <m:e/>
                          </m:groupChr>
                        </m:e>
                      </m:box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l-GR" sz="1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>
                              <a:latin typeface="Cambria Math"/>
                            </a:rPr>
                            <m:t>𝑠</m:t>
                          </m:r>
                        </m:e>
                        <m:sup>
                          <m:r>
                            <a:rPr lang="el-GR" sz="1800" i="1">
                              <a:latin typeface="Cambria Math"/>
                            </a:rPr>
                            <m:t>3</m:t>
                          </m:r>
                        </m:sup>
                      </m:sSup>
                      <m:r>
                        <a:rPr lang="el-GR" sz="1800" i="1">
                          <a:latin typeface="Cambria Math"/>
                        </a:rPr>
                        <m:t> </m:t>
                      </m:r>
                      <m:r>
                        <a:rPr lang="el-GR" sz="1800" i="1">
                          <a:latin typeface="Cambria Math"/>
                        </a:rPr>
                        <m:t>𝑌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𝑠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−2</m:t>
                      </m:r>
                      <m:sSup>
                        <m:sSupPr>
                          <m:ctrlPr>
                            <a:rPr lang="el-GR" sz="1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>
                              <a:latin typeface="Cambria Math"/>
                            </a:rPr>
                            <m:t>𝑠</m:t>
                          </m:r>
                        </m:e>
                        <m:sup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l-GR" sz="1800" i="1">
                          <a:latin typeface="Cambria Math"/>
                        </a:rPr>
                        <m:t>−1−</m:t>
                      </m:r>
                      <m:r>
                        <a:rPr lang="el-GR" sz="1800" i="1">
                          <a:latin typeface="Cambria Math"/>
                        </a:rPr>
                        <m:t>𝑠</m:t>
                      </m:r>
                      <m:r>
                        <a:rPr lang="el-GR" sz="1800" i="1">
                          <a:latin typeface="Cambria Math"/>
                        </a:rPr>
                        <m:t> </m:t>
                      </m:r>
                      <m:r>
                        <a:rPr lang="el-GR" sz="1800" i="1">
                          <a:latin typeface="Cambria Math"/>
                        </a:rPr>
                        <m:t>𝑌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𝑠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+2=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𝑠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l-GR" sz="1800" i="1">
                              <a:latin typeface="Cambria Math"/>
                            </a:rPr>
                            <m:t>+1</m:t>
                          </m:r>
                        </m:den>
                      </m:f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669" r="-74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36234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2 (συνέχεια)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Βήμα 2: 	Λύνουμε ως προς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𝑌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𝑠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𝑌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𝑠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𝑠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l-GR" sz="1800" i="1">
                              <a:latin typeface="Cambria Math"/>
                            </a:rPr>
                            <m:t>−1</m:t>
                          </m:r>
                        </m:num>
                        <m:den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𝑠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3</m:t>
                              </m:r>
                            </m:sup>
                          </m:sSup>
                          <m:r>
                            <a:rPr lang="el-GR" sz="1800" i="1">
                              <a:latin typeface="Cambria Math"/>
                            </a:rPr>
                            <m:t>−</m:t>
                          </m:r>
                          <m:r>
                            <a:rPr lang="el-GR" sz="1800" i="1">
                              <a:latin typeface="Cambria Math"/>
                            </a:rPr>
                            <m:t>𝑠</m:t>
                          </m:r>
                        </m:den>
                      </m:f>
                      <m:r>
                        <a:rPr lang="el-GR" sz="1800" i="1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𝑠</m:t>
                                  </m:r>
                                </m:e>
                                <m:sup>
                                  <m:r>
                                    <a:rPr lang="el-GR" sz="1800" i="1">
                                      <a:latin typeface="Cambria Math"/>
                                    </a:rPr>
                                    <m:t>3</m:t>
                                  </m:r>
                                </m:sup>
                              </m:sSup>
                              <m:r>
                                <a:rPr lang="el-GR" sz="1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𝑠</m:t>
                              </m:r>
                            </m:e>
                          </m:d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𝑠</m:t>
                                  </m:r>
                                </m:e>
                                <m:sup>
                                  <m:r>
                                    <a:rPr lang="el-GR" sz="1800" i="1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l-GR" sz="1800" i="1">
                                  <a:latin typeface="Cambria Math"/>
                                </a:rPr>
                                <m:t>+1</m:t>
                              </m:r>
                            </m:e>
                          </m:d>
                        </m:den>
                      </m:f>
                      <m:r>
                        <a:rPr 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𝑠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3</m:t>
                              </m:r>
                            </m:sup>
                          </m:sSup>
                          <m:r>
                            <a:rPr lang="el-GR" sz="1800" i="1">
                              <a:latin typeface="Cambria Math"/>
                            </a:rPr>
                            <m:t>+</m:t>
                          </m:r>
                          <m:r>
                            <a:rPr lang="el-GR" sz="1800" i="1">
                              <a:latin typeface="Cambria Math"/>
                            </a:rPr>
                            <m:t>𝑠</m:t>
                          </m:r>
                        </m:num>
                        <m:den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𝑠</m:t>
                                  </m:r>
                                </m:e>
                                <m:sup>
                                  <m:r>
                                    <a:rPr lang="el-GR" sz="1800" i="1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l-GR" sz="1800" i="1">
                                  <a:latin typeface="Cambria Math"/>
                                </a:rPr>
                                <m:t>+1</m:t>
                              </m:r>
                            </m:e>
                          </m:d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𝑠</m:t>
                                  </m:r>
                                </m:e>
                                <m:sup>
                                  <m:r>
                                    <a:rPr lang="el-GR" sz="1800" i="1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l-GR" sz="1800" i="1">
                                  <a:latin typeface="Cambria Math"/>
                                </a:rPr>
                                <m:t>−1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n-US" sz="1800" dirty="0"/>
                  <a:t> </a:t>
                </a: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Βήμα 3: 	Υπολογίζουμε τον αντίστροφο </a:t>
                </a:r>
                <a:r>
                  <a:rPr lang="en-US" sz="1800" dirty="0" smtClean="0"/>
                  <a:t>ML</a:t>
                </a:r>
                <a:r>
                  <a:rPr lang="el-GR" sz="1800" dirty="0" smtClean="0"/>
                  <a:t>, </a:t>
                </a:r>
                <a:r>
                  <a:rPr lang="el-GR" sz="1800" dirty="0"/>
                  <a:t>αναλύοντας τη συνάρτηση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𝑌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𝑠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σε άθροισμα ρητών κλασμάτων: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𝑌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𝑠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3</m:t>
                          </m:r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4</m:t>
                          </m:r>
                        </m:den>
                      </m:f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𝑠</m:t>
                          </m:r>
                          <m:r>
                            <a:rPr lang="el-GR" sz="1800" i="1">
                              <a:latin typeface="Cambria Math"/>
                            </a:rPr>
                            <m:t>−1</m:t>
                          </m:r>
                        </m:den>
                      </m:f>
                      <m:r>
                        <a:rPr lang="el-GR" sz="1800" i="1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3</m:t>
                          </m:r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4</m:t>
                          </m:r>
                        </m:den>
                      </m:f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𝑠</m:t>
                          </m:r>
                          <m:r>
                            <a:rPr lang="el-GR" sz="1800" i="1">
                              <a:latin typeface="Cambria Math"/>
                            </a:rPr>
                            <m:t>+1</m:t>
                          </m:r>
                        </m:den>
                      </m:f>
                      <m:r>
                        <a:rPr lang="el-GR" sz="1800" i="1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</m:den>
                      </m:f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𝑠</m:t>
                          </m:r>
                        </m:num>
                        <m:den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𝑠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l-GR" sz="1800" i="1">
                              <a:latin typeface="Cambria Math"/>
                            </a:rPr>
                            <m:t>+1</m:t>
                          </m:r>
                        </m:den>
                      </m:f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 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Επομένως, η έξοδος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𝑦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δίνεται από τη σχέση</a:t>
                </a:r>
                <a:r>
                  <a:rPr lang="el-GR" sz="1800" dirty="0" smtClean="0"/>
                  <a:t>:</a:t>
                </a:r>
                <a:endParaRPr lang="en-US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𝑦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1800" i="1">
                                  <a:latin typeface="Cambria Math"/>
                                </a:rPr>
                                <m:t>3</m:t>
                              </m:r>
                            </m:num>
                            <m:den>
                              <m:r>
                                <a:rPr lang="en-US" sz="1800" i="1">
                                  <a:latin typeface="Cambria Math"/>
                                </a:rPr>
                                <m:t>4</m:t>
                              </m:r>
                            </m:den>
                          </m:f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800" i="1">
                                      <a:latin typeface="Cambria Math"/>
                                    </a:rPr>
                                    <m:t>𝑡</m:t>
                                  </m:r>
                                </m:sup>
                              </m:sSup>
                              <m:r>
                                <a:rPr lang="en-US" sz="1800" i="1">
                                  <a:latin typeface="Cambria Math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800" i="1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sz="1800" i="1">
                                      <a:latin typeface="Cambria Math"/>
                                    </a:rPr>
                                    <m:t>𝑡</m:t>
                                  </m:r>
                                </m:sup>
                              </m:sSup>
                            </m:e>
                          </m:d>
                          <m:r>
                            <a:rPr lang="en-US" sz="1800" i="1">
                              <a:latin typeface="Cambria Math"/>
                            </a:rPr>
                            <m:t>+</m:t>
                          </m:r>
                          <m:f>
                            <m:f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1800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1800" i="1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  <m:r>
                            <a:rPr lang="en-US" sz="1800" i="1">
                              <a:latin typeface="Cambria Math"/>
                            </a:rPr>
                            <m:t>𝑐𝑜𝑠</m:t>
                          </m:r>
                          <m:r>
                            <a:rPr lang="en-US" sz="1800" i="1">
                              <a:latin typeface="Cambria Math"/>
                            </a:rPr>
                            <m:t> </m:t>
                          </m:r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𝑢</m:t>
                      </m:r>
                      <m:r>
                        <a:rPr lang="en-US" sz="1800" i="1">
                          <a:latin typeface="Cambria Math"/>
                        </a:rPr>
                        <m:t>(</m:t>
                      </m:r>
                      <m:r>
                        <a:rPr lang="en-US" sz="1800" i="1">
                          <a:latin typeface="Cambria Math"/>
                        </a:rPr>
                        <m:t>𝑡</m:t>
                      </m:r>
                      <m:r>
                        <a:rPr lang="en-US" sz="1800" i="1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66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91362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0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el-GR" b="1" dirty="0"/>
              <a:t>2</a:t>
            </a:r>
            <a:r>
              <a:rPr lang="el-GR" b="1" dirty="0" smtClean="0"/>
              <a:t>. </a:t>
            </a:r>
            <a:r>
              <a:rPr lang="el-GR" b="1" dirty="0"/>
              <a:t>Συνάρτηση Μεταφοράς </a:t>
            </a:r>
            <a:r>
              <a:rPr lang="el-GR" b="1" dirty="0" smtClean="0"/>
              <a:t>Συστήματος</a:t>
            </a:r>
            <a:endParaRPr lang="el-GR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50357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l-GR" dirty="0"/>
              <a:t>Συνάρτηση Μεταφοράς </a:t>
            </a:r>
            <a:r>
              <a:rPr lang="el-GR" dirty="0" smtClean="0"/>
              <a:t>Συστήματος (1/3)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Ο </a:t>
                </a:r>
                <a:r>
                  <a:rPr lang="en-US" sz="1800" dirty="0"/>
                  <a:t>ML</a:t>
                </a:r>
                <a:r>
                  <a:rPr lang="el-GR" sz="1800" dirty="0"/>
                  <a:t> δίνει μια απλή λύση στον υπολογισμό της </a:t>
                </a:r>
                <a:r>
                  <a:rPr lang="el-GR" sz="1800" b="1" dirty="0"/>
                  <a:t>συνάρτησης μεταφοράς </a:t>
                </a:r>
                <a:r>
                  <a:rPr lang="el-GR" sz="1800" dirty="0"/>
                  <a:t>ενός συστήματος</a:t>
                </a:r>
                <a:r>
                  <a:rPr lang="el-GR" sz="1800" dirty="0" smtClean="0"/>
                  <a:t>.</a:t>
                </a:r>
                <a:endParaRPr lang="en-US" sz="1800" dirty="0" smtClean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Έστω ένα ΓΧΑ σύστημα που περιγράφεται από την ΓΔΕΣΣ</a:t>
                </a:r>
                <a:r>
                  <a:rPr lang="el-GR" sz="1800" dirty="0"/>
                  <a:t>: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l-GR" sz="1800" i="1" dirty="0" smtClean="0">
                              <a:latin typeface="Cambria Math"/>
                            </a:rPr>
                            <m:t>𝑛</m:t>
                          </m:r>
                        </m:sub>
                      </m:sSub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l-GR" sz="1800" i="1" dirty="0" err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l-GR" sz="1800" i="1" dirty="0" err="1">
                                  <a:latin typeface="Cambria Math"/>
                                </a:rPr>
                                <m:t>𝑛</m:t>
                              </m:r>
                            </m:sup>
                          </m:sSup>
                          <m:r>
                            <a:rPr lang="el-GR" sz="1800" i="1" dirty="0" err="1">
                              <a:latin typeface="Cambria Math"/>
                            </a:rPr>
                            <m:t>𝑦</m:t>
                          </m:r>
                          <m:d>
                            <m:d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num>
                        <m:den>
                          <m:sSup>
                            <m:sSup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𝑑𝑡</m:t>
                              </m:r>
                            </m:e>
                            <m:sup>
                              <m:r>
                                <a:rPr lang="el-GR" sz="1800" i="1" dirty="0" err="1">
                                  <a:latin typeface="Cambria Math"/>
                                </a:rPr>
                                <m:t>𝑛</m:t>
                              </m:r>
                            </m:sup>
                          </m:sSup>
                        </m:den>
                      </m:f>
                      <m:r>
                        <a:rPr lang="el-GR" sz="1800" i="1" dirty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l-GR" sz="1800" i="1" dirty="0" err="1">
                              <a:latin typeface="Cambria Math"/>
                            </a:rPr>
                            <m:t>𝑛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−1</m:t>
                          </m:r>
                        </m:sub>
                      </m:sSub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l-GR" sz="1800" i="1" dirty="0" err="1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  <m:r>
                            <a:rPr lang="el-GR" sz="1800" i="1" dirty="0">
                              <a:latin typeface="Cambria Math"/>
                            </a:rPr>
                            <m:t>𝑦</m:t>
                          </m:r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num>
                        <m:den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𝑑𝑡</m:t>
                              </m:r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</m:den>
                      </m:f>
                      <m:r>
                        <a:rPr lang="el-GR" sz="1800" i="1" dirty="0">
                          <a:latin typeface="Cambria Math"/>
                        </a:rPr>
                        <m:t>+</m:t>
                      </m:r>
                      <m:r>
                        <a:rPr lang="el-GR" sz="1800" i="1" dirty="0" err="1">
                          <a:latin typeface="Cambria Math"/>
                        </a:rPr>
                        <m:t>⋯+</m:t>
                      </m:r>
                      <m:sSub>
                        <m:sSub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l-GR" sz="1800" i="1" dirty="0" err="1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l-GR" sz="1800" i="1" dirty="0" err="1">
                          <a:latin typeface="Cambria Math"/>
                        </a:rPr>
                        <m:t>𝑦</m:t>
                      </m:r>
                      <m:d>
                        <m:d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𝑏</m:t>
                          </m:r>
                        </m:e>
                        <m:sub>
                          <m:r>
                            <a:rPr lang="el-GR" sz="1800" i="1" dirty="0" smtClean="0">
                              <a:latin typeface="Cambria Math"/>
                            </a:rPr>
                            <m:t>𝑚</m:t>
                          </m:r>
                        </m:sub>
                      </m:sSub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l-GR" sz="1800" i="1" dirty="0" err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l-GR" sz="1800" i="1" dirty="0" err="1">
                                  <a:latin typeface="Cambria Math"/>
                                </a:rPr>
                                <m:t>𝑚</m:t>
                              </m:r>
                            </m:sup>
                          </m:sSup>
                          <m:r>
                            <a:rPr lang="el-GR" sz="1800" i="1" dirty="0" err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num>
                        <m:den>
                          <m:sSup>
                            <m:sSup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𝑑𝑡</m:t>
                              </m:r>
                            </m:e>
                            <m:sup>
                              <m:r>
                                <a:rPr lang="el-GR" sz="1800" i="1" dirty="0" err="1">
                                  <a:latin typeface="Cambria Math"/>
                                </a:rPr>
                                <m:t>𝑚</m:t>
                              </m:r>
                            </m:sup>
                          </m:sSup>
                        </m:den>
                      </m:f>
                      <m:r>
                        <a:rPr lang="el-GR" sz="1800" i="1" dirty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𝑏</m:t>
                          </m:r>
                        </m:e>
                        <m:sub>
                          <m:r>
                            <a:rPr lang="el-GR" sz="1800" i="1" dirty="0" err="1">
                              <a:latin typeface="Cambria Math"/>
                            </a:rPr>
                            <m:t>𝑚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−1</m:t>
                          </m:r>
                        </m:sub>
                      </m:sSub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l-GR" sz="1800" i="1" dirty="0" err="1">
                                  <a:latin typeface="Cambria Math"/>
                                </a:rPr>
                                <m:t>𝑚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  <m:r>
                            <a:rPr lang="el-GR" sz="1800" i="1" dirty="0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num>
                        <m:den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𝑑𝑡</m:t>
                              </m:r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𝑚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</m:den>
                      </m:f>
                      <m:r>
                        <a:rPr lang="el-GR" sz="1800" i="1" dirty="0">
                          <a:latin typeface="Cambria Math"/>
                        </a:rPr>
                        <m:t>+</m:t>
                      </m:r>
                      <m:r>
                        <a:rPr lang="el-GR" sz="1800" i="1" dirty="0" err="1">
                          <a:latin typeface="Cambria Math"/>
                        </a:rPr>
                        <m:t>⋯+</m:t>
                      </m:r>
                      <m:sSub>
                        <m:sSub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𝑏</m:t>
                          </m:r>
                        </m:e>
                        <m:sub>
                          <m:r>
                            <a:rPr lang="el-GR" sz="1800" i="1" dirty="0" err="1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l-GR" sz="1800" i="1" dirty="0" err="1" smtClean="0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l-GR" sz="1800" i="1" dirty="0" err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err="1" smtClean="0">
                              <a:latin typeface="Cambria Math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n-US" sz="1800" dirty="0" smtClean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όπου </a:t>
                </a:r>
                <a:r>
                  <a:rPr lang="el-GR" sz="1800" dirty="0"/>
                  <a:t>τα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𝛼</m:t>
                        </m:r>
                      </m:e>
                      <m:sub>
                        <m:r>
                          <a:rPr lang="el-GR" sz="1800" i="1" dirty="0" smtClean="0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l-GR" sz="1800" i="1" dirty="0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𝑏</m:t>
                        </m:r>
                      </m:e>
                      <m:sub>
                        <m:r>
                          <a:rPr lang="el-GR" sz="1800" i="1" dirty="0" smtClean="0">
                            <a:latin typeface="Cambria Math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el-GR" sz="1800" dirty="0"/>
                  <a:t> είναι πραγματικές σταθερές. </a:t>
                </a:r>
                <a:endParaRPr lang="el-GR" sz="1800" dirty="0" smtClean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Εάν υποθέσουμε ότι όλες οι αρχικές συνθήκες είναι μηδενικές, παίρνοντας τον </a:t>
                </a:r>
                <a:r>
                  <a:rPr lang="en-US" sz="1800" dirty="0"/>
                  <a:t>ML </a:t>
                </a:r>
                <a:r>
                  <a:rPr lang="el-GR" sz="1800" dirty="0"/>
                  <a:t>των δύο μελών της προηγούμενης σχέσης, βρίσκουμε ότι: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𝐻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𝑠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≡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l-GR" sz="1800" i="1">
                                  <a:latin typeface="Cambria Math"/>
                                </a:rPr>
                                <m:t>𝑚</m:t>
                              </m:r>
                            </m:sub>
                          </m:sSub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𝑠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𝑚</m:t>
                              </m:r>
                            </m:sup>
                          </m:sSup>
                          <m:r>
                            <a:rPr lang="el-GR" sz="1800" i="1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l-GR" sz="1800" i="1">
                                  <a:latin typeface="Cambria Math"/>
                                </a:rPr>
                                <m:t>𝑚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−1</m:t>
                              </m:r>
                            </m:sub>
                          </m:sSub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𝑠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𝑚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  <m:r>
                            <a:rPr lang="el-GR" sz="1800" i="1">
                              <a:latin typeface="Cambria Math"/>
                            </a:rPr>
                            <m:t>+…+</m:t>
                          </m:r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l-GR" sz="1800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l-GR" sz="1800" i="1">
                                  <a:latin typeface="Cambria Math"/>
                                </a:rPr>
                                <m:t>𝑛</m:t>
                              </m:r>
                            </m:sub>
                          </m:sSub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𝑠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𝑛</m:t>
                              </m:r>
                            </m:sup>
                          </m:sSup>
                          <m:r>
                            <a:rPr lang="el-GR" sz="1800" i="1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l-GR" sz="1800" i="1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−1</m:t>
                              </m:r>
                            </m:sub>
                          </m:sSub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𝑠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  <m:r>
                            <a:rPr lang="el-GR" sz="1800" i="1">
                              <a:latin typeface="Cambria Math"/>
                            </a:rPr>
                            <m:t>+…+</m:t>
                          </m:r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l-GR" sz="1800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limLoc m:val="undOvr"/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𝑖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=0</m:t>
                              </m:r>
                            </m:sub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𝑚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 </m:t>
                                  </m:r>
                                  <m:r>
                                    <a:rPr lang="en-US" sz="1800" i="1">
                                      <a:latin typeface="Cambria Math"/>
                                    </a:rPr>
                                    <m:t>𝑠</m:t>
                                  </m:r>
                                </m:e>
                                <m:sup>
                                  <m:r>
                                    <a:rPr lang="en-US" sz="1800" i="1">
                                      <a:latin typeface="Cambria Math"/>
                                    </a:rPr>
                                    <m:t>𝑖</m:t>
                                  </m:r>
                                </m:sup>
                              </m:sSup>
                            </m:e>
                          </m:nary>
                        </m:num>
                        <m:den>
                          <m:nary>
                            <m:naryPr>
                              <m:chr m:val="∑"/>
                              <m:limLoc m:val="undOvr"/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𝑖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=0</m:t>
                              </m:r>
                            </m:sub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𝑛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 </m:t>
                                  </m:r>
                                  <m:r>
                                    <a:rPr lang="en-US" sz="1800" i="1">
                                      <a:latin typeface="Cambria Math"/>
                                    </a:rPr>
                                    <m:t>𝑠</m:t>
                                  </m:r>
                                </m:e>
                                <m:sup>
                                  <m:r>
                                    <a:rPr lang="en-US" sz="1800" i="1">
                                      <a:latin typeface="Cambria Math"/>
                                    </a:rPr>
                                    <m:t>𝑖</m:t>
                                  </m:r>
                                </m:sup>
                              </m:sSup>
                            </m:e>
                          </m:nary>
                        </m:den>
                      </m:f>
                      <m:r>
                        <a:rPr lang="en-US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𝑌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𝑠</m:t>
                              </m:r>
                            </m:e>
                          </m:d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𝑋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𝑠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111" r="-815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22592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Συνάρτηση Μεταφοράς Συστήματος </a:t>
            </a:r>
            <a:r>
              <a:rPr lang="el-GR" dirty="0" smtClean="0"/>
              <a:t>(2/3</a:t>
            </a:r>
            <a:r>
              <a:rPr lang="el-GR" dirty="0"/>
              <a:t>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Η </a:t>
                </a:r>
                <a:r>
                  <a:rPr lang="el-GR" sz="1800" dirty="0"/>
                  <a:t>συνάρτηση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/>
                      </a:rPr>
                      <m:t>𝐻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𝑠</m:t>
                        </m:r>
                      </m:e>
                    </m:d>
                  </m:oMath>
                </a14:m>
                <a:r>
                  <a:rPr lang="el-GR" sz="1800" dirty="0"/>
                  <a:t> καλείται </a:t>
                </a:r>
                <a:r>
                  <a:rPr lang="el-GR" sz="1800" b="1" dirty="0"/>
                  <a:t>συνάρτηση μεταφοράς</a:t>
                </a:r>
                <a:r>
                  <a:rPr lang="el-GR" sz="1800" dirty="0"/>
                  <a:t> (</a:t>
                </a:r>
                <a:r>
                  <a:rPr lang="el-GR" sz="1800" dirty="0" err="1"/>
                  <a:t>transfer</a:t>
                </a:r>
                <a:r>
                  <a:rPr lang="el-GR" sz="1800" dirty="0"/>
                  <a:t> </a:t>
                </a:r>
                <a:r>
                  <a:rPr lang="el-GR" sz="1800" dirty="0" err="1"/>
                  <a:t>function</a:t>
                </a:r>
                <a:r>
                  <a:rPr lang="el-GR" sz="1800" dirty="0"/>
                  <a:t>) του συστήματος </a:t>
                </a:r>
                <a:endParaRPr lang="en-US" sz="1800" dirty="0" smtClean="0"/>
              </a:p>
              <a:p>
                <a:pPr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Αποτελεί </a:t>
                </a:r>
                <a:r>
                  <a:rPr lang="el-GR" sz="1800" dirty="0"/>
                  <a:t>μια σχέση μεταξύ των </a:t>
                </a:r>
                <a:r>
                  <a:rPr lang="en-US" sz="1800" dirty="0"/>
                  <a:t>ML</a:t>
                </a:r>
                <a:r>
                  <a:rPr lang="el-GR" sz="1800" dirty="0"/>
                  <a:t> εξόδου και της εισόδου του συστήματος, υπό την προϋπόθεση ότι το σύστημα βρίσκεται σε αρχική κατάσταση ηρεμίας (μηδενικές αρχικές συνθήκες). </a:t>
                </a:r>
              </a:p>
              <a:p>
                <a:pPr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/>
                  <a:t>Αν οι αρχικές συνθήκες δεν είναι μηδέν τότε η συνάρτηση μεταφοράς δεν θα ήταν συνάρτηση μόνο των σημάτων εισόδου – εξόδου, αλλά και των εκάστοτε αρχικών συνθηκών</a:t>
                </a:r>
                <a:r>
                  <a:rPr lang="el-GR" sz="1800" dirty="0" smtClean="0"/>
                  <a:t>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444" t="-111" r="-74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36234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Συνάρτηση Μεταφοράς Συστήματος </a:t>
            </a:r>
            <a:r>
              <a:rPr lang="el-GR" dirty="0" smtClean="0"/>
              <a:t>(3/3</a:t>
            </a:r>
            <a:r>
              <a:rPr lang="el-GR" dirty="0"/>
              <a:t>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Υπολογίζουμε </a:t>
                </a:r>
                <a:r>
                  <a:rPr lang="el-GR" sz="1800" dirty="0"/>
                  <a:t>την έξοδο ενός ΓΧΑ </a:t>
                </a:r>
                <a:r>
                  <a:rPr lang="el-GR" sz="1800" dirty="0" smtClean="0"/>
                  <a:t>συστήματος μέσω της συνέλιξης εισόδου </a:t>
                </a:r>
                <a:r>
                  <a:rPr lang="el-GR" sz="1800" dirty="0"/>
                  <a:t>και κρουστικής </a:t>
                </a:r>
                <a:r>
                  <a:rPr lang="el-GR" sz="1800" dirty="0" smtClean="0"/>
                  <a:t>απόκρισης, δηλαδή</a:t>
                </a:r>
                <a:r>
                  <a:rPr lang="el-GR" sz="1800" dirty="0"/>
                  <a:t>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𝑦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nary>
                        <m:naryPr>
                          <m:limLoc m:val="subSup"/>
                          <m:ctrlPr>
                            <a:rPr lang="el-GR" sz="18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>
                              <a:latin typeface="Cambria Math"/>
                            </a:rPr>
                            <m:t>0</m:t>
                          </m:r>
                        </m:sub>
                        <m:sup>
                          <m:r>
                            <a:rPr lang="el-GR" sz="1800" i="1">
                              <a:latin typeface="Cambria Math"/>
                            </a:rPr>
                            <m:t>∞</m:t>
                          </m:r>
                        </m:sup>
                        <m:e>
                          <m:r>
                            <a:rPr lang="el-GR" sz="1800" i="1">
                              <a:latin typeface="Cambria Math"/>
                            </a:rPr>
                            <m:t>h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𝜏</m:t>
                              </m:r>
                            </m:e>
                          </m:d>
                          <m:r>
                            <a:rPr lang="el-GR" sz="1800" i="1">
                              <a:latin typeface="Cambria Math"/>
                            </a:rPr>
                            <m:t> </m:t>
                          </m:r>
                          <m:r>
                            <a:rPr lang="en-US" sz="1800" i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𝜏</m:t>
                              </m:r>
                            </m:e>
                          </m:d>
                          <m:r>
                            <a:rPr lang="el-GR" sz="1800" i="1">
                              <a:latin typeface="Cambria Math"/>
                            </a:rPr>
                            <m:t> </m:t>
                          </m:r>
                          <m:r>
                            <a:rPr lang="el-GR" sz="1800" i="1">
                              <a:latin typeface="Cambria Math"/>
                            </a:rPr>
                            <m:t>𝑑</m:t>
                          </m:r>
                          <m:r>
                            <a:rPr lang="el-GR" sz="1800" i="1">
                              <a:latin typeface="Cambria Math"/>
                            </a:rPr>
                            <m:t>𝜏</m:t>
                          </m:r>
                        </m:e>
                      </m:nary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Θεωρώντας </a:t>
                </a:r>
                <a:r>
                  <a:rPr lang="el-GR" sz="1800" dirty="0"/>
                  <a:t>ότι το σύστημα είναι και </a:t>
                </a:r>
                <a:r>
                  <a:rPr lang="el-GR" sz="1800" dirty="0" smtClean="0"/>
                  <a:t>αιτιατό [δηλ.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h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=0,  </m:t>
                    </m:r>
                    <m:r>
                      <a:rPr lang="el-GR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&lt;0</m:t>
                    </m:r>
                  </m:oMath>
                </a14:m>
                <a:r>
                  <a:rPr lang="el-GR" sz="1800" dirty="0" smtClean="0"/>
                  <a:t>]</a:t>
                </a:r>
                <a:r>
                  <a:rPr lang="el-GR" sz="1800" dirty="0"/>
                  <a:t> </a:t>
                </a:r>
                <a:r>
                  <a:rPr lang="el-GR" sz="1800" dirty="0" smtClean="0"/>
                  <a:t>και</a:t>
                </a:r>
                <a:r>
                  <a:rPr lang="en-US" sz="1800" dirty="0" smtClean="0"/>
                  <a:t> </a:t>
                </a:r>
                <a:r>
                  <a:rPr lang="el-GR" sz="1800" dirty="0" smtClean="0"/>
                  <a:t>από την </a:t>
                </a:r>
                <a:r>
                  <a:rPr lang="el-GR" sz="1800" dirty="0"/>
                  <a:t>ιδιότητα της συνέλιξης στο χρόνο του </a:t>
                </a:r>
                <a:r>
                  <a:rPr lang="en-US" sz="1800" dirty="0" smtClean="0"/>
                  <a:t>ML</a:t>
                </a:r>
                <a:r>
                  <a:rPr lang="el-GR" sz="1800" dirty="0" smtClean="0"/>
                  <a:t>, έχουμε:</a:t>
                </a: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𝑌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𝑠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r>
                        <a:rPr lang="el-GR" sz="1800" i="1">
                          <a:latin typeface="Cambria Math"/>
                        </a:rPr>
                        <m:t>𝐻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𝑠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 </m:t>
                      </m:r>
                      <m:r>
                        <a:rPr lang="el-GR" sz="1800" i="1">
                          <a:latin typeface="Cambria Math"/>
                        </a:rPr>
                        <m:t>𝑋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𝑠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,        </m:t>
                      </m:r>
                      <m:r>
                        <a:rPr lang="el-GR" sz="1800" i="1">
                          <a:latin typeface="Cambria Math"/>
                        </a:rPr>
                        <m:t>𝑅𝑒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𝑠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&gt;</m:t>
                      </m:r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>
                              <a:latin typeface="Cambria Math"/>
                            </a:rPr>
                            <m:t>𝜎</m:t>
                          </m:r>
                        </m:e>
                        <m:sub>
                          <m:r>
                            <a:rPr lang="el-GR" sz="1800" i="1">
                              <a:latin typeface="Cambria Math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ή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𝐻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𝑠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𝑌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𝑠</m:t>
                              </m:r>
                            </m:e>
                          </m:d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𝑋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𝑠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όπου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𝐻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𝑠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=</m:t>
                    </m:r>
                    <m:r>
                      <a:rPr lang="el-GR" sz="1800" i="1">
                        <a:latin typeface="Cambria Math"/>
                      </a:rPr>
                      <m:t>𝐿</m:t>
                    </m:r>
                    <m:d>
                      <m:dPr>
                        <m:begChr m:val="{"/>
                        <m:endChr m:val="}"/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h</m:t>
                        </m:r>
                        <m:d>
                          <m:d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l-GR" sz="1800" i="1">
                                <a:latin typeface="Cambria Math"/>
                              </a:rPr>
                              <m:t>𝑡</m:t>
                            </m:r>
                          </m:e>
                        </m:d>
                      </m:e>
                    </m:d>
                  </m:oMath>
                </a14:m>
                <a:r>
                  <a:rPr lang="el-GR" sz="1800" dirty="0"/>
                  <a:t>. Από τη σχέση αυτή καταλήγουμε στο σημαντικό συμπέρασμα ότι η </a:t>
                </a:r>
                <a:r>
                  <a:rPr lang="el-GR" sz="1800" b="1" dirty="0"/>
                  <a:t>συνάρτηση μεταφοράς</a:t>
                </a:r>
                <a:r>
                  <a:rPr lang="el-GR" sz="1800" dirty="0"/>
                  <a:t> είναι ο μετασχηματισμός </a:t>
                </a:r>
                <a:r>
                  <a:rPr lang="en-US" sz="1800" dirty="0"/>
                  <a:t>Laplace </a:t>
                </a:r>
                <a:r>
                  <a:rPr lang="el-GR" sz="1800" dirty="0"/>
                  <a:t>της κρουστικής απόκρισης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h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sz="1800" dirty="0"/>
                  <a:t>.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Η συνάρτηση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𝐻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𝑠</m:t>
                        </m:r>
                      </m:e>
                    </m:d>
                  </m:oMath>
                </a14:m>
                <a:r>
                  <a:rPr lang="el-GR" sz="1800" dirty="0"/>
                  <a:t> για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𝑠</m:t>
                    </m:r>
                    <m:r>
                      <a:rPr lang="el-GR" sz="1800" i="1">
                        <a:latin typeface="Cambria Math"/>
                      </a:rPr>
                      <m:t>=</m:t>
                    </m:r>
                    <m:r>
                      <a:rPr lang="el-GR" sz="1800" i="1">
                        <a:latin typeface="Cambria Math"/>
                      </a:rPr>
                      <m:t>𝑗</m:t>
                    </m:r>
                    <m:r>
                      <a:rPr lang="el-GR" sz="1800" i="1">
                        <a:latin typeface="Cambria Math"/>
                      </a:rPr>
                      <m:t>𝛺</m:t>
                    </m:r>
                  </m:oMath>
                </a14:m>
                <a:r>
                  <a:rPr lang="el-GR" sz="1800" dirty="0"/>
                  <a:t> (εάν αυτή ορίζεται) είναι η γνωστή μας </a:t>
                </a:r>
                <a:r>
                  <a:rPr lang="el-GR" sz="1800" b="1" dirty="0"/>
                  <a:t>απόκριση συχνοτήτων</a:t>
                </a:r>
                <a:r>
                  <a:rPr lang="el-GR" sz="1800" dirty="0"/>
                  <a:t> του συστήματος, δηλαδή περιγράφει τη συμπεριφορά του συστήματος στο πεδίο της συχνότητας</a:t>
                </a:r>
                <a:r>
                  <a:rPr lang="el-GR" sz="1800" dirty="0" smtClean="0"/>
                  <a:t>.</a:t>
                </a:r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669" b="-22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91362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3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Ένα ΓΧΑ σύστημα έχει κρουστική απόκριση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h</m:t>
                    </m:r>
                    <m:d>
                      <m:d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 smtClean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l-GR" sz="1800" i="1" dirty="0" smtClean="0">
                        <a:latin typeface="Cambria Math"/>
                      </a:rPr>
                      <m:t>=</m:t>
                    </m:r>
                    <m:r>
                      <a:rPr lang="el-GR" sz="1800" i="1" dirty="0" smtClean="0">
                        <a:latin typeface="Cambria Math"/>
                      </a:rPr>
                      <m:t>𝛿</m:t>
                    </m:r>
                    <m:d>
                      <m:d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 smtClean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l-GR" sz="1800" i="1" dirty="0" smtClean="0">
                        <a:latin typeface="Cambria Math"/>
                      </a:rPr>
                      <m:t>−2</m:t>
                    </m:r>
                    <m:sSup>
                      <m:sSup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l-GR" sz="1800" i="1" dirty="0" smtClean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l-GR" sz="1800" i="1" dirty="0" smtClean="0">
                            <a:latin typeface="Cambria Math"/>
                          </a:rPr>
                          <m:t>−</m:t>
                        </m:r>
                        <m:r>
                          <a:rPr lang="el-GR" sz="1800" i="1" dirty="0" smtClean="0">
                            <a:latin typeface="Cambria Math"/>
                          </a:rPr>
                          <m:t>𝑡</m:t>
                        </m:r>
                      </m:sup>
                    </m:sSup>
                    <m:r>
                      <a:rPr lang="el-GR" sz="1800" i="1" dirty="0" smtClean="0">
                        <a:latin typeface="Cambria Math"/>
                      </a:rPr>
                      <m:t> </m:t>
                    </m:r>
                    <m:r>
                      <a:rPr lang="el-GR" sz="1800" i="1" dirty="0" err="1">
                        <a:latin typeface="Cambria Math"/>
                      </a:rPr>
                      <m:t>𝑢</m:t>
                    </m:r>
                    <m:d>
                      <m:dPr>
                        <m:ctrlPr>
                          <a:rPr lang="el-GR" sz="1800" i="1" dirty="0" err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 err="1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sz="1800" dirty="0"/>
                  <a:t>. Πόσες και ποιες διαφορετικές είσοδοι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σε αυτό το σύστημα μπορούν να </a:t>
                </a:r>
                <a:r>
                  <a:rPr lang="el-GR" sz="1800" dirty="0" err="1"/>
                  <a:t>παράξουν</a:t>
                </a:r>
                <a:r>
                  <a:rPr lang="el-GR" sz="1800" dirty="0"/>
                  <a:t> μία έξοδο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 smtClean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l-GR" sz="1800" i="1" dirty="0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l-GR" sz="1800" i="1" dirty="0" smtClean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l-GR" sz="1800" i="1" dirty="0" smtClean="0">
                            <a:latin typeface="Cambria Math"/>
                          </a:rPr>
                          <m:t>−2</m:t>
                        </m:r>
                        <m:r>
                          <a:rPr lang="el-GR" sz="1800" i="1" dirty="0" smtClean="0">
                            <a:latin typeface="Cambria Math"/>
                          </a:rPr>
                          <m:t>𝑡</m:t>
                        </m:r>
                      </m:sup>
                    </m:sSup>
                    <m:r>
                      <a:rPr lang="el-GR" sz="1800" i="1" dirty="0" smtClean="0">
                        <a:latin typeface="Cambria Math"/>
                      </a:rPr>
                      <m:t> </m:t>
                    </m:r>
                    <m:r>
                      <a:rPr lang="el-GR" sz="1800" i="1" dirty="0" err="1">
                        <a:latin typeface="Cambria Math"/>
                      </a:rPr>
                      <m:t>𝑢</m:t>
                    </m:r>
                    <m:d>
                      <m:dPr>
                        <m:ctrlPr>
                          <a:rPr lang="el-GR" sz="1800" i="1" dirty="0" err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 err="1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sz="1800" dirty="0" smtClean="0"/>
                  <a:t>; </a:t>
                </a: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u="sng" dirty="0" smtClean="0"/>
                  <a:t>Απάντηση</a:t>
                </a:r>
                <a:r>
                  <a:rPr lang="el-GR" sz="1800" dirty="0"/>
                  <a:t>: </a:t>
                </a:r>
                <a:r>
                  <a:rPr lang="el-GR" sz="1800" dirty="0" smtClean="0"/>
                  <a:t>Υπολογίζουμε τη </a:t>
                </a:r>
                <a:r>
                  <a:rPr lang="el-GR" sz="1800" dirty="0"/>
                  <a:t>συνάρτηση μεταφοράς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𝐻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𝑠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του συστήματος, από τον </a:t>
                </a:r>
                <a:r>
                  <a:rPr lang="en-US" sz="1800" dirty="0" smtClean="0"/>
                  <a:t>ML</a:t>
                </a:r>
                <a:r>
                  <a:rPr lang="el-GR" sz="1800" dirty="0" smtClean="0"/>
                  <a:t>της </a:t>
                </a:r>
                <a:r>
                  <a:rPr lang="el-GR" sz="1800" dirty="0"/>
                  <a:t>κρουστικής απόκρισης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h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. Είναι: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𝐻</m:t>
                      </m:r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𝑠</m:t>
                          </m:r>
                        </m:e>
                      </m:d>
                      <m:r>
                        <a:rPr lang="el-GR" sz="1800" i="1" dirty="0" smtClean="0">
                          <a:latin typeface="Cambria Math"/>
                        </a:rPr>
                        <m:t>=1−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 smtClean="0">
                              <a:latin typeface="Cambria Math"/>
                            </a:rPr>
                            <m:t>2</m:t>
                          </m:r>
                        </m:num>
                        <m:den>
                          <m:r>
                            <a:rPr lang="el-GR" sz="1800" i="1" dirty="0" smtClean="0">
                              <a:latin typeface="Cambria Math"/>
                            </a:rPr>
                            <m:t>𝑠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+1</m:t>
                          </m:r>
                        </m:den>
                      </m:f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 smtClean="0">
                              <a:latin typeface="Cambria Math"/>
                            </a:rPr>
                            <m:t>𝑠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−1</m:t>
                          </m:r>
                        </m:num>
                        <m:den>
                          <m:r>
                            <a:rPr lang="el-GR" sz="1800" i="1" dirty="0" smtClean="0">
                              <a:latin typeface="Cambria Math"/>
                            </a:rPr>
                            <m:t>𝑠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+1</m:t>
                          </m:r>
                        </m:den>
                      </m:f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με περιοχή σύγκλισης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𝑅𝑒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𝑠</m:t>
                    </m:r>
                    <m:r>
                      <a:rPr lang="el-GR" sz="1800" i="1" dirty="0" smtClean="0">
                        <a:latin typeface="Cambria Math"/>
                      </a:rPr>
                      <m:t>)&gt;−1</m:t>
                    </m:r>
                  </m:oMath>
                </a14:m>
                <a:r>
                  <a:rPr lang="el-GR" sz="1800" dirty="0"/>
                  <a:t>.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Ο μετασχηματισμός </a:t>
                </a:r>
                <a:r>
                  <a:rPr lang="el-GR" sz="1800" dirty="0" err="1"/>
                  <a:t>Laplace</a:t>
                </a:r>
                <a:r>
                  <a:rPr lang="el-GR" sz="1800" dirty="0"/>
                  <a:t>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𝑌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𝑠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της εξόδου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𝑦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 smtClean="0">
                        <a:latin typeface="Cambria Math"/>
                      </a:rPr>
                      <m:t>)=</m:t>
                    </m:r>
                    <m:sSup>
                      <m:sSup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l-GR" sz="1800" i="1" dirty="0" smtClean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l-GR" sz="1800" i="1" dirty="0" smtClean="0">
                            <a:latin typeface="Cambria Math"/>
                          </a:rPr>
                          <m:t>−2</m:t>
                        </m:r>
                        <m:r>
                          <a:rPr lang="el-GR" sz="1800" i="1" dirty="0" smtClean="0">
                            <a:latin typeface="Cambria Math"/>
                          </a:rPr>
                          <m:t>𝑡</m:t>
                        </m:r>
                      </m:sup>
                    </m:sSup>
                    <m:r>
                      <a:rPr lang="el-GR" sz="1800" i="1" dirty="0" err="1">
                        <a:latin typeface="Cambria Math"/>
                      </a:rPr>
                      <m:t>𝑢</m:t>
                    </m:r>
                    <m:d>
                      <m:dPr>
                        <m:ctrlPr>
                          <a:rPr lang="el-GR" sz="1800" i="1" dirty="0" err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 err="1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sz="1800" dirty="0"/>
                  <a:t> είναι: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𝑌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𝑠</m:t>
                      </m:r>
                      <m:r>
                        <a:rPr lang="el-GR" sz="1800" i="1" dirty="0" smtClean="0">
                          <a:latin typeface="Cambria Math"/>
                        </a:rPr>
                        <m:t>)=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 dirty="0" smtClean="0">
                              <a:latin typeface="Cambria Math"/>
                            </a:rPr>
                            <m:t>𝑠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+2</m:t>
                          </m:r>
                        </m:den>
                      </m:f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Για να υπολογίσουμε το σήμα εισόδου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,  βρίσκουμε το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𝑋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𝑠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από τη σχέση: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𝑋</m:t>
                      </m:r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𝑠</m:t>
                          </m:r>
                        </m:e>
                      </m:d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 smtClean="0">
                              <a:latin typeface="Cambria Math"/>
                            </a:rPr>
                            <m:t>𝑌</m:t>
                          </m:r>
                          <m:d>
                            <m:d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𝑠</m:t>
                              </m:r>
                            </m:e>
                          </m:d>
                        </m:num>
                        <m:den>
                          <m:r>
                            <a:rPr lang="el-GR" sz="1800" i="1" dirty="0" err="1">
                              <a:latin typeface="Cambria Math"/>
                            </a:rPr>
                            <m:t>𝐻</m:t>
                          </m:r>
                          <m:d>
                            <m:d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𝑠</m:t>
                              </m:r>
                            </m:e>
                          </m:d>
                        </m:den>
                      </m:f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800" i="1" dirty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l-GR" sz="1800" i="1" dirty="0">
                                  <a:latin typeface="Cambria Math"/>
                                </a:rPr>
                                <m:t>𝑠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+2</m:t>
                              </m:r>
                            </m:den>
                          </m:f>
                        </m:num>
                        <m:den>
                          <m:f>
                            <m:f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800" i="1" dirty="0">
                                  <a:latin typeface="Cambria Math"/>
                                </a:rPr>
                                <m:t>𝑠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−1</m:t>
                              </m:r>
                            </m:num>
                            <m:den>
                              <m:r>
                                <a:rPr lang="el-GR" sz="1800" i="1" dirty="0">
                                  <a:latin typeface="Cambria Math"/>
                                </a:rPr>
                                <m:t>𝑠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+1</m:t>
                              </m:r>
                            </m:den>
                          </m:f>
                        </m:den>
                      </m:f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latin typeface="Cambria Math"/>
                            </a:rPr>
                            <m:t>𝑠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+1</m:t>
                          </m:r>
                        </m:num>
                        <m:den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𝑠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+2</m:t>
                              </m:r>
                            </m:e>
                          </m:d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𝑠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−1</m:t>
                              </m:r>
                            </m:e>
                          </m:d>
                        </m:den>
                      </m:f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 dirty="0">
                              <a:latin typeface="Cambria Math"/>
                            </a:rPr>
                            <m:t>3</m:t>
                          </m:r>
                        </m:den>
                      </m:f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 dirty="0">
                              <a:latin typeface="Cambria Math"/>
                            </a:rPr>
                            <m:t>𝑠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+2</m:t>
                          </m:r>
                        </m:den>
                      </m:f>
                      <m:r>
                        <a:rPr lang="el-GR" sz="1800" i="1" dirty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latin typeface="Cambria Math"/>
                            </a:rPr>
                            <m:t>2</m:t>
                          </m:r>
                        </m:num>
                        <m:den>
                          <m:r>
                            <a:rPr lang="el-GR" sz="1800" i="1" dirty="0">
                              <a:latin typeface="Cambria Math"/>
                            </a:rPr>
                            <m:t>3</m:t>
                          </m:r>
                        </m:den>
                      </m:f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 dirty="0">
                              <a:latin typeface="Cambria Math"/>
                            </a:rPr>
                            <m:t>𝑠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−1</m:t>
                          </m:r>
                        </m:den>
                      </m:f>
                    </m:oMath>
                  </m:oMathPara>
                </a14:m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66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36234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3 (συνέχεια)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46856" y="1052736"/>
                <a:ext cx="8229600" cy="792088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Η συνάρτηση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𝑋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𝑠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έχει δύο πόλους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𝑠</m:t>
                    </m:r>
                    <m:r>
                      <a:rPr lang="el-GR" sz="1800" i="1" dirty="0" smtClean="0">
                        <a:latin typeface="Cambria Math"/>
                      </a:rPr>
                      <m:t>=−2 </m:t>
                    </m:r>
                    <m:r>
                      <m:rPr>
                        <m:sty m:val="p"/>
                      </m:rPr>
                      <a:rPr lang="el-GR" sz="1800" i="0" dirty="0" smtClean="0">
                        <a:latin typeface="Cambria Math"/>
                      </a:rPr>
                      <m:t>και</m:t>
                    </m:r>
                    <m:r>
                      <a:rPr lang="el-GR" sz="1800" i="0" dirty="0" smtClean="0">
                        <a:latin typeface="Cambria Math"/>
                      </a:rPr>
                      <m:t> </m:t>
                    </m:r>
                    <m:r>
                      <a:rPr lang="el-GR" sz="1800" i="1" dirty="0" smtClean="0">
                        <a:latin typeface="Cambria Math"/>
                      </a:rPr>
                      <m:t>𝑠</m:t>
                    </m:r>
                    <m:r>
                      <a:rPr lang="el-GR" sz="1800" i="1" dirty="0" smtClean="0">
                        <a:latin typeface="Cambria Math"/>
                      </a:rPr>
                      <m:t>=1)</m:t>
                    </m:r>
                  </m:oMath>
                </a14:m>
                <a:r>
                  <a:rPr lang="el-GR" sz="1800" dirty="0"/>
                  <a:t>, από τη θέση των οποίων προκύπτουν οι πιθανές περιοχές σύγκλισης: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𝑠</m:t>
                    </m:r>
                    <m:r>
                      <a:rPr lang="el-GR" sz="1800" i="1" dirty="0" smtClean="0">
                        <a:latin typeface="Cambria Math"/>
                      </a:rPr>
                      <m:t>&lt;1,−2&lt;</m:t>
                    </m:r>
                    <m:r>
                      <a:rPr lang="el-GR" sz="1800" i="1" dirty="0" smtClean="0">
                        <a:latin typeface="Cambria Math"/>
                      </a:rPr>
                      <m:t>𝑠</m:t>
                    </m:r>
                    <m:r>
                      <a:rPr lang="el-GR" sz="1800" i="1" dirty="0" smtClean="0">
                        <a:latin typeface="Cambria Math"/>
                      </a:rPr>
                      <m:t>&lt;1 </m:t>
                    </m:r>
                    <m:r>
                      <m:rPr>
                        <m:sty m:val="p"/>
                      </m:rPr>
                      <a:rPr lang="el-GR" sz="1800" i="0" dirty="0" smtClean="0">
                        <a:latin typeface="Cambria Math"/>
                      </a:rPr>
                      <m:t>και</m:t>
                    </m:r>
                    <m:r>
                      <a:rPr lang="el-GR" sz="1800" i="1" dirty="0" smtClean="0">
                        <a:latin typeface="Cambria Math"/>
                      </a:rPr>
                      <m:t> </m:t>
                    </m:r>
                    <m:r>
                      <a:rPr lang="el-GR" sz="1800" i="1" dirty="0" smtClean="0">
                        <a:latin typeface="Cambria Math"/>
                      </a:rPr>
                      <m:t>𝑠</m:t>
                    </m:r>
                    <m:r>
                      <a:rPr lang="el-GR" sz="1800" i="1" dirty="0" smtClean="0">
                        <a:latin typeface="Cambria Math"/>
                      </a:rPr>
                      <m:t>&gt;1</m:t>
                    </m:r>
                  </m:oMath>
                </a14:m>
                <a:r>
                  <a:rPr lang="el-GR" sz="1800" dirty="0" smtClean="0"/>
                  <a:t>.</a:t>
                </a:r>
              </a:p>
              <a:p>
                <a:pPr marL="0" indent="0" algn="l">
                  <a:buNone/>
                </a:pPr>
                <a:r>
                  <a:rPr lang="el-GR" sz="1800" dirty="0"/>
                  <a:t> </a:t>
                </a:r>
                <a:endParaRPr lang="en-US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46856" y="1052736"/>
                <a:ext cx="8229600" cy="792088"/>
              </a:xfrm>
              <a:blipFill rotWithShape="1">
                <a:blip r:embed="rId2"/>
                <a:stretch>
                  <a:fillRect l="-593" t="-4615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17</a:t>
            </a:fld>
            <a:endParaRPr lang="el-GR"/>
          </a:p>
        </p:txBody>
      </p:sp>
      <p:pic>
        <p:nvPicPr>
          <p:cNvPr id="5" name="Picture 4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1791087"/>
            <a:ext cx="2194560" cy="120586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2298" y="3284984"/>
            <a:ext cx="2282190" cy="1440160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2"/>
              <p:cNvSpPr txBox="1">
                <a:spLocks/>
              </p:cNvSpPr>
              <p:nvPr/>
            </p:nvSpPr>
            <p:spPr>
              <a:xfrm>
                <a:off x="539552" y="1844824"/>
                <a:ext cx="5616624" cy="453650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just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Cambria Math" pitchFamily="18" charset="0"/>
                    <a:ea typeface="Cambria Math" pitchFamily="18" charset="0"/>
                    <a:cs typeface="+mn-cs"/>
                  </a:defRPr>
                </a:lvl1pPr>
                <a:lvl2pPr marL="742950" indent="-285750" algn="just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Cambria Math" pitchFamily="18" charset="0"/>
                    <a:ea typeface="Cambria Math" pitchFamily="18" charset="0"/>
                    <a:cs typeface="+mn-cs"/>
                  </a:defRPr>
                </a:lvl2pPr>
                <a:lvl3pPr marL="1143000" indent="-228600" algn="just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Cambria Math" pitchFamily="18" charset="0"/>
                    <a:ea typeface="Cambria Math" pitchFamily="18" charset="0"/>
                    <a:cs typeface="+mn-cs"/>
                  </a:defRPr>
                </a:lvl3pPr>
                <a:lvl4pPr marL="1600200" indent="-228600" algn="just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600" kern="1200">
                    <a:solidFill>
                      <a:schemeClr val="tx1"/>
                    </a:solidFill>
                    <a:latin typeface="Cambria Math" pitchFamily="18" charset="0"/>
                    <a:ea typeface="Cambria Math" pitchFamily="18" charset="0"/>
                    <a:cs typeface="+mn-cs"/>
                  </a:defRPr>
                </a:lvl4pPr>
                <a:lvl5pPr marL="2057400" indent="-228600" algn="just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1600" kern="1200">
                    <a:solidFill>
                      <a:schemeClr val="tx1"/>
                    </a:solidFill>
                    <a:latin typeface="Cambria Math" pitchFamily="18" charset="0"/>
                    <a:ea typeface="Cambria Math" pitchFamily="18" charset="0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lang="el-GR" sz="1800" dirty="0" smtClean="0"/>
                  <a:t>Για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𝑠</m:t>
                    </m:r>
                    <m:r>
                      <a:rPr lang="el-GR" sz="1800" i="1">
                        <a:latin typeface="Cambria Math"/>
                      </a:rPr>
                      <m:t>&lt;−2</m:t>
                    </m:r>
                  </m:oMath>
                </a14:m>
                <a:r>
                  <a:rPr lang="el-GR" sz="1800" dirty="0"/>
                  <a:t>, αμφότεροι οι όροι είναι αριστερής πλευράς:</a:t>
                </a:r>
              </a:p>
              <a:p>
                <a:pPr marL="0" indent="0" algn="l">
                  <a:buFont typeface="Arial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sz="1800" i="1">
                              <a:latin typeface="Cambria Math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=−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800" i="1">
                              <a:latin typeface="Cambria Math"/>
                            </a:rPr>
                            <m:t>3</m:t>
                          </m:r>
                        </m:den>
                      </m:f>
                      <m:r>
                        <a:rPr lang="en-US" sz="1800" i="1">
                          <a:latin typeface="Cambria Math"/>
                        </a:rPr>
                        <m:t> </m:t>
                      </m:r>
                      <m:sSup>
                        <m:sSupPr>
                          <m:ctrlPr>
                            <a:rPr lang="el-GR" sz="1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800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sz="1800" i="1">
                              <a:latin typeface="Cambria Math"/>
                            </a:rPr>
                            <m:t>−2</m:t>
                          </m:r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sup>
                      </m:sSup>
                      <m:r>
                        <a:rPr lang="en-US" sz="1800" i="1">
                          <a:latin typeface="Cambria Math"/>
                        </a:rPr>
                        <m:t>𝑢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−</m:t>
                          </m:r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>
                              <a:latin typeface="Cambria Math"/>
                            </a:rPr>
                            <m:t>2</m:t>
                          </m:r>
                        </m:num>
                        <m:den>
                          <m:r>
                            <a:rPr lang="en-US" sz="1800" i="1">
                              <a:latin typeface="Cambria Math"/>
                            </a:rPr>
                            <m:t>3</m:t>
                          </m:r>
                        </m:den>
                      </m:f>
                      <m:r>
                        <a:rPr lang="en-US" sz="1800" i="1">
                          <a:latin typeface="Cambria Math"/>
                        </a:rPr>
                        <m:t> </m:t>
                      </m:r>
                      <m:sSup>
                        <m:sSupPr>
                          <m:ctrlPr>
                            <a:rPr lang="el-GR" sz="1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800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sup>
                      </m:sSup>
                      <m:r>
                        <a:rPr lang="en-US" sz="1800" i="1">
                          <a:latin typeface="Cambria Math"/>
                        </a:rPr>
                        <m:t>𝑢</m:t>
                      </m:r>
                      <m:r>
                        <a:rPr lang="en-US" sz="1800" i="1">
                          <a:latin typeface="Cambria Math"/>
                        </a:rPr>
                        <m:t>(−</m:t>
                      </m:r>
                      <m:r>
                        <a:rPr lang="en-US" sz="1800" i="1">
                          <a:latin typeface="Cambria Math"/>
                        </a:rPr>
                        <m:t>𝑡</m:t>
                      </m:r>
                      <m:r>
                        <a:rPr lang="en-US" sz="1800" i="1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l-GR" sz="1800" dirty="0" smtClean="0"/>
              </a:p>
              <a:p>
                <a:pPr marL="0" indent="0" algn="l">
                  <a:buFont typeface="Arial" pitchFamily="34" charset="0"/>
                  <a:buNone/>
                </a:pPr>
                <a:endParaRPr lang="el-GR" sz="1800" dirty="0"/>
              </a:p>
              <a:p>
                <a:pPr algn="l"/>
                <a:r>
                  <a:rPr lang="el-GR" sz="1800" dirty="0" smtClean="0"/>
                  <a:t>Για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−2&lt;</m:t>
                    </m:r>
                    <m:r>
                      <a:rPr lang="en-US" sz="1800" i="1">
                        <a:latin typeface="Cambria Math"/>
                      </a:rPr>
                      <m:t>𝑠</m:t>
                    </m:r>
                    <m:r>
                      <a:rPr lang="el-GR" sz="1800" i="1">
                        <a:latin typeface="Cambria Math"/>
                      </a:rPr>
                      <m:t>&lt;1</m:t>
                    </m:r>
                  </m:oMath>
                </a14:m>
                <a:r>
                  <a:rPr lang="el-GR" sz="1800" dirty="0"/>
                  <a:t>, ο πρώτος όρος είναι δεξιάς πλευράς και ο δεύτερος είναι αριστερής πλευράς:</a:t>
                </a:r>
              </a:p>
              <a:p>
                <a:pPr marL="0" indent="0" algn="l">
                  <a:buFont typeface="Arial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sz="1800" i="1">
                              <a:latin typeface="Cambria Math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800" i="1">
                              <a:latin typeface="Cambria Math"/>
                            </a:rPr>
                            <m:t>3</m:t>
                          </m:r>
                        </m:den>
                      </m:f>
                      <m:r>
                        <a:rPr lang="en-US" sz="1800" i="1">
                          <a:latin typeface="Cambria Math"/>
                        </a:rPr>
                        <m:t> </m:t>
                      </m:r>
                      <m:sSup>
                        <m:sSupPr>
                          <m:ctrlPr>
                            <a:rPr lang="el-GR" sz="1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800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sz="1800" i="1">
                              <a:latin typeface="Cambria Math"/>
                            </a:rPr>
                            <m:t>−2</m:t>
                          </m:r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sup>
                      </m:sSup>
                      <m:r>
                        <a:rPr lang="en-US" sz="1800" i="1">
                          <a:latin typeface="Cambria Math"/>
                        </a:rPr>
                        <m:t>𝑢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>
                              <a:latin typeface="Cambria Math"/>
                            </a:rPr>
                            <m:t>2</m:t>
                          </m:r>
                        </m:num>
                        <m:den>
                          <m:r>
                            <a:rPr lang="en-US" sz="1800" i="1">
                              <a:latin typeface="Cambria Math"/>
                            </a:rPr>
                            <m:t>3</m:t>
                          </m:r>
                        </m:den>
                      </m:f>
                      <m:r>
                        <a:rPr lang="en-US" sz="1800" i="1">
                          <a:latin typeface="Cambria Math"/>
                        </a:rPr>
                        <m:t> </m:t>
                      </m:r>
                      <m:sSup>
                        <m:sSupPr>
                          <m:ctrlPr>
                            <a:rPr lang="el-GR" sz="1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800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sup>
                      </m:sSup>
                      <m:r>
                        <a:rPr lang="en-US" sz="1800" i="1">
                          <a:latin typeface="Cambria Math"/>
                        </a:rPr>
                        <m:t>𝑢</m:t>
                      </m:r>
                      <m:r>
                        <a:rPr lang="en-US" sz="1800" i="1">
                          <a:latin typeface="Cambria Math"/>
                        </a:rPr>
                        <m:t>(−</m:t>
                      </m:r>
                      <m:r>
                        <a:rPr lang="en-US" sz="1800" i="1">
                          <a:latin typeface="Cambria Math"/>
                        </a:rPr>
                        <m:t>𝑡</m:t>
                      </m:r>
                      <m:r>
                        <a:rPr lang="en-US" sz="1800" i="1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Font typeface="Arial" pitchFamily="34" charset="0"/>
                  <a:buNone/>
                </a:pPr>
                <a:endParaRPr lang="el-GR" sz="1800" dirty="0" smtClean="0"/>
              </a:p>
              <a:p>
                <a:pPr algn="l"/>
                <a:r>
                  <a:rPr lang="el-GR" sz="1800" dirty="0"/>
                  <a:t>Για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𝑠</m:t>
                    </m:r>
                    <m:r>
                      <a:rPr lang="el-GR" sz="1800" i="1">
                        <a:latin typeface="Cambria Math"/>
                      </a:rPr>
                      <m:t>&gt;1</m:t>
                    </m:r>
                  </m:oMath>
                </a14:m>
                <a:r>
                  <a:rPr lang="el-GR" sz="1800" dirty="0"/>
                  <a:t>, αμφότεροι οι όροι είναι δεξιάς πλευράς:</a:t>
                </a:r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sz="1800" i="1">
                              <a:latin typeface="Cambria Math"/>
                            </a:rPr>
                            <m:t>3</m:t>
                          </m:r>
                        </m:sub>
                      </m:sSub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800" i="1">
                              <a:latin typeface="Cambria Math"/>
                            </a:rPr>
                            <m:t>3</m:t>
                          </m:r>
                        </m:den>
                      </m:f>
                      <m:r>
                        <a:rPr lang="en-US" sz="1800" i="1">
                          <a:latin typeface="Cambria Math"/>
                        </a:rPr>
                        <m:t> </m:t>
                      </m:r>
                      <m:sSup>
                        <m:sSupPr>
                          <m:ctrlPr>
                            <a:rPr lang="el-GR" sz="1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800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sz="1800" i="1">
                              <a:latin typeface="Cambria Math"/>
                            </a:rPr>
                            <m:t>−2</m:t>
                          </m:r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sup>
                      </m:sSup>
                      <m:r>
                        <a:rPr lang="en-US" sz="1800" i="1">
                          <a:latin typeface="Cambria Math"/>
                        </a:rPr>
                        <m:t>𝑢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>
                              <a:latin typeface="Cambria Math"/>
                            </a:rPr>
                            <m:t>2</m:t>
                          </m:r>
                        </m:num>
                        <m:den>
                          <m:r>
                            <a:rPr lang="en-US" sz="1800" i="1">
                              <a:latin typeface="Cambria Math"/>
                            </a:rPr>
                            <m:t>3</m:t>
                          </m:r>
                        </m:den>
                      </m:f>
                      <m:r>
                        <a:rPr lang="en-US" sz="1800" i="1">
                          <a:latin typeface="Cambria Math"/>
                        </a:rPr>
                        <m:t> </m:t>
                      </m:r>
                      <m:sSup>
                        <m:sSupPr>
                          <m:ctrlPr>
                            <a:rPr lang="el-GR" sz="1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800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sup>
                      </m:sSup>
                      <m:r>
                        <a:rPr lang="en-US" sz="1800" i="1">
                          <a:latin typeface="Cambria Math"/>
                        </a:rPr>
                        <m:t>𝑢</m:t>
                      </m:r>
                      <m:r>
                        <a:rPr lang="en-US" sz="1800" i="1">
                          <a:latin typeface="Cambria Math"/>
                        </a:rPr>
                        <m:t>(</m:t>
                      </m:r>
                      <m:r>
                        <a:rPr lang="en-US" sz="1800" i="1">
                          <a:latin typeface="Cambria Math"/>
                        </a:rPr>
                        <m:t>𝑡</m:t>
                      </m:r>
                      <m:r>
                        <a:rPr lang="en-US" sz="1800" i="1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Font typeface="Arial" pitchFamily="34" charset="0"/>
                  <a:buNone/>
                </a:pPr>
                <a:endParaRPr lang="en-US" sz="1800" dirty="0" smtClean="0"/>
              </a:p>
            </p:txBody>
          </p:sp>
        </mc:Choice>
        <mc:Fallback xmlns="">
          <p:sp>
            <p:nvSpPr>
              <p:cNvPr id="7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1844824"/>
                <a:ext cx="5616624" cy="4536504"/>
              </a:xfrm>
              <a:prstGeom prst="rect">
                <a:avLst/>
              </a:prstGeom>
              <a:blipFill rotWithShape="1">
                <a:blip r:embed="rId5"/>
                <a:stretch>
                  <a:fillRect l="-760" t="-80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/>
          <p:cNvPicPr/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0780" y="4797152"/>
            <a:ext cx="2171700" cy="14488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91362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3 (συνέχεια)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46856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Για </a:t>
                </a:r>
                <a:r>
                  <a:rPr lang="el-GR" sz="1800" dirty="0"/>
                  <a:t>να καθορίσουμε ποια από τα παραπάνω σήματα θα μπορούσε να είχε παράγει την δοθείσα έξοδο, πρέπει να λάβουμε υπόψη μας τις περιοχές σύγκλισης. Το σύστημα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𝐻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𝑠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συγκλίνει για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𝑅𝑒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𝑠</m:t>
                    </m:r>
                    <m:r>
                      <a:rPr lang="el-GR" sz="1800" i="1">
                        <a:latin typeface="Cambria Math"/>
                      </a:rPr>
                      <m:t>)&gt;−1</m:t>
                    </m:r>
                  </m:oMath>
                </a14:m>
                <a:r>
                  <a:rPr lang="el-GR" sz="1800" dirty="0"/>
                  <a:t>. </a:t>
                </a:r>
                <a:endParaRPr lang="el-GR" sz="1800" dirty="0" smtClean="0"/>
              </a:p>
              <a:p>
                <a:pPr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Αφού </a:t>
                </a:r>
                <a:r>
                  <a:rPr lang="el-GR" sz="1800" dirty="0"/>
                  <a:t>η συνάρτηση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𝑠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συγκλίνει μόνο για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𝑅𝑒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𝑠</m:t>
                    </m:r>
                    <m:r>
                      <a:rPr lang="el-GR" sz="1800" i="1">
                        <a:latin typeface="Cambria Math"/>
                      </a:rPr>
                      <m:t>)&lt;−1</m:t>
                    </m:r>
                  </m:oMath>
                </a14:m>
                <a:r>
                  <a:rPr lang="el-GR" sz="1800" dirty="0"/>
                  <a:t>, δεν υπάρχει κοινή επικαλυπτόμενη περιοχή σύγκλισης, άρα αποκλείεται το σήμα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από τις πιθανές λύσεις. </a:t>
                </a:r>
                <a:endParaRPr lang="el-GR" sz="1800" dirty="0" smtClean="0"/>
              </a:p>
              <a:p>
                <a:pPr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Η </a:t>
                </a:r>
                <a:r>
                  <a:rPr lang="el-GR" sz="1800" dirty="0"/>
                  <a:t>περιοχή σύγκλισης της συνάρτησης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𝑠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είναι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−2&lt;</m:t>
                    </m:r>
                    <m:r>
                      <a:rPr lang="en-US" sz="1800" i="1">
                        <a:latin typeface="Cambria Math"/>
                      </a:rPr>
                      <m:t>𝑅𝑒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𝑠</m:t>
                    </m:r>
                    <m:r>
                      <a:rPr lang="el-GR" sz="1800" i="1">
                        <a:latin typeface="Cambria Math"/>
                      </a:rPr>
                      <m:t>)&lt;−1</m:t>
                    </m:r>
                  </m:oMath>
                </a14:m>
                <a:r>
                  <a:rPr lang="el-GR" sz="1800" dirty="0"/>
                  <a:t>, η οποία τέμνεται με την περιοχή σύγκλισης της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𝐻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𝑠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. Για το λόγο αυτό, το σήμα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μπορεί να είναι είσοδος. </a:t>
                </a:r>
                <a:endParaRPr lang="el-GR" sz="1800" dirty="0" smtClean="0"/>
              </a:p>
              <a:p>
                <a:pPr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Τέλος</a:t>
                </a:r>
                <a:r>
                  <a:rPr lang="el-GR" sz="1800" dirty="0"/>
                  <a:t>, η περιοχή σύγκλισης της συνάρτησης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𝑠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είναι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𝑅𝑒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𝑠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&gt;1</m:t>
                    </m:r>
                  </m:oMath>
                </a14:m>
                <a:r>
                  <a:rPr lang="el-GR" sz="1800" dirty="0"/>
                  <a:t>, η οποία επίσης τέμνεται με την περιοχή σύγκλισης της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𝐻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𝑠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. Για το λόγο αυτό, και το σήμα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μπορεί να είναι είσοδος. </a:t>
                </a:r>
                <a:endParaRPr lang="el-GR" sz="1800" dirty="0" smtClean="0"/>
              </a:p>
              <a:p>
                <a:pPr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Επομένως</a:t>
                </a:r>
                <a:r>
                  <a:rPr lang="el-GR" sz="1800" dirty="0"/>
                  <a:t>, αποδεκτές είσοδοι είναι τα σήματα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και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3</m:t>
                        </m:r>
                      </m:sub>
                    </m:sSub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.</m:t>
                    </m:r>
                  </m:oMath>
                </a14:m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46856" y="1052736"/>
                <a:ext cx="8229600" cy="5472608"/>
              </a:xfrm>
              <a:blipFill rotWithShape="1">
                <a:blip r:embed="rId2"/>
                <a:stretch>
                  <a:fillRect l="-593" t="-11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58839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4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Να προσδιοριστεί η συνάρτηση μεταφοράς και η κρουστική απόκριση ενός </a:t>
                </a:r>
                <a:br>
                  <a:rPr lang="el-GR" sz="1800" dirty="0" smtClean="0"/>
                </a:br>
                <a:r>
                  <a:rPr lang="el-GR" sz="1800" dirty="0" smtClean="0"/>
                  <a:t>ΓΧΑ συστήματος, το οποίο για είσοδο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 smtClean="0">
                        <a:latin typeface="Cambria Math"/>
                      </a:rPr>
                      <m:t>)=</m:t>
                    </m:r>
                    <m:sSup>
                      <m:sSup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l-GR" sz="1800" i="1" dirty="0" smtClean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l-GR" sz="1800" i="1" dirty="0">
                            <a:latin typeface="Cambria Math"/>
                          </a:rPr>
                          <m:t>−</m:t>
                        </m:r>
                        <m:r>
                          <a:rPr lang="el-GR" sz="1800" i="1" dirty="0">
                            <a:latin typeface="Cambria Math"/>
                          </a:rPr>
                          <m:t>𝑡</m:t>
                        </m:r>
                      </m:sup>
                    </m:sSup>
                    <m:r>
                      <a:rPr lang="el-GR" sz="1800" i="1" dirty="0" err="1">
                        <a:latin typeface="Cambria Math"/>
                      </a:rPr>
                      <m:t>𝑢</m:t>
                    </m:r>
                    <m:d>
                      <m:dPr>
                        <m:ctrlPr>
                          <a:rPr lang="el-GR" sz="1800" i="1" dirty="0" err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 err="1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sz="1800" dirty="0"/>
                  <a:t> παράγει την έξοδο </a:t>
                </a:r>
                <a:r>
                  <a:rPr lang="el-GR" sz="1800" dirty="0" smtClean="0"/>
                  <a:t/>
                </a:r>
                <a:br>
                  <a:rPr lang="el-GR" sz="1800" dirty="0" smtClean="0"/>
                </a:b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𝑦</m:t>
                      </m:r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10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l-GR" sz="1800" i="1" dirty="0" smtClean="0">
                              <a:latin typeface="Cambria Math"/>
                            </a:rPr>
                            <m:t>−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𝑡</m:t>
                          </m:r>
                        </m:sup>
                      </m:sSup>
                      <m:func>
                        <m:func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l-GR" sz="1800" i="0" dirty="0" smtClean="0">
                              <a:latin typeface="Cambria Math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4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r>
                            <a:rPr lang="el-GR" sz="1800" i="1" dirty="0" smtClean="0">
                              <a:latin typeface="Cambria Math"/>
                            </a:rPr>
                            <m:t> 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𝑢</m:t>
                          </m:r>
                          <m:d>
                            <m:d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r>
                            <a:rPr lang="el-GR" sz="1800" i="1" dirty="0" smtClean="0">
                              <a:latin typeface="Cambria Math"/>
                            </a:rPr>
                            <m:t>.</m:t>
                          </m:r>
                        </m:e>
                      </m:func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u="sng" dirty="0"/>
                  <a:t>Απάντηση</a:t>
                </a:r>
                <a:r>
                  <a:rPr lang="el-GR" sz="1800" dirty="0"/>
                  <a:t>: Ο μετασχηματισμός </a:t>
                </a:r>
                <a:r>
                  <a:rPr lang="el-GR" sz="1800" dirty="0" err="1"/>
                  <a:t>Laplace</a:t>
                </a:r>
                <a:r>
                  <a:rPr lang="el-GR" sz="1800" dirty="0"/>
                  <a:t> του σήματος εισόδου είναι: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𝑋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𝑠</m:t>
                      </m:r>
                      <m:r>
                        <a:rPr lang="el-GR" sz="1800" i="1" dirty="0" smtClean="0">
                          <a:latin typeface="Cambria Math"/>
                        </a:rPr>
                        <m:t>)=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 dirty="0" smtClean="0">
                              <a:latin typeface="Cambria Math"/>
                            </a:rPr>
                            <m:t>𝑠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+1</m:t>
                          </m:r>
                        </m:den>
                      </m:f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Επειδή είναι γνωστό ότι 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l-GR" sz="1800" i="1" dirty="0" smtClean="0">
                              <a:latin typeface="Cambria Math"/>
                            </a:rPr>
                            <m:t>−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𝑎𝑡</m:t>
                          </m:r>
                        </m:sup>
                      </m:sSup>
                      <m:func>
                        <m:funcPr>
                          <m:ctrlPr>
                            <a:rPr lang="el-GR" sz="1800" i="1" dirty="0" err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l-GR" sz="1800" i="0" dirty="0" err="1">
                              <a:latin typeface="Cambria Math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l-GR" sz="1800" i="1" dirty="0" err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e>
                      </m:func>
                      <m:r>
                        <a:rPr lang="el-GR" sz="1800" i="1" dirty="0" err="1">
                          <a:latin typeface="Cambria Math"/>
                        </a:rPr>
                        <m:t>𝑢</m:t>
                      </m:r>
                      <m:d>
                        <m:d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b="0" i="1" dirty="0" smtClean="0">
                          <a:latin typeface="Cambria Math"/>
                        </a:rPr>
                        <m:t> </m:t>
                      </m:r>
                      <m:box>
                        <m:box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boxPr>
                        <m:e>
                          <m:groupChr>
                            <m:groupChrPr>
                              <m:chr m:val="→"/>
                              <m:vertJc m:val="bot"/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groupChr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    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𝐿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    </m:t>
                              </m:r>
                            </m:e>
                          </m:groupChr>
                        </m:e>
                      </m:box>
                      <m:r>
                        <a:rPr lang="el-GR" sz="1800" b="0" i="1" dirty="0" smtClean="0">
                          <a:latin typeface="Cambria Math"/>
                        </a:rPr>
                        <m:t> 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latin typeface="Cambria Math"/>
                            </a:rPr>
                            <m:t>𝑠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+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𝑎</m:t>
                          </m:r>
                        </m:num>
                        <m:den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𝑠</m:t>
                                  </m:r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+</m:t>
                                  </m:r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</m:d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l-GR" sz="1800" i="1" dirty="0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και για τιμές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𝛼</m:t>
                    </m:r>
                    <m:r>
                      <a:rPr lang="el-GR" sz="1800" i="1" dirty="0" smtClean="0">
                        <a:latin typeface="Cambria Math"/>
                      </a:rPr>
                      <m:t>=−1</m:t>
                    </m:r>
                  </m:oMath>
                </a14:m>
                <a:r>
                  <a:rPr lang="el-GR" sz="1800" dirty="0"/>
                  <a:t> και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 smtClean="0">
                        <a:latin typeface="Cambria Math"/>
                      </a:rPr>
                      <m:t>=4</m:t>
                    </m:r>
                  </m:oMath>
                </a14:m>
                <a:r>
                  <a:rPr lang="el-GR" sz="1800" dirty="0"/>
                  <a:t>, προκύπτει ότι</a:t>
                </a:r>
                <a:r>
                  <a:rPr lang="el-GR" sz="1800" dirty="0" smtClean="0"/>
                  <a:t>:</a:t>
                </a: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𝑌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𝑠</m:t>
                      </m:r>
                      <m:r>
                        <a:rPr lang="el-GR" sz="1800" i="1" dirty="0" smtClean="0">
                          <a:latin typeface="Cambria Math"/>
                        </a:rPr>
                        <m:t>)=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 smtClean="0">
                              <a:latin typeface="Cambria Math"/>
                            </a:rPr>
                            <m:t>10</m:t>
                          </m:r>
                          <m:d>
                            <m:d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𝑠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+1</m:t>
                              </m:r>
                            </m:e>
                          </m:d>
                        </m:num>
                        <m:den>
                          <m:sSup>
                            <m:sSup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𝑠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+1</m:t>
                              </m:r>
                            </m:e>
                            <m:sup>
                              <m:r>
                                <a:rPr lang="el-GR" sz="1800" i="1" dirty="0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l-GR" sz="1800" i="1" dirty="0" smtClean="0">
                              <a:latin typeface="Cambria Math"/>
                            </a:rPr>
                            <m:t>+16</m:t>
                          </m:r>
                        </m:den>
                      </m:f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Επομένως η συνάρτηση μεταφοράς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𝐻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𝑠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είναι</a:t>
                </a:r>
                <a:r>
                  <a:rPr lang="el-GR" sz="1800" dirty="0" smtClean="0"/>
                  <a:t>:</a:t>
                </a: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𝐻</m:t>
                      </m:r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𝑠</m:t>
                          </m:r>
                        </m:e>
                      </m:d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 smtClean="0">
                              <a:latin typeface="Cambria Math"/>
                            </a:rPr>
                            <m:t>𝑌</m:t>
                          </m:r>
                          <m:d>
                            <m:d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𝑠</m:t>
                              </m:r>
                            </m:e>
                          </m:d>
                        </m:num>
                        <m:den>
                          <m:r>
                            <a:rPr lang="el-GR" sz="1800" i="1" dirty="0" err="1">
                              <a:latin typeface="Cambria Math"/>
                            </a:rPr>
                            <m:t>𝑋</m:t>
                          </m:r>
                          <m:d>
                            <m:d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𝑠</m:t>
                              </m:r>
                            </m:e>
                          </m:d>
                        </m:den>
                      </m:f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latin typeface="Cambria Math"/>
                            </a:rPr>
                            <m:t>10</m:t>
                          </m:r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𝑠</m:t>
                                  </m:r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+1</m:t>
                                  </m:r>
                                </m:e>
                              </m:d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𝑠</m:t>
                                  </m:r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+1</m:t>
                                  </m:r>
                                </m:e>
                              </m:d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l-GR" sz="1800" i="1" dirty="0">
                              <a:latin typeface="Cambria Math"/>
                            </a:rPr>
                            <m:t>+16</m:t>
                          </m:r>
                        </m:den>
                      </m:f>
                      <m:r>
                        <a:rPr lang="el-GR" sz="1800" i="1" dirty="0">
                          <a:latin typeface="Cambria Math"/>
                        </a:rPr>
                        <m:t>=10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𝑠</m:t>
                              </m:r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l-GR" sz="1800" i="1" dirty="0">
                              <a:latin typeface="Cambria Math"/>
                            </a:rPr>
                            <m:t>+2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𝑠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+1</m:t>
                          </m:r>
                        </m:num>
                        <m:den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𝑠</m:t>
                              </m:r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l-GR" sz="1800" i="1" dirty="0">
                              <a:latin typeface="Cambria Math"/>
                            </a:rPr>
                            <m:t>+2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𝑠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+17</m:t>
                          </m:r>
                        </m:den>
                      </m:f>
                    </m:oMath>
                  </m:oMathPara>
                </a14:m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66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36234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008112"/>
          </a:xfrm>
        </p:spPr>
        <p:txBody>
          <a:bodyPr>
            <a:normAutofit fontScale="90000"/>
          </a:bodyPr>
          <a:lstStyle/>
          <a:p>
            <a:r>
              <a:rPr lang="el-GR" sz="3600" dirty="0"/>
              <a:t>Μελέτη ΓΧΑ Συστημάτων με τον Μετασχηματισμό </a:t>
            </a:r>
            <a:r>
              <a:rPr lang="en-US" sz="3600" dirty="0"/>
              <a:t>Laplace</a:t>
            </a:r>
            <a:endParaRPr lang="el-GR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040560"/>
          </a:xfrm>
        </p:spPr>
        <p:txBody>
          <a:bodyPr>
            <a:noAutofit/>
          </a:bodyPr>
          <a:lstStyle/>
          <a:p>
            <a:pPr marL="457200" lvl="0" indent="-457200" algn="l">
              <a:lnSpc>
                <a:spcPct val="150000"/>
              </a:lnSpc>
              <a:buFont typeface="+mj-lt"/>
              <a:buAutoNum type="arabicPeriod"/>
            </a:pPr>
            <a:r>
              <a:rPr lang="el-GR" dirty="0" smtClean="0"/>
              <a:t>Επίλυση </a:t>
            </a:r>
            <a:r>
              <a:rPr lang="el-GR" dirty="0"/>
              <a:t>Γραμμικών Διαφορικών Εξισώσεων με τον Μετασχηματισμό </a:t>
            </a:r>
            <a:r>
              <a:rPr lang="el-GR" dirty="0" err="1"/>
              <a:t>Laplace</a:t>
            </a:r>
            <a:endParaRPr lang="el-GR" sz="2000" dirty="0"/>
          </a:p>
          <a:p>
            <a:pPr marL="457200" lvl="0" indent="-457200" algn="l">
              <a:lnSpc>
                <a:spcPct val="150000"/>
              </a:lnSpc>
              <a:buFont typeface="+mj-lt"/>
              <a:buAutoNum type="arabicPeriod"/>
            </a:pPr>
            <a:r>
              <a:rPr lang="el-GR" dirty="0"/>
              <a:t>Συνάρτηση Μεταφοράς Συστήματος</a:t>
            </a:r>
            <a:endParaRPr lang="el-GR" sz="2000" dirty="0"/>
          </a:p>
          <a:p>
            <a:pPr marL="457200" lvl="0" indent="-457200" algn="l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endParaRPr lang="el-G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18239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</a:t>
            </a:r>
            <a:r>
              <a:rPr lang="en-US" dirty="0" smtClean="0"/>
              <a:t>4</a:t>
            </a:r>
            <a:r>
              <a:rPr lang="el-GR" dirty="0" smtClean="0"/>
              <a:t> (συνέχεια)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Η συνάρτηση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𝐻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𝑠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διαθέτει ένα διπλό μηδενικό στη θέση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𝑠</m:t>
                    </m:r>
                    <m:r>
                      <a:rPr lang="el-GR" sz="1800" i="1" dirty="0" smtClean="0">
                        <a:latin typeface="Cambria Math"/>
                      </a:rPr>
                      <m:t>=−1</m:t>
                    </m:r>
                  </m:oMath>
                </a14:m>
                <a:r>
                  <a:rPr lang="el-GR" sz="1800" dirty="0" smtClean="0"/>
                  <a:t> </a:t>
                </a:r>
                <a:r>
                  <a:rPr lang="el-GR" sz="1800" dirty="0"/>
                  <a:t>και δύο απλούς πόλους στις θέσεις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𝑠</m:t>
                        </m:r>
                      </m:e>
                      <m:sub>
                        <m:r>
                          <a:rPr lang="el-GR" sz="1800" i="1" dirty="0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l-GR" sz="1800" i="1" dirty="0" smtClean="0">
                        <a:latin typeface="Cambria Math"/>
                      </a:rPr>
                      <m:t>=−1+4</m:t>
                    </m:r>
                    <m:r>
                      <a:rPr lang="el-GR" sz="1800" i="1" dirty="0" smtClean="0">
                        <a:latin typeface="Cambria Math"/>
                      </a:rPr>
                      <m:t>𝑖</m:t>
                    </m:r>
                  </m:oMath>
                </a14:m>
                <a:r>
                  <a:rPr lang="el-GR" sz="1800" dirty="0"/>
                  <a:t> και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𝑠</m:t>
                        </m:r>
                      </m:e>
                      <m:sub>
                        <m:r>
                          <a:rPr lang="el-GR" sz="1800" i="1" dirty="0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l-GR" sz="1800" i="1" dirty="0" smtClean="0">
                        <a:latin typeface="Cambria Math"/>
                      </a:rPr>
                      <m:t>=−1−4</m:t>
                    </m:r>
                    <m:r>
                      <a:rPr lang="el-GR" sz="1800" i="1" dirty="0" smtClean="0">
                        <a:latin typeface="Cambria Math"/>
                      </a:rPr>
                      <m:t>𝑖</m:t>
                    </m:r>
                  </m:oMath>
                </a14:m>
                <a:r>
                  <a:rPr lang="el-GR" sz="1800" dirty="0"/>
                  <a:t>.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Η κρουστική </a:t>
                </a:r>
                <a:r>
                  <a:rPr lang="el-GR" sz="1800" dirty="0" smtClean="0"/>
                  <a:t>απόκριση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h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μπορεί να υπολογιστεί από τον αντίστροφο </a:t>
                </a:r>
                <a:r>
                  <a:rPr lang="en-US" sz="1800" dirty="0" smtClean="0"/>
                  <a:t>ML </a:t>
                </a:r>
                <a:r>
                  <a:rPr lang="el-GR" sz="1800" dirty="0" smtClean="0"/>
                  <a:t>της </a:t>
                </a:r>
                <a:r>
                  <a:rPr lang="el-GR" sz="1800" dirty="0"/>
                  <a:t>συνάρτησης μεταφοράς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𝐻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𝑠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, ως εξής: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𝐻</m:t>
                      </m:r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𝑠</m:t>
                          </m:r>
                        </m:e>
                      </m:d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 smtClean="0">
                              <a:latin typeface="Cambria Math"/>
                            </a:rPr>
                            <m:t>𝑌</m:t>
                          </m:r>
                          <m:d>
                            <m:d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𝑠</m:t>
                              </m:r>
                            </m:e>
                          </m:d>
                        </m:num>
                        <m:den>
                          <m:r>
                            <a:rPr lang="el-GR" sz="1800" i="1" dirty="0" err="1">
                              <a:latin typeface="Cambria Math"/>
                            </a:rPr>
                            <m:t>𝑋</m:t>
                          </m:r>
                          <m:d>
                            <m:d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𝑠</m:t>
                              </m:r>
                            </m:e>
                          </m:d>
                        </m:den>
                      </m:f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latin typeface="Cambria Math"/>
                            </a:rPr>
                            <m:t>10</m:t>
                          </m:r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𝑠</m:t>
                                  </m:r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+1</m:t>
                                  </m:r>
                                </m:e>
                              </m:d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𝑠</m:t>
                                  </m:r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+1</m:t>
                                  </m:r>
                                </m:e>
                              </m:d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l-GR" sz="1800" i="1" dirty="0">
                              <a:latin typeface="Cambria Math"/>
                            </a:rPr>
                            <m:t>+16</m:t>
                          </m:r>
                        </m:den>
                      </m:f>
                      <m:r>
                        <a:rPr lang="el-GR" sz="1800" i="1" dirty="0">
                          <a:latin typeface="Cambria Math"/>
                        </a:rPr>
                        <m:t>=10−40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latin typeface="Cambria Math"/>
                            </a:rPr>
                            <m:t>4</m:t>
                          </m:r>
                        </m:num>
                        <m:den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𝑠</m:t>
                                  </m:r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+1</m:t>
                                  </m:r>
                                </m:e>
                              </m:d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l-GR" sz="1800" i="1" dirty="0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4</m:t>
                              </m:r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Προκύπτει ότι: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h</m:t>
                      </m:r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𝐿</m:t>
                          </m:r>
                        </m:e>
                        <m:sup>
                          <m:r>
                            <a:rPr lang="el-GR" sz="1800" i="1" dirty="0" smtClean="0">
                              <a:latin typeface="Cambria Math"/>
                            </a:rPr>
                            <m:t>−1</m:t>
                          </m:r>
                        </m:sup>
                      </m:sSup>
                      <m:d>
                        <m:dPr>
                          <m:begChr m:val="{"/>
                          <m:endChr m:val="}"/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𝐻</m:t>
                          </m:r>
                          <m:d>
                            <m:d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𝑠</m:t>
                              </m:r>
                            </m:e>
                          </m:d>
                        </m:e>
                      </m:d>
                      <m:r>
                        <a:rPr lang="el-GR" sz="1800" i="1" dirty="0" smtClean="0">
                          <a:latin typeface="Cambria Math"/>
                        </a:rPr>
                        <m:t>=10</m:t>
                      </m:r>
                      <m:sSup>
                        <m:sSup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𝐿</m:t>
                          </m:r>
                        </m:e>
                        <m:sup>
                          <m:r>
                            <a:rPr lang="el-GR" sz="1800" i="1" dirty="0" smtClean="0">
                              <a:latin typeface="Cambria Math"/>
                            </a:rPr>
                            <m:t>−1</m:t>
                          </m:r>
                        </m:sup>
                      </m:sSup>
                      <m:d>
                        <m:dPr>
                          <m:begChr m:val="{"/>
                          <m:endChr m:val="}"/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1</m:t>
                          </m:r>
                        </m:e>
                      </m:d>
                      <m:r>
                        <a:rPr lang="el-GR" sz="1800" i="1" dirty="0" smtClean="0">
                          <a:latin typeface="Cambria Math"/>
                        </a:rPr>
                        <m:t>−40</m:t>
                      </m:r>
                      <m:sSup>
                        <m:sSup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𝐿</m:t>
                          </m:r>
                        </m:e>
                        <m:sup>
                          <m:r>
                            <a:rPr lang="el-GR" sz="1800" i="1" dirty="0" smtClean="0">
                              <a:latin typeface="Cambria Math"/>
                            </a:rPr>
                            <m:t>−1</m:t>
                          </m:r>
                        </m:sup>
                      </m:sSup>
                      <m:d>
                        <m:dPr>
                          <m:begChr m:val="{"/>
                          <m:endChr m:val="}"/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800" i="1" dirty="0" smtClean="0">
                                  <a:latin typeface="Cambria Math"/>
                                </a:rPr>
                                <m:t>4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l-GR" sz="1800" i="1" dirty="0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l-GR" sz="1800" i="1" dirty="0" smtClean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l-GR" sz="1800" i="1" dirty="0" smtClean="0">
                                          <a:latin typeface="Cambria Math"/>
                                        </a:rPr>
                                        <m:t>𝑆</m:t>
                                      </m:r>
                                      <m:r>
                                        <a:rPr lang="el-GR" sz="1800" i="1" dirty="0" smtClean="0">
                                          <a:latin typeface="Cambria Math"/>
                                        </a:rPr>
                                        <m:t>+1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l-GR" sz="1800" i="1" dirty="0" smtClean="0">
                                  <a:latin typeface="Cambria Math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l-GR" sz="1800" i="1" dirty="0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4</m:t>
                                  </m:r>
                                </m:e>
                                <m:sup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d>
                      <m:r>
                        <a:rPr lang="el-GR" sz="1800" i="1" dirty="0" smtClean="0">
                          <a:latin typeface="Cambria Math"/>
                        </a:rPr>
                        <m:t>=10</m:t>
                      </m:r>
                      <m:r>
                        <a:rPr lang="el-GR" sz="1800" i="1" dirty="0" smtClean="0">
                          <a:latin typeface="Cambria Math"/>
                        </a:rPr>
                        <m:t>𝛿</m:t>
                      </m:r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 dirty="0" smtClean="0">
                          <a:latin typeface="Cambria Math"/>
                        </a:rPr>
                        <m:t>−40</m:t>
                      </m:r>
                      <m:sSup>
                        <m:sSup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l-GR" sz="1800" i="1" dirty="0" smtClean="0">
                              <a:latin typeface="Cambria Math"/>
                            </a:rPr>
                            <m:t>−4</m:t>
                          </m:r>
                        </m:sup>
                      </m:sSup>
                      <m:func>
                        <m:func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l-GR" sz="1800" i="0" dirty="0" smtClean="0">
                              <a:latin typeface="Cambria Math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4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e>
                      </m:func>
                      <m:r>
                        <a:rPr lang="el-GR" sz="1800" i="1" dirty="0" smtClean="0">
                          <a:latin typeface="Cambria Math"/>
                        </a:rPr>
                        <m:t>𝑢</m:t>
                      </m:r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που είναι και το ζητούμενο αποτέλεσμα. 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Για την εξαγωγή της τελευταίας σχέσης χρησιμοποιήσαμε τους αντίστροφους </a:t>
                </a:r>
                <a:r>
                  <a:rPr lang="en-US" sz="1800" dirty="0" smtClean="0"/>
                  <a:t>ML</a:t>
                </a: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1</m:t>
                      </m:r>
                      <m:box>
                        <m:box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boxPr>
                        <m:e>
                          <m:groupChr>
                            <m:groupChrPr>
                              <m:chr m:val="→"/>
                              <m:vertJc m:val="bot"/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groupChrPr>
                            <m:e>
                              <m:sSup>
                                <m:sSupPr>
                                  <m:ctrlPr>
                                    <a:rPr lang="el-GR" sz="1800" i="1" dirty="0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    </m:t>
                                  </m:r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𝐿</m:t>
                                  </m:r>
                                </m:e>
                                <m:sup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−1</m:t>
                                  </m:r>
                                </m:sup>
                              </m:sSup>
                              <m:r>
                                <a:rPr lang="el-GR" sz="1800" i="1" dirty="0" smtClean="0">
                                  <a:latin typeface="Cambria Math"/>
                                </a:rPr>
                                <m:t>  </m:t>
                              </m:r>
                            </m:e>
                          </m:groupChr>
                        </m:e>
                      </m:box>
                      <m:r>
                        <a:rPr lang="el-GR" sz="1800" i="1" dirty="0" err="1">
                          <a:latin typeface="Cambria Math"/>
                        </a:rPr>
                        <m:t>𝛿</m:t>
                      </m:r>
                      <m:d>
                        <m:d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 smtClean="0">
                              <a:latin typeface="Cambria Math"/>
                            </a:rPr>
                            <m:t>𝜔</m:t>
                          </m:r>
                        </m:num>
                        <m:den>
                          <m:sSup>
                            <m:sSup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l-GR" sz="1800" i="1" dirty="0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𝑠</m:t>
                                  </m:r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+</m:t>
                                  </m:r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</m:d>
                            </m:e>
                            <m:sup>
                              <m:r>
                                <a:rPr lang="el-GR" sz="1800" i="1" dirty="0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l-GR" sz="1800" i="1" dirty="0" smtClean="0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𝜔</m:t>
                              </m:r>
                            </m:e>
                            <m:sup>
                              <m:r>
                                <a:rPr lang="el-GR" sz="1800" i="1" dirty="0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groupChr>
                        <m:groupChrPr>
                          <m:chr m:val="→"/>
                          <m:vertJc m:val="bot"/>
                          <m:ctrlPr>
                            <a:rPr lang="el-GR" sz="1800" i="1">
                              <a:latin typeface="Cambria Math"/>
                            </a:rPr>
                          </m:ctrlPr>
                        </m:groupChrPr>
                        <m:e>
                          <m:r>
                            <a:rPr lang="en-US" sz="1800" i="1">
                              <a:latin typeface="Cambria Math"/>
                            </a:rPr>
                            <m:t>    </m:t>
                          </m:r>
                          <m:sSup>
                            <m:sSupPr>
                              <m:ctrlPr>
                                <a:rPr lang="el-GR" sz="18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𝐿</m:t>
                              </m:r>
                            </m:e>
                            <m:sup>
                              <m:r>
                                <a:rPr lang="el-GR" sz="1800" b="0" i="1" smtClean="0"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  <m:r>
                            <a:rPr lang="en-US" sz="1800" i="1">
                              <a:latin typeface="Cambria Math"/>
                            </a:rPr>
                            <m:t>    </m:t>
                          </m:r>
                        </m:e>
                      </m:groupChr>
                      <m:sSup>
                        <m:sSup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 dirty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l-GR" sz="1800" i="1" dirty="0">
                              <a:latin typeface="Cambria Math"/>
                            </a:rPr>
                            <m:t>−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𝑎𝑡</m:t>
                          </m:r>
                        </m:sup>
                      </m:sSup>
                      <m:func>
                        <m:func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l-GR" sz="1800" i="0" dirty="0" err="1">
                              <a:latin typeface="Cambria Math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l-GR" sz="1800" i="1" dirty="0" err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e>
                      </m:func>
                      <m:r>
                        <a:rPr lang="el-GR" sz="1800" i="1" dirty="0" err="1">
                          <a:latin typeface="Cambria Math"/>
                        </a:rPr>
                        <m:t>𝑢</m:t>
                      </m:r>
                      <m:d>
                        <m:d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66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91362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</a:t>
            </a:r>
            <a:r>
              <a:rPr lang="en-US" dirty="0" smtClean="0"/>
              <a:t>5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Να προσδιορίσετε τη συνάρτηση μεταφοράς και την κρουστική απόκριση του συστήματος που περιγράφεται από τη διαφορική εξίσωση:</a:t>
                </a:r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l-GR" sz="1800" i="1">
                              <a:latin typeface="Cambria Math"/>
                            </a:rPr>
                            <m:t>𝑦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num>
                        <m:den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𝑑𝑡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l-GR" sz="1800" i="1">
                          <a:latin typeface="Cambria Math"/>
                        </a:rPr>
                        <m:t>+5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𝑑𝑦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𝑑𝑡</m:t>
                          </m:r>
                        </m:den>
                      </m:f>
                      <m:r>
                        <a:rPr lang="el-GR" sz="1800" i="1">
                          <a:latin typeface="Cambria Math"/>
                        </a:rPr>
                        <m:t>+6</m:t>
                      </m:r>
                      <m:r>
                        <a:rPr lang="el-GR" sz="1800" i="1">
                          <a:latin typeface="Cambria Math"/>
                        </a:rPr>
                        <m:t>𝑦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𝑑𝑥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𝑑𝑡</m:t>
                          </m:r>
                        </m:den>
                      </m:f>
                      <m:r>
                        <a:rPr lang="el-GR" sz="1800" i="1">
                          <a:latin typeface="Cambria Math"/>
                        </a:rPr>
                        <m:t>+4</m:t>
                      </m:r>
                      <m:r>
                        <a:rPr lang="el-GR" sz="1800" i="1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u="sng" dirty="0" smtClean="0"/>
                  <a:t>Απάντηση</a:t>
                </a:r>
                <a:r>
                  <a:rPr lang="el-GR" sz="1800" dirty="0" smtClean="0"/>
                  <a:t>: </a:t>
                </a:r>
                <a:r>
                  <a:rPr lang="el-GR" sz="1800" dirty="0"/>
                  <a:t>Υπολογίζουμε τον </a:t>
                </a:r>
                <a:r>
                  <a:rPr lang="en-US" sz="1800" dirty="0" smtClean="0"/>
                  <a:t>ML </a:t>
                </a:r>
                <a:r>
                  <a:rPr lang="el-GR" sz="1800" dirty="0" smtClean="0"/>
                  <a:t>και </a:t>
                </a:r>
                <a:r>
                  <a:rPr lang="el-GR" sz="1800" dirty="0"/>
                  <a:t>των δύο μελών της διαφορικής εξίσωσης και χρησιμοποιούμε την ιδιότητα της </a:t>
                </a:r>
                <a:r>
                  <a:rPr lang="el-GR" sz="1800" dirty="0" err="1"/>
                  <a:t>παραγώγισης</a:t>
                </a:r>
                <a:r>
                  <a:rPr lang="el-GR" sz="1800" dirty="0"/>
                  <a:t> στη μιγαδική </a:t>
                </a:r>
                <a:r>
                  <a:rPr lang="el-GR" sz="1800" dirty="0" smtClean="0"/>
                  <a:t>συχνότητα, δηλαδή:</a:t>
                </a:r>
                <a:endParaRPr lang="el-GR" sz="1800" dirty="0"/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𝐿</m:t>
                      </m:r>
                      <m:d>
                        <m:dPr>
                          <m:begChr m:val="{"/>
                          <m:endChr m:val="}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𝑑</m:t>
                                  </m:r>
                                </m:e>
                                <m:sup>
                                  <m:r>
                                    <a:rPr lang="el-GR" sz="1800" i="1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l-GR" sz="1800" i="1">
                                  <a:latin typeface="Cambria Math"/>
                                </a:rPr>
                                <m:t>𝑦</m:t>
                              </m:r>
                              <m:d>
                                <m:d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</m:d>
                            </m:num>
                            <m:den>
                              <m:sSup>
                                <m:sSup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𝑑𝑡</m:t>
                                  </m:r>
                                </m:e>
                                <m:sup>
                                  <m:r>
                                    <a:rPr lang="el-GR" sz="1800" i="1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d>
                      <m:r>
                        <a:rPr lang="el-GR" sz="1800" i="1">
                          <a:latin typeface="Cambria Math"/>
                        </a:rPr>
                        <m:t>+5</m:t>
                      </m:r>
                      <m:r>
                        <a:rPr lang="el-GR" sz="1800" i="1">
                          <a:latin typeface="Cambria Math"/>
                        </a:rPr>
                        <m:t>𝐿</m:t>
                      </m:r>
                      <m:d>
                        <m:dPr>
                          <m:begChr m:val="{"/>
                          <m:endChr m:val="}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800" i="1">
                                  <a:latin typeface="Cambria Math"/>
                                </a:rPr>
                                <m:t>𝑑𝑦</m:t>
                              </m:r>
                              <m:d>
                                <m:d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</m:d>
                            </m:num>
                            <m:den>
                              <m:r>
                                <a:rPr lang="el-GR" sz="1800" i="1">
                                  <a:latin typeface="Cambria Math"/>
                                </a:rPr>
                                <m:t>𝑑𝑡</m:t>
                              </m:r>
                            </m:den>
                          </m:f>
                        </m:e>
                      </m:d>
                      <m:r>
                        <a:rPr lang="el-GR" sz="1800" i="1">
                          <a:latin typeface="Cambria Math"/>
                        </a:rPr>
                        <m:t>+6</m:t>
                      </m:r>
                      <m:r>
                        <a:rPr lang="el-GR" sz="1800" i="1">
                          <a:latin typeface="Cambria Math"/>
                        </a:rPr>
                        <m:t>𝐿</m:t>
                      </m:r>
                      <m:d>
                        <m:dPr>
                          <m:begChr m:val="{"/>
                          <m:endChr m:val="}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𝑦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r>
                        <a:rPr lang="el-GR" sz="1800" i="1">
                          <a:latin typeface="Cambria Math"/>
                        </a:rPr>
                        <m:t>𝐿</m:t>
                      </m:r>
                      <m:d>
                        <m:dPr>
                          <m:begChr m:val="{"/>
                          <m:endChr m:val="}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800" i="1">
                                  <a:latin typeface="Cambria Math"/>
                                </a:rPr>
                                <m:t>𝑑𝑥</m:t>
                              </m:r>
                              <m:d>
                                <m:d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</m:d>
                            </m:num>
                            <m:den>
                              <m:r>
                                <a:rPr lang="el-GR" sz="1800" i="1">
                                  <a:latin typeface="Cambria Math"/>
                                </a:rPr>
                                <m:t>𝑑𝑡</m:t>
                              </m:r>
                            </m:den>
                          </m:f>
                        </m:e>
                      </m:d>
                      <m:r>
                        <a:rPr lang="el-GR" sz="1800" i="1">
                          <a:latin typeface="Cambria Math"/>
                        </a:rPr>
                        <m:t>+4</m:t>
                      </m:r>
                      <m:r>
                        <a:rPr lang="el-GR" sz="1800" i="1">
                          <a:latin typeface="Cambria Math"/>
                        </a:rPr>
                        <m:t>𝐿</m:t>
                      </m:r>
                      <m:d>
                        <m:dPr>
                          <m:begChr m:val="{"/>
                          <m:endChr m:val="}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e>
                      </m:d>
                      <m:box>
                        <m:boxPr>
                          <m:ctrlPr>
                            <a:rPr lang="el-GR" sz="1800" i="1">
                              <a:latin typeface="Cambria Math"/>
                            </a:rPr>
                          </m:ctrlPr>
                        </m:boxPr>
                        <m:e>
                          <m:groupChr>
                            <m:groupChrPr>
                              <m:chr m:val="⇒"/>
                              <m:vertJc m:val="bot"/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groupChrPr>
                            <m:e/>
                          </m:groupChr>
                        </m:e>
                      </m:box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l-GR" sz="1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>
                              <a:latin typeface="Cambria Math"/>
                            </a:rPr>
                            <m:t>𝑠</m:t>
                          </m:r>
                        </m:e>
                        <m:sup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l-GR" sz="1800" i="1">
                          <a:latin typeface="Cambria Math"/>
                        </a:rPr>
                        <m:t> </m:t>
                      </m:r>
                      <m:r>
                        <a:rPr lang="el-GR" sz="1800" i="1">
                          <a:latin typeface="Cambria Math"/>
                        </a:rPr>
                        <m:t>𝑌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𝑠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+5</m:t>
                      </m:r>
                      <m:r>
                        <a:rPr lang="el-GR" sz="1800" i="1">
                          <a:latin typeface="Cambria Math"/>
                        </a:rPr>
                        <m:t>𝑠</m:t>
                      </m:r>
                      <m:r>
                        <a:rPr lang="el-GR" sz="1800" i="1">
                          <a:latin typeface="Cambria Math"/>
                        </a:rPr>
                        <m:t> </m:t>
                      </m:r>
                      <m:r>
                        <a:rPr lang="el-GR" sz="1800" i="1">
                          <a:latin typeface="Cambria Math"/>
                        </a:rPr>
                        <m:t>𝑌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𝑠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+6 </m:t>
                      </m:r>
                      <m:r>
                        <a:rPr lang="el-GR" sz="1800" i="1">
                          <a:latin typeface="Cambria Math"/>
                        </a:rPr>
                        <m:t>𝑌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𝑠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r>
                        <a:rPr lang="el-GR" sz="1800" i="1">
                          <a:latin typeface="Cambria Math"/>
                        </a:rPr>
                        <m:t>𝑠</m:t>
                      </m:r>
                      <m:r>
                        <a:rPr lang="el-GR" sz="1800" i="1">
                          <a:latin typeface="Cambria Math"/>
                        </a:rPr>
                        <m:t> </m:t>
                      </m:r>
                      <m:r>
                        <a:rPr lang="el-GR" sz="1800" i="1">
                          <a:latin typeface="Cambria Math"/>
                        </a:rPr>
                        <m:t>𝑋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𝑠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+4 </m:t>
                      </m:r>
                      <m:r>
                        <a:rPr lang="el-GR" sz="1800" i="1">
                          <a:latin typeface="Cambria Math"/>
                        </a:rPr>
                        <m:t>𝑋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𝑠</m:t>
                          </m:r>
                        </m:e>
                      </m:d>
                      <m:box>
                        <m:boxPr>
                          <m:ctrlPr>
                            <a:rPr lang="el-GR" sz="1800" i="1">
                              <a:latin typeface="Cambria Math"/>
                            </a:rPr>
                          </m:ctrlPr>
                        </m:boxPr>
                        <m:e>
                          <m:groupChr>
                            <m:groupChrPr>
                              <m:chr m:val="⇒"/>
                              <m:vertJc m:val="bot"/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groupChrPr>
                            <m:e/>
                          </m:groupChr>
                        </m:e>
                      </m:box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𝑌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𝑠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𝑠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l-GR" sz="1800" i="1">
                              <a:latin typeface="Cambria Math"/>
                            </a:rPr>
                            <m:t>+5</m:t>
                          </m:r>
                          <m:r>
                            <a:rPr lang="el-GR" sz="1800" i="1">
                              <a:latin typeface="Cambria Math"/>
                            </a:rPr>
                            <m:t>𝑠</m:t>
                          </m:r>
                          <m:r>
                            <a:rPr lang="el-GR" sz="1800" i="1">
                              <a:latin typeface="Cambria Math"/>
                            </a:rPr>
                            <m:t>+6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r>
                        <a:rPr lang="el-GR" sz="1800" i="1">
                          <a:latin typeface="Cambria Math"/>
                        </a:rPr>
                        <m:t>𝑋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𝑠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 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𝑠</m:t>
                          </m:r>
                          <m:r>
                            <a:rPr lang="el-GR" sz="1800" i="1">
                              <a:latin typeface="Cambria Math"/>
                            </a:rPr>
                            <m:t>+4</m:t>
                          </m:r>
                        </m:e>
                      </m:d>
                      <m:box>
                        <m:boxPr>
                          <m:ctrlPr>
                            <a:rPr lang="el-GR" sz="1800" i="1">
                              <a:latin typeface="Cambria Math"/>
                            </a:rPr>
                          </m:ctrlPr>
                        </m:boxPr>
                        <m:e>
                          <m:groupChr>
                            <m:groupChrPr>
                              <m:chr m:val="⇒"/>
                              <m:vertJc m:val="bot"/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groupChrPr>
                            <m:e/>
                          </m:groupChr>
                        </m:e>
                      </m:box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𝐻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𝑠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𝑌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𝑠</m:t>
                              </m:r>
                            </m:e>
                          </m:d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𝑋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𝑠</m:t>
                              </m:r>
                            </m:e>
                          </m:d>
                        </m:den>
                      </m:f>
                      <m:r>
                        <a:rPr 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𝑠</m:t>
                          </m:r>
                          <m:r>
                            <a:rPr lang="el-GR" sz="1800" i="1">
                              <a:latin typeface="Cambria Math"/>
                            </a:rPr>
                            <m:t>+4</m:t>
                          </m:r>
                        </m:num>
                        <m:den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𝑠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l-GR" sz="1800" i="1">
                              <a:latin typeface="Cambria Math"/>
                            </a:rPr>
                            <m:t>+5</m:t>
                          </m:r>
                          <m:r>
                            <a:rPr lang="el-GR" sz="1800" i="1">
                              <a:latin typeface="Cambria Math"/>
                            </a:rPr>
                            <m:t>𝑠</m:t>
                          </m:r>
                          <m:r>
                            <a:rPr lang="el-GR" sz="1800" i="1">
                              <a:latin typeface="Cambria Math"/>
                            </a:rPr>
                            <m:t>+6</m:t>
                          </m:r>
                        </m:den>
                      </m:f>
                      <m:r>
                        <a:rPr 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𝑠</m:t>
                          </m:r>
                          <m:r>
                            <a:rPr lang="el-GR" sz="1800" i="1">
                              <a:latin typeface="Cambria Math"/>
                            </a:rPr>
                            <m:t>+4</m:t>
                          </m:r>
                        </m:num>
                        <m:den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𝑠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+2</m:t>
                              </m:r>
                            </m:e>
                          </m:d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𝑠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+3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Η συνάρτηση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𝐻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𝑠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διαθέτει ένα μηδενικό στη θέση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𝑠</m:t>
                    </m:r>
                    <m:r>
                      <a:rPr lang="el-GR" sz="1800" i="1">
                        <a:latin typeface="Cambria Math"/>
                      </a:rPr>
                      <m:t>=−4</m:t>
                    </m:r>
                  </m:oMath>
                </a14:m>
                <a:r>
                  <a:rPr lang="el-GR" sz="1800" dirty="0"/>
                  <a:t> και δύο απλούς πόλους στις θέσεις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800">
                            <a:latin typeface="Cambria Math"/>
                          </a:rPr>
                          <m:t>s</m:t>
                        </m:r>
                      </m:e>
                      <m:sub>
                        <m:r>
                          <a:rPr lang="el-GR" sz="180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l-GR" sz="1800">
                        <a:latin typeface="Cambria Math"/>
                      </a:rPr>
                      <m:t>=2</m:t>
                    </m:r>
                  </m:oMath>
                </a14:m>
                <a:r>
                  <a:rPr lang="el-GR" sz="1800" dirty="0"/>
                  <a:t> και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800">
                            <a:latin typeface="Cambria Math"/>
                          </a:rPr>
                          <m:t>s</m:t>
                        </m:r>
                      </m:e>
                      <m:sub>
                        <m:r>
                          <a:rPr lang="el-GR" sz="180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l-GR" sz="1800">
                        <a:latin typeface="Cambria Math"/>
                      </a:rPr>
                      <m:t>=3</m:t>
                    </m:r>
                  </m:oMath>
                </a14:m>
                <a:r>
                  <a:rPr lang="el-GR" sz="1800" dirty="0" smtClean="0"/>
                  <a:t>.</a:t>
                </a:r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557" r="-88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36234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</a:t>
            </a:r>
            <a:r>
              <a:rPr lang="en-US" dirty="0" smtClean="0"/>
              <a:t>5</a:t>
            </a:r>
            <a:r>
              <a:rPr lang="el-GR" dirty="0" smtClean="0"/>
              <a:t> (συνέχεια)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50000"/>
                  </a:lnSpc>
                  <a:buNone/>
                </a:pPr>
                <a:r>
                  <a:rPr lang="el-GR" sz="1800" dirty="0"/>
                  <a:t>Η κρουστική απόκριση θα προσδιοριστεί από τον αντίστροφο μετασχηματισμό </a:t>
                </a:r>
                <a:r>
                  <a:rPr lang="el-GR" sz="1800" dirty="0" err="1"/>
                  <a:t>Laplace</a:t>
                </a:r>
                <a:r>
                  <a:rPr lang="el-GR" sz="1800" dirty="0"/>
                  <a:t> της συνάρτησης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𝐻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l-GR" sz="1800" i="1">
                        <a:latin typeface="Cambria Math"/>
                      </a:rPr>
                      <m:t>𝑠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. </a:t>
                </a:r>
                <a:endParaRPr lang="el-GR" sz="1800" dirty="0" smtClean="0"/>
              </a:p>
              <a:p>
                <a:pPr marL="0" indent="0" algn="l">
                  <a:lnSpc>
                    <a:spcPct val="150000"/>
                  </a:lnSpc>
                  <a:buNone/>
                </a:pPr>
                <a:r>
                  <a:rPr lang="el-GR" sz="1800" dirty="0" smtClean="0"/>
                  <a:t>Χρησιμοποιώντας </a:t>
                </a:r>
                <a:r>
                  <a:rPr lang="el-GR" sz="1800" dirty="0"/>
                  <a:t>τη μέθοδο του αναπτύγματος σε μερικά κλάσματα βρίσκουμε:</a:t>
                </a:r>
              </a:p>
              <a:p>
                <a:pPr marL="0" indent="0" algn="l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h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l-GR" sz="1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>
                              <a:latin typeface="Cambria Math"/>
                            </a:rPr>
                            <m:t>𝐿</m:t>
                          </m:r>
                        </m:e>
                        <m:sup>
                          <m:r>
                            <a:rPr lang="el-GR" sz="1800" i="1">
                              <a:latin typeface="Cambria Math"/>
                            </a:rPr>
                            <m:t>−1</m:t>
                          </m:r>
                        </m:sup>
                      </m:sSup>
                      <m:d>
                        <m:dPr>
                          <m:begChr m:val="{"/>
                          <m:endChr m:val="}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𝐻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𝑠</m:t>
                              </m:r>
                            </m:e>
                          </m:d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l-GR" sz="1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>
                              <a:latin typeface="Cambria Math"/>
                            </a:rPr>
                            <m:t>𝐿</m:t>
                          </m:r>
                        </m:e>
                        <m:sup>
                          <m:r>
                            <a:rPr lang="el-GR" sz="1800" i="1">
                              <a:latin typeface="Cambria Math"/>
                            </a:rPr>
                            <m:t>−1</m:t>
                          </m:r>
                        </m:sup>
                      </m:sSup>
                      <m:d>
                        <m:dPr>
                          <m:begChr m:val="{"/>
                          <m:endChr m:val="}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800" i="1">
                                  <a:latin typeface="Cambria Math"/>
                                </a:rPr>
                                <m:t>𝑠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+4</m:t>
                              </m:r>
                            </m:num>
                            <m:den>
                              <m:d>
                                <m:d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𝑠</m:t>
                                  </m:r>
                                  <m:r>
                                    <a:rPr lang="el-GR" sz="1800" i="1">
                                      <a:latin typeface="Cambria Math"/>
                                    </a:rPr>
                                    <m:t>+2</m:t>
                                  </m:r>
                                </m:e>
                              </m:d>
                              <m:d>
                                <m:d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𝑠</m:t>
                                  </m:r>
                                  <m:r>
                                    <a:rPr lang="el-GR" sz="1800" i="1">
                                      <a:latin typeface="Cambria Math"/>
                                    </a:rPr>
                                    <m:t>+3</m:t>
                                  </m:r>
                                </m:e>
                              </m:d>
                            </m:den>
                          </m:f>
                        </m:e>
                      </m:d>
                      <m:r>
                        <a:rPr lang="el-GR" sz="1800" i="1">
                          <a:latin typeface="Cambria Math"/>
                        </a:rPr>
                        <m:t>=2</m:t>
                      </m:r>
                      <m:sSup>
                        <m:sSupPr>
                          <m:ctrlPr>
                            <a:rPr lang="el-GR" sz="1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l-GR" sz="1800" i="1">
                              <a:latin typeface="Cambria Math"/>
                            </a:rPr>
                            <m:t>−2</m:t>
                          </m:r>
                          <m:r>
                            <a:rPr lang="el-GR" sz="1800" i="1">
                              <a:latin typeface="Cambria Math"/>
                            </a:rPr>
                            <m:t>𝑡</m:t>
                          </m:r>
                        </m:sup>
                      </m:sSup>
                      <m:r>
                        <a:rPr lang="el-GR" sz="1800" i="1">
                          <a:latin typeface="Cambria Math"/>
                        </a:rPr>
                        <m:t>𝑢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−</m:t>
                      </m:r>
                      <m:sSup>
                        <m:sSupPr>
                          <m:ctrlPr>
                            <a:rPr lang="el-GR" sz="1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l-GR" sz="1800" i="1">
                              <a:latin typeface="Cambria Math"/>
                            </a:rPr>
                            <m:t>−3</m:t>
                          </m:r>
                          <m:r>
                            <a:rPr lang="el-GR" sz="1800" i="1">
                              <a:latin typeface="Cambria Math"/>
                            </a:rPr>
                            <m:t>𝑡</m:t>
                          </m:r>
                        </m:sup>
                      </m:sSup>
                      <m:r>
                        <a:rPr lang="el-GR" sz="1800" i="1">
                          <a:latin typeface="Cambria Math"/>
                        </a:rPr>
                        <m:t>𝑢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box>
                        <m:boxPr>
                          <m:ctrlPr>
                            <a:rPr lang="el-GR" sz="1800" i="1">
                              <a:latin typeface="Cambria Math"/>
                            </a:rPr>
                          </m:ctrlPr>
                        </m:boxPr>
                        <m:e>
                          <m:groupChr>
                            <m:groupChrPr>
                              <m:chr m:val="⇒"/>
                              <m:vertJc m:val="bot"/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groupChrPr>
                            <m:e/>
                          </m:groupChr>
                        </m:e>
                      </m:box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h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−2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r>
                            <a:rPr lang="el-GR" sz="1800" i="1">
                              <a:latin typeface="Cambria Math"/>
                            </a:rPr>
                            <m:t>−</m:t>
                          </m:r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−3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</m:e>
                      </m:d>
                      <m:r>
                        <a:rPr lang="el-GR" sz="1800" i="1">
                          <a:latin typeface="Cambria Math"/>
                        </a:rPr>
                        <m:t>𝑢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91362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6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Δίνεται ένα ΓΧΑ σύστημα με κρουστική απόκριση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h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 smtClean="0">
                        <a:latin typeface="Cambria Math"/>
                      </a:rPr>
                      <m:t>)=</m:t>
                    </m:r>
                    <m:sSup>
                      <m:sSup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l-GR" sz="1800" i="1" dirty="0" smtClean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l-GR" sz="1800" i="1" dirty="0" smtClean="0">
                            <a:latin typeface="Cambria Math"/>
                          </a:rPr>
                          <m:t>−2</m:t>
                        </m:r>
                        <m:r>
                          <a:rPr lang="el-GR" sz="1800" i="1" dirty="0" smtClean="0">
                            <a:latin typeface="Cambria Math"/>
                          </a:rPr>
                          <m:t>𝑡</m:t>
                        </m:r>
                      </m:sup>
                    </m:sSup>
                    <m:r>
                      <a:rPr lang="el-GR" sz="1800" i="1" dirty="0" err="1">
                        <a:latin typeface="Cambria Math"/>
                      </a:rPr>
                      <m:t>𝑢</m:t>
                    </m:r>
                    <m:d>
                      <m:dPr>
                        <m:ctrlPr>
                          <a:rPr lang="el-GR" sz="1800" i="1" dirty="0" err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 err="1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sz="1800" dirty="0"/>
                  <a:t>, το οποίο δέχεται ως είσοδο το σήμα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 smtClean="0">
                        <a:latin typeface="Cambria Math"/>
                      </a:rPr>
                      <m:t>)=</m:t>
                    </m:r>
                    <m:sSup>
                      <m:sSup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l-GR" sz="1800" i="1" dirty="0" smtClean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l-GR" sz="1800" i="1" dirty="0">
                            <a:latin typeface="Cambria Math"/>
                          </a:rPr>
                          <m:t>−</m:t>
                        </m:r>
                        <m:r>
                          <a:rPr lang="el-GR" sz="1800" i="1" dirty="0">
                            <a:latin typeface="Cambria Math"/>
                          </a:rPr>
                          <m:t>𝑡</m:t>
                        </m:r>
                      </m:sup>
                    </m:sSup>
                    <m:r>
                      <a:rPr lang="el-GR" sz="1800" i="1" dirty="0" err="1">
                        <a:latin typeface="Cambria Math"/>
                      </a:rPr>
                      <m:t>𝑢</m:t>
                    </m:r>
                    <m:d>
                      <m:dPr>
                        <m:ctrlPr>
                          <a:rPr lang="el-GR" sz="1800" i="1" dirty="0" err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 err="1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sz="1800" dirty="0"/>
                  <a:t>.</a:t>
                </a:r>
              </a:p>
              <a:p>
                <a:pPr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Font typeface="+mj-lt"/>
                  <a:buAutoNum type="arabicPeriod"/>
                </a:pPr>
                <a:r>
                  <a:rPr lang="el-GR" sz="1800" dirty="0" smtClean="0"/>
                  <a:t>Να </a:t>
                </a:r>
                <a:r>
                  <a:rPr lang="el-GR" sz="1800" dirty="0"/>
                  <a:t>προσδιοριστούν οι </a:t>
                </a:r>
                <a:r>
                  <a:rPr lang="en-US" sz="1800" dirty="0" smtClean="0"/>
                  <a:t>ML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𝐻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𝑠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και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𝑋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𝑠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.</a:t>
                </a:r>
              </a:p>
              <a:p>
                <a:pPr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Font typeface="+mj-lt"/>
                  <a:buAutoNum type="arabicPeriod"/>
                </a:pPr>
                <a:r>
                  <a:rPr lang="el-GR" sz="1800" dirty="0" smtClean="0"/>
                  <a:t>Να </a:t>
                </a:r>
                <a:r>
                  <a:rPr lang="el-GR" sz="1800" dirty="0"/>
                  <a:t>προσδιοριστεί ο </a:t>
                </a:r>
                <a:r>
                  <a:rPr lang="en-US" sz="1800" dirty="0" smtClean="0"/>
                  <a:t>ML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𝑌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𝑠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της εξόδου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𝑦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.</a:t>
                </a:r>
              </a:p>
              <a:p>
                <a:pPr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Font typeface="+mj-lt"/>
                  <a:buAutoNum type="arabicPeriod"/>
                </a:pPr>
                <a:r>
                  <a:rPr lang="el-GR" sz="1800" dirty="0" smtClean="0"/>
                  <a:t>Να </a:t>
                </a:r>
                <a:r>
                  <a:rPr lang="el-GR" sz="1800" dirty="0"/>
                  <a:t>προσδιοριστεί η έξοδος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𝑦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με χρήση του αντίστροφου </a:t>
                </a:r>
                <a:r>
                  <a:rPr lang="en-US" sz="1800" dirty="0" smtClean="0"/>
                  <a:t>ML</a:t>
                </a:r>
                <a:r>
                  <a:rPr lang="el-GR" sz="1800" dirty="0" smtClean="0"/>
                  <a:t>του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𝑌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𝑠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.</a:t>
                </a:r>
              </a:p>
              <a:p>
                <a:pPr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Font typeface="+mj-lt"/>
                  <a:buAutoNum type="arabicPeriod"/>
                </a:pPr>
                <a:r>
                  <a:rPr lang="el-GR" sz="1800" dirty="0" smtClean="0"/>
                  <a:t>Να </a:t>
                </a:r>
                <a:r>
                  <a:rPr lang="el-GR" sz="1800" dirty="0"/>
                  <a:t>προσδιοριστεί η έξοδος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𝑦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με χρήση της συνέλιξης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𝑦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 smtClean="0">
                        <a:latin typeface="Cambria Math"/>
                      </a:rPr>
                      <m:t>)=</m:t>
                    </m:r>
                    <m:r>
                      <a:rPr lang="el-GR" sz="1800" i="1" dirty="0" smtClean="0">
                        <a:latin typeface="Cambria Math"/>
                      </a:rPr>
                      <m:t>h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 smtClean="0">
                        <a:latin typeface="Cambria Math"/>
                      </a:rPr>
                      <m:t>)∗</m:t>
                    </m:r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επαληθεύοντας έτσι το αποτέλεσμα του προηγούμενου ερωτήματος.</a:t>
                </a:r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u="sng" dirty="0"/>
                  <a:t>Απάντηση</a:t>
                </a:r>
                <a:r>
                  <a:rPr lang="el-GR" sz="1800" dirty="0"/>
                  <a:t>:</a:t>
                </a:r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n-US" sz="1800" dirty="0" smtClean="0"/>
                  <a:t>1. </a:t>
                </a:r>
                <a:r>
                  <a:rPr lang="el-GR" sz="1800" dirty="0" smtClean="0"/>
                  <a:t>Από </a:t>
                </a:r>
                <a:r>
                  <a:rPr lang="el-GR" sz="1800" dirty="0"/>
                  <a:t>τον ορισμό του </a:t>
                </a:r>
                <a:r>
                  <a:rPr lang="en-US" sz="1800" dirty="0" smtClean="0"/>
                  <a:t>ML</a:t>
                </a:r>
                <a:r>
                  <a:rPr lang="el-GR" sz="1800" dirty="0" smtClean="0"/>
                  <a:t>, </a:t>
                </a:r>
                <a:r>
                  <a:rPr lang="el-GR" sz="1800" dirty="0"/>
                  <a:t>έχουμε:</a:t>
                </a:r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𝐻</m:t>
                      </m:r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𝑠</m:t>
                          </m:r>
                        </m:e>
                      </m:d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nary>
                        <m:nary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 dirty="0">
                              <a:latin typeface="Cambria Math"/>
                            </a:rPr>
                            <m:t>−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∞</m:t>
                          </m:r>
                        </m:sub>
                        <m:sup>
                          <m:r>
                            <a:rPr lang="el-GR" sz="1800" i="1" dirty="0" err="1">
                              <a:latin typeface="Cambria Math"/>
                            </a:rPr>
                            <m:t>+∞</m:t>
                          </m:r>
                        </m:sup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h</m:t>
                          </m:r>
                          <m:d>
                            <m:d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e>
                      </m:nary>
                      <m:sSup>
                        <m:sSup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 dirty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l-GR" sz="1800" i="1" dirty="0">
                              <a:latin typeface="Cambria Math"/>
                            </a:rPr>
                            <m:t>−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𝑠𝑡</m:t>
                          </m:r>
                        </m:sup>
                      </m:sSup>
                      <m:r>
                        <a:rPr lang="el-GR" sz="1800" i="1" dirty="0">
                          <a:latin typeface="Cambria Math"/>
                        </a:rPr>
                        <m:t>𝑑𝑡</m:t>
                      </m:r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nary>
                        <m:nary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 dirty="0">
                              <a:latin typeface="Cambria Math"/>
                            </a:rPr>
                            <m:t>0</m:t>
                          </m:r>
                        </m:sub>
                        <m:sup>
                          <m:r>
                            <a:rPr lang="el-GR" sz="1800" i="1" dirty="0">
                              <a:latin typeface="Cambria Math"/>
                            </a:rPr>
                            <m:t>∞</m:t>
                          </m:r>
                        </m:sup>
                        <m:e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−</m:t>
                              </m:r>
                              <m:d>
                                <m:d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𝑠</m:t>
                                  </m:r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+2</m:t>
                                  </m:r>
                                </m:e>
                              </m:d>
                              <m:r>
                                <a:rPr lang="el-GR" sz="1800" i="1" dirty="0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r>
                            <a:rPr lang="el-GR" sz="1800" i="1" dirty="0">
                              <a:latin typeface="Cambria Math"/>
                            </a:rPr>
                            <m:t>𝑢</m:t>
                          </m:r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r>
                            <a:rPr lang="el-GR" sz="1800" i="1" dirty="0">
                              <a:latin typeface="Cambria Math"/>
                            </a:rPr>
                            <m:t>𝑑𝑡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=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l-GR" sz="1800" i="1" dirty="0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𝑒</m:t>
                                      </m:r>
                                    </m:e>
                                    <m:sup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−</m:t>
                                      </m:r>
                                      <m:d>
                                        <m:dPr>
                                          <m:ctrlPr>
                                            <a:rPr lang="el-GR" sz="1800" i="1" dirty="0">
                                              <a:latin typeface="Cambria Math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l-GR" sz="1800" i="1" dirty="0">
                                              <a:latin typeface="Cambria Math"/>
                                            </a:rPr>
                                            <m:t>𝑠</m:t>
                                          </m:r>
                                          <m:r>
                                            <a:rPr lang="el-GR" sz="1800" i="1" dirty="0">
                                              <a:latin typeface="Cambria Math"/>
                                            </a:rPr>
                                            <m:t>+2</m:t>
                                          </m:r>
                                        </m:e>
                                      </m:d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𝑡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−</m:t>
                                  </m:r>
                                  <m:d>
                                    <m:dPr>
                                      <m:ctrlPr>
                                        <a:rPr lang="el-GR" sz="1800" i="1" dirty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𝑠</m:t>
                                      </m:r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+2</m:t>
                                      </m:r>
                                    </m:e>
                                  </m:d>
                                </m:den>
                              </m:f>
                            </m:e>
                          </m:d>
                        </m:e>
                      </m:nary>
                      <m:f>
                        <m:fPr>
                          <m:type m:val="noBar"/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latin typeface="Cambria Math"/>
                            </a:rPr>
                            <m:t>∞</m:t>
                          </m:r>
                        </m:num>
                        <m:den>
                          <m:r>
                            <a:rPr lang="el-GR" sz="1800" i="1" dirty="0">
                              <a:latin typeface="Cambria Math"/>
                            </a:rPr>
                            <m:t>0</m:t>
                          </m:r>
                        </m:den>
                      </m:f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 dirty="0">
                              <a:latin typeface="Cambria Math"/>
                            </a:rPr>
                            <m:t>𝑠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+2</m:t>
                          </m:r>
                        </m:den>
                      </m:f>
                    </m:oMath>
                  </m:oMathPara>
                </a14:m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557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36234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</a:t>
            </a:r>
            <a:r>
              <a:rPr lang="en-US" dirty="0" smtClean="0"/>
              <a:t>6</a:t>
            </a:r>
            <a:r>
              <a:rPr lang="el-GR" dirty="0" smtClean="0"/>
              <a:t> (συνέχεια)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και</a:t>
                </a:r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1800" dirty="0">
                          <a:latin typeface="Cambria Math"/>
                        </a:rPr>
                        <m:t>Χ</m:t>
                      </m:r>
                      <m:d>
                        <m:d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𝑠</m:t>
                          </m:r>
                        </m:e>
                      </m:d>
                      <m:r>
                        <a:rPr lang="el-GR" sz="1800" i="1" dirty="0" err="1">
                          <a:latin typeface="Cambria Math"/>
                        </a:rPr>
                        <m:t>=</m:t>
                      </m:r>
                      <m:nary>
                        <m:nary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 dirty="0">
                              <a:latin typeface="Cambria Math"/>
                            </a:rPr>
                            <m:t>−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∞</m:t>
                          </m:r>
                        </m:sub>
                        <m:sup>
                          <m:r>
                            <a:rPr lang="el-GR" sz="1800" i="1" dirty="0" err="1">
                              <a:latin typeface="Cambria Math"/>
                            </a:rPr>
                            <m:t>+∞</m:t>
                          </m:r>
                        </m:sup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e>
                      </m:nary>
                      <m:sSup>
                        <m:sSup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 dirty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l-GR" sz="1800" i="1" dirty="0">
                              <a:latin typeface="Cambria Math"/>
                            </a:rPr>
                            <m:t>−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𝑠𝑡</m:t>
                          </m:r>
                        </m:sup>
                      </m:sSup>
                      <m:r>
                        <a:rPr lang="el-GR" sz="1800" i="1" dirty="0">
                          <a:latin typeface="Cambria Math"/>
                        </a:rPr>
                        <m:t>𝑑𝑡</m:t>
                      </m:r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nary>
                        <m:nary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 dirty="0">
                              <a:latin typeface="Cambria Math"/>
                            </a:rPr>
                            <m:t>0</m:t>
                          </m:r>
                        </m:sub>
                        <m:sup>
                          <m:r>
                            <a:rPr lang="el-GR" sz="1800" i="1" dirty="0">
                              <a:latin typeface="Cambria Math"/>
                            </a:rPr>
                            <m:t>∞</m:t>
                          </m:r>
                        </m:sup>
                        <m:e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−</m:t>
                              </m:r>
                              <m:d>
                                <m:d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𝑠</m:t>
                                  </m:r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+1</m:t>
                                  </m:r>
                                </m:e>
                              </m:d>
                              <m:r>
                                <a:rPr lang="el-GR" sz="1800" i="1" dirty="0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</m:e>
                      </m:nary>
                      <m:r>
                        <a:rPr lang="el-GR" sz="1800" i="1" dirty="0">
                          <a:latin typeface="Cambria Math"/>
                        </a:rPr>
                        <m:t>𝑢</m:t>
                      </m:r>
                      <m:d>
                        <m:d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 dirty="0">
                          <a:latin typeface="Cambria Math"/>
                        </a:rPr>
                        <m:t>𝑑𝑡</m:t>
                      </m:r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−</m:t>
                                  </m:r>
                                  <m:d>
                                    <m:dPr>
                                      <m:ctrlPr>
                                        <a:rPr lang="el-GR" sz="1800" i="1" dirty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𝑠</m:t>
                                      </m:r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+1</m:t>
                                      </m:r>
                                    </m:e>
                                  </m:d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𝑡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l-GR" sz="1800" i="1" dirty="0">
                                  <a:latin typeface="Cambria Math"/>
                                </a:rPr>
                                <m:t>−</m:t>
                              </m:r>
                              <m:d>
                                <m:d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𝑠</m:t>
                                  </m:r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+1</m:t>
                                  </m:r>
                                </m:e>
                              </m:d>
                            </m:den>
                          </m:f>
                        </m:e>
                      </m:d>
                      <m:f>
                        <m:fPr>
                          <m:type m:val="noBar"/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latin typeface="Cambria Math"/>
                            </a:rPr>
                            <m:t>∞</m:t>
                          </m:r>
                        </m:num>
                        <m:den>
                          <m:r>
                            <a:rPr lang="el-GR" sz="1800" i="1" dirty="0">
                              <a:latin typeface="Cambria Math"/>
                            </a:rPr>
                            <m:t>0</m:t>
                          </m:r>
                        </m:den>
                      </m:f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 dirty="0">
                              <a:latin typeface="Cambria Math"/>
                            </a:rPr>
                            <m:t>𝑠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+1</m:t>
                          </m:r>
                        </m:den>
                      </m:f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με </a:t>
                </a:r>
                <a:r>
                  <a:rPr lang="el-GR" sz="1800" dirty="0"/>
                  <a:t>περιοχές σύγκλισης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𝑅𝑒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𝑠</m:t>
                    </m:r>
                    <m:r>
                      <a:rPr lang="el-GR" sz="1800" i="1" dirty="0" smtClean="0">
                        <a:latin typeface="Cambria Math"/>
                      </a:rPr>
                      <m:t>)&gt;−2</m:t>
                    </m:r>
                  </m:oMath>
                </a14:m>
                <a:r>
                  <a:rPr lang="el-GR" sz="1800" dirty="0"/>
                  <a:t> και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𝑅𝑒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𝑠</m:t>
                    </m:r>
                    <m:r>
                      <a:rPr lang="el-GR" sz="1800" i="1" dirty="0" smtClean="0">
                        <a:latin typeface="Cambria Math"/>
                      </a:rPr>
                      <m:t>)&gt;−1</m:t>
                    </m:r>
                  </m:oMath>
                </a14:m>
                <a:r>
                  <a:rPr lang="el-GR" sz="1800" dirty="0"/>
                  <a:t> αντίστοιχα.</a:t>
                </a:r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dirty="0" smtClean="0"/>
              </a:p>
              <a:p>
                <a:pPr marL="0" lv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n-US" sz="1800" dirty="0" smtClean="0"/>
                  <a:t>2. </a:t>
                </a:r>
                <a:r>
                  <a:rPr lang="el-GR" sz="1800" dirty="0" smtClean="0"/>
                  <a:t>Η </a:t>
                </a:r>
                <a:r>
                  <a:rPr lang="el-GR" sz="1800" dirty="0"/>
                  <a:t>έξοδος του συστήματος δίνεται από τη συνέλιξη της κρουστικής απόκρισης με το σήμα εισόδου, δηλ.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=</m:t>
                    </m:r>
                    <m:r>
                      <a:rPr lang="el-GR" sz="1800" i="1">
                        <a:latin typeface="Cambria Math"/>
                      </a:rPr>
                      <m:t>h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∗</m:t>
                    </m:r>
                    <m:r>
                      <a:rPr lang="el-GR" sz="1800" i="1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sz="1800" dirty="0"/>
                  <a:t>. Εφαρμόζοντας το θεώρημα της συνέλιξης του </a:t>
                </a:r>
                <a:r>
                  <a:rPr lang="en-US" sz="1800" dirty="0" smtClean="0"/>
                  <a:t>ML</a:t>
                </a:r>
                <a:r>
                  <a:rPr lang="el-GR" sz="1800" dirty="0" smtClean="0"/>
                  <a:t>, </a:t>
                </a:r>
                <a:r>
                  <a:rPr lang="el-GR" sz="1800" dirty="0"/>
                  <a:t>έχουμε:</a:t>
                </a:r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𝑌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𝑠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r>
                        <a:rPr lang="el-GR" sz="1800" i="1">
                          <a:latin typeface="Cambria Math"/>
                        </a:rPr>
                        <m:t>𝐻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𝑠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 </m:t>
                      </m:r>
                      <m:r>
                        <a:rPr lang="el-GR" sz="1800" i="1">
                          <a:latin typeface="Cambria Math"/>
                        </a:rPr>
                        <m:t>𝑋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𝑠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𝑠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+1</m:t>
                              </m:r>
                            </m:e>
                          </m:d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𝑠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+2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el-GR" sz="1800" i="1" dirty="0"/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με </a:t>
                </a:r>
                <a:r>
                  <a:rPr lang="el-GR" sz="1800" dirty="0"/>
                  <a:t>περιοχή σύγκλισης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800">
                        <a:latin typeface="Cambria Math"/>
                      </a:rPr>
                      <m:t>R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l-GR" sz="1800">
                            <a:latin typeface="Cambria Math"/>
                          </a:rPr>
                          <m:t>s</m:t>
                        </m:r>
                      </m:e>
                    </m:d>
                    <m:r>
                      <a:rPr lang="el-GR" sz="1800">
                        <a:latin typeface="Cambria Math"/>
                      </a:rPr>
                      <m:t>&gt;</m:t>
                    </m:r>
                    <m:r>
                      <a:rPr lang="el-GR" sz="1800" i="1">
                        <a:latin typeface="Cambria Math"/>
                      </a:rPr>
                      <m:t>−</m:t>
                    </m:r>
                    <m:r>
                      <a:rPr lang="el-GR" sz="1800">
                        <a:latin typeface="Cambria Math"/>
                      </a:rPr>
                      <m:t>1</m:t>
                    </m:r>
                  </m:oMath>
                </a14:m>
                <a:r>
                  <a:rPr lang="el-GR" sz="1800" dirty="0"/>
                  <a:t>, που είναι η τομή των περιοχών σύγκλισης των μετασχηματισμών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𝐻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𝑠</m:t>
                        </m:r>
                      </m:e>
                    </m:d>
                  </m:oMath>
                </a14:m>
                <a:r>
                  <a:rPr lang="el-GR" sz="1800" dirty="0"/>
                  <a:t> και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𝑋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𝑠</m:t>
                        </m:r>
                      </m:e>
                    </m:d>
                  </m:oMath>
                </a14:m>
                <a:r>
                  <a:rPr lang="en-US" sz="1800" dirty="0" smtClean="0"/>
                  <a:t>.</a:t>
                </a:r>
                <a:r>
                  <a:rPr lang="el-GR" sz="1800" dirty="0"/>
                  <a:t> </a:t>
                </a:r>
                <a:endParaRPr lang="en-US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91362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</a:t>
            </a:r>
            <a:r>
              <a:rPr lang="en-US" dirty="0" smtClean="0"/>
              <a:t>6</a:t>
            </a:r>
            <a:r>
              <a:rPr lang="el-GR" dirty="0" smtClean="0"/>
              <a:t> (συνέχεια)</a:t>
            </a:r>
            <a:endParaRPr lang="el-GR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n-US" sz="1800" dirty="0" smtClean="0"/>
                  <a:t>3. </a:t>
                </a:r>
                <a:r>
                  <a:rPr lang="el-GR" sz="1800" dirty="0" smtClean="0"/>
                  <a:t>Εφαρμόζοντας </a:t>
                </a:r>
                <a:r>
                  <a:rPr lang="el-GR" sz="1800" dirty="0"/>
                  <a:t>τη μέθοδο της ανάλυσης της συνάρτησης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𝑌</m:t>
                    </m:r>
                    <m:r>
                      <a:rPr lang="en-US" sz="1800" i="1" dirty="0" smtClean="0">
                        <a:latin typeface="Cambria Math"/>
                      </a:rPr>
                      <m:t>(</m:t>
                    </m:r>
                    <m:r>
                      <a:rPr lang="en-US" sz="1800" i="1" dirty="0" smtClean="0">
                        <a:latin typeface="Cambria Math"/>
                      </a:rPr>
                      <m:t>𝑠</m:t>
                    </m:r>
                    <m:r>
                      <a:rPr lang="en-US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sz="1800" dirty="0"/>
                  <a:t> </a:t>
                </a:r>
                <a:r>
                  <a:rPr lang="el-GR" sz="1800" dirty="0"/>
                  <a:t>σε άθροισμα ρητών κλασμάτων, έχουμε:</a:t>
                </a:r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/>
                        </a:rPr>
                        <m:t>𝑌</m:t>
                      </m:r>
                      <m:d>
                        <m:d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 dirty="0" smtClean="0">
                              <a:latin typeface="Cambria Math"/>
                            </a:rPr>
                            <m:t>𝑠</m:t>
                          </m:r>
                        </m:e>
                      </m:d>
                      <m:r>
                        <a:rPr lang="en-US" sz="180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 dirty="0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d>
                            <m:dPr>
                              <m:ctrlPr>
                                <a:rPr lang="en-US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 dirty="0" smtClean="0">
                                  <a:latin typeface="Cambria Math"/>
                                </a:rPr>
                                <m:t>𝑠</m:t>
                              </m:r>
                              <m:r>
                                <a:rPr lang="en-US" sz="1800" i="1" dirty="0" smtClean="0">
                                  <a:latin typeface="Cambria Math"/>
                                </a:rPr>
                                <m:t>+1</m:t>
                              </m:r>
                            </m:e>
                          </m:d>
                          <m:d>
                            <m:dPr>
                              <m:ctrlPr>
                                <a:rPr lang="en-US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 dirty="0" smtClean="0">
                                  <a:latin typeface="Cambria Math"/>
                                </a:rPr>
                                <m:t>𝑠</m:t>
                              </m:r>
                              <m:r>
                                <a:rPr lang="en-US" sz="1800" i="1" dirty="0" smtClean="0">
                                  <a:latin typeface="Cambria Math"/>
                                </a:rPr>
                                <m:t>+2</m:t>
                              </m:r>
                            </m:e>
                          </m:d>
                        </m:den>
                      </m:f>
                      <m:r>
                        <a:rPr lang="en-US" sz="180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 dirty="0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800" i="1" dirty="0" smtClean="0">
                              <a:latin typeface="Cambria Math"/>
                            </a:rPr>
                            <m:t>𝑠</m:t>
                          </m:r>
                          <m:r>
                            <a:rPr lang="en-US" sz="1800" i="1" dirty="0" smtClean="0">
                              <a:latin typeface="Cambria Math"/>
                            </a:rPr>
                            <m:t>+1</m:t>
                          </m:r>
                        </m:den>
                      </m:f>
                      <m:r>
                        <a:rPr lang="en-US" sz="1800" i="1" dirty="0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 dirty="0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800" i="1" dirty="0" smtClean="0">
                              <a:latin typeface="Cambria Math"/>
                            </a:rPr>
                            <m:t>𝑠</m:t>
                          </m:r>
                          <m:r>
                            <a:rPr lang="en-US" sz="1800" i="1" dirty="0" smtClean="0">
                              <a:latin typeface="Cambria Math"/>
                            </a:rPr>
                            <m:t>+2</m:t>
                          </m:r>
                        </m:den>
                      </m:f>
                    </m:oMath>
                  </m:oMathPara>
                </a14:m>
                <a:endParaRPr lang="en-US" sz="1800" dirty="0"/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και </a:t>
                </a:r>
                <a:r>
                  <a:rPr lang="el-GR" sz="1800" dirty="0"/>
                  <a:t>ο αντίστροφος </a:t>
                </a:r>
                <a:r>
                  <a:rPr lang="en-US" sz="1800" dirty="0" smtClean="0"/>
                  <a:t>ML </a:t>
                </a:r>
                <a:r>
                  <a:rPr lang="el-GR" sz="1800" dirty="0"/>
                  <a:t>είναι το άθροισμα των αντίστροφων </a:t>
                </a:r>
                <a:r>
                  <a:rPr lang="en-US" sz="1800" dirty="0" smtClean="0"/>
                  <a:t>ML </a:t>
                </a:r>
                <a:r>
                  <a:rPr lang="el-GR" sz="1800" dirty="0" smtClean="0"/>
                  <a:t>κάθε </a:t>
                </a:r>
                <a:r>
                  <a:rPr lang="el-GR" sz="1800" dirty="0"/>
                  <a:t>επιμέρους κλάσματος, δηλ.:</a:t>
                </a:r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/>
                        </a:rPr>
                        <m:t>𝑦</m:t>
                      </m:r>
                      <m:d>
                        <m:d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 dirty="0" smtClean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1800" i="1" dirty="0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800" i="1" dirty="0" smtClean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sz="1800" i="1" dirty="0" smtClean="0">
                              <a:latin typeface="Cambria Math"/>
                            </a:rPr>
                            <m:t>−</m:t>
                          </m:r>
                          <m:r>
                            <a:rPr lang="en-US" sz="1800" i="1" dirty="0" smtClean="0">
                              <a:latin typeface="Cambria Math"/>
                            </a:rPr>
                            <m:t>𝑡</m:t>
                          </m:r>
                        </m:sup>
                      </m:sSup>
                      <m:r>
                        <a:rPr lang="en-US" sz="1800" i="1" dirty="0" smtClean="0">
                          <a:latin typeface="Cambria Math"/>
                        </a:rPr>
                        <m:t>𝑢</m:t>
                      </m:r>
                      <m:d>
                        <m:d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 dirty="0" smtClean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1800" i="1" dirty="0" smtClean="0">
                          <a:latin typeface="Cambria Math"/>
                        </a:rPr>
                        <m:t>−</m:t>
                      </m:r>
                      <m:sSup>
                        <m:sSup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800" i="1" dirty="0" smtClean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sz="1800" i="1" dirty="0" smtClean="0">
                              <a:latin typeface="Cambria Math"/>
                            </a:rPr>
                            <m:t>−2</m:t>
                          </m:r>
                          <m:r>
                            <a:rPr lang="en-US" sz="1800" i="1" dirty="0" smtClean="0">
                              <a:latin typeface="Cambria Math"/>
                            </a:rPr>
                            <m:t>𝑡</m:t>
                          </m:r>
                        </m:sup>
                      </m:sSup>
                      <m:r>
                        <a:rPr lang="en-US" sz="1800" i="1" dirty="0" smtClean="0">
                          <a:latin typeface="Cambria Math"/>
                        </a:rPr>
                        <m:t>𝑢</m:t>
                      </m:r>
                      <m:d>
                        <m:d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 dirty="0" smtClean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1800" i="1" dirty="0" smtClean="0">
                          <a:latin typeface="Cambria Math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800" b="0" i="1" dirty="0" smtClean="0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r>
                            <a:rPr lang="en-US" sz="1800" i="1" dirty="0">
                              <a:latin typeface="Cambria Math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−2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</m:e>
                      </m:d>
                      <m:r>
                        <a:rPr lang="en-US" sz="1800" i="1" dirty="0" smtClean="0">
                          <a:latin typeface="Cambria Math"/>
                        </a:rPr>
                        <m:t>𝑢</m:t>
                      </m:r>
                      <m:d>
                        <m:d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 dirty="0" smtClean="0">
                              <a:latin typeface="Cambria Math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n-US" sz="1800" dirty="0"/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n-US" sz="1800" dirty="0" smtClean="0"/>
                  <a:t>4. </a:t>
                </a:r>
                <a:r>
                  <a:rPr lang="el-GR" sz="1800" dirty="0" smtClean="0"/>
                  <a:t>Χρησιμοποιώντας </a:t>
                </a:r>
                <a:r>
                  <a:rPr lang="el-GR" sz="1800" dirty="0"/>
                  <a:t>τη σχέση της συνέλιξης, έχουμε:</a:t>
                </a:r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/>
                        </a:rPr>
                        <m:t>𝑦</m:t>
                      </m:r>
                      <m:d>
                        <m:d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 dirty="0" smtClean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1800" i="1" dirty="0" smtClean="0">
                          <a:latin typeface="Cambria Math"/>
                        </a:rPr>
                        <m:t>=</m:t>
                      </m:r>
                      <m:r>
                        <a:rPr lang="en-US" sz="1800" i="1" dirty="0" smtClean="0">
                          <a:latin typeface="Cambria Math"/>
                        </a:rPr>
                        <m:t>h</m:t>
                      </m:r>
                      <m:d>
                        <m:d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 dirty="0" smtClean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1800" i="1" dirty="0" smtClean="0">
                          <a:latin typeface="Cambria Math"/>
                        </a:rPr>
                        <m:t>∗</m:t>
                      </m:r>
                      <m:r>
                        <a:rPr lang="en-US" sz="1800" i="1" dirty="0" smtClean="0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 dirty="0" smtClean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1800" i="1" dirty="0" smtClean="0">
                          <a:latin typeface="Cambria Math"/>
                        </a:rPr>
                        <m:t>=</m:t>
                      </m:r>
                      <m:nary>
                        <m:nary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1800" i="1" dirty="0" smtClean="0">
                              <a:latin typeface="Cambria Math"/>
                            </a:rPr>
                            <m:t>−∞</m:t>
                          </m:r>
                        </m:sub>
                        <m:sup>
                          <m:r>
                            <a:rPr lang="en-US" sz="1800" i="1" dirty="0" smtClean="0">
                              <a:latin typeface="Cambria Math"/>
                            </a:rPr>
                            <m:t>+∞</m:t>
                          </m:r>
                        </m:sup>
                        <m:e>
                          <m:r>
                            <a:rPr lang="en-US" sz="1800" i="1" dirty="0" smtClean="0">
                              <a:latin typeface="Cambria Math"/>
                            </a:rPr>
                            <m:t>h</m:t>
                          </m:r>
                          <m:d>
                            <m:dPr>
                              <m:ctrlPr>
                                <a:rPr lang="en-US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 dirty="0" smtClean="0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n-US" sz="1800" i="1" dirty="0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𝜏</m:t>
                              </m:r>
                            </m:e>
                          </m:d>
                          <m:r>
                            <a:rPr lang="el-GR" sz="1800" i="1" dirty="0">
                              <a:latin typeface="Cambria Math"/>
                            </a:rPr>
                            <m:t> 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𝜏</m:t>
                              </m:r>
                            </m:e>
                          </m:d>
                          <m:r>
                            <a:rPr lang="el-GR" sz="1800" i="1" dirty="0">
                              <a:latin typeface="Cambria Math"/>
                            </a:rPr>
                            <m:t> 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𝑑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𝜏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=</m:t>
                          </m:r>
                          <m:nary>
                            <m:nary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a:rPr lang="el-GR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i="1" dirty="0" err="1">
                                  <a:latin typeface="Cambria Math"/>
                                </a:rPr>
                                <m:t>∞</m:t>
                              </m:r>
                            </m:sub>
                            <m:sup>
                              <m:r>
                                <a:rPr lang="el-GR" sz="1800" i="1" dirty="0" err="1">
                                  <a:latin typeface="Cambria Math"/>
                                </a:rPr>
                                <m:t>+∞</m:t>
                              </m:r>
                            </m:sup>
                            <m:e>
                              <m:sSup>
                                <m:sSup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−2</m:t>
                                  </m:r>
                                  <m:d>
                                    <m:dPr>
                                      <m:ctrlPr>
                                        <a:rPr lang="en-US" sz="1800" i="1" dirty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𝑡</m:t>
                                      </m:r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−</m:t>
                                      </m:r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𝜏</m:t>
                                      </m:r>
                                    </m:e>
                                  </m:d>
                                </m:sup>
                              </m:sSup>
                            </m:e>
                          </m:nary>
                        </m:e>
                      </m:nary>
                      <m:r>
                        <a:rPr lang="en-US" sz="1800" i="1" dirty="0">
                          <a:latin typeface="Cambria Math"/>
                        </a:rPr>
                        <m:t>𝑢</m:t>
                      </m:r>
                      <m:d>
                        <m:d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 dirty="0">
                              <a:latin typeface="Cambria Math"/>
                            </a:rPr>
                            <m:t>𝑡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−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𝜏</m:t>
                          </m:r>
                        </m:e>
                      </m:d>
                      <m:r>
                        <a:rPr lang="el-GR" sz="1800" i="1" dirty="0">
                          <a:latin typeface="Cambria Math"/>
                        </a:rPr>
                        <m:t> </m:t>
                      </m:r>
                      <m:sSup>
                        <m:sSup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800" i="1" dirty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sz="1800" i="1" dirty="0">
                              <a:latin typeface="Cambria Math"/>
                            </a:rPr>
                            <m:t>−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𝑡</m:t>
                          </m:r>
                        </m:sup>
                      </m:sSup>
                      <m:r>
                        <a:rPr lang="en-US" sz="1800" i="1" dirty="0">
                          <a:latin typeface="Cambria Math"/>
                        </a:rPr>
                        <m:t> </m:t>
                      </m:r>
                      <m:r>
                        <a:rPr lang="en-US" sz="1800" i="1" dirty="0">
                          <a:latin typeface="Cambria Math"/>
                        </a:rPr>
                        <m:t>𝑢</m:t>
                      </m:r>
                      <m:d>
                        <m:d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𝜏</m:t>
                          </m:r>
                        </m:e>
                      </m:d>
                      <m:r>
                        <a:rPr lang="el-GR" sz="1800" i="1" dirty="0">
                          <a:latin typeface="Cambria Math"/>
                        </a:rPr>
                        <m:t> </m:t>
                      </m:r>
                      <m:r>
                        <a:rPr lang="en-US" sz="1800" i="1" dirty="0">
                          <a:latin typeface="Cambria Math"/>
                        </a:rPr>
                        <m:t>𝑑</m:t>
                      </m:r>
                      <m:r>
                        <a:rPr lang="el-GR" sz="1800" i="1" dirty="0">
                          <a:latin typeface="Cambria Math"/>
                        </a:rPr>
                        <m:t>𝜏</m:t>
                      </m:r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nary>
                        <m:nary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 dirty="0">
                              <a:latin typeface="Cambria Math"/>
                            </a:rPr>
                            <m:t>0</m:t>
                          </m:r>
                        </m:sub>
                        <m:sup>
                          <m:r>
                            <a:rPr lang="en-US" sz="1800" i="1" dirty="0">
                              <a:latin typeface="Cambria Math"/>
                            </a:rPr>
                            <m:t>𝑡</m:t>
                          </m:r>
                        </m:sup>
                        <m:e>
                          <m:sSup>
                            <m:sSup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−2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r>
                            <a:rPr lang="en-US" sz="1800" i="1" dirty="0">
                              <a:latin typeface="Cambria Math"/>
                            </a:rPr>
                            <m:t> </m:t>
                          </m:r>
                          <m:sSup>
                            <m:sSup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2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𝜏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𝜏</m:t>
                              </m:r>
                            </m:sup>
                          </m:sSup>
                          <m:r>
                            <a:rPr lang="en-US" sz="1800" i="1" dirty="0">
                              <a:latin typeface="Cambria Math"/>
                            </a:rPr>
                            <m:t>𝑑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𝜏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=</m:t>
                          </m:r>
                          <m:sSup>
                            <m:sSup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−2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</m:e>
                      </m:nary>
                      <m:nary>
                        <m:nary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1800" i="1" dirty="0">
                              <a:latin typeface="Cambria Math"/>
                            </a:rPr>
                            <m:t>0</m:t>
                          </m:r>
                        </m:sub>
                        <m:sup>
                          <m:r>
                            <a:rPr lang="en-US" sz="1800" i="1" dirty="0">
                              <a:latin typeface="Cambria Math"/>
                            </a:rPr>
                            <m:t>𝑡</m:t>
                          </m:r>
                        </m:sup>
                        <m:e>
                          <m:sSup>
                            <m:sSup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𝜏</m:t>
                              </m:r>
                            </m:sup>
                          </m:sSup>
                          <m:r>
                            <a:rPr lang="en-US" sz="1800" i="1" dirty="0">
                              <a:latin typeface="Cambria Math"/>
                            </a:rPr>
                            <m:t>𝑑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𝜏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=</m:t>
                          </m:r>
                          <m:sSup>
                            <m:sSup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−2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d>
                            <m:dPr>
                              <m:begChr m:val="["/>
                              <m:endChr m:val="]"/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𝜏</m:t>
                                  </m:r>
                                </m:sup>
                              </m:sSup>
                            </m:e>
                          </m:d>
                        </m:e>
                      </m:nary>
                      <m:f>
                        <m:fPr>
                          <m:type m:val="noBar"/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 dirty="0">
                              <a:latin typeface="Cambria Math"/>
                            </a:rPr>
                            <m:t>𝑡</m:t>
                          </m:r>
                        </m:num>
                        <m:den>
                          <m:r>
                            <a:rPr lang="en-US" sz="1800" i="1" dirty="0">
                              <a:latin typeface="Cambria Math"/>
                            </a:rPr>
                            <m:t>0</m:t>
                          </m:r>
                        </m:den>
                      </m:f>
                      <m:r>
                        <a:rPr lang="en-US" sz="1800" i="1" dirty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800" i="1" dirty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sz="1800" i="1" dirty="0">
                              <a:latin typeface="Cambria Math"/>
                            </a:rPr>
                            <m:t>−2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𝑡</m:t>
                          </m:r>
                        </m:sup>
                      </m:sSup>
                      <m:d>
                        <m:d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r>
                            <a:rPr lang="en-US" sz="1800" i="1" dirty="0">
                              <a:latin typeface="Cambria Math"/>
                            </a:rPr>
                            <m:t>−1</m:t>
                          </m:r>
                        </m:e>
                      </m:d>
                      <m:r>
                        <a:rPr lang="en-US" sz="1800" b="0" i="1" dirty="0" smtClean="0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80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 smtClean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 dirty="0" smtClean="0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r>
                            <a:rPr lang="en-US" sz="1800" i="1" dirty="0" smtClean="0">
                              <a:latin typeface="Cambria Math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180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 smtClean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 smtClean="0">
                                  <a:latin typeface="Cambria Math"/>
                                </a:rPr>
                                <m:t>−2</m:t>
                              </m:r>
                              <m:r>
                                <a:rPr lang="en-US" sz="1800" i="1" dirty="0" smtClean="0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</m:e>
                      </m:d>
                      <m:r>
                        <a:rPr lang="en-US" sz="1800" i="1" dirty="0" smtClean="0">
                          <a:latin typeface="Cambria Math"/>
                        </a:rPr>
                        <m:t> </m:t>
                      </m:r>
                      <m:r>
                        <a:rPr lang="en-US" sz="1800" i="1" dirty="0" smtClean="0">
                          <a:latin typeface="Cambria Math"/>
                        </a:rPr>
                        <m:t>𝑢</m:t>
                      </m:r>
                      <m:d>
                        <m:d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 dirty="0" smtClean="0">
                              <a:latin typeface="Cambria Math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n-US" sz="1800" dirty="0"/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δηλ</a:t>
                </a:r>
                <a:r>
                  <a:rPr lang="el-GR" sz="1800" dirty="0"/>
                  <a:t>. καταλήγουμε στο ίδιο αποτέλεσμα με το ερώτημα </a:t>
                </a:r>
                <a:r>
                  <a:rPr lang="el-GR" sz="1800"/>
                  <a:t>3</a:t>
                </a:r>
                <a:r>
                  <a:rPr lang="el-GR" sz="1800" smtClean="0"/>
                  <a:t>). </a:t>
                </a:r>
                <a:endParaRPr lang="el-GR" sz="18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557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61517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0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el-GR" b="1" dirty="0" smtClean="0"/>
              <a:t>1. </a:t>
            </a:r>
            <a:r>
              <a:rPr lang="el-GR" b="1" dirty="0"/>
              <a:t>Επίλυση </a:t>
            </a:r>
            <a:r>
              <a:rPr lang="el-GR" b="1" dirty="0" smtClean="0"/>
              <a:t>Γραμμικών </a:t>
            </a:r>
            <a:r>
              <a:rPr lang="el-GR" b="1" dirty="0"/>
              <a:t>Διαφορικών Εξισώσεων με τον Μετασχηματισμό </a:t>
            </a:r>
            <a:r>
              <a:rPr lang="el-GR" b="1" dirty="0" err="1" smtClean="0"/>
              <a:t>Laplace</a:t>
            </a:r>
            <a:endParaRPr lang="el-GR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50357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l-GR" dirty="0"/>
              <a:t>Επίλυση Γραμμικών Διαφορικών Εξισώσεων με τον Μετασχηματισμό </a:t>
            </a:r>
            <a:r>
              <a:rPr lang="el-GR" dirty="0" err="1" smtClean="0"/>
              <a:t>Laplace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50000"/>
                  </a:lnSpc>
                  <a:buNone/>
                </a:pPr>
                <a:r>
                  <a:rPr lang="el-GR" sz="1800" dirty="0"/>
                  <a:t>Μία πολύ χρήσιμη ιδιότητα του μετασχηματισμού </a:t>
                </a:r>
                <a:r>
                  <a:rPr lang="en-US" sz="1800" dirty="0"/>
                  <a:t>Laplace </a:t>
                </a:r>
                <a:r>
                  <a:rPr lang="el-GR" sz="1800" dirty="0"/>
                  <a:t>(</a:t>
                </a:r>
                <a:r>
                  <a:rPr lang="en-US" sz="1800" dirty="0"/>
                  <a:t>ML</a:t>
                </a:r>
                <a:r>
                  <a:rPr lang="el-GR" sz="1800" dirty="0"/>
                  <a:t>) είναι ότι μετατρέπει τη δύσκολη επίλυση Γραμμικών Διαφορικών Εξισώσεων με Σταθερούς Συντελεστές (ΓΔΕΣΣ) σε εύκολη επίλυση μίας </a:t>
                </a:r>
                <a:r>
                  <a:rPr lang="el-GR" sz="1800" dirty="0" smtClean="0"/>
                  <a:t>απλής αλγεβρικής </a:t>
                </a:r>
                <a:r>
                  <a:rPr lang="el-GR" sz="1800" dirty="0"/>
                  <a:t>εξίσωσης. </a:t>
                </a:r>
              </a:p>
              <a:p>
                <a:pPr marL="0" indent="0" algn="l">
                  <a:lnSpc>
                    <a:spcPct val="150000"/>
                  </a:lnSpc>
                  <a:buNone/>
                </a:pPr>
                <a:r>
                  <a:rPr lang="el-GR" sz="1800" dirty="0"/>
                  <a:t> </a:t>
                </a:r>
              </a:p>
              <a:p>
                <a:pPr marL="0" indent="0" algn="l">
                  <a:lnSpc>
                    <a:spcPct val="150000"/>
                  </a:lnSpc>
                  <a:buNone/>
                </a:pPr>
                <a:r>
                  <a:rPr lang="el-GR" sz="1800" b="1" dirty="0" smtClean="0"/>
                  <a:t>Συνοπτικά</a:t>
                </a:r>
                <a:r>
                  <a:rPr lang="el-GR" sz="1800" dirty="0"/>
                  <a:t>: </a:t>
                </a:r>
                <a:endParaRPr lang="el-GR" sz="1800" dirty="0" smtClean="0"/>
              </a:p>
              <a:p>
                <a:pPr algn="l">
                  <a:lnSpc>
                    <a:spcPct val="150000"/>
                  </a:lnSpc>
                </a:pPr>
                <a:r>
                  <a:rPr lang="el-GR" sz="1800" dirty="0" smtClean="0"/>
                  <a:t>Υπολογίζουμε </a:t>
                </a:r>
                <a:r>
                  <a:rPr lang="el-GR" sz="1800" dirty="0"/>
                  <a:t>τους </a:t>
                </a:r>
                <a:r>
                  <a:rPr lang="en-US" sz="1800" dirty="0"/>
                  <a:t>ML</a:t>
                </a:r>
                <a:r>
                  <a:rPr lang="el-GR" sz="1800" dirty="0"/>
                  <a:t> των δύο μελών της ΓΔΕΣΣ και καταλήγουμε σε μία αλγεβρική εξίσωση ως προς την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𝑌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𝑠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. </a:t>
                </a:r>
                <a:endParaRPr lang="el-GR" sz="1800" dirty="0" smtClean="0"/>
              </a:p>
              <a:p>
                <a:pPr algn="l">
                  <a:lnSpc>
                    <a:spcPct val="150000"/>
                  </a:lnSpc>
                </a:pPr>
                <a:r>
                  <a:rPr lang="el-GR" sz="1800" dirty="0" smtClean="0"/>
                  <a:t>Με </a:t>
                </a:r>
                <a:r>
                  <a:rPr lang="el-GR" sz="1800" dirty="0"/>
                  <a:t>αντίστροφο </a:t>
                </a:r>
                <a:r>
                  <a:rPr lang="en-US" sz="1800" dirty="0"/>
                  <a:t>ML</a:t>
                </a:r>
                <a:r>
                  <a:rPr lang="el-GR" sz="1800" dirty="0"/>
                  <a:t> υπολογίζουμε τη ζητούμενη λύση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𝑦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.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22592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Επίλυση </a:t>
            </a:r>
            <a:r>
              <a:rPr lang="el-GR" dirty="0" smtClean="0"/>
              <a:t>ΓΔΕΣΣ με </a:t>
            </a:r>
            <a:r>
              <a:rPr lang="el-GR" dirty="0"/>
              <a:t>τον </a:t>
            </a:r>
            <a:r>
              <a:rPr lang="en-US" dirty="0" smtClean="0"/>
              <a:t>ML (1/3)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b="1" dirty="0" smtClean="0"/>
                  <a:t>Αναλυτικά</a:t>
                </a:r>
                <a:r>
                  <a:rPr lang="el-GR" sz="1800" dirty="0" smtClean="0"/>
                  <a:t>: </a:t>
                </a:r>
                <a:endParaRPr lang="en-US" sz="1800" dirty="0" smtClean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Ένα ΓΧΑ σύστημα με είσοδο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και έξοδο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𝑦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περιγράφεται από τη γραμμική διαφορική εξίσωση (ΓΔΕΣΣ) τάξης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el-GR" sz="1800" dirty="0"/>
                  <a:t>, με σταθερούς συντελεστές: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l-GR" sz="1800" i="1" dirty="0" smtClean="0">
                              <a:latin typeface="Cambria Math"/>
                            </a:rPr>
                            <m:t>𝑛</m:t>
                          </m:r>
                        </m:sub>
                      </m:sSub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l-GR" sz="1800" i="1" dirty="0" err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l-GR" sz="1800" i="1" dirty="0" err="1">
                                  <a:latin typeface="Cambria Math"/>
                                </a:rPr>
                                <m:t>𝑛</m:t>
                              </m:r>
                            </m:sup>
                          </m:sSup>
                          <m:r>
                            <a:rPr lang="el-GR" sz="1800" i="1" dirty="0" err="1">
                              <a:latin typeface="Cambria Math"/>
                            </a:rPr>
                            <m:t>𝑦</m:t>
                          </m:r>
                          <m:d>
                            <m:d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num>
                        <m:den>
                          <m:sSup>
                            <m:sSup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𝑑𝑡</m:t>
                              </m:r>
                            </m:e>
                            <m:sup>
                              <m:r>
                                <a:rPr lang="el-GR" sz="1800" i="1" dirty="0" err="1">
                                  <a:latin typeface="Cambria Math"/>
                                </a:rPr>
                                <m:t>𝑛</m:t>
                              </m:r>
                            </m:sup>
                          </m:sSup>
                        </m:den>
                      </m:f>
                      <m:r>
                        <a:rPr lang="el-GR" sz="1800" i="1" dirty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l-GR" sz="1800" i="1" dirty="0" err="1">
                              <a:latin typeface="Cambria Math"/>
                            </a:rPr>
                            <m:t>𝑛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−1</m:t>
                          </m:r>
                        </m:sub>
                      </m:sSub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l-GR" sz="1800" i="1" dirty="0" err="1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  <m:r>
                            <a:rPr lang="el-GR" sz="1800" i="1" dirty="0">
                              <a:latin typeface="Cambria Math"/>
                            </a:rPr>
                            <m:t>𝑦</m:t>
                          </m:r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num>
                        <m:den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𝑑𝑡</m:t>
                              </m:r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</m:den>
                      </m:f>
                      <m:r>
                        <a:rPr lang="el-GR" sz="1800" i="1" dirty="0">
                          <a:latin typeface="Cambria Math"/>
                        </a:rPr>
                        <m:t>+</m:t>
                      </m:r>
                      <m:r>
                        <a:rPr lang="el-GR" sz="1800" i="1" dirty="0" err="1">
                          <a:latin typeface="Cambria Math"/>
                        </a:rPr>
                        <m:t>⋯+</m:t>
                      </m:r>
                      <m:sSub>
                        <m:sSub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l-GR" sz="1800" i="1" dirty="0" err="1">
                              <a:latin typeface="Cambria Math"/>
                            </a:rPr>
                            <m:t>1</m:t>
                          </m:r>
                        </m:sub>
                      </m:sSub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latin typeface="Cambria Math"/>
                            </a:rPr>
                            <m:t>𝑑𝑦</m:t>
                          </m:r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num>
                        <m:den>
                          <m:r>
                            <a:rPr lang="el-GR" sz="1800" i="1" dirty="0">
                              <a:latin typeface="Cambria Math"/>
                            </a:rPr>
                            <m:t>𝑑𝑡</m:t>
                          </m:r>
                        </m:den>
                      </m:f>
                      <m:r>
                        <a:rPr lang="el-GR" sz="1800" i="1" dirty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 dirty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l-GR" sz="1800" i="1" dirty="0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l-GR" sz="1800" i="1" dirty="0" err="1">
                          <a:latin typeface="Cambria Math"/>
                        </a:rPr>
                        <m:t>𝑦</m:t>
                      </m:r>
                      <m:d>
                        <m:d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 dirty="0" err="1">
                          <a:latin typeface="Cambria Math"/>
                        </a:rPr>
                        <m:t>=</m:t>
                      </m:r>
                      <m:r>
                        <a:rPr lang="el-GR" sz="1800" i="1" dirty="0" err="1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όπου τα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l-GR" sz="1800" i="1" dirty="0" smtClean="0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l-GR" sz="1800" i="1" dirty="0" smtClean="0">
                        <a:latin typeface="Cambria Math"/>
                      </a:rPr>
                      <m:t>,</m:t>
                    </m:r>
                    <m:r>
                      <a:rPr lang="el-GR" sz="1800" i="1" dirty="0" smtClean="0">
                        <a:latin typeface="Cambria Math"/>
                      </a:rPr>
                      <m:t>𝑖</m:t>
                    </m:r>
                    <m:r>
                      <a:rPr lang="el-GR" sz="1800" i="1" dirty="0" smtClean="0">
                        <a:latin typeface="Cambria Math"/>
                      </a:rPr>
                      <m:t>=0,1,…,</m:t>
                    </m:r>
                    <m:r>
                      <a:rPr lang="el-GR" sz="1800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el-GR" sz="1800" dirty="0"/>
                  <a:t> είναι πραγματικές σταθερές. 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Η ΓΔΕΣΣ συνοδεύεται από τις αρχικές συνθήκες: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0</m:t>
                          </m:r>
                        </m:e>
                      </m:d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𝑏</m:t>
                          </m:r>
                        </m:e>
                        <m:sub>
                          <m:r>
                            <a:rPr lang="el-GR" sz="1800" i="1" dirty="0" smtClean="0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l-GR" sz="1800" i="1" dirty="0" smtClean="0">
                          <a:latin typeface="Cambria Math"/>
                        </a:rPr>
                        <m:t>,   </m:t>
                      </m:r>
                      <m:sSup>
                        <m:sSup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𝑦</m:t>
                          </m:r>
                        </m:e>
                        <m:sup>
                          <m:d>
                            <m:d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1</m:t>
                              </m:r>
                            </m:e>
                          </m:d>
                        </m:sup>
                      </m:sSup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0</m:t>
                          </m:r>
                        </m:e>
                      </m:d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𝑏</m:t>
                          </m:r>
                        </m:e>
                        <m:sub>
                          <m:r>
                            <a:rPr lang="el-GR" sz="1800" i="1" dirty="0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l-GR" sz="1800" i="1" dirty="0" smtClean="0">
                          <a:latin typeface="Cambria Math"/>
                        </a:rPr>
                        <m:t>,…,</m:t>
                      </m:r>
                      <m:sSup>
                        <m:sSup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𝑦</m:t>
                          </m:r>
                        </m:e>
                        <m:sup>
                          <m:d>
                            <m:d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−1</m:t>
                              </m:r>
                            </m:e>
                          </m:d>
                        </m:sup>
                      </m:sSup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0</m:t>
                          </m:r>
                        </m:e>
                      </m:d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𝑏</m:t>
                          </m:r>
                        </m:e>
                        <m:sub>
                          <m:r>
                            <a:rPr lang="el-GR" sz="1800" i="1" dirty="0" smtClean="0">
                              <a:latin typeface="Cambria Math"/>
                            </a:rPr>
                            <m:t>𝑛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−1</m:t>
                          </m:r>
                        </m:sub>
                      </m:sSub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Ο </a:t>
                </a:r>
                <a:r>
                  <a:rPr lang="el-GR" sz="1800" dirty="0"/>
                  <a:t>συμβολισμός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l-GR" sz="1800" i="1" dirty="0" smtClean="0">
                            <a:latin typeface="Cambria Math"/>
                          </a:rPr>
                          <m:t>𝑦</m:t>
                        </m:r>
                      </m:e>
                      <m:sup>
                        <m:d>
                          <m:dPr>
                            <m:ctrlPr>
                              <a:rPr lang="el-GR" sz="1800" i="1" dirty="0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l-GR" sz="1800" i="1" dirty="0" smtClean="0">
                                <a:latin typeface="Cambria Math"/>
                              </a:rPr>
                              <m:t>𝑖</m:t>
                            </m:r>
                          </m:e>
                        </m:d>
                      </m:sup>
                    </m:sSup>
                    <m:d>
                      <m:d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sz="1800" dirty="0"/>
                  <a:t> δηλώνει την παράγωγο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𝑖</m:t>
                    </m:r>
                    <m:r>
                      <a:rPr lang="el-GR" sz="1800" i="1" dirty="0" smtClean="0">
                        <a:latin typeface="Cambria Math"/>
                      </a:rPr>
                      <m:t>−</m:t>
                    </m:r>
                  </m:oMath>
                </a14:m>
                <a:r>
                  <a:rPr lang="el-GR" sz="1800" dirty="0"/>
                  <a:t>τάξης της συνάρτησης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𝑦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.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Το αριστερό μέλος </a:t>
                </a:r>
                <a:r>
                  <a:rPr lang="el-GR" sz="1800" dirty="0" smtClean="0"/>
                  <a:t>εν </a:t>
                </a:r>
                <a:r>
                  <a:rPr lang="el-GR" sz="1800" dirty="0"/>
                  <a:t>συντομία </a:t>
                </a:r>
                <a:r>
                  <a:rPr lang="el-GR" sz="1800" dirty="0" smtClean="0"/>
                  <a:t>γράφεται </a:t>
                </a:r>
                <a:r>
                  <a:rPr lang="el-GR" sz="1800" dirty="0"/>
                  <a:t>και </a:t>
                </a:r>
                <a:r>
                  <a:rPr lang="el-GR" sz="1800" dirty="0" smtClean="0"/>
                  <a:t>ως 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naryPr>
                      <m:sub>
                        <m:r>
                          <a:rPr lang="el-GR" sz="1800" i="1" dirty="0" smtClean="0">
                            <a:latin typeface="Cambria Math"/>
                          </a:rPr>
                          <m:t>𝑖</m:t>
                        </m:r>
                        <m:r>
                          <a:rPr lang="el-GR" sz="1800" i="1" dirty="0" smtClean="0">
                            <a:latin typeface="Cambria Math"/>
                          </a:rPr>
                          <m:t>=0</m:t>
                        </m:r>
                      </m:sub>
                      <m:sup>
                        <m:r>
                          <a:rPr lang="el-GR" sz="1800" i="1" dirty="0" smtClean="0">
                            <a:latin typeface="Cambria Math"/>
                          </a:rPr>
                          <m:t>𝑛</m:t>
                        </m:r>
                      </m:sup>
                      <m:e>
                        <m:sSub>
                          <m:sSubPr>
                            <m:ctrlPr>
                              <a:rPr lang="el-GR" sz="1800" i="1" dirty="0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1800" i="1" dirty="0" smtClean="0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el-GR" sz="1800" i="1" dirty="0" smtClean="0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  <m:sSup>
                          <m:sSupPr>
                            <m:ctrlPr>
                              <a:rPr lang="el-GR" sz="1800" i="1" dirty="0" err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l-GR" sz="1800" i="1" dirty="0" err="1">
                                <a:latin typeface="Cambria Math"/>
                              </a:rPr>
                              <m:t>𝑦</m:t>
                            </m:r>
                          </m:e>
                          <m:sup>
                            <m:d>
                              <m:dPr>
                                <m:ctrlPr>
                                  <a:rPr lang="el-GR" sz="1800" i="1" dirty="0" err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l-GR" sz="1800" i="1" dirty="0" err="1">
                                    <a:latin typeface="Cambria Math"/>
                                  </a:rPr>
                                  <m:t>𝑖</m:t>
                                </m:r>
                              </m:e>
                            </m:d>
                          </m:sup>
                        </m:sSup>
                        <m:d>
                          <m:dPr>
                            <m:ctrlPr>
                              <a:rPr lang="el-GR" sz="1800" i="1" dirty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l-GR" sz="1800" i="1" dirty="0">
                                <a:latin typeface="Cambria Math"/>
                              </a:rPr>
                              <m:t>𝑡</m:t>
                            </m:r>
                          </m:e>
                        </m:d>
                      </m:e>
                    </m:nary>
                  </m:oMath>
                </a14:m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b="-702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40743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Επίλυση </a:t>
            </a:r>
            <a:r>
              <a:rPr lang="el-GR" dirty="0" smtClean="0"/>
              <a:t>ΓΔΕΣΣ με </a:t>
            </a:r>
            <a:r>
              <a:rPr lang="el-GR" dirty="0"/>
              <a:t>τον </a:t>
            </a:r>
            <a:r>
              <a:rPr lang="en-US" dirty="0" smtClean="0"/>
              <a:t>ML (</a:t>
            </a:r>
            <a:r>
              <a:rPr lang="el-GR" dirty="0" smtClean="0"/>
              <a:t>2</a:t>
            </a:r>
            <a:r>
              <a:rPr lang="en-US" dirty="0" smtClean="0"/>
              <a:t>/3)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Για </a:t>
                </a:r>
                <a:r>
                  <a:rPr lang="el-GR" sz="1800" dirty="0"/>
                  <a:t>την επίλυση της ΓΔΕΣΣ θα χρησιμοποιήσουμε την ιδιότητα </a:t>
                </a:r>
                <a:r>
                  <a:rPr lang="el-GR" sz="1800" dirty="0" smtClean="0"/>
                  <a:t>της παραγώγου </a:t>
                </a:r>
                <a:r>
                  <a:rPr lang="el-GR" sz="1800" dirty="0"/>
                  <a:t>του ML </a:t>
                </a:r>
                <a:r>
                  <a:rPr lang="el-GR" sz="1800" dirty="0" smtClean="0"/>
                  <a:t>, δηλαδή:</a:t>
                </a:r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>
                          <a:latin typeface="Cambria Math"/>
                        </a:rPr>
                        <m:t>𝐿</m:t>
                      </m:r>
                      <m:d>
                        <m:dPr>
                          <m:begChr m:val="{"/>
                          <m:endChr m:val="}"/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𝑑</m:t>
                                  </m:r>
                                </m:e>
                                <m:sup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𝑛</m:t>
                                  </m:r>
                                </m:sup>
                              </m:sSup>
                              <m:r>
                                <a:rPr lang="el-GR" sz="1800" i="1" dirty="0" err="1">
                                  <a:latin typeface="Cambria Math"/>
                                </a:rPr>
                                <m:t>𝑦</m:t>
                              </m:r>
                              <m:d>
                                <m:dPr>
                                  <m:ctrlPr>
                                    <a:rPr lang="el-GR" sz="1800" i="1" dirty="0" err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</m:d>
                            </m:num>
                            <m:den>
                              <m:sSup>
                                <m:sSupPr>
                                  <m:ctrlPr>
                                    <a:rPr lang="el-GR" sz="1800" i="1" dirty="0" err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𝑑𝑡</m:t>
                                  </m:r>
                                </m:e>
                                <m:sup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𝑛</m:t>
                                  </m:r>
                                </m:sup>
                              </m:sSup>
                            </m:den>
                          </m:f>
                        </m:e>
                      </m:d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r>
                        <a:rPr lang="el-GR" sz="1800" i="1" dirty="0" err="1">
                          <a:latin typeface="Cambria Math"/>
                        </a:rPr>
                        <m:t>𝑠𝐿</m:t>
                      </m:r>
                      <m:d>
                        <m:dPr>
                          <m:begChr m:val="{"/>
                          <m:endChr m:val="}"/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l-GR" sz="1800" i="1" dirty="0" err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𝑑</m:t>
                                  </m:r>
                                </m:e>
                                <m:sup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𝑛</m:t>
                                  </m:r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−1</m:t>
                                  </m:r>
                                </m:sup>
                              </m:sSup>
                              <m:r>
                                <a:rPr lang="el-GR" sz="1800" i="1" dirty="0">
                                  <a:latin typeface="Cambria Math"/>
                                </a:rPr>
                                <m:t>𝑦</m:t>
                              </m:r>
                              <m:d>
                                <m:d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</m:d>
                            </m:num>
                            <m:den>
                              <m:sSup>
                                <m:sSup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𝑑𝑡</m:t>
                                  </m:r>
                                </m:e>
                                <m:sup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𝑛</m:t>
                                  </m:r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−1</m:t>
                                  </m:r>
                                </m:sup>
                              </m:sSup>
                            </m:den>
                          </m:f>
                        </m:e>
                      </m:d>
                      <m:r>
                        <a:rPr lang="el-GR" sz="1800" i="1" dirty="0">
                          <a:latin typeface="Cambria Math"/>
                        </a:rPr>
                        <m:t>−</m:t>
                      </m:r>
                      <m:sSup>
                        <m:sSup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𝑦</m:t>
                          </m:r>
                        </m:e>
                        <m:sup>
                          <m:d>
                            <m:d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𝑛</m:t>
                              </m:r>
                            </m:e>
                          </m:d>
                        </m:sup>
                      </m:sSup>
                      <m:d>
                        <m:d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0</m:t>
                          </m:r>
                        </m:e>
                      </m:d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Αναλυτικά, ακολουθούμε τα εξής βήματα: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1. Υπολογίζουμε </a:t>
                </a:r>
                <a:r>
                  <a:rPr lang="el-GR" sz="1800" dirty="0"/>
                  <a:t>τον ML και των δύο μελών της ΓΔΕΣΣ: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𝐿</m:t>
                      </m:r>
                      <m:d>
                        <m:dPr>
                          <m:begChr m:val="{"/>
                          <m:endChr m:val="}"/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nary>
                            <m:naryPr>
                              <m:chr m:val="∑"/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𝑖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=0</m:t>
                              </m:r>
                            </m:sub>
                            <m:sup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𝑛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l-GR" sz="1800" i="1" dirty="0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el-GR" sz="1800" i="1" dirty="0" err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𝑦</m:t>
                                  </m:r>
                                </m:e>
                                <m:sup>
                                  <m:d>
                                    <m:dPr>
                                      <m:ctrlPr>
                                        <a:rPr lang="el-GR" sz="1800" i="1" dirty="0" err="1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l-GR" sz="1800" i="1" dirty="0" err="1">
                                          <a:latin typeface="Cambria Math"/>
                                        </a:rPr>
                                        <m:t>𝑖</m:t>
                                      </m:r>
                                    </m:e>
                                  </m:d>
                                </m:sup>
                              </m:sSup>
                              <m:d>
                                <m:d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</m:d>
                            </m:e>
                          </m:nary>
                        </m:e>
                      </m:d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r>
                        <a:rPr lang="el-GR" sz="1800" i="1" dirty="0" err="1">
                          <a:latin typeface="Cambria Math"/>
                        </a:rPr>
                        <m:t>𝐿</m:t>
                      </m:r>
                      <m:d>
                        <m:dPr>
                          <m:begChr m:val="{"/>
                          <m:endChr m:val="}"/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l-GR" sz="1800" dirty="0" smtClean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2. Λόγω </a:t>
                </a:r>
                <a:r>
                  <a:rPr lang="el-GR" sz="1800" dirty="0"/>
                  <a:t>γραμμικότητας, ο ML του αριστερού μέλους ισούται με το άθροισμα των ML των επιμέρους όρων: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 dirty="0" smtClean="0">
                              <a:latin typeface="Cambria Math"/>
                            </a:rPr>
                            <m:t>𝑖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=0</m:t>
                          </m:r>
                        </m:sub>
                        <m:sup>
                          <m:r>
                            <a:rPr lang="el-GR" sz="1800" i="1" dirty="0" smtClean="0">
                              <a:latin typeface="Cambria Math"/>
                            </a:rPr>
                            <m:t>𝑛</m:t>
                          </m:r>
                        </m:sup>
                        <m:e>
                          <m:sSub>
                            <m:sSub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  <m:r>
                        <a:rPr lang="el-GR" sz="1800" i="1" dirty="0" err="1">
                          <a:latin typeface="Cambria Math"/>
                        </a:rPr>
                        <m:t>𝐿</m:t>
                      </m:r>
                      <m:d>
                        <m:dPr>
                          <m:begChr m:val="{"/>
                          <m:endChr m:val="}"/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𝑦</m:t>
                              </m:r>
                            </m:e>
                            <m:sup>
                              <m:d>
                                <m:dPr>
                                  <m:ctrlPr>
                                    <a:rPr lang="el-GR" sz="1800" i="1" dirty="0" err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𝑖</m:t>
                                  </m:r>
                                </m:e>
                              </m:d>
                            </m:sup>
                          </m:sSup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e>
                      </m:d>
                      <m:r>
                        <a:rPr lang="el-GR" sz="1800" i="1" dirty="0" err="1">
                          <a:latin typeface="Cambria Math"/>
                        </a:rPr>
                        <m:t>=</m:t>
                      </m:r>
                      <m:r>
                        <a:rPr lang="el-GR" sz="1800" i="1" dirty="0" err="1">
                          <a:latin typeface="Cambria Math"/>
                        </a:rPr>
                        <m:t>𝐿</m:t>
                      </m:r>
                      <m:d>
                        <m:dPr>
                          <m:begChr m:val="{"/>
                          <m:endChr m:val="}"/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11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118054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Επίλυση </a:t>
            </a:r>
            <a:r>
              <a:rPr lang="el-GR" dirty="0" smtClean="0"/>
              <a:t>ΓΔΕΣΣ με </a:t>
            </a:r>
            <a:r>
              <a:rPr lang="el-GR" dirty="0"/>
              <a:t>τον </a:t>
            </a:r>
            <a:r>
              <a:rPr lang="en-US" dirty="0" smtClean="0"/>
              <a:t>ML (</a:t>
            </a:r>
            <a:r>
              <a:rPr lang="el-GR" dirty="0" smtClean="0"/>
              <a:t>3</a:t>
            </a:r>
            <a:r>
              <a:rPr lang="en-US" dirty="0" smtClean="0"/>
              <a:t>/3)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3. Οι </a:t>
                </a:r>
                <a:r>
                  <a:rPr lang="el-GR" sz="1800" dirty="0"/>
                  <a:t>παραπάνω ML υπολογίζονται με χρήση της ιδιότητας της </a:t>
                </a:r>
                <a:r>
                  <a:rPr lang="el-GR" sz="1800" dirty="0" err="1"/>
                  <a:t>παραγώγισης</a:t>
                </a:r>
                <a:r>
                  <a:rPr lang="el-GR" sz="1800" dirty="0"/>
                  <a:t>, οπότε το αριστερό μέλος της παραπάνω σχέσης γράφεται ως:</a:t>
                </a:r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 dirty="0" smtClean="0">
                              <a:latin typeface="Cambria Math"/>
                            </a:rPr>
                            <m:t>𝑖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=0</m:t>
                          </m:r>
                        </m:sub>
                        <m:sup>
                          <m:r>
                            <a:rPr lang="el-GR" sz="1800" i="1" dirty="0" smtClean="0">
                              <a:latin typeface="Cambria Math"/>
                            </a:rPr>
                            <m:t>𝑛</m:t>
                          </m:r>
                        </m:sup>
                        <m:e>
                          <m:sSub>
                            <m:sSub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  <m:r>
                        <a:rPr lang="el-GR" sz="1800" i="1" dirty="0" err="1">
                          <a:latin typeface="Cambria Math"/>
                        </a:rPr>
                        <m:t>𝐿</m:t>
                      </m:r>
                      <m:d>
                        <m:dPr>
                          <m:begChr m:val="{"/>
                          <m:endChr m:val="}"/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𝑦</m:t>
                              </m:r>
                            </m:e>
                            <m:sup>
                              <m:d>
                                <m:dPr>
                                  <m:ctrlPr>
                                    <a:rPr lang="el-GR" sz="1800" i="1" dirty="0" err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𝑖</m:t>
                                  </m:r>
                                </m:e>
                              </m:d>
                            </m:sup>
                          </m:sSup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e>
                      </m:d>
                      <m:r>
                        <a:rPr lang="el-GR" sz="1800" i="1" dirty="0" err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l-GR" sz="1800" i="1" dirty="0" err="1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l-GR" sz="1800" i="1" dirty="0">
                          <a:latin typeface="Cambria Math"/>
                        </a:rPr>
                        <m:t>𝐿</m:t>
                      </m:r>
                      <m:d>
                        <m:dPr>
                          <m:begChr m:val="{"/>
                          <m:endChr m:val="}"/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𝑦</m:t>
                          </m:r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e>
                      </m:d>
                      <m:r>
                        <a:rPr lang="el-GR" sz="1800" i="1" dirty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 dirty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l-GR" sz="1800" i="1" dirty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l-GR" sz="1800" i="1" dirty="0" err="1">
                          <a:latin typeface="Cambria Math"/>
                        </a:rPr>
                        <m:t>𝐿</m:t>
                      </m:r>
                      <m:d>
                        <m:dPr>
                          <m:begChr m:val="{"/>
                          <m:endChr m:val="}"/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𝑦</m:t>
                              </m:r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′</m:t>
                              </m:r>
                            </m:sup>
                          </m:sSup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e>
                      </m:d>
                      <m:r>
                        <a:rPr lang="el-GR" sz="1800" i="1" dirty="0" err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l-GR" sz="1800" i="1" dirty="0" err="1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l-GR" sz="1800" i="1" dirty="0" err="1">
                          <a:latin typeface="Cambria Math"/>
                        </a:rPr>
                        <m:t>𝐿</m:t>
                      </m:r>
                      <m:d>
                        <m:dPr>
                          <m:begChr m:val="{"/>
                          <m:endChr m:val="}"/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𝑦</m:t>
                              </m:r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′′</m:t>
                              </m:r>
                            </m:sup>
                          </m:sSup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e>
                      </m:d>
                      <m:r>
                        <a:rPr lang="el-GR" sz="1800" i="1" dirty="0" err="1">
                          <a:latin typeface="Cambria Math"/>
                        </a:rPr>
                        <m:t>+⋯+</m:t>
                      </m:r>
                      <m:sSub>
                        <m:sSub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l-GR" sz="1800" i="1" dirty="0" err="1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el-GR" sz="1800" i="1" dirty="0" err="1">
                          <a:latin typeface="Cambria Math"/>
                        </a:rPr>
                        <m:t>𝐿</m:t>
                      </m:r>
                      <m:d>
                        <m:dPr>
                          <m:begChr m:val="{"/>
                          <m:endChr m:val="}"/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𝑦</m:t>
                              </m:r>
                            </m:e>
                            <m:sup>
                              <m:d>
                                <m:dPr>
                                  <m:ctrlPr>
                                    <a:rPr lang="el-GR" sz="1800" i="1" dirty="0" err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𝑛</m:t>
                                  </m:r>
                                </m:e>
                              </m:d>
                            </m:sup>
                          </m:sSup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e>
                      </m:d>
                      <m:r>
                        <a:rPr lang="el-GR" sz="1800" i="1" dirty="0" err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l-GR" sz="1800" i="1" dirty="0" err="1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l-GR" sz="1800" i="1" dirty="0">
                          <a:latin typeface="Cambria Math"/>
                        </a:rPr>
                        <m:t>𝐿</m:t>
                      </m:r>
                      <m:d>
                        <m:dPr>
                          <m:begChr m:val="{"/>
                          <m:endChr m:val="}"/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𝑦</m:t>
                          </m:r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e>
                      </m:d>
                      <m:r>
                        <a:rPr lang="el-GR" sz="1800" i="1" dirty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 dirty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l-GR" sz="1800" i="1" dirty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l-GR" sz="1800" i="1" dirty="0">
                          <a:latin typeface="Cambria Math"/>
                        </a:rPr>
                        <m:t>𝑠</m:t>
                      </m:r>
                      <m:r>
                        <a:rPr lang="el-GR" sz="1800" i="1" dirty="0">
                          <a:latin typeface="Cambria Math"/>
                        </a:rPr>
                        <m:t> </m:t>
                      </m:r>
                      <m:r>
                        <a:rPr lang="el-GR" sz="1800" i="1" dirty="0">
                          <a:latin typeface="Cambria Math"/>
                        </a:rPr>
                        <m:t>𝐿</m:t>
                      </m:r>
                      <m:d>
                        <m:dPr>
                          <m:begChr m:val="{"/>
                          <m:endChr m:val="}"/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𝑦</m:t>
                          </m:r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e>
                      </m:d>
                      <m:r>
                        <a:rPr lang="el-GR" sz="1800" i="1" dirty="0">
                          <a:latin typeface="Cambria Math"/>
                        </a:rPr>
                        <m:t>−</m:t>
                      </m:r>
                      <m:sSub>
                        <m:sSub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 dirty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l-GR" sz="1800" i="1" dirty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l-GR" sz="1800" i="1" dirty="0">
                          <a:latin typeface="Cambria Math"/>
                        </a:rPr>
                        <m:t>𝑦</m:t>
                      </m:r>
                      <m:d>
                        <m:d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0</m:t>
                          </m:r>
                        </m:e>
                      </m:d>
                      <m:r>
                        <a:rPr lang="el-GR" sz="1800" i="1" dirty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 dirty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l-GR" sz="1800" i="1" dirty="0">
                              <a:latin typeface="Cambria Math"/>
                            </a:rPr>
                            <m:t>2</m:t>
                          </m:r>
                        </m:sub>
                      </m:sSub>
                      <m:sSup>
                        <m:sSup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 dirty="0">
                              <a:latin typeface="Cambria Math"/>
                            </a:rPr>
                            <m:t> 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𝑠</m:t>
                          </m:r>
                        </m:e>
                        <m:sup>
                          <m:r>
                            <a:rPr lang="el-GR" sz="1800" i="1" dirty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l-GR" sz="1800" i="1" dirty="0">
                          <a:latin typeface="Cambria Math"/>
                        </a:rPr>
                        <m:t>𝐿</m:t>
                      </m:r>
                      <m:d>
                        <m:dPr>
                          <m:begChr m:val="{"/>
                          <m:endChr m:val="}"/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𝑦</m:t>
                          </m:r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e>
                      </m:d>
                      <m:r>
                        <a:rPr lang="el-GR" sz="1800" i="1" dirty="0">
                          <a:latin typeface="Cambria Math"/>
                        </a:rPr>
                        <m:t>−</m:t>
                      </m:r>
                      <m:sSub>
                        <m:sSub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 dirty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l-GR" sz="1800" i="1" dirty="0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l-GR" sz="1800" i="1" dirty="0">
                          <a:latin typeface="Cambria Math"/>
                        </a:rPr>
                        <m:t>𝑠</m:t>
                      </m:r>
                      <m:r>
                        <a:rPr lang="el-GR" sz="1800" i="1" dirty="0">
                          <a:latin typeface="Cambria Math"/>
                        </a:rPr>
                        <m:t> </m:t>
                      </m:r>
                      <m:r>
                        <a:rPr lang="el-GR" sz="1800" i="1" dirty="0">
                          <a:latin typeface="Cambria Math"/>
                        </a:rPr>
                        <m:t>𝑦</m:t>
                      </m:r>
                      <m:d>
                        <m:d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0</m:t>
                          </m:r>
                        </m:e>
                      </m:d>
                      <m:r>
                        <a:rPr lang="el-GR" sz="1800" i="1" dirty="0">
                          <a:latin typeface="Cambria Math"/>
                        </a:rPr>
                        <m:t>−</m:t>
                      </m:r>
                      <m:sSub>
                        <m:sSub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 dirty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l-GR" sz="1800" i="1" dirty="0">
                              <a:latin typeface="Cambria Math"/>
                            </a:rPr>
                            <m:t>2</m:t>
                          </m:r>
                        </m:sub>
                      </m:sSub>
                      <m:sSup>
                        <m:sSup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 dirty="0">
                              <a:latin typeface="Cambria Math"/>
                            </a:rPr>
                            <m:t>𝑦</m:t>
                          </m:r>
                        </m:e>
                        <m:sup>
                          <m:r>
                            <a:rPr lang="el-GR" sz="1800" i="1" dirty="0">
                              <a:latin typeface="Cambria Math"/>
                            </a:rPr>
                            <m:t>′</m:t>
                          </m:r>
                        </m:sup>
                      </m:sSup>
                      <m:d>
                        <m:d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0</m:t>
                          </m:r>
                        </m:e>
                      </m:d>
                      <m:r>
                        <a:rPr lang="el-GR" sz="1800" i="1" dirty="0">
                          <a:latin typeface="Cambria Math"/>
                        </a:rPr>
                        <m:t>+</m:t>
                      </m:r>
                      <m:r>
                        <a:rPr lang="el-GR" sz="1800" b="0" i="1" dirty="0" smtClean="0">
                          <a:latin typeface="Cambria Math"/>
                        </a:rPr>
                        <m:t> …</m:t>
                      </m:r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Στο </a:t>
                </a:r>
                <a:r>
                  <a:rPr lang="el-GR" sz="1800" dirty="0"/>
                  <a:t>βήμα αυτό αξιοποιούμε τη γνώση των αρχικών συνθηκών. </a:t>
                </a:r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5. Ο </a:t>
                </a:r>
                <a:r>
                  <a:rPr lang="el-GR" sz="1800" dirty="0"/>
                  <a:t>ML του δεξιού μέλους, δηλαδή της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υπολογίζεται είτε απευθείας είτε με τη χρήση του Πίνακα γνωστών ML.</a:t>
                </a:r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6. Λύνουμε </a:t>
                </a:r>
                <a:r>
                  <a:rPr lang="el-GR" sz="1800" dirty="0"/>
                  <a:t>την εξίσωση που προκύπτει ως προς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𝑌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𝑠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, όπου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𝑌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𝑠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είναι ο ML της ζητούμενης συνάρτησης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𝑦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.</a:t>
                </a:r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7. Υπολογίζουμε </a:t>
                </a:r>
                <a:r>
                  <a:rPr lang="el-GR" sz="1800" dirty="0"/>
                  <a:t>τον αντίστροφο ML της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𝑌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𝑠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, δηλαδή τη γενική λύση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𝑦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. Αυτό γίνεται είτε με χρήση πινάκων αν η μορφή της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𝑌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𝑠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είναι απλή, είτε με μεθόδους υπολογισμού αντίστροφου </a:t>
                </a:r>
                <a:r>
                  <a:rPr lang="el-GR" sz="1800" dirty="0" smtClean="0"/>
                  <a:t>ML.</a:t>
                </a:r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557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118054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1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Να επιλυθεί η ακόλουθη γραμμική διαφορική εξίσωση με σταθερούς </a:t>
                </a:r>
                <a:r>
                  <a:rPr lang="el-GR" sz="1800" dirty="0" smtClean="0"/>
                  <a:t>συντελεστές</a:t>
                </a:r>
                <a:r>
                  <a:rPr lang="en-US" sz="1800" dirty="0" smtClean="0"/>
                  <a:t> (</a:t>
                </a:r>
                <a:r>
                  <a:rPr lang="el-GR" sz="1800" dirty="0" smtClean="0"/>
                  <a:t>ΓΔΕΣΣ):</a:t>
                </a: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>
                              <a:latin typeface="Cambria Math"/>
                            </a:rPr>
                            <m:t>𝑑</m:t>
                          </m:r>
                          <m:r>
                            <a:rPr lang="el-GR" sz="1800" i="1">
                              <a:latin typeface="Cambria Math"/>
                            </a:rPr>
                            <m:t>𝑦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𝑑𝑡</m:t>
                          </m:r>
                        </m:den>
                      </m:f>
                      <m:r>
                        <a:rPr lang="el-GR" sz="1800" i="1">
                          <a:latin typeface="Cambria Math"/>
                        </a:rPr>
                        <m:t>+</m:t>
                      </m:r>
                      <m:r>
                        <a:rPr lang="el-GR" sz="1800" i="1">
                          <a:latin typeface="Cambria Math"/>
                        </a:rPr>
                        <m:t>𝑎𝑦</m:t>
                      </m:r>
                      <m:r>
                        <a:rPr lang="el-GR" sz="1800" i="1">
                          <a:latin typeface="Cambria Math"/>
                        </a:rPr>
                        <m:t>(</m:t>
                      </m:r>
                      <m:r>
                        <a:rPr lang="el-GR" sz="1800" i="1">
                          <a:latin typeface="Cambria Math"/>
                        </a:rPr>
                        <m:t>𝑡</m:t>
                      </m:r>
                      <m:r>
                        <a:rPr lang="el-GR" sz="1800" i="1">
                          <a:latin typeface="Cambria Math"/>
                        </a:rPr>
                        <m:t>)=</m:t>
                      </m:r>
                      <m:r>
                        <a:rPr lang="en-US" sz="1800" i="1">
                          <a:latin typeface="Cambria Math"/>
                        </a:rPr>
                        <m:t>𝑥</m:t>
                      </m:r>
                      <m:r>
                        <a:rPr lang="en-US" sz="1800" i="1">
                          <a:latin typeface="Cambria Math"/>
                        </a:rPr>
                        <m:t>(</m:t>
                      </m:r>
                      <m:r>
                        <a:rPr lang="en-US" sz="1800" i="1">
                          <a:latin typeface="Cambria Math"/>
                        </a:rPr>
                        <m:t>𝑡</m:t>
                      </m:r>
                      <m:r>
                        <a:rPr lang="en-US" sz="1800" i="1">
                          <a:latin typeface="Cambria Math"/>
                        </a:rPr>
                        <m:t>)≡</m:t>
                      </m:r>
                      <m:r>
                        <a:rPr lang="en-US" sz="1800" i="1">
                          <a:latin typeface="Cambria Math"/>
                        </a:rPr>
                        <m:t>𝑢</m:t>
                      </m:r>
                      <m:r>
                        <a:rPr lang="en-US" sz="1800" i="1">
                          <a:latin typeface="Cambria Math"/>
                        </a:rPr>
                        <m:t>(</m:t>
                      </m:r>
                      <m:r>
                        <a:rPr lang="en-US" sz="1800" i="1">
                          <a:latin typeface="Cambria Math"/>
                        </a:rPr>
                        <m:t>𝑡</m:t>
                      </m:r>
                      <m:r>
                        <a:rPr lang="en-US" sz="1800" i="1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με </a:t>
                </a:r>
                <a:r>
                  <a:rPr lang="el-GR" sz="1800" dirty="0"/>
                  <a:t>αρχική συνθήκη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l-GR" sz="1800" i="1">
                                <a:latin typeface="Cambria Math"/>
                              </a:rPr>
                              <m:t>0</m:t>
                            </m:r>
                          </m:e>
                          <m:sup>
                            <m:r>
                              <a:rPr lang="el-GR" sz="1800" i="1">
                                <a:latin typeface="Cambria Math"/>
                              </a:rPr>
                              <m:t>−</m:t>
                            </m:r>
                          </m:sup>
                        </m:sSup>
                      </m:e>
                    </m:d>
                    <m:r>
                      <a:rPr lang="el-GR" sz="1800" i="1">
                        <a:latin typeface="Cambria Math"/>
                      </a:rPr>
                      <m:t>=0</m:t>
                    </m:r>
                  </m:oMath>
                </a14:m>
                <a:r>
                  <a:rPr lang="el-GR" sz="1800" dirty="0"/>
                  <a:t>.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b="1" dirty="0"/>
                  <a:t> </a:t>
                </a: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u="sng" dirty="0"/>
                  <a:t>Απάντηση</a:t>
                </a:r>
                <a:r>
                  <a:rPr lang="el-GR" sz="1800" dirty="0"/>
                  <a:t>: Για </a:t>
                </a:r>
                <a:r>
                  <a:rPr lang="el-GR" sz="1800" dirty="0" smtClean="0"/>
                  <a:t>την επίλυση της ΓΔΕΣΣ εφαρμόζουμε </a:t>
                </a:r>
                <a:r>
                  <a:rPr lang="el-GR" sz="1800" dirty="0"/>
                  <a:t>τη </a:t>
                </a:r>
                <a:r>
                  <a:rPr lang="el-GR" sz="1800" dirty="0" smtClean="0"/>
                  <a:t>μεθοδολογία:</a:t>
                </a: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Βήμα </a:t>
                </a:r>
                <a:r>
                  <a:rPr lang="el-GR" sz="1800" dirty="0"/>
                  <a:t>1: 	Υπολογίζουμε τον </a:t>
                </a:r>
                <a:r>
                  <a:rPr lang="en-US" sz="1800" dirty="0" smtClean="0"/>
                  <a:t>ML</a:t>
                </a:r>
                <a:r>
                  <a:rPr lang="el-GR" sz="1800" dirty="0" smtClean="0"/>
                  <a:t>των </a:t>
                </a:r>
                <a:r>
                  <a:rPr lang="el-GR" sz="1800" dirty="0"/>
                  <a:t>δύο μελών της διαφορικής εξίσωσης</a:t>
                </a:r>
                <a:r>
                  <a:rPr lang="el-GR" sz="1800" dirty="0" smtClean="0"/>
                  <a:t>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𝑠</m:t>
                      </m:r>
                      <m:r>
                        <a:rPr lang="el-GR" sz="1800" i="1">
                          <a:latin typeface="Cambria Math"/>
                        </a:rPr>
                        <m:t> </m:t>
                      </m:r>
                      <m:r>
                        <a:rPr lang="el-GR" sz="1800" i="1">
                          <a:latin typeface="Cambria Math"/>
                        </a:rPr>
                        <m:t>𝑌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𝑠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−</m:t>
                      </m:r>
                      <m:r>
                        <a:rPr lang="el-GR" sz="1800" i="1">
                          <a:latin typeface="Cambria Math"/>
                        </a:rPr>
                        <m:t>𝑦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0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−</m:t>
                              </m:r>
                            </m:sup>
                          </m:sSup>
                        </m:e>
                      </m:d>
                      <m:r>
                        <a:rPr lang="el-GR" sz="1800" i="1">
                          <a:latin typeface="Cambria Math"/>
                        </a:rPr>
                        <m:t>+</m:t>
                      </m:r>
                      <m:r>
                        <a:rPr lang="el-GR" sz="1800" i="1">
                          <a:latin typeface="Cambria Math"/>
                        </a:rPr>
                        <m:t>𝑎</m:t>
                      </m:r>
                      <m:r>
                        <a:rPr lang="el-GR" sz="1800" i="1">
                          <a:latin typeface="Cambria Math"/>
                        </a:rPr>
                        <m:t> </m:t>
                      </m:r>
                      <m:r>
                        <a:rPr lang="el-GR" sz="1800" i="1">
                          <a:latin typeface="Cambria Math"/>
                        </a:rPr>
                        <m:t>𝑌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𝑠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r>
                        <a:rPr lang="el-GR" sz="1800" i="1">
                          <a:latin typeface="Cambria Math"/>
                        </a:rPr>
                        <m:t>𝐿</m:t>
                      </m:r>
                      <m:d>
                        <m:dPr>
                          <m:begChr m:val="{"/>
                          <m:endChr m:val="}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𝑢</m:t>
                          </m:r>
                          <m:r>
                            <a:rPr lang="el-GR" sz="1800" i="1">
                              <a:latin typeface="Cambria Math"/>
                            </a:rPr>
                            <m:t>(</m:t>
                          </m:r>
                          <m:r>
                            <a:rPr lang="el-GR" sz="1800" i="1">
                              <a:latin typeface="Cambria Math"/>
                            </a:rPr>
                            <m:t>𝑡</m:t>
                          </m:r>
                          <m:r>
                            <a:rPr lang="el-GR" sz="1800" i="1">
                              <a:latin typeface="Cambria Math"/>
                            </a:rPr>
                            <m:t>)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 </m:t>
                      </m:r>
                      <m:box>
                        <m:boxPr>
                          <m:ctrlPr>
                            <a:rPr lang="el-GR" sz="1800" i="1">
                              <a:latin typeface="Cambria Math"/>
                            </a:rPr>
                          </m:ctrlPr>
                        </m:boxPr>
                        <m:e>
                          <m:groupChr>
                            <m:groupChrPr>
                              <m:chr m:val="⇒"/>
                              <m:vertJc m:val="bot"/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groupChrPr>
                            <m:e/>
                          </m:groupChr>
                        </m:e>
                      </m:box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𝑠</m:t>
                      </m:r>
                      <m:r>
                        <a:rPr lang="el-GR" sz="1800" i="1">
                          <a:latin typeface="Cambria Math"/>
                        </a:rPr>
                        <m:t> </m:t>
                      </m:r>
                      <m:r>
                        <a:rPr lang="el-GR" sz="1800" i="1">
                          <a:latin typeface="Cambria Math"/>
                        </a:rPr>
                        <m:t>𝑌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𝑠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+</m:t>
                      </m:r>
                      <m:r>
                        <a:rPr lang="el-GR" sz="1800" i="1">
                          <a:latin typeface="Cambria Math"/>
                        </a:rPr>
                        <m:t>𝑎</m:t>
                      </m:r>
                      <m:r>
                        <a:rPr lang="el-GR" sz="1800" i="1">
                          <a:latin typeface="Cambria Math"/>
                        </a:rPr>
                        <m:t> </m:t>
                      </m:r>
                      <m:r>
                        <a:rPr lang="el-GR" sz="1800" i="1">
                          <a:latin typeface="Cambria Math"/>
                        </a:rPr>
                        <m:t>𝑌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𝑠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𝑠</m:t>
                          </m:r>
                        </m:den>
                      </m:f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Βήμα </a:t>
                </a:r>
                <a:r>
                  <a:rPr lang="el-GR" sz="1800" dirty="0"/>
                  <a:t>2: 	Λύνουμε ως προς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𝑌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𝑠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𝑌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𝑠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𝑠</m:t>
                          </m:r>
                          <m:r>
                            <a:rPr lang="el-GR" sz="1800" i="1">
                              <a:latin typeface="Cambria Math"/>
                            </a:rPr>
                            <m:t>(</m:t>
                          </m:r>
                          <m:r>
                            <a:rPr lang="el-GR" sz="1800" i="1">
                              <a:latin typeface="Cambria Math"/>
                            </a:rPr>
                            <m:t>𝑠</m:t>
                          </m:r>
                          <m:r>
                            <a:rPr lang="el-GR" sz="1800" i="1">
                              <a:latin typeface="Cambria Math"/>
                            </a:rPr>
                            <m:t>+</m:t>
                          </m:r>
                          <m:r>
                            <a:rPr lang="el-GR" sz="1800" i="1">
                              <a:latin typeface="Cambria Math"/>
                            </a:rPr>
                            <m:t>𝑎</m:t>
                          </m:r>
                          <m:r>
                            <a:rPr lang="el-GR" sz="1800" i="1">
                              <a:latin typeface="Cambria Math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66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36234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1 (συνέχεια)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Βήμα 3: 	Υπολογίζουμε τον αντίστροφο </a:t>
                </a:r>
                <a:r>
                  <a:rPr lang="en-US" sz="1800" dirty="0"/>
                  <a:t>ML</a:t>
                </a:r>
                <a:r>
                  <a:rPr lang="el-GR" sz="1800" dirty="0"/>
                  <a:t>, αναλύοντας τη συνάρτηση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𝑌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𝑠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σε άθροισμα ρητών κλασμάτων</a:t>
                </a:r>
                <a:r>
                  <a:rPr lang="el-GR" sz="1800" dirty="0" smtClean="0"/>
                  <a:t>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𝑌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𝑠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𝑠</m:t>
                          </m:r>
                          <m:r>
                            <a:rPr lang="el-GR" sz="1800" i="1">
                              <a:latin typeface="Cambria Math"/>
                            </a:rPr>
                            <m:t>(</m:t>
                          </m:r>
                          <m:r>
                            <a:rPr lang="el-GR" sz="1800" i="1">
                              <a:latin typeface="Cambria Math"/>
                            </a:rPr>
                            <m:t>𝑠</m:t>
                          </m:r>
                          <m:r>
                            <a:rPr lang="el-GR" sz="1800" i="1">
                              <a:latin typeface="Cambria Math"/>
                            </a:rPr>
                            <m:t>+</m:t>
                          </m:r>
                          <m:r>
                            <a:rPr lang="el-GR" sz="1800" i="1">
                              <a:latin typeface="Cambria Math"/>
                            </a:rPr>
                            <m:t>𝑎</m:t>
                          </m:r>
                          <m:r>
                            <a:rPr lang="el-GR" sz="1800" i="1">
                              <a:latin typeface="Cambria Math"/>
                            </a:rPr>
                            <m:t>)</m:t>
                          </m:r>
                        </m:den>
                      </m:f>
                      <m:r>
                        <a:rPr 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𝑎𝑠</m:t>
                          </m:r>
                        </m:den>
                      </m:f>
                      <m:r>
                        <a:rPr lang="el-GR" sz="1800" i="1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𝑎</m:t>
                          </m:r>
                          <m:r>
                            <a:rPr lang="el-GR" sz="1800" i="1">
                              <a:latin typeface="Cambria Math"/>
                            </a:rPr>
                            <m:t>(</m:t>
                          </m:r>
                          <m:r>
                            <a:rPr lang="el-GR" sz="1800" i="1">
                              <a:latin typeface="Cambria Math"/>
                            </a:rPr>
                            <m:t>𝑠</m:t>
                          </m:r>
                          <m:r>
                            <a:rPr lang="el-GR" sz="1800" i="1">
                              <a:latin typeface="Cambria Math"/>
                            </a:rPr>
                            <m:t>+</m:t>
                          </m:r>
                          <m:r>
                            <a:rPr lang="el-GR" sz="1800" i="1">
                              <a:latin typeface="Cambria Math"/>
                            </a:rPr>
                            <m:t>𝑎</m:t>
                          </m:r>
                          <m:r>
                            <a:rPr lang="el-GR" sz="1800" i="1">
                              <a:latin typeface="Cambria Math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 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Επομένως, η έξοδος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𝑦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δίνεται από τη σχέση</a:t>
                </a:r>
                <a:r>
                  <a:rPr lang="el-GR" sz="1800" dirty="0" smtClean="0"/>
                  <a:t>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𝑦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800" i="1">
                              <a:latin typeface="Cambria Math"/>
                            </a:rPr>
                            <m:t>𝑎</m:t>
                          </m:r>
                        </m:den>
                      </m:f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1−</m:t>
                          </m:r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𝑎𝑡</m:t>
                              </m:r>
                            </m:sup>
                          </m:sSup>
                        </m:e>
                      </m:d>
                      <m:r>
                        <a:rPr lang="en-US" sz="1800" i="1">
                          <a:latin typeface="Cambria Math"/>
                        </a:rPr>
                        <m:t> </m:t>
                      </m:r>
                      <m:r>
                        <a:rPr lang="en-US" sz="1800" i="1">
                          <a:latin typeface="Cambria Math"/>
                        </a:rPr>
                        <m:t>𝑢</m:t>
                      </m:r>
                      <m:r>
                        <a:rPr lang="en-US" sz="1800" i="1">
                          <a:latin typeface="Cambria Math"/>
                        </a:rPr>
                        <m:t>(</m:t>
                      </m:r>
                      <m:r>
                        <a:rPr lang="en-US" sz="1800" i="1">
                          <a:latin typeface="Cambria Math"/>
                        </a:rPr>
                        <m:t>𝑡</m:t>
                      </m:r>
                      <m:r>
                        <a:rPr lang="en-US" sz="1800" i="1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66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91362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HAW.ACCESSIBILITYADDIN.CHECKTIMEDATE" val="21/8/2013 9:24:18 μμ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��< ? x m l   v e r s i o n = " 1 . 0 "   e n c o d i n g = " u t f - 1 6 " ? > < D o c u m e n t S e t t i n g s   x m l n s : x s i = " h t t p : / / w w w . w 3 . o r g / 2 0 0 1 / X M L S c h e m a - i n s t a n c e "   x m l n s : x s d = " h t t p : / / w w w . w 3 . o r g / 2 0 0 1 / X M L S c h e m a "   x m l n s = " h t t p : / / w w w . z h a w . c h / A c c e s s i b i l i t y A d d I n " >  
     < C h e c k R e a d i n g O r d e r > t r u e < / C h e c k R e a d i n g O r d e r >  
     < C h e c k T a b l e H e a d e r > t r u e < / C h e c k T a b l e H e a d e r >  
     < C h e c k S l i d e T i t l e > t r u e < / C h e c k S l i d e T i t l e >  
     < C h e c k L a n g u a g e S e t t i n g > t r u e < / C h e c k L a n g u a g e S e t t i n g >  
     < C h e c k A l t T e x t > t r u e < / C h e c k A l t T e x t >  
     < C h e c k T e x t S i z e > f a l s e < / C h e c k T e x t S i z e >  
     < C h e c k S c r e e n T i p > f a l s e < / C h e c k S c r e e n T i p >  
     < S h o w S h a p e N a m e C o l u m n > f a l s e < / S h o w S h a p e N a m e C o l u m n >  
     < S h o w I s s u e D e s c r i p t i o n > t r u e < / S h o w I s s u e D e s c r i p t i o n >  
 < / D o c u m e n t S e t t i n g s > 
</file>

<file path=customXml/itemProps1.xml><?xml version="1.0" encoding="utf-8"?>
<ds:datastoreItem xmlns:ds="http://schemas.openxmlformats.org/officeDocument/2006/customXml" ds:itemID="{3504F4E5-D439-4C24-91ED-CF08ED3AF463}">
  <ds:schemaRefs>
    <ds:schemaRef ds:uri="http://www.w3.org/2001/XMLSchema"/>
    <ds:schemaRef ds:uri="http://www.zhaw.ch/AccessibilityAddI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13249</TotalTime>
  <Words>3371</Words>
  <Application>Microsoft Office PowerPoint</Application>
  <PresentationFormat>On-screen Show (4:3)</PresentationFormat>
  <Paragraphs>209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Σήματα και Συστήματα</vt:lpstr>
      <vt:lpstr>Μελέτη ΓΧΑ Συστημάτων με τον Μετασχηματισμό Laplace</vt:lpstr>
      <vt:lpstr>1. Επίλυση Γραμμικών Διαφορικών Εξισώσεων με τον Μετασχηματισμό Laplace</vt:lpstr>
      <vt:lpstr>Επίλυση Γραμμικών Διαφορικών Εξισώσεων με τον Μετασχηματισμό Laplace</vt:lpstr>
      <vt:lpstr>Επίλυση ΓΔΕΣΣ με τον ML (1/3)</vt:lpstr>
      <vt:lpstr>Επίλυση ΓΔΕΣΣ με τον ML (2/3)</vt:lpstr>
      <vt:lpstr>Επίλυση ΓΔΕΣΣ με τον ML (3/3)</vt:lpstr>
      <vt:lpstr>Άσκηση 1</vt:lpstr>
      <vt:lpstr>Άσκηση 1 (συνέχεια)</vt:lpstr>
      <vt:lpstr>Άσκηση 2</vt:lpstr>
      <vt:lpstr>Άσκηση 2 (συνέχεια)</vt:lpstr>
      <vt:lpstr>2. Συνάρτηση Μεταφοράς Συστήματος</vt:lpstr>
      <vt:lpstr>Συνάρτηση Μεταφοράς Συστήματος (1/3)</vt:lpstr>
      <vt:lpstr>Συνάρτηση Μεταφοράς Συστήματος (2/3)</vt:lpstr>
      <vt:lpstr>Συνάρτηση Μεταφοράς Συστήματος (3/3)</vt:lpstr>
      <vt:lpstr>Άσκηση 3</vt:lpstr>
      <vt:lpstr>Άσκηση 3 (συνέχεια)</vt:lpstr>
      <vt:lpstr>Άσκηση 3 (συνέχεια)</vt:lpstr>
      <vt:lpstr>Άσκηση 4</vt:lpstr>
      <vt:lpstr>Άσκηση 4 (συνέχεια)</vt:lpstr>
      <vt:lpstr>Άσκηση 5</vt:lpstr>
      <vt:lpstr>Άσκηση 5 (συνέχεια)</vt:lpstr>
      <vt:lpstr>Άσκηση 6</vt:lpstr>
      <vt:lpstr>Άσκηση 6 (συνέχεια)</vt:lpstr>
      <vt:lpstr>Άσκηση 6 (συνέχεια)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NTS</dc:creator>
  <cp:lastModifiedBy>Paraskevas Michael</cp:lastModifiedBy>
  <cp:revision>415</cp:revision>
  <dcterms:created xsi:type="dcterms:W3CDTF">2012-03-18T08:27:36Z</dcterms:created>
  <dcterms:modified xsi:type="dcterms:W3CDTF">2015-09-28T07:29:56Z</dcterms:modified>
</cp:coreProperties>
</file>