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7"/>
  </p:notesMasterIdLst>
  <p:sldIdLst>
    <p:sldId id="311" r:id="rId3"/>
    <p:sldId id="423" r:id="rId4"/>
    <p:sldId id="432" r:id="rId5"/>
    <p:sldId id="257" r:id="rId6"/>
    <p:sldId id="441" r:id="rId7"/>
    <p:sldId id="448" r:id="rId8"/>
    <p:sldId id="445" r:id="rId9"/>
    <p:sldId id="446" r:id="rId10"/>
    <p:sldId id="447" r:id="rId11"/>
    <p:sldId id="433" r:id="rId12"/>
    <p:sldId id="434" r:id="rId13"/>
    <p:sldId id="437" r:id="rId14"/>
    <p:sldId id="438" r:id="rId15"/>
    <p:sldId id="439" r:id="rId16"/>
    <p:sldId id="440" r:id="rId17"/>
    <p:sldId id="429" r:id="rId18"/>
    <p:sldId id="430" r:id="rId19"/>
    <p:sldId id="449" r:id="rId20"/>
    <p:sldId id="450" r:id="rId21"/>
    <p:sldId id="451" r:id="rId22"/>
    <p:sldId id="452" r:id="rId23"/>
    <p:sldId id="453" r:id="rId24"/>
    <p:sldId id="454" r:id="rId25"/>
    <p:sldId id="455" r:id="rId26"/>
  </p:sldIdLst>
  <p:sldSz cx="9144000" cy="6858000" type="screen4x3"/>
  <p:notesSz cx="6858000" cy="9144000"/>
  <p:custDataLst>
    <p:tags r:id="rId28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75" autoAdjust="0"/>
    <p:restoredTop sz="94660"/>
  </p:normalViewPr>
  <p:slideViewPr>
    <p:cSldViewPr>
      <p:cViewPr>
        <p:scale>
          <a:sx n="75" d="100"/>
          <a:sy n="75" d="100"/>
        </p:scale>
        <p:origin x="-2592" y="-9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35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E226D-C6C4-4801-B874-97967BB1E195}" type="datetimeFigureOut">
              <a:rPr lang="el-GR" smtClean="0"/>
              <a:t>28/9/2015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90F13-FEAF-4F3F-836B-529B963CC53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9426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50106"/>
          </a:xfrm>
        </p:spPr>
        <p:txBody>
          <a:bodyPr>
            <a:normAutofit/>
          </a:bodyPr>
          <a:lstStyle>
            <a:lvl1pPr>
              <a:defRPr sz="3200" b="1">
                <a:latin typeface="Cambria Math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 algn="just">
              <a:defRPr sz="2400">
                <a:latin typeface="Cambria Math" pitchFamily="18" charset="0"/>
                <a:ea typeface="Cambria Math" pitchFamily="18" charset="0"/>
              </a:defRPr>
            </a:lvl1pPr>
            <a:lvl2pPr algn="just">
              <a:defRPr sz="2000">
                <a:latin typeface="Cambria Math" pitchFamily="18" charset="0"/>
                <a:ea typeface="Cambria Math" pitchFamily="18" charset="0"/>
              </a:defRPr>
            </a:lvl2pPr>
            <a:lvl3pPr algn="just">
              <a:defRPr sz="1800">
                <a:latin typeface="Cambria Math" pitchFamily="18" charset="0"/>
                <a:ea typeface="Cambria Math" pitchFamily="18" charset="0"/>
              </a:defRPr>
            </a:lvl3pPr>
            <a:lvl4pPr algn="just">
              <a:defRPr sz="1600">
                <a:latin typeface="Cambria Math" pitchFamily="18" charset="0"/>
                <a:ea typeface="Cambria Math" pitchFamily="18" charset="0"/>
              </a:defRPr>
            </a:lvl4pPr>
            <a:lvl5pPr algn="just">
              <a:defRPr sz="1600">
                <a:latin typeface="Cambria Math" pitchFamily="18" charset="0"/>
                <a:ea typeface="Cambria Math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2320" y="6356350"/>
            <a:ext cx="1234480" cy="365125"/>
          </a:xfrm>
        </p:spPr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7996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6885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7932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2232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7868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1287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5833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42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10263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6040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141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mbria Math" pitchFamily="18" charset="0"/>
                <a:ea typeface="Cambria Math" pitchFamily="18" charset="0"/>
              </a:defRPr>
            </a:lvl1pPr>
          </a:lstStyle>
          <a:p>
            <a:fld id="{0B0EBAE1-C03B-424B-868F-E6C23C4F0113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082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 Math" pitchFamily="18" charset="0"/>
          <a:ea typeface="Cambria Math" pitchFamily="18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mbria Math" pitchFamily="18" charset="0"/>
          <a:ea typeface="Cambria Math" pitchFamily="18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20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2.png"/><Relationship Id="rId4" Type="http://schemas.openxmlformats.org/officeDocument/2006/relationships/oleObject" Target="../embeddings/oleObject4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3.png"/><Relationship Id="rId4" Type="http://schemas.openxmlformats.org/officeDocument/2006/relationships/oleObject" Target="../embeddings/oleObject5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080120"/>
          </a:xfrm>
        </p:spPr>
        <p:txBody>
          <a:bodyPr>
            <a:normAutofit/>
          </a:bodyPr>
          <a:lstStyle/>
          <a:p>
            <a:r>
              <a:rPr lang="el-GR" sz="4000" b="1" dirty="0"/>
              <a:t>Σήματα </a:t>
            </a:r>
            <a:r>
              <a:rPr lang="el-GR" sz="4000" b="1"/>
              <a:t>και </a:t>
            </a:r>
            <a:r>
              <a:rPr lang="el-GR" sz="4000" b="1" smtClean="0"/>
              <a:t>Συστήματα</a:t>
            </a:r>
            <a:endParaRPr lang="el-G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96144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Δρ. Μιχάλης Παρασκευάς</a:t>
            </a:r>
          </a:p>
          <a:p>
            <a:r>
              <a:rPr lang="el-GR" sz="2400" dirty="0" smtClean="0"/>
              <a:t>Επίκουρος Καθηγητής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3568" y="2996952"/>
            <a:ext cx="7772400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+mj-cs"/>
              </a:defRPr>
            </a:lvl1pPr>
          </a:lstStyle>
          <a:p>
            <a:r>
              <a:rPr lang="el-GR" sz="2800" b="1" dirty="0" smtClean="0"/>
              <a:t>Διάλεξη 10: Γραμμικά Φίλτρα</a:t>
            </a:r>
            <a:endParaRPr lang="el-GR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</a:t>
            </a:fld>
            <a:endParaRPr lang="el-GR"/>
          </a:p>
        </p:txBody>
      </p:sp>
      <p:pic>
        <p:nvPicPr>
          <p:cNvPr id="9" name="Picture 2" descr="C:\Users\User\Dropbox\1_ΤΕΙ_ΔΕ\CIED_LOGO\CIED_LOGO_Simple\CIED_LOGO_FOR_WEB\GR\WEB_USE\CIED_LOGO_BLU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68982"/>
            <a:ext cx="44577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67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l-GR" b="1" dirty="0" smtClean="0"/>
              <a:t>2. </a:t>
            </a:r>
            <a:r>
              <a:rPr lang="el-GR" b="1" dirty="0"/>
              <a:t>Χαρακτηριστικές ιδιότητες ιδανικών </a:t>
            </a:r>
            <a:r>
              <a:rPr lang="el-GR" b="1" dirty="0" smtClean="0"/>
              <a:t>φίλτρων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623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lvl="0" indent="-457200">
              <a:lnSpc>
                <a:spcPct val="150000"/>
              </a:lnSpc>
            </a:pPr>
            <a:r>
              <a:rPr lang="el-GR" dirty="0"/>
              <a:t>Χαρακτηριστικές ιδιότητες ιδανικών φίλτρων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el-GR" sz="1800" dirty="0"/>
              <a:t>Από την παραπάνω ανάλυση προκύπτει ότι ένα ιδανικό φίλτρο έχει τις ακόλουθες χαρακτηριστικές ιδιότητες: </a:t>
            </a:r>
          </a:p>
          <a:p>
            <a:pPr algn="l">
              <a:lnSpc>
                <a:spcPct val="150000"/>
              </a:lnSpc>
              <a:buFont typeface="+mj-lt"/>
              <a:buAutoNum type="arabicParenR"/>
            </a:pPr>
            <a:r>
              <a:rPr lang="el-GR" sz="1800" dirty="0" smtClean="0"/>
              <a:t>Έχει </a:t>
            </a:r>
            <a:r>
              <a:rPr lang="el-GR" sz="1800" dirty="0"/>
              <a:t>κέρδος </a:t>
            </a:r>
            <a:r>
              <a:rPr lang="el-GR" sz="1800" b="1" dirty="0"/>
              <a:t>ίσο με </a:t>
            </a:r>
            <a:r>
              <a:rPr lang="el-GR" sz="1800" b="1" dirty="0" smtClean="0"/>
              <a:t>τη </a:t>
            </a:r>
            <a:r>
              <a:rPr lang="el-GR" sz="1800" b="1" dirty="0"/>
              <a:t>μονάδα στη ζώνη διέλευσης </a:t>
            </a:r>
            <a:r>
              <a:rPr lang="el-GR" sz="1800" dirty="0"/>
              <a:t>και </a:t>
            </a:r>
            <a:r>
              <a:rPr lang="el-GR" sz="1800" b="1" dirty="0"/>
              <a:t>ίσο με το μηδέν στη ζώνη αποκοπής</a:t>
            </a:r>
            <a:r>
              <a:rPr lang="el-GR" sz="1800" dirty="0"/>
              <a:t>. </a:t>
            </a:r>
          </a:p>
          <a:p>
            <a:pPr algn="l">
              <a:lnSpc>
                <a:spcPct val="150000"/>
              </a:lnSpc>
              <a:buFont typeface="+mj-lt"/>
              <a:buAutoNum type="arabicParenR"/>
            </a:pPr>
            <a:r>
              <a:rPr lang="el-GR" sz="1800" dirty="0" smtClean="0"/>
              <a:t>Η </a:t>
            </a:r>
            <a:r>
              <a:rPr lang="el-GR" sz="1800" b="1" dirty="0"/>
              <a:t>μετάβαση </a:t>
            </a:r>
            <a:r>
              <a:rPr lang="el-GR" sz="1800" dirty="0"/>
              <a:t>από τη ζώνη διέλευσης στη ζώνη αποκοπής (και αντίστροφα) γίνεται </a:t>
            </a:r>
            <a:r>
              <a:rPr lang="el-GR" sz="1800" b="1" dirty="0"/>
              <a:t>ακαριαία</a:t>
            </a:r>
            <a:r>
              <a:rPr lang="el-GR" sz="1800" dirty="0"/>
              <a:t>. </a:t>
            </a:r>
          </a:p>
          <a:p>
            <a:pPr marL="0" indent="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447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l-GR" b="1" dirty="0" smtClean="0"/>
              <a:t>4. </a:t>
            </a:r>
            <a:r>
              <a:rPr lang="el-GR" b="1" dirty="0"/>
              <a:t>Εύρος Ζώνης </a:t>
            </a:r>
            <a:r>
              <a:rPr lang="el-GR" b="1" dirty="0" smtClean="0"/>
              <a:t>Φίλτρων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623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l-GR" dirty="0"/>
              <a:t>Εύρος Ζώνης </a:t>
            </a:r>
            <a:r>
              <a:rPr lang="el-GR" dirty="0" smtClean="0"/>
              <a:t>Φίλτρων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</a:t>
                </a:r>
                <a:r>
                  <a:rPr lang="el-GR" sz="1800" b="1" dirty="0" smtClean="0"/>
                  <a:t>εύρος ζώνης  </a:t>
                </a:r>
                <a:r>
                  <a:rPr lang="el-GR" sz="1800" dirty="0" smtClean="0"/>
                  <a:t>συχνοτήτων (</a:t>
                </a:r>
                <a:r>
                  <a:rPr lang="el-GR" sz="1800" dirty="0" err="1" smtClean="0"/>
                  <a:t>bandwidth</a:t>
                </a:r>
                <a:r>
                  <a:rPr lang="el-GR" sz="1800" dirty="0"/>
                  <a:t>) </a:t>
                </a:r>
                <a:r>
                  <a:rPr lang="el-GR" sz="1800" dirty="0" smtClean="0"/>
                  <a:t>περιγράφει </a:t>
                </a:r>
                <a:r>
                  <a:rPr lang="el-GR" sz="1800" dirty="0"/>
                  <a:t>τη σημαντική ζώνη συχνοτήτων σε μία απόκριση συχνότητας ενός φίλτρου ή ενός </a:t>
                </a:r>
                <a:r>
                  <a:rPr lang="el-GR" sz="1800" dirty="0" smtClean="0"/>
                  <a:t>συστήματος.</a:t>
                </a: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 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Ορισμός εύρους ζώνης : </a:t>
                </a:r>
                <a:r>
                  <a:rPr lang="el-GR" sz="1800" dirty="0"/>
                  <a:t>Έστω ένα φίλτρο με 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err="1" smtClean="0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1800" i="1" dirty="0" err="1">
                                <a:latin typeface="Cambria Math"/>
                              </a:rPr>
                              <m:t>𝐻</m:t>
                            </m:r>
                            <m:d>
                              <m:dPr>
                                <m:ctrlPr>
                                  <a:rPr lang="el-GR" sz="1800" i="1" dirty="0" err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 dirty="0" err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l-GR" sz="1800" i="1" dirty="0" err="1">
                            <a:latin typeface="Cambria Math"/>
                          </a:rPr>
                          <m:t>max</m:t>
                        </m:r>
                      </m:sub>
                    </m:sSub>
                    <m:r>
                      <a:rPr lang="el-GR" sz="1800" i="1" dirty="0" err="1">
                        <a:latin typeface="Cambria Math"/>
                      </a:rPr>
                      <m:t>=</m:t>
                    </m:r>
                    <m:r>
                      <a:rPr lang="el-GR" sz="1800" i="1" dirty="0" err="1">
                        <a:latin typeface="Cambria Math"/>
                      </a:rPr>
                      <m:t>𝐴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Ως εύρος </a:t>
                </a:r>
                <a:r>
                  <a:rPr lang="el-GR" sz="1800" dirty="0"/>
                  <a:t>ζώνης (BW) του φίλτρου ορίζεται </a:t>
                </a:r>
                <a:r>
                  <a:rPr lang="el-GR" sz="1800" dirty="0" smtClean="0"/>
                  <a:t>το </a:t>
                </a:r>
                <a:r>
                  <a:rPr lang="el-GR" sz="1800" dirty="0"/>
                  <a:t>διάστημα μεταξύ των </a:t>
                </a:r>
                <a:r>
                  <a:rPr lang="el-GR" sz="1800" dirty="0" smtClean="0"/>
                  <a:t>συχνοτήτων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l-GR" sz="1800" i="0" dirty="0" smtClean="0">
                        <a:latin typeface="Cambria Math"/>
                      </a:rPr>
                      <m:t>και</m:t>
                    </m:r>
                    <m:r>
                      <a:rPr lang="el-GR" sz="1800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l-GR" sz="1800" i="1" dirty="0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l-GR" sz="180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 dirty="0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l-GR" sz="1800" i="1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l-GR" sz="1800" i="1" dirty="0" smtClean="0">
                            <a:latin typeface="Cambria Math"/>
                          </a:rPr>
                          <m:t>&gt;0</m:t>
                        </m:r>
                      </m:e>
                    </m:d>
                  </m:oMath>
                </a14:m>
                <a:r>
                  <a:rPr lang="el-GR" sz="1800" dirty="0"/>
                  <a:t>, δηλαδή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𝐵𝑊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=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l-GR" sz="1800" dirty="0"/>
                  <a:t>, έτσι ώστε: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|</m:t>
                      </m:r>
                      <m:r>
                        <a:rPr lang="el-GR" sz="1800" i="1" dirty="0" err="1">
                          <a:latin typeface="Cambria Math"/>
                        </a:rPr>
                        <m:t>𝐻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)|=|</m:t>
                      </m:r>
                      <m:r>
                        <a:rPr lang="el-GR" sz="1800" i="1" dirty="0" err="1">
                          <a:latin typeface="Cambria Math"/>
                        </a:rPr>
                        <m:t>𝐻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  <m:sub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l-GR" sz="1800" i="1" dirty="0">
                          <a:latin typeface="Cambria Math"/>
                        </a:rPr>
                        <m:t>)|=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 </a:t>
                </a:r>
                <a:r>
                  <a:rPr lang="el-GR" sz="1800" dirty="0"/>
                  <a:t>εύρος ζώνης ορίζεται για εκείνη </a:t>
                </a:r>
                <a:r>
                  <a:rPr lang="el-GR" sz="1800" dirty="0" smtClean="0"/>
                  <a:t>τη </a:t>
                </a:r>
                <a:r>
                  <a:rPr lang="el-GR" sz="1800" dirty="0"/>
                  <a:t>διαφορά συχνοτήτων στο φάσμα του φίλτρου κατά την οποία το μέτρο της συνάρτησης μεταφοράς έχει μειωθεί στο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√2=0,707</m:t>
                    </m:r>
                  </m:oMath>
                </a14:m>
                <a:r>
                  <a:rPr lang="el-GR" sz="1800" dirty="0"/>
                  <a:t> από την μέγιστη τιμή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669" b="-22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13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90576"/>
            <a:ext cx="3168352" cy="2142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447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l-GR" b="1" dirty="0" smtClean="0"/>
              <a:t>5. </a:t>
            </a:r>
            <a:r>
              <a:rPr lang="el-GR" b="1" dirty="0"/>
              <a:t>Πρακτικά </a:t>
            </a:r>
            <a:r>
              <a:rPr lang="el-GR" b="1" dirty="0" smtClean="0"/>
              <a:t>Φίλτρα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1623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l-GR" dirty="0"/>
              <a:t>Πρακτικά </a:t>
            </a:r>
            <a:r>
              <a:rPr lang="el-GR" dirty="0" smtClean="0"/>
              <a:t>Φίλτρα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Οι χαρακτηριστικές </a:t>
            </a:r>
            <a:r>
              <a:rPr lang="el-GR" sz="1800" dirty="0"/>
              <a:t>ιδιότητες των ιδανικών </a:t>
            </a:r>
            <a:r>
              <a:rPr lang="el-GR" sz="1800" dirty="0" smtClean="0"/>
              <a:t>φίλτρων </a:t>
            </a:r>
            <a:r>
              <a:rPr lang="el-GR" sz="1800" dirty="0"/>
              <a:t>δεν αντιστοιχούν σε φυσικά πραγματοποιήσιμες </a:t>
            </a:r>
            <a:r>
              <a:rPr lang="el-GR" sz="1800" dirty="0" smtClean="0"/>
              <a:t>δομές επειδή έχουν: </a:t>
            </a:r>
          </a:p>
          <a:p>
            <a:pPr lvl="1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Μοναδιαίο κέρδος στη </a:t>
            </a:r>
            <a:r>
              <a:rPr lang="el-GR" sz="1800" dirty="0"/>
              <a:t>ζώνη διέλευσης και </a:t>
            </a:r>
            <a:r>
              <a:rPr lang="el-GR" sz="1800" dirty="0" smtClean="0"/>
              <a:t>μηδέν </a:t>
            </a:r>
            <a:r>
              <a:rPr lang="el-GR" sz="1800" dirty="0"/>
              <a:t>στη ζώνη </a:t>
            </a:r>
            <a:r>
              <a:rPr lang="el-GR" sz="1800" dirty="0" smtClean="0"/>
              <a:t>αποκοπής</a:t>
            </a:r>
          </a:p>
          <a:p>
            <a:pPr lvl="1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Ακαριαία μετάβαση </a:t>
            </a:r>
            <a:r>
              <a:rPr lang="el-GR" sz="1800" dirty="0"/>
              <a:t>από τη ζώνη διέλευσης στη ζώνη </a:t>
            </a:r>
            <a:r>
              <a:rPr lang="el-GR" sz="1800" dirty="0" smtClean="0"/>
              <a:t>αποκοπής.</a:t>
            </a:r>
            <a:endParaRPr lang="el-GR" sz="1800" dirty="0"/>
          </a:p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Προσεγγίζουμε την ιδανική απόκριση </a:t>
            </a:r>
            <a:r>
              <a:rPr lang="el-GR" sz="1800" dirty="0"/>
              <a:t>με ένα </a:t>
            </a:r>
            <a:r>
              <a:rPr lang="el-GR" sz="1800" dirty="0" smtClean="0"/>
              <a:t>μη-ιδανικό </a:t>
            </a:r>
            <a:r>
              <a:rPr lang="el-GR" sz="1800" dirty="0"/>
              <a:t>αλλά </a:t>
            </a:r>
            <a:r>
              <a:rPr lang="el-GR" sz="1800" b="1" dirty="0"/>
              <a:t>πρακτικό </a:t>
            </a:r>
            <a:r>
              <a:rPr lang="el-GR" sz="1800" dirty="0"/>
              <a:t>(δηλαδή, φυσικά πραγματοποιήσιμο) φίλτρο. </a:t>
            </a:r>
            <a:endParaRPr lang="el-GR" sz="1800" dirty="0" smtClean="0"/>
          </a:p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/>
              <a:t>Στα πρακτικά φίλτρα </a:t>
            </a:r>
            <a:r>
              <a:rPr lang="el-GR" sz="1800" dirty="0" smtClean="0"/>
              <a:t>τα δύο παραπάνω χαρακτηριστικά </a:t>
            </a:r>
            <a:r>
              <a:rPr lang="el-GR" sz="1800" dirty="0"/>
              <a:t>δεν ισχύουν. </a:t>
            </a:r>
          </a:p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l-GR" sz="1800" dirty="0" smtClean="0"/>
              <a:t>Για το σχεδιασμό πρακτικών φίλτρων έχουν </a:t>
            </a:r>
            <a:r>
              <a:rPr lang="el-GR" sz="1800" dirty="0"/>
              <a:t>αναπτυχθεί πολλές μέθοδοι, όπως </a:t>
            </a:r>
            <a:r>
              <a:rPr lang="el-GR" sz="1800" dirty="0" err="1"/>
              <a:t>Butterworth</a:t>
            </a:r>
            <a:r>
              <a:rPr lang="el-GR" sz="1800" dirty="0"/>
              <a:t>, </a:t>
            </a:r>
            <a:r>
              <a:rPr lang="el-GR" sz="1800" dirty="0" err="1"/>
              <a:t>Chebyshef</a:t>
            </a:r>
            <a:r>
              <a:rPr lang="el-GR" sz="1800" dirty="0"/>
              <a:t>, </a:t>
            </a:r>
            <a:r>
              <a:rPr lang="el-GR" sz="1800" dirty="0" err="1"/>
              <a:t>Bessel</a:t>
            </a:r>
            <a:r>
              <a:rPr lang="el-GR" sz="1800" dirty="0"/>
              <a:t>, κλπ</a:t>
            </a:r>
            <a:r>
              <a:rPr lang="el-GR" sz="1800" dirty="0" smtClean="0"/>
              <a:t>.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9447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/>
              <a:t>Απόκριση συχνότητας πρακτικού </a:t>
            </a:r>
            <a:r>
              <a:rPr lang="el-GR" sz="2400" dirty="0" err="1"/>
              <a:t>κατωδιαβατού</a:t>
            </a:r>
            <a:r>
              <a:rPr lang="el-GR" sz="2400" dirty="0"/>
              <a:t> φίλτρου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Σε ένα </a:t>
                </a:r>
                <a:r>
                  <a:rPr lang="el-GR" sz="1800" dirty="0"/>
                  <a:t>πρακτικό φίλτρο συμβαίνουν τα εξής:</a:t>
                </a:r>
              </a:p>
              <a:p>
                <a:pPr lvl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Μεταξύ της ζώνης </a:t>
                </a:r>
                <a:r>
                  <a:rPr lang="el-GR" sz="1800" dirty="0" smtClean="0"/>
                  <a:t>διέλευσης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και της </a:t>
                </a:r>
                <a:br>
                  <a:rPr lang="el-GR" sz="1800" dirty="0" smtClean="0"/>
                </a:br>
                <a:r>
                  <a:rPr lang="el-GR" sz="1800" dirty="0" smtClean="0"/>
                  <a:t>ζώνης </a:t>
                </a:r>
                <a:r>
                  <a:rPr lang="el-GR" sz="1800" dirty="0"/>
                  <a:t>αποκοπής μεσολαβεί </a:t>
                </a:r>
                <a:r>
                  <a:rPr lang="el-GR" sz="1800" dirty="0" smtClean="0"/>
                  <a:t>μια </a:t>
                </a:r>
                <a:br>
                  <a:rPr lang="el-GR" sz="1800" dirty="0" smtClean="0"/>
                </a:br>
                <a:r>
                  <a:rPr lang="el-GR" sz="1800" dirty="0" smtClean="0"/>
                  <a:t>πεπερασμένη </a:t>
                </a:r>
                <a:r>
                  <a:rPr lang="el-GR" sz="1800" dirty="0"/>
                  <a:t>περιοχή </a:t>
                </a:r>
                <a:r>
                  <a:rPr lang="el-GR" sz="1800" dirty="0" smtClean="0"/>
                  <a:t>συχνοτήτων</a:t>
                </a:r>
                <a:r>
                  <a:rPr lang="el-GR" sz="1800" dirty="0"/>
                  <a:t>,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η </a:t>
                </a:r>
                <a:r>
                  <a:rPr lang="el-GR" sz="1800" dirty="0"/>
                  <a:t>οποία ονομάζεται </a:t>
                </a:r>
                <a:r>
                  <a:rPr lang="el-GR" sz="1800" b="1" dirty="0" smtClean="0"/>
                  <a:t>ζώνη </a:t>
                </a:r>
                <a:r>
                  <a:rPr lang="el-GR" sz="1800" b="1" dirty="0"/>
                  <a:t>μετάβασης</a:t>
                </a:r>
                <a:r>
                  <a:rPr lang="el-GR" sz="1800" dirty="0"/>
                  <a:t>.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Στη </a:t>
                </a:r>
                <a:r>
                  <a:rPr lang="el-GR" sz="1800" dirty="0"/>
                  <a:t>ζώνη </a:t>
                </a:r>
                <a:r>
                  <a:rPr lang="el-GR" sz="1800" dirty="0" smtClean="0"/>
                  <a:t>μετάβασης</a:t>
                </a:r>
                <a:r>
                  <a:rPr lang="el-GR" sz="1800" dirty="0"/>
                  <a:t>, το κέρδος του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φίλτρου </a:t>
                </a:r>
                <a:r>
                  <a:rPr lang="el-GR" sz="1800" dirty="0"/>
                  <a:t>αλλάζει σταδιακά από ένα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(</a:t>
                </a:r>
                <a:r>
                  <a:rPr lang="el-GR" sz="1800" dirty="0"/>
                  <a:t>εντός της ζώνης διέλευσης) σε μηδέν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(</a:t>
                </a:r>
                <a:r>
                  <a:rPr lang="el-GR" sz="1800" dirty="0"/>
                  <a:t>στη ζώνη αποκοπής). Η ζώνη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μετάβασης έχει </a:t>
                </a:r>
                <a:r>
                  <a:rPr lang="el-GR" sz="1800" dirty="0"/>
                  <a:t>εύρος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 – 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800" dirty="0"/>
                  <a:t>.</a:t>
                </a:r>
                <a:endParaRPr lang="el-GR" sz="1800" dirty="0"/>
              </a:p>
              <a:p>
                <a:pPr lvl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Η απόκριση συχνότητας στην περιοχή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διέλευσης </a:t>
                </a:r>
                <a:r>
                  <a:rPr lang="el-GR" sz="1800" dirty="0"/>
                  <a:t>δεν είναι επίπεδη και ίση με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ένα</a:t>
                </a:r>
                <a:r>
                  <a:rPr lang="el-GR" sz="1800" dirty="0"/>
                  <a:t>, αλλά εμφανίζει έναν </a:t>
                </a:r>
                <a:r>
                  <a:rPr lang="el-GR" sz="1800" b="1" dirty="0"/>
                  <a:t>κυματισμό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εύρους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l-GR" sz="1800" dirty="0"/>
                  <a:t> εκατέρωθεν της τιμής 1. </a:t>
                </a:r>
                <a:r>
                  <a:rPr lang="el-GR" sz="1800" dirty="0" smtClean="0"/>
                  <a:t/>
                </a:r>
                <a:br>
                  <a:rPr lang="el-GR" sz="1800" dirty="0" smtClean="0"/>
                </a:br>
                <a:r>
                  <a:rPr lang="el-GR" sz="1800" dirty="0" smtClean="0"/>
                  <a:t>Αντίστοιχα</a:t>
                </a:r>
                <a:r>
                  <a:rPr lang="el-GR" sz="1800" dirty="0"/>
                  <a:t>, και στην περιοχή αποκοπής η απόκριση δεν είναι επίπεδη και ίση με μηδέν, αλλά εμφανίζει έναν κυματισμό εύρους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l-GR" sz="1800" dirty="0"/>
                  <a:t> άνω της τιμής 0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16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844824"/>
            <a:ext cx="4647555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22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φίλτρο έχει κρουστική απόκριση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sz="1800" i="1" dirty="0" smtClean="0">
                            <a:latin typeface="Cambria Math"/>
                          </a:rPr>
                          <m:t>−</m:t>
                        </m:r>
                        <m:r>
                          <a:rPr lang="en-US" sz="1800" i="1" dirty="0" smtClean="0">
                            <a:latin typeface="Cambria Math"/>
                          </a:rPr>
                          <m:t>𝑎𝑡</m:t>
                        </m:r>
                      </m:sup>
                    </m:sSup>
                    <m:r>
                      <a:rPr lang="en-US" sz="1800" i="1" dirty="0" smtClean="0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en-US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sz="1800" i="1" dirty="0" smtClean="0">
                        <a:latin typeface="Cambria Math"/>
                      </a:rPr>
                      <m:t>,</m:t>
                    </m:r>
                    <m:r>
                      <a:rPr lang="en-US" sz="1800" i="1" dirty="0" err="1">
                        <a:latin typeface="Cambria Math"/>
                      </a:rPr>
                      <m:t>𝑎</m:t>
                    </m:r>
                    <m:r>
                      <a:rPr lang="en-US" sz="1800" i="1" dirty="0" err="1">
                        <a:latin typeface="Cambria Math"/>
                      </a:rPr>
                      <m:t>∈</m:t>
                    </m:r>
                    <m:r>
                      <a:rPr lang="en-US" sz="1800" i="1" dirty="0" err="1">
                        <a:latin typeface="Cambria Math"/>
                      </a:rPr>
                      <m:t>𝑅</m:t>
                    </m:r>
                  </m:oMath>
                </a14:m>
                <a:r>
                  <a:rPr lang="en-US" sz="1800" dirty="0"/>
                  <a:t>. </a:t>
                </a:r>
                <a:r>
                  <a:rPr lang="el-GR" sz="1800" dirty="0"/>
                  <a:t>Να ευρεθεί τι είδους φίλτρο είναι.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Υπολογίζουμε την </a:t>
                </a:r>
                <a:r>
                  <a:rPr lang="el-GR" sz="1800" dirty="0" smtClean="0"/>
                  <a:t>απόκριση συχνότητας του </a:t>
                </a:r>
                <a:r>
                  <a:rPr lang="el-GR" sz="1800" dirty="0"/>
                  <a:t>φίλτρου.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𝐻</m:t>
                      </m:r>
                      <m:r>
                        <a:rPr lang="en-US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𝑎𝑡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r>
                            <a:rPr lang="en-US" sz="1800" i="1" dirty="0">
                              <a:latin typeface="Cambria Math"/>
                            </a:rPr>
                            <m:t>=</m:t>
                          </m:r>
                        </m:e>
                      </m:nary>
                      <m:nary>
                        <m:nary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800" i="1" dirty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𝑎</m:t>
                                  </m:r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n-US" sz="1800" i="1" dirty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n-US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𝑑𝑡</m:t>
                          </m:r>
                          <m:d>
                            <m:dPr>
                              <m:begChr m:val=""/>
                              <m:endChr m:val="|"/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800" i="1" dirty="0">
                                  <a:latin typeface="Cambria Math"/>
                                </a:rPr>
                                <m:t>=−</m:t>
                              </m:r>
                              <m:f>
                                <m:f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𝑎</m:t>
                                  </m:r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𝑎</m:t>
                                      </m:r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</m:e>
                          </m:d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+∞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800" i="1" dirty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nary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𝑎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1" dirty="0" err="1">
                                      <a:latin typeface="Cambria Math"/>
                                    </a:rPr>
                                    <m:t>lim</m:t>
                                  </m:r>
                                </m:e>
                                <m:li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→∞</m:t>
                                  </m:r>
                                </m:lim>
                              </m:limLow>
                            </m:fName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𝑎</m:t>
                                      </m:r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1800" i="1" dirty="0" err="1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</m:d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1800" i="1" dirty="0"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p>
                            </m:e>
                          </m:func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𝑎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1" dirty="0" err="1">
                                      <a:latin typeface="Cambria Math"/>
                                    </a:rPr>
                                    <m:t>lim</m:t>
                                  </m:r>
                                </m:e>
                                <m:li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→∞</m:t>
                                  </m:r>
                                </m:lim>
                              </m:limLow>
                            </m:fName>
                            <m:e>
                              <m:d>
                                <m:dPr>
                                  <m:ctrlPr>
                                    <a:rPr lang="en-US" sz="1800" b="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𝛼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 </m:t>
                                  </m:r>
                                  <m:sSup>
                                    <m:sSup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𝑗</m:t>
                                      </m:r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sup>
                                  </m:sSup>
                                </m:e>
                              </m:d>
                              <m:r>
                                <a:rPr lang="en-US" sz="1800" i="1" dirty="0">
                                  <a:latin typeface="Cambria Math"/>
                                </a:rPr>
                                <m:t>−1</m:t>
                              </m:r>
                            </m:e>
                          </m:func>
                        </m:e>
                      </m:d>
                    </m:oMath>
                  </m:oMathPara>
                </a14:m>
                <a:endParaRPr lang="en-US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 dirty="0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𝑎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en-US" sz="1800" i="1" dirty="0" smtClean="0">
                                      <a:latin typeface="Cambria Math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i="1" dirty="0" err="1">
                                      <a:latin typeface="Cambria Math"/>
                                    </a:rPr>
                                    <m:t>lim</m:t>
                                  </m:r>
                                </m:e>
                                <m:lim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→∞</m:t>
                                  </m:r>
                                </m:lim>
                              </m:limLow>
                            </m:fName>
                            <m:e>
                              <m:sSup>
                                <m:sSup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𝑎𝑡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US" sz="1800" i="1" dirty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 i="0" dirty="0" err="1">
                                          <a:latin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  <m:r>
                                        <a:rPr lang="en-US" sz="1800" i="1" dirty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func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 dirty="0" err="1">
                                      <a:latin typeface="Cambria Math"/>
                                    </a:rPr>
                                    <m:t>𝑗𝑠𝑖𝑛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n-US" sz="1800" i="1" dirty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lang="en-US" sz="1800" i="1" dirty="0">
                                  <a:latin typeface="Cambria Math"/>
                                </a:rPr>
                                <m:t>−1</m:t>
                              </m:r>
                            </m:e>
                          </m:func>
                        </m:e>
                      </m:d>
                      <m:r>
                        <a:rPr lang="en-US" sz="1800" i="1" dirty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𝑎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0−1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dirty="0" smtClean="0">
                          <a:latin typeface="Cambria Math"/>
                        </a:rPr>
                        <m:t>Α</m:t>
                      </m:r>
                      <m:r>
                        <m:rPr>
                          <m:sty m:val="p"/>
                        </m:rPr>
                        <a:rPr lang="el-GR" sz="1800" i="0" dirty="0" smtClean="0">
                          <a:latin typeface="Cambria Math"/>
                        </a:rPr>
                        <m:t>ρα</m:t>
                      </m:r>
                      <m:r>
                        <a:rPr lang="el-GR" sz="1800" i="1" dirty="0" smtClean="0">
                          <a:latin typeface="Cambria Math"/>
                        </a:rPr>
                        <m:t> </m:t>
                      </m:r>
                      <m:r>
                        <a:rPr lang="en-US" sz="1800" i="1" dirty="0">
                          <a:latin typeface="Cambria Math"/>
                        </a:rPr>
                        <m:t>𝐻</m:t>
                      </m:r>
                      <m:r>
                        <a:rPr lang="en-US" sz="1800" i="1" dirty="0">
                          <a:latin typeface="Cambria Math"/>
                        </a:rPr>
                        <m:t>(</m:t>
                      </m:r>
                      <m:r>
                        <a:rPr lang="el-GR" sz="1800" i="1" dirty="0">
                          <a:latin typeface="Cambria Math"/>
                        </a:rPr>
                        <m:t>𝜔</m:t>
                      </m:r>
                      <m:r>
                        <a:rPr lang="el-GR" sz="1800" i="1" dirty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800" i="1" dirty="0" err="1">
                              <a:latin typeface="Cambria Math"/>
                            </a:rPr>
                            <m:t>𝑎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+</m:t>
                          </m:r>
                          <m:r>
                            <a:rPr lang="en-US" sz="1800" i="1" dirty="0" err="1">
                              <a:latin typeface="Cambria Math"/>
                            </a:rPr>
                            <m:t>𝑗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r="-88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228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1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Στο ακόλουθο σχήμα δίνονται οι γραφικές παραστάσεις της κρουστικής απόκρισης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του μέτρου και της φάσης της απόκρισης συχνότητας.</a:t>
                </a:r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3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Παρατηρούμε ότι το μέτρο αποσβένει στις υψηλές συχνότητες, δηλαδή</a:t>
                </a:r>
                <a:r>
                  <a:rPr lang="el-GR" sz="1800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sz="1800" i="1" dirty="0" err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l-GR" sz="1800" i="1" dirty="0" err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l-GR" sz="1800" i="1" dirty="0" err="1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d>
                              <m:dPr>
                                <m:begChr m:val="|"/>
                                <m:endChr m:val="|"/>
                                <m:ctrlPr>
                                  <a:rPr lang="el-GR" sz="1800" i="1" dirty="0" err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 dirty="0" err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  <m:r>
                              <a:rPr lang="el-GR" sz="1800" i="1" dirty="0" err="1">
                                <a:latin typeface="Cambria Math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|"/>
                            <m:endChr m:val="|"/>
                            <m:ctrlPr>
                              <a:rPr lang="el-GR" sz="1800" i="1" dirty="0" err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1800" i="0" dirty="0" err="1">
                                <a:latin typeface="Cambria Math"/>
                              </a:rPr>
                              <m:t>Η</m:t>
                            </m:r>
                            <m:d>
                              <m:dPr>
                                <m:ctrlPr>
                                  <a:rPr lang="el-GR" sz="1800" i="1" dirty="0" err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sz="1800" i="1" dirty="0" err="1">
                                    <a:latin typeface="Cambria Math"/>
                                  </a:rPr>
                                  <m:t>𝜔</m:t>
                                </m:r>
                              </m:e>
                            </m:d>
                          </m:e>
                        </m:d>
                      </m:e>
                    </m:func>
                    <m:r>
                      <a:rPr lang="el-GR" sz="1800" i="1" dirty="0" err="1">
                        <a:latin typeface="Cambria Math"/>
                      </a:rPr>
                      <m:t>=0</m:t>
                    </m:r>
                  </m:oMath>
                </a14:m>
                <a:r>
                  <a:rPr lang="el-GR" sz="1800" dirty="0"/>
                  <a:t>, επομένως είναι ένα </a:t>
                </a:r>
                <a:r>
                  <a:rPr lang="el-GR" sz="1800" b="1" dirty="0"/>
                  <a:t>πρακτικό </a:t>
                </a:r>
                <a:r>
                  <a:rPr lang="el-GR" sz="1800" b="1" dirty="0" err="1"/>
                  <a:t>κατωδιαβατό</a:t>
                </a:r>
                <a:r>
                  <a:rPr lang="el-GR" sz="1800" b="1" dirty="0"/>
                  <a:t> </a:t>
                </a:r>
                <a:r>
                  <a:rPr lang="el-GR" sz="1800" dirty="0"/>
                  <a:t>φίλτρο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18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9019432"/>
              </p:ext>
            </p:extLst>
          </p:nvPr>
        </p:nvGraphicFramePr>
        <p:xfrm>
          <a:off x="683568" y="2183164"/>
          <a:ext cx="2272655" cy="1965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Bitmap Image" r:id="rId4" imgW="1552792" imgH="1333333" progId="Paint.Picture">
                  <p:embed/>
                </p:oleObj>
              </mc:Choice>
              <mc:Fallback>
                <p:oleObj name="Bitmap Image" r:id="rId4" imgW="1552792" imgH="1333333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2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183164"/>
                        <a:ext cx="2272655" cy="19659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881438"/>
              </p:ext>
            </p:extLst>
          </p:nvPr>
        </p:nvGraphicFramePr>
        <p:xfrm>
          <a:off x="3105201" y="2308648"/>
          <a:ext cx="2690935" cy="1840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Bitmap Image" r:id="rId6" imgW="1848108" imgH="1257476" progId="Paint.Picture">
                  <p:embed/>
                </p:oleObj>
              </mc:Choice>
              <mc:Fallback>
                <p:oleObj name="Bitmap Image" r:id="rId6" imgW="1848108" imgH="1257476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2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5201" y="2308648"/>
                        <a:ext cx="2690935" cy="18404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2317019"/>
              </p:ext>
            </p:extLst>
          </p:nvPr>
        </p:nvGraphicFramePr>
        <p:xfrm>
          <a:off x="5985521" y="2178574"/>
          <a:ext cx="2690935" cy="1826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Bitmap Image" r:id="rId8" imgW="1838095" imgH="1238423" progId="Paint.Picture">
                  <p:embed/>
                </p:oleObj>
              </mc:Choice>
              <mc:Fallback>
                <p:oleObj name="Bitmap Image" r:id="rId8" imgW="1838095" imgH="1238423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lum bright="-2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5521" y="2178574"/>
                        <a:ext cx="2690935" cy="18264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149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Ένα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sSup>
                      <m:sSup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 dirty="0" smtClean="0">
                            <a:latin typeface="Cambria Math"/>
                          </a:rPr>
                          <m:t>−2</m:t>
                        </m:r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el-GR" sz="1800" i="1" dirty="0" err="1">
                        <a:latin typeface="Cambria Math"/>
                      </a:rPr>
                      <m:t>𝑢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περνάει από ένα ιδανικό </a:t>
                </a:r>
                <a:r>
                  <a:rPr lang="el-GR" sz="1800" dirty="0" err="1"/>
                  <a:t>κατωδιαβατό</a:t>
                </a:r>
                <a:r>
                  <a:rPr lang="el-GR" sz="1800" dirty="0"/>
                  <a:t> φίλτρο, που έχει συχνότητα αποκοπής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 dirty="0" smtClean="0">
                            <a:latin typeface="Cambria Math"/>
                          </a:rPr>
                          <m:t>𝐻</m:t>
                        </m:r>
                      </m:sub>
                    </m:sSub>
                    <m:r>
                      <a:rPr lang="el-GR" sz="1800" i="1" dirty="0" smtClean="0">
                        <a:latin typeface="Cambria Math"/>
                      </a:rPr>
                      <m:t>=1 </m:t>
                    </m:r>
                    <m:r>
                      <a:rPr lang="el-GR" sz="1800" i="1" dirty="0" err="1">
                        <a:latin typeface="Cambria Math"/>
                      </a:rPr>
                      <m:t>𝑟𝑎𝑑</m:t>
                    </m:r>
                    <m:r>
                      <a:rPr lang="el-GR" sz="1800" i="1" dirty="0" err="1">
                        <a:latin typeface="Cambria Math"/>
                      </a:rPr>
                      <m:t>⁄</m:t>
                    </m:r>
                    <m:r>
                      <m:rPr>
                        <m:sty m:val="p"/>
                      </m:rPr>
                      <a:rPr lang="el-GR" sz="1800" i="1" dirty="0" err="1">
                        <a:latin typeface="Cambria Math"/>
                      </a:rPr>
                      <m:t>sec</m:t>
                    </m:r>
                  </m:oMath>
                </a14:m>
                <a:r>
                  <a:rPr lang="el-GR" sz="1800" dirty="0"/>
                  <a:t>. Να βρεθεί ο λόγος της ενέργειας εξόδου προς την ενέργεια εισόδου (Για το φίλτρο να ληφθεί A=1).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 smtClean="0"/>
                  <a:t>Απάντηση</a:t>
                </a:r>
                <a:r>
                  <a:rPr lang="el-GR" sz="1800" dirty="0"/>
                  <a:t>: Ο </a:t>
                </a:r>
                <a:r>
                  <a:rPr lang="en-US" sz="1800" dirty="0" smtClean="0"/>
                  <a:t>MF </a:t>
                </a:r>
                <a:r>
                  <a:rPr lang="el-GR" sz="1800" dirty="0" smtClean="0"/>
                  <a:t>του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είναι</a:t>
                </a:r>
                <a:r>
                  <a:rPr lang="en-US" sz="1800" dirty="0" smtClean="0"/>
                  <a:t>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)=1/(2+</m:t>
                    </m:r>
                    <m:r>
                      <a:rPr lang="el-GR" sz="1800" i="1" dirty="0">
                        <a:latin typeface="Cambria Math"/>
                      </a:rPr>
                      <m:t>𝑗</m:t>
                    </m:r>
                    <m:r>
                      <a:rPr lang="el-GR" sz="1800" i="1" dirty="0">
                        <a:latin typeface="Cambria Math"/>
                      </a:rPr>
                      <m:t>𝜔</m:t>
                    </m:r>
                    <m:r>
                      <a:rPr lang="en-US" sz="1800" b="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1800" dirty="0" smtClean="0"/>
                  <a:t>. </a:t>
                </a:r>
                <a:r>
                  <a:rPr lang="el-GR" sz="1800" dirty="0" smtClean="0"/>
                  <a:t>Επομένως</a:t>
                </a:r>
                <a:r>
                  <a:rPr lang="el-GR" sz="1800" dirty="0"/>
                  <a:t>, το φάσμα πυκνότητας ενέργειας του σήματος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είναι: 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𝑋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2+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l-GR" sz="1800" i="1" dirty="0">
                              <a:latin typeface="Cambria Math"/>
                            </a:rPr>
                            <m:t>+4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Επειδή το μέτρο της συνάρτησης μεταφοράς του δοθέντος </a:t>
                </a:r>
                <a:r>
                  <a:rPr lang="el-GR" sz="1800" dirty="0" err="1"/>
                  <a:t>κατωδιαβατού</a:t>
                </a:r>
                <a:r>
                  <a:rPr lang="el-GR" sz="1800" dirty="0"/>
                  <a:t> φίλτρου δίνεται από τη σχέση: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|</m:t>
                      </m:r>
                      <m:r>
                        <a:rPr lang="el-GR" sz="1800" i="1" dirty="0" err="1">
                          <a:latin typeface="Cambria Math"/>
                        </a:rPr>
                        <m:t>𝐻</m:t>
                      </m:r>
                      <m:r>
                        <a:rPr lang="el-GR" sz="1800" i="1" dirty="0" err="1">
                          <a:latin typeface="Cambria Math"/>
                        </a:rPr>
                        <m:t>(</m:t>
                      </m:r>
                      <m:r>
                        <a:rPr lang="el-GR" sz="1800" i="1" dirty="0" err="1">
                          <a:latin typeface="Cambria Math"/>
                        </a:rPr>
                        <m:t>𝜔</m:t>
                      </m:r>
                      <m:r>
                        <a:rPr lang="el-GR" sz="1800" i="1" dirty="0" err="1">
                          <a:latin typeface="Cambria Math"/>
                        </a:rPr>
                        <m:t>)|=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1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,  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𝐻</m:t>
                                  </m:r>
                                </m:sub>
                              </m:sSub>
                              <m:r>
                                <a:rPr lang="el-GR" sz="1800" i="1" dirty="0">
                                  <a:latin typeface="Cambria Math"/>
                                </a:rPr>
                                <m:t>=1</m:t>
                              </m:r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0 ,                   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αλλού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βρίσκουμε το φάσμα πυκνότητας ενέργειας του σήματος εξόδου, ως:</a:t>
                </a:r>
              </a:p>
              <a:p>
                <a:pPr marL="0" indent="0" algn="l">
                  <a:lnSpc>
                    <a:spcPct val="11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err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𝑋</m:t>
                              </m:r>
                              <m:d>
                                <m:d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𝐻</m:t>
                              </m:r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𝜔</m:t>
                                      </m:r>
                                    </m:e>
                                    <m:sup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+4</m:t>
                                  </m:r>
                                </m:den>
                              </m:f>
                              <m:r>
                                <a:rPr lang="el-GR" sz="1800" i="1" dirty="0">
                                  <a:latin typeface="Cambria Math"/>
                                </a:rPr>
                                <m:t> ,</m:t>
                              </m:r>
                              <m:r>
                                <a:rPr lang="en-US" sz="1800" b="0" i="1" dirty="0" smtClean="0">
                                  <a:latin typeface="Cambria Math"/>
                                </a:rPr>
                                <m:t>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 dirty="0">
                                  <a:latin typeface="Cambria Math"/>
                                </a:rPr>
                                <m:t>&lt;1</m:t>
                              </m:r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0 ,            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αλλού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 t="-55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4149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600" dirty="0" smtClean="0"/>
              <a:t>Γραμμικά Φίλτρα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Autofit/>
          </a:bodyPr>
          <a:lstStyle/>
          <a:p>
            <a:pPr marL="457200" lvl="0" indent="-457200" algn="l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dirty="0"/>
              <a:t>Ιδανικά Γραμμικά Φίλτρα</a:t>
            </a:r>
            <a:endParaRPr lang="el-GR" sz="2000" dirty="0"/>
          </a:p>
          <a:p>
            <a:pPr lvl="1" algn="l">
              <a:lnSpc>
                <a:spcPct val="130000"/>
              </a:lnSpc>
              <a:spcBef>
                <a:spcPts val="600"/>
              </a:spcBef>
            </a:pPr>
            <a:r>
              <a:rPr lang="el-GR" dirty="0"/>
              <a:t>Ιδανικό </a:t>
            </a:r>
            <a:r>
              <a:rPr lang="el-GR" dirty="0" err="1"/>
              <a:t>Κατωδιαβατό</a:t>
            </a:r>
            <a:r>
              <a:rPr lang="el-GR" dirty="0"/>
              <a:t> Φίλτρο</a:t>
            </a:r>
            <a:endParaRPr lang="el-GR" sz="1800" dirty="0"/>
          </a:p>
          <a:p>
            <a:pPr lvl="1" algn="l">
              <a:lnSpc>
                <a:spcPct val="130000"/>
              </a:lnSpc>
              <a:spcBef>
                <a:spcPts val="600"/>
              </a:spcBef>
            </a:pPr>
            <a:r>
              <a:rPr lang="el-GR" dirty="0"/>
              <a:t>Ιδανικό </a:t>
            </a:r>
            <a:r>
              <a:rPr lang="el-GR" dirty="0" err="1"/>
              <a:t>Ανωδιαβατό</a:t>
            </a:r>
            <a:r>
              <a:rPr lang="el-GR" dirty="0"/>
              <a:t> Φίλτρο</a:t>
            </a:r>
            <a:endParaRPr lang="el-GR" sz="1800" dirty="0"/>
          </a:p>
          <a:p>
            <a:pPr lvl="1" algn="l">
              <a:lnSpc>
                <a:spcPct val="130000"/>
              </a:lnSpc>
              <a:spcBef>
                <a:spcPts val="600"/>
              </a:spcBef>
            </a:pPr>
            <a:r>
              <a:rPr lang="el-GR" dirty="0"/>
              <a:t>Ιδανικό </a:t>
            </a:r>
            <a:r>
              <a:rPr lang="el-GR" dirty="0" err="1"/>
              <a:t>Ζωνοδιαβατό</a:t>
            </a:r>
            <a:r>
              <a:rPr lang="el-GR" dirty="0"/>
              <a:t> Φίλτρο</a:t>
            </a:r>
            <a:endParaRPr lang="el-GR" sz="1800" dirty="0"/>
          </a:p>
          <a:p>
            <a:pPr lvl="1" algn="l">
              <a:lnSpc>
                <a:spcPct val="130000"/>
              </a:lnSpc>
              <a:spcBef>
                <a:spcPts val="600"/>
              </a:spcBef>
            </a:pPr>
            <a:r>
              <a:rPr lang="el-GR" dirty="0"/>
              <a:t>Ιδανικό </a:t>
            </a:r>
            <a:r>
              <a:rPr lang="el-GR" dirty="0" err="1"/>
              <a:t>Ζωνοφρακτικό</a:t>
            </a:r>
            <a:r>
              <a:rPr lang="el-GR" dirty="0"/>
              <a:t> Φίλτρο</a:t>
            </a:r>
            <a:endParaRPr lang="el-GR" sz="1800" dirty="0"/>
          </a:p>
          <a:p>
            <a:pPr marL="457200" lvl="0" indent="-457200" algn="l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dirty="0"/>
              <a:t>Χαρακτηριστικές ιδιότητες ιδανικών φίλτρων</a:t>
            </a:r>
            <a:endParaRPr lang="el-GR" sz="2000" dirty="0"/>
          </a:p>
          <a:p>
            <a:pPr marL="457200" lvl="0" indent="-457200" algn="l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dirty="0"/>
              <a:t>Συνθήκη αιτιότητας (</a:t>
            </a:r>
            <a:r>
              <a:rPr lang="el-GR" dirty="0" err="1"/>
              <a:t>Paley</a:t>
            </a:r>
            <a:r>
              <a:rPr lang="el-GR" dirty="0"/>
              <a:t> – </a:t>
            </a:r>
            <a:r>
              <a:rPr lang="el-GR" dirty="0" err="1"/>
              <a:t>Wiener</a:t>
            </a:r>
            <a:r>
              <a:rPr lang="el-GR" dirty="0"/>
              <a:t>)</a:t>
            </a:r>
            <a:endParaRPr lang="el-GR" sz="2000" dirty="0"/>
          </a:p>
          <a:p>
            <a:pPr marL="457200" lvl="0" indent="-457200" algn="l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dirty="0"/>
              <a:t>Εύρος Ζώνης Φίλτρων</a:t>
            </a:r>
            <a:endParaRPr lang="el-GR" sz="2000" dirty="0"/>
          </a:p>
          <a:p>
            <a:pPr marL="457200" lvl="0" indent="-457200" algn="l">
              <a:lnSpc>
                <a:spcPct val="13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l-GR" dirty="0"/>
              <a:t>Πρακτικά </a:t>
            </a:r>
            <a:r>
              <a:rPr lang="el-GR" dirty="0" smtClean="0"/>
              <a:t>Φίλτρα</a:t>
            </a:r>
            <a:endParaRPr lang="el-GR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823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</a:t>
            </a:r>
            <a:r>
              <a:rPr lang="en-US" dirty="0" smtClean="0"/>
              <a:t>2 (</a:t>
            </a:r>
            <a:r>
              <a:rPr lang="el-GR" dirty="0" smtClean="0"/>
              <a:t>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Για </a:t>
                </a:r>
                <a:r>
                  <a:rPr lang="el-GR" sz="1800" dirty="0"/>
                  <a:t>να βρούμε την ολική ενέργεια του σήματος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ολοκληρώνουμε την παραπάνω σχέση (θεώρημα </a:t>
                </a:r>
                <a:r>
                  <a:rPr lang="el-GR" sz="1800" dirty="0" err="1" smtClean="0"/>
                  <a:t>Par</a:t>
                </a:r>
                <a:r>
                  <a:rPr lang="en-US" sz="1800" smtClean="0"/>
                  <a:t>s</a:t>
                </a:r>
                <a:r>
                  <a:rPr lang="el-GR" sz="1800" smtClean="0"/>
                  <a:t>eval</a:t>
                </a:r>
                <a:r>
                  <a:rPr lang="el-GR" sz="1800" dirty="0"/>
                  <a:t>):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∞</m:t>
                          </m:r>
                        </m:sub>
                        <m:sup>
                          <m:r>
                            <a:rPr lang="el-GR" sz="1800" i="1" dirty="0" err="1">
                              <a:latin typeface="Cambria Math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sup>
                        <m:e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1800" i="1" dirty="0">
                                  <a:latin typeface="Cambria Math"/>
                                </a:rPr>
                                <m:t>+4</m:t>
                              </m:r>
                            </m:den>
                          </m:f>
                          <m:r>
                            <a:rPr lang="el-GR" sz="1800" i="1" dirty="0">
                              <a:latin typeface="Cambria Math"/>
                            </a:rPr>
                            <m:t>𝑑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e>
                      </m:nary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Ομοίως, η ενέργεια του σήματος εισόδου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−∞</m:t>
                          </m:r>
                        </m:sub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 smtClean="0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1800" i="1" dirty="0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l-GR" sz="1800" i="1" dirty="0" smtClean="0">
                              <a:latin typeface="Cambria Math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l-GR" sz="1800" i="1" dirty="0" smtClean="0">
                                  <a:latin typeface="Cambria Math"/>
                                </a:rPr>
                                <m:t>−4</m:t>
                              </m:r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sup>
                          </m:sSup>
                          <m:r>
                            <a:rPr lang="el-GR" sz="1800" i="1" dirty="0" smtClean="0">
                              <a:latin typeface="Cambria Math"/>
                            </a:rPr>
                            <m:t>𝑑𝑡</m:t>
                          </m:r>
                        </m:e>
                      </m:nary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Διαιρώντας τις δύο τελευταίες σχέσεις, βρίσκουμε τον ζητούμενο λόγο, ως: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l-GR" sz="1800" i="1" dirty="0" err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l-GR" sz="1800" i="1" dirty="0" err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  <m:func>
                            <m:func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 dirty="0">
                                      <a:latin typeface="Cambria Math"/>
                                    </a:rPr>
                                    <m:t>tan</m:t>
                                  </m:r>
                                </m:e>
                                <m:sup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l-GR" sz="1800" i="1" dirty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l-GR" sz="1800" i="1" dirty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num>
                        <m:den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den>
                      </m:f>
                      <m:r>
                        <a:rPr lang="el-GR" sz="1800" i="1" dirty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800" i="1" dirty="0">
                                  <a:latin typeface="Cambria Math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l-GR" sz="1800" i="1" dirty="0"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l-GR" sz="1800" i="1" dirty="0">
                          <a:latin typeface="Cambria Math"/>
                        </a:rPr>
                        <m:t>=0,29</m:t>
                      </m:r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Παρατηρούμε ότι ποσοστό 71% της ενέργειας εισόδου απορροφάται από το ιδανικό φίλτρο και μόνο το 29% φθάνει στην έξοδο</a:t>
                </a:r>
                <a:r>
                  <a:rPr lang="el-GR" sz="1800" dirty="0" smtClean="0"/>
                  <a:t>.</a:t>
                </a:r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414953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Σε ένα ιδανικό </a:t>
                </a:r>
                <a:r>
                  <a:rPr lang="el-GR" sz="1800" dirty="0" err="1"/>
                  <a:t>κατωδιαβατό</a:t>
                </a:r>
                <a:r>
                  <a:rPr lang="el-GR" sz="1800" dirty="0"/>
                  <a:t> φίλτρο (LPF) εισέρχεται ένα γνωστό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φάσμα Fourier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𝑋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)|</m:t>
                    </m:r>
                  </m:oMath>
                </a14:m>
                <a:r>
                  <a:rPr lang="el-GR" sz="1800" dirty="0"/>
                  <a:t>. Στην έξοδο κόβονται οι υψηλές συχνότητες, δηλαδή αυτές για τις οποίες ισχύει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 err="1">
                        <a:latin typeface="Cambria Math"/>
                      </a:rPr>
                      <m:t>|&gt;</m:t>
                    </m:r>
                    <m:r>
                      <a:rPr lang="el-GR" sz="1800" i="1" dirty="0" err="1">
                        <a:latin typeface="Cambria Math"/>
                      </a:rPr>
                      <m:t>𝑎</m:t>
                    </m:r>
                  </m:oMath>
                </a14:m>
                <a:r>
                  <a:rPr lang="el-GR" sz="1800" dirty="0"/>
                  <a:t>. Τα φάσματα εισόδου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και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LPF φίλτρου δείχνονται στο παρακάτω σχήμα. Να υπολογιστεί το σήμα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Το σήμα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θα υπολογιστεί με αντίστροφο μετασχηματισμό Fourier επί του φάσματος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Το φάσμα της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</a:t>
                </a:r>
                <a:r>
                  <a:rPr lang="el-GR" sz="1800" dirty="0" smtClean="0"/>
                  <a:t>του </a:t>
                </a:r>
                <a:r>
                  <a:rPr lang="el-GR" sz="1800" dirty="0"/>
                  <a:t>φίλτρου LPF υπολογίζεται από τη σχέση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 </m:t>
                    </m:r>
                    <m:r>
                      <a:rPr lang="el-GR" sz="1800" i="1" dirty="0" err="1">
                        <a:latin typeface="Cambria Math"/>
                      </a:rPr>
                      <m:t>𝐻</m:t>
                    </m:r>
                    <m:r>
                      <a:rPr lang="el-GR" sz="1800" i="1" dirty="0" err="1">
                        <a:latin typeface="Cambria Math"/>
                      </a:rPr>
                      <m:t>(</m:t>
                    </m:r>
                    <m:r>
                      <a:rPr lang="el-GR" sz="1800" i="1" dirty="0" err="1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ενώ το σήμα εξόδου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 </m:t>
                    </m:r>
                  </m:oMath>
                </a14:m>
                <a:r>
                  <a:rPr lang="el-GR" sz="1800" dirty="0"/>
                  <a:t>είναι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)∗</m:t>
                    </m:r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</a:t>
                </a:r>
                <a:endParaRPr lang="el-GR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 r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21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7956892"/>
              </p:ext>
            </p:extLst>
          </p:nvPr>
        </p:nvGraphicFramePr>
        <p:xfrm>
          <a:off x="904001" y="2708920"/>
          <a:ext cx="7340407" cy="1944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Bitmap Image" r:id="rId4" imgW="5439534" imgH="1438095" progId="Paint.Picture">
                  <p:embed/>
                </p:oleObj>
              </mc:Choice>
              <mc:Fallback>
                <p:oleObj name="Bitmap Image" r:id="rId4" imgW="5439534" imgH="1438095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001" y="2708920"/>
                        <a:ext cx="7340407" cy="19442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149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3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𝑋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θεωρείται γνωστό, άρα και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</a:t>
                </a:r>
                <a:r>
                  <a:rPr lang="el-GR" sz="1800" dirty="0" smtClean="0"/>
                  <a:t>Η </a:t>
                </a:r>
                <a:r>
                  <a:rPr lang="el-GR" sz="1800" dirty="0"/>
                  <a:t>συνάρτηση μεταφοράς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𝐻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φίλτρου είναι τετραγωνικής </a:t>
                </a:r>
                <a:r>
                  <a:rPr lang="el-GR" sz="1800" dirty="0" smtClean="0"/>
                  <a:t>μορφής και η </a:t>
                </a:r>
                <a:r>
                  <a:rPr lang="el-GR" sz="1800" dirty="0"/>
                  <a:t>κρουστική </a:t>
                </a:r>
                <a:r>
                  <a:rPr lang="el-GR" sz="1800" dirty="0" smtClean="0"/>
                  <a:t>απόκρισή της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του φίλτρου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h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𝑎𝑡</m:t>
                              </m:r>
                            </m:e>
                          </m:func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𝜋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 η έξοδος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υπολογίζεται από τη συνέλιξη της εισόδου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με την κρουστική απόκριση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h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, δηλ.: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𝑦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)=</m:t>
                      </m:r>
                      <m:r>
                        <a:rPr lang="el-GR" sz="1800" i="1" dirty="0" smtClean="0">
                          <a:latin typeface="Cambria Math"/>
                        </a:rPr>
                        <m:t>𝑥</m:t>
                      </m:r>
                      <m:r>
                        <a:rPr lang="el-GR" sz="1800" i="1" dirty="0" smtClean="0">
                          <a:latin typeface="Cambria Math"/>
                        </a:rPr>
                        <m:t>(</m:t>
                      </m:r>
                      <m:r>
                        <a:rPr lang="el-GR" sz="1800" i="1" dirty="0" smtClean="0">
                          <a:latin typeface="Cambria Math"/>
                        </a:rPr>
                        <m:t>𝑡</m:t>
                      </m:r>
                      <m:r>
                        <a:rPr lang="el-GR" sz="1800" i="1" dirty="0" smtClean="0">
                          <a:latin typeface="Cambria Math"/>
                        </a:rPr>
                        <m:t>)∗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𝑎𝑡</m:t>
                              </m:r>
                            </m:e>
                          </m:func>
                        </m:num>
                        <m:den>
                          <m:r>
                            <a:rPr lang="el-GR" sz="1800" i="1" dirty="0" err="1">
                              <a:latin typeface="Cambria Math"/>
                            </a:rPr>
                            <m:t>𝜋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3726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Σε ένα φίλτρο Σ εισέρχεται ένα γνωστό σήμα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. Στην έξοδο κόβεται το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για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|</m:t>
                    </m:r>
                    <m:r>
                      <a:rPr lang="el-GR" sz="1800" i="1" dirty="0" err="1">
                        <a:latin typeface="Cambria Math"/>
                      </a:rPr>
                      <m:t>𝑡</m:t>
                    </m:r>
                    <m:r>
                      <a:rPr lang="el-GR" sz="1800" i="1" dirty="0" err="1">
                        <a:latin typeface="Cambria Math"/>
                      </a:rPr>
                      <m:t>|&gt;</m:t>
                    </m:r>
                    <m:r>
                      <a:rPr lang="el-GR" sz="1800" i="1" dirty="0" err="1">
                        <a:latin typeface="Cambria Math"/>
                      </a:rPr>
                      <m:t>𝑇</m:t>
                    </m:r>
                  </m:oMath>
                </a14:m>
                <a:r>
                  <a:rPr lang="el-GR" sz="1800" dirty="0"/>
                  <a:t>, όπως δείχνεται στο παρακάτω σχήμα. Να βρεθεί ο μετασχηματισμός Fourier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𝑌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𝜔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της εξόδου.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 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u="sng" dirty="0"/>
                  <a:t>Απάντηση</a:t>
                </a:r>
                <a:r>
                  <a:rPr lang="el-GR" sz="1800" dirty="0"/>
                  <a:t>: Η έξοδος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>
                        <a:latin typeface="Cambria Math"/>
                      </a:rPr>
                      <m:t>)</m:t>
                    </m:r>
                  </m:oMath>
                </a14:m>
                <a:r>
                  <a:rPr lang="el-GR" sz="1800" dirty="0"/>
                  <a:t> υπολογίζεται από τη σχέση </a:t>
                </a:r>
                <a14:m>
                  <m:oMath xmlns:m="http://schemas.openxmlformats.org/officeDocument/2006/math">
                    <m:r>
                      <a:rPr lang="el-GR" sz="1800" i="1" dirty="0" smtClean="0">
                        <a:latin typeface="Cambria Math"/>
                      </a:rPr>
                      <m:t>𝑦</m:t>
                    </m:r>
                    <m:r>
                      <a:rPr lang="el-GR" sz="1800" i="1" dirty="0" smtClean="0">
                        <a:latin typeface="Cambria Math"/>
                      </a:rPr>
                      <m:t>(</m:t>
                    </m:r>
                    <m:r>
                      <a:rPr lang="el-GR" sz="1800" i="1" dirty="0" smtClean="0">
                        <a:latin typeface="Cambria Math"/>
                      </a:rPr>
                      <m:t>𝑡</m:t>
                    </m:r>
                    <m:r>
                      <a:rPr lang="el-GR" sz="1800" i="1" dirty="0" smtClean="0">
                        <a:latin typeface="Cambria Math"/>
                      </a:rPr>
                      <m:t>)=</m:t>
                    </m:r>
                    <m:r>
                      <a:rPr lang="el-GR" sz="1800" i="1" dirty="0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 smtClean="0">
                            <a:latin typeface="Cambria Math"/>
                          </a:rPr>
                          <m:t>𝑡</m:t>
                        </m:r>
                      </m:e>
                    </m:d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1800" i="0" dirty="0">
                            <a:latin typeface="Cambria Math"/>
                          </a:rPr>
                          <m:t>Π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όπου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1800" i="0" dirty="0">
                            <a:latin typeface="Cambria Math"/>
                          </a:rPr>
                          <m:t>Π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ο τετραγωνικός παλμός που δίνεται από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〖 </m:t>
                      </m:r>
                      <m:r>
                        <m:rPr>
                          <m:sty m:val="p"/>
                        </m:rPr>
                        <a:rPr lang="el-GR" sz="1800" i="0" dirty="0">
                          <a:latin typeface="Cambria Math"/>
                        </a:rPr>
                        <m:t>Π</m:t>
                      </m:r>
                      <m:r>
                        <a:rPr lang="el-GR" sz="1800" i="1" dirty="0">
                          <a:latin typeface="Cambria Math"/>
                        </a:rPr>
                        <m:t>〗_</m:t>
                      </m:r>
                      <m:r>
                        <a:rPr lang="el-GR" sz="1800" i="1" dirty="0">
                          <a:latin typeface="Cambria Math"/>
                        </a:rPr>
                        <m:t>𝑇</m:t>
                      </m:r>
                      <m:r>
                        <a:rPr lang="el-GR" sz="1800" i="1" dirty="0">
                          <a:latin typeface="Cambria Math"/>
                        </a:rPr>
                        <m:t> (</m:t>
                      </m:r>
                      <m:r>
                        <a:rPr lang="el-GR" sz="1800" i="1" dirty="0" err="1">
                          <a:latin typeface="Cambria Math"/>
                        </a:rPr>
                        <m:t>𝑡</m:t>
                      </m:r>
                      <m:r>
                        <a:rPr lang="el-GR" sz="1800" i="1" dirty="0" err="1">
                          <a:latin typeface="Cambria Math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1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,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𝛾𝜄𝛼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d>
                            </m:e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0,   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𝛾𝜄𝛼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 &amp;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&gt;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d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3"/>
                <a:stretch>
                  <a:fillRect l="-593" t="-111" r="-22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23</a:t>
            </a:fld>
            <a:endParaRPr lang="el-G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233436"/>
              </p:ext>
            </p:extLst>
          </p:nvPr>
        </p:nvGraphicFramePr>
        <p:xfrm>
          <a:off x="1547664" y="2276872"/>
          <a:ext cx="5904656" cy="2150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Bitmap Image" r:id="rId4" imgW="4420217" imgH="1619476" progId="Paint.Picture">
                  <p:embed/>
                </p:oleObj>
              </mc:Choice>
              <mc:Fallback>
                <p:oleObj name="Bitmap Image" r:id="rId4" imgW="4420217" imgH="1619476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2276872"/>
                        <a:ext cx="5904656" cy="21506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726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Άσκηση 4 (συνέχεια)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Είναι γνωστό ότι ο </a:t>
                </a:r>
                <a:r>
                  <a:rPr lang="el-GR" sz="1800" dirty="0"/>
                  <a:t>μετασχηματισμός Fourier της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 dirty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sz="1800" i="0" dirty="0">
                            <a:latin typeface="Cambria Math"/>
                          </a:rPr>
                          <m:t>Π</m:t>
                        </m:r>
                      </m:e>
                      <m:sub>
                        <m:r>
                          <a:rPr lang="el-GR" sz="1800" i="1" dirty="0">
                            <a:latin typeface="Cambria Math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l-GR" sz="180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 dirty="0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el-GR" sz="1800" dirty="0"/>
                  <a:t>  είναι: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800" i="0" dirty="0" smtClean="0">
                              <a:latin typeface="Cambria Math"/>
                            </a:rPr>
                            <m:t>Π</m:t>
                          </m:r>
                        </m:e>
                        <m:sub>
                          <m:r>
                            <a:rPr lang="el-GR" sz="1800" i="1" dirty="0">
                              <a:latin typeface="Cambria Math"/>
                            </a:rPr>
                            <m:t>𝑇</m:t>
                          </m:r>
                        </m:sub>
                      </m:sSub>
                      <m:d>
                        <m:d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𝑡</m:t>
                          </m:r>
                        </m:e>
                      </m:d>
                      <m:box>
                        <m:boxPr>
                          <m:ctrlPr>
                            <a:rPr lang="el-GR" sz="1800" i="1" dirty="0" err="1">
                              <a:latin typeface="Cambria Math"/>
                            </a:rPr>
                          </m:ctrlPr>
                        </m:boxPr>
                        <m:e>
                          <m:groupChr>
                            <m:groupChrPr>
                              <m:chr m:val="↔"/>
                              <m:vertJc m:val="bot"/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groupChr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    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l-GR" sz="1800" i="1" dirty="0">
                                  <a:latin typeface="Cambria Math"/>
                                </a:rPr>
                                <m:t>     </m:t>
                              </m:r>
                            </m:e>
                          </m:groupChr>
                        </m:e>
                      </m:box>
                      <m:f>
                        <m:fPr>
                          <m:ctrlPr>
                            <a:rPr lang="el-GR" sz="1800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>
                              <a:latin typeface="Cambria Math"/>
                            </a:rPr>
                            <m:t>2</m:t>
                          </m:r>
                          <m:func>
                            <m:func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l-GR" sz="1800" i="0" dirty="0" err="1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l-GR" sz="1800" i="1" dirty="0" err="1">
                                  <a:latin typeface="Cambria Math"/>
                                </a:rPr>
                                <m:t>𝑇</m:t>
                              </m:r>
                            </m:e>
                          </m:func>
                        </m:num>
                        <m:den>
                          <m:r>
                            <a:rPr lang="el-GR" sz="1800" i="1" dirty="0">
                              <a:latin typeface="Cambria Math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/>
                  <a:t>Επομένως ισχύει: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𝑦</m:t>
                          </m:r>
                          <m:d>
                            <m:dPr>
                              <m:ctrlPr>
                                <a:rPr lang="el-GR" sz="180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r>
                        <a:rPr lang="el-GR" sz="1800" i="1" dirty="0" smtClean="0">
                          <a:latin typeface="Cambria Math"/>
                        </a:rPr>
                        <m:t>𝐹</m:t>
                      </m:r>
                      <m:d>
                        <m:dPr>
                          <m:begChr m:val="{"/>
                          <m:endChr m:val="}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  <m:r>
                            <a:rPr lang="el-GR" sz="1800" i="1" dirty="0" err="1">
                              <a:latin typeface="Cambria Math"/>
                            </a:rPr>
                            <m:t>𝑥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l-GR" sz="1800" i="0" dirty="0">
                                  <a:latin typeface="Cambria Math"/>
                                </a:rPr>
                                <m:t>Π</m:t>
                              </m:r>
                            </m:e>
                            <m:sub>
                              <m:r>
                                <a:rPr lang="el-GR" sz="1800" i="1" dirty="0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d>
                            <m:d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l-GR" sz="1800" i="1" dirty="0">
                              <a:latin typeface="Cambria Math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l-GR" sz="1800" dirty="0"/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l-GR" sz="1800" dirty="0" smtClean="0"/>
                  <a:t>Χρησιμοποιώντας </a:t>
                </a:r>
                <a:r>
                  <a:rPr lang="el-GR" sz="1800" dirty="0"/>
                  <a:t>την ιδιότητα της συνέλιξης του μετασχηματισμού Fourier στο πεδίο της συχνότητας, έχουμε: </a:t>
                </a:r>
              </a:p>
              <a:p>
                <a:pPr marL="0" indent="0" algn="l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800" i="1" dirty="0" smtClean="0">
                          <a:latin typeface="Cambria Math"/>
                        </a:rPr>
                        <m:t>𝑌</m:t>
                      </m:r>
                      <m:d>
                        <m:d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smtClean="0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l-GR" sz="180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800" i="1" dirty="0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sz="180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l-GR" sz="1800" i="1" dirty="0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l-GR" sz="180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 dirty="0" err="1">
                              <a:latin typeface="Cambria Math"/>
                            </a:rPr>
                            <m:t>𝑋</m:t>
                          </m:r>
                          <m:d>
                            <m:dPr>
                              <m:ctrlPr>
                                <a:rPr lang="el-GR" sz="1800" i="1" dirty="0" err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l-GR" sz="1800" i="1" dirty="0" err="1">
                                  <a:latin typeface="Cambria Math"/>
                                </a:rPr>
                                <m:t>𝜔</m:t>
                              </m:r>
                            </m:e>
                          </m:d>
                          <m:r>
                            <a:rPr lang="el-GR" sz="1800" i="1" dirty="0" err="1">
                              <a:latin typeface="Cambria Math"/>
                            </a:rPr>
                            <m:t>∗</m:t>
                          </m:r>
                          <m:f>
                            <m:fPr>
                              <m:ctrlPr>
                                <a:rPr lang="el-GR" sz="1800" i="1" dirty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l-GR" sz="1800" i="1" dirty="0" err="1">
                                  <a:latin typeface="Cambria Math"/>
                                </a:rPr>
                                <m:t>2</m:t>
                              </m:r>
                              <m:func>
                                <m:funcPr>
                                  <m:ctrlPr>
                                    <a:rPr lang="el-GR" sz="1800" i="1" dirty="0" err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l-GR" sz="1800" i="0" dirty="0" err="1"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𝜔</m:t>
                                  </m:r>
                                  <m:r>
                                    <a:rPr lang="el-GR" sz="1800" i="1" dirty="0" err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</m:func>
                            </m:num>
                            <m:den>
                              <m:r>
                                <a:rPr lang="el-GR" sz="1800" i="1" dirty="0">
                                  <a:latin typeface="Cambria Math"/>
                                </a:rPr>
                                <m:t>𝜔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l-GR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3726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>
            <a:normAutofit/>
          </a:bodyPr>
          <a:lstStyle/>
          <a:p>
            <a:r>
              <a:rPr lang="el-GR" b="1" dirty="0" smtClean="0"/>
              <a:t>1. Ιδανικά Γραμμικά Φίλτρα</a:t>
            </a:r>
            <a:endParaRPr lang="el-GR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233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l-GR" dirty="0" smtClean="0"/>
              <a:t>1. Ιδανικά </a:t>
            </a:r>
            <a:r>
              <a:rPr lang="el-GR" dirty="0"/>
              <a:t>Γραμμικά Φίλτρα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 smtClean="0"/>
              <a:t>Ιδανικό </a:t>
            </a:r>
            <a:r>
              <a:rPr lang="el-GR" dirty="0" err="1"/>
              <a:t>Κατωδιαβατό</a:t>
            </a:r>
            <a:r>
              <a:rPr lang="el-GR" dirty="0"/>
              <a:t> Φίλτρο</a:t>
            </a:r>
            <a:endParaRPr lang="el-GR" sz="2200" dirty="0"/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Ιδανικό </a:t>
            </a:r>
            <a:r>
              <a:rPr lang="el-GR" dirty="0" err="1"/>
              <a:t>Ανωδιαβατό</a:t>
            </a:r>
            <a:r>
              <a:rPr lang="el-GR" dirty="0"/>
              <a:t> Φίλτρο</a:t>
            </a:r>
            <a:endParaRPr lang="el-GR" sz="2200" dirty="0"/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Ιδανικό </a:t>
            </a:r>
            <a:r>
              <a:rPr lang="el-GR" dirty="0" err="1"/>
              <a:t>Ζωνοδιαβατό</a:t>
            </a:r>
            <a:r>
              <a:rPr lang="el-GR" dirty="0"/>
              <a:t> Φίλτρο</a:t>
            </a:r>
            <a:endParaRPr lang="el-GR" sz="2200" dirty="0"/>
          </a:p>
          <a:p>
            <a:pPr marL="457200" indent="-457200" algn="l">
              <a:lnSpc>
                <a:spcPct val="150000"/>
              </a:lnSpc>
              <a:buFont typeface="+mj-lt"/>
              <a:buAutoNum type="arabicPeriod"/>
            </a:pPr>
            <a:r>
              <a:rPr lang="el-GR" dirty="0"/>
              <a:t>Ιδανικό </a:t>
            </a:r>
            <a:r>
              <a:rPr lang="el-GR" dirty="0" err="1"/>
              <a:t>Ζωνοφρακτικό</a:t>
            </a:r>
            <a:r>
              <a:rPr lang="el-GR" dirty="0"/>
              <a:t> </a:t>
            </a:r>
            <a:r>
              <a:rPr lang="el-GR" dirty="0" smtClean="0"/>
              <a:t>Φίλτρο</a:t>
            </a:r>
            <a:endParaRPr lang="el-GR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696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Ιδανικό </a:t>
            </a:r>
            <a:r>
              <a:rPr lang="el-GR" dirty="0" smtClean="0"/>
              <a:t>Φίλτρο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Ο όρος </a:t>
                </a:r>
                <a:r>
                  <a:rPr lang="el-GR" sz="1800" b="1" dirty="0"/>
                  <a:t>φίλτρο</a:t>
                </a:r>
                <a:r>
                  <a:rPr lang="el-GR" sz="1800" dirty="0"/>
                  <a:t> </a:t>
                </a:r>
                <a:r>
                  <a:rPr lang="el-GR" sz="1800" dirty="0" smtClean="0"/>
                  <a:t>περιγράφει </a:t>
                </a:r>
                <a:r>
                  <a:rPr lang="el-GR" sz="1800" dirty="0"/>
                  <a:t>γραμμικά συστήματα που έχουν χαρακτηριστική πλάτους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𝐻</m:t>
                        </m:r>
                        <m:r>
                          <a:rPr lang="el-GR" sz="1800" i="1">
                            <a:latin typeface="Cambria Math"/>
                          </a:rPr>
                          <m:t>(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  <m:r>
                          <a:rPr lang="el-GR" sz="1800" i="1">
                            <a:latin typeface="Cambria Math"/>
                          </a:rPr>
                          <m:t>)</m:t>
                        </m:r>
                      </m:e>
                    </m:d>
                  </m:oMath>
                </a14:m>
                <a:r>
                  <a:rPr lang="el-GR" sz="1800" dirty="0"/>
                  <a:t> </a:t>
                </a:r>
                <a:r>
                  <a:rPr lang="el-GR" sz="1800" b="1" dirty="0"/>
                  <a:t>αμελητέα </a:t>
                </a:r>
                <a:r>
                  <a:rPr lang="el-GR" sz="1800" dirty="0"/>
                  <a:t>σε ορισμένες περιοχές συχνοτήτων. </a:t>
                </a: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Αυτό </a:t>
                </a:r>
                <a:r>
                  <a:rPr lang="el-GR" sz="1800" dirty="0"/>
                  <a:t>έχει ως αποτέλεσμα να </a:t>
                </a:r>
                <a:r>
                  <a:rPr lang="el-GR" sz="1800" b="1" dirty="0"/>
                  <a:t>απομακρύνουν </a:t>
                </a:r>
                <a:r>
                  <a:rPr lang="en-US" sz="1800" dirty="0"/>
                  <a:t> </a:t>
                </a:r>
                <a:r>
                  <a:rPr lang="el-GR" sz="1800" dirty="0" smtClean="0"/>
                  <a:t>συγκεκριμένες </a:t>
                </a:r>
                <a:r>
                  <a:rPr lang="el-GR" sz="1800" dirty="0" smtClean="0"/>
                  <a:t>συνιστώσες </a:t>
                </a:r>
                <a:r>
                  <a:rPr lang="el-GR" sz="1800" dirty="0"/>
                  <a:t>συχνοτήτων από ένα σήμα ή απλώς να «σταθμίζουν» τις διάφορες συνιστώσες της κυματομορφής.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Ένα </a:t>
                </a:r>
                <a:r>
                  <a:rPr lang="el-GR" sz="1800" b="1" dirty="0"/>
                  <a:t>ιδανικό φίλτρο</a:t>
                </a:r>
                <a:r>
                  <a:rPr lang="el-GR" sz="1800" dirty="0"/>
                  <a:t> έχει κρουστική απόκριση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𝐴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r>
                      <a:rPr lang="el-GR" sz="1800" i="1">
                        <a:latin typeface="Cambria Math"/>
                      </a:rPr>
                      <m:t>𝛿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/>
                          </a:rPr>
                          <m:t>𝑡</m:t>
                        </m:r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l-GR" sz="1800" dirty="0"/>
                  <a:t> και </a:t>
                </a:r>
                <a:r>
                  <a:rPr lang="el-GR" sz="1800" dirty="0" smtClean="0"/>
                  <a:t>απόκριση συχνότητας </a:t>
                </a:r>
                <a14:m>
                  <m:oMath xmlns:m="http://schemas.openxmlformats.org/officeDocument/2006/math">
                    <m:r>
                      <a:rPr lang="el-GR" sz="1800" i="1">
                        <a:latin typeface="Cambria Math"/>
                      </a:rPr>
                      <m:t>𝐻</m:t>
                    </m:r>
                    <m:d>
                      <m:dPr>
                        <m:ctrlPr>
                          <a:rPr lang="el-GR" sz="1800" i="1">
                            <a:latin typeface="Cambria Math"/>
                          </a:rPr>
                        </m:ctrlPr>
                      </m:d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</m:d>
                    <m:r>
                      <a:rPr lang="el-GR" sz="1800" i="1">
                        <a:latin typeface="Cambria Math"/>
                      </a:rPr>
                      <m:t>=</m:t>
                    </m:r>
                    <m:r>
                      <a:rPr lang="el-GR" sz="1800" i="1">
                        <a:latin typeface="Cambria Math"/>
                      </a:rPr>
                      <m:t>𝐴</m:t>
                    </m:r>
                    <m:r>
                      <a:rPr lang="el-GR" sz="1800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el-GR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sz="18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l-GR" sz="1800" i="1">
                            <a:latin typeface="Cambria Math"/>
                          </a:rPr>
                          <m:t>−</m:t>
                        </m:r>
                        <m:r>
                          <a:rPr lang="el-GR" sz="1800" i="1">
                            <a:latin typeface="Cambria Math"/>
                          </a:rPr>
                          <m:t>𝑗</m:t>
                        </m:r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  <m:sSub>
                          <m:sSubPr>
                            <m:ctrlPr>
                              <a:rPr lang="el-GR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l-GR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l-GR" sz="1800" dirty="0"/>
                  <a:t>. </a:t>
                </a: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sz="1800" dirty="0" smtClean="0"/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l-GR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 smtClean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endParaRPr lang="el-GR" sz="1800" dirty="0"/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Τα </a:t>
                </a:r>
                <a:r>
                  <a:rPr lang="el-GR" sz="1800" dirty="0"/>
                  <a:t>ιδανικά φίλτρα δεν είναι πρακτικά υλοποιήσιμα επειδή η κρουστική τους απόκριση είναι μη αιτιατή συνάρτηση και επιπλέον έχει άπειρο μήκος</a:t>
                </a:r>
                <a:r>
                  <a:rPr lang="el-GR" sz="1800" dirty="0" smtClean="0"/>
                  <a:t>.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669" r="-51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5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544" y="3573016"/>
            <a:ext cx="5602808" cy="2016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121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Ιδανικό </a:t>
            </a:r>
            <a:r>
              <a:rPr lang="el-GR" dirty="0" err="1" smtClean="0"/>
              <a:t>Κατωδιαβατό</a:t>
            </a:r>
            <a:r>
              <a:rPr lang="el-GR" dirty="0" smtClean="0"/>
              <a:t> Φίλτρο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b="1" dirty="0" smtClean="0"/>
                  <a:t>ιδανικό </a:t>
                </a:r>
                <a:r>
                  <a:rPr lang="el-GR" sz="1800" b="1" dirty="0" err="1"/>
                  <a:t>κατωδιαβατό</a:t>
                </a:r>
                <a:r>
                  <a:rPr lang="el-GR" sz="1800" b="1" dirty="0"/>
                  <a:t> φίλτρο </a:t>
                </a:r>
                <a:r>
                  <a:rPr lang="el-GR" sz="1800" dirty="0"/>
                  <a:t>(ή </a:t>
                </a:r>
                <a:r>
                  <a:rPr lang="el-GR" sz="1800" dirty="0" err="1"/>
                  <a:t>χαμηλοποερατό</a:t>
                </a:r>
                <a:r>
                  <a:rPr lang="el-GR" sz="1800" dirty="0"/>
                  <a:t>, </a:t>
                </a:r>
                <a:r>
                  <a:rPr lang="el-GR" sz="1800" dirty="0" err="1"/>
                  <a:t>Low</a:t>
                </a:r>
                <a:r>
                  <a:rPr lang="el-GR" sz="1800" dirty="0"/>
                  <a:t> </a:t>
                </a:r>
                <a:r>
                  <a:rPr lang="el-GR" sz="1800" dirty="0" err="1"/>
                  <a:t>Pass</a:t>
                </a:r>
                <a:r>
                  <a:rPr lang="el-GR" sz="1800" dirty="0"/>
                  <a:t> </a:t>
                </a:r>
                <a:r>
                  <a:rPr lang="el-GR" sz="1800" dirty="0" err="1"/>
                  <a:t>Filter</a:t>
                </a:r>
                <a:r>
                  <a:rPr lang="el-GR" sz="1800" dirty="0"/>
                  <a:t> – LPF) είναι ένα γραμμικό σύστημα που λειτουργεί σαν ένα ιδανικό (χωρίς παραμόρφωση) φίλτρο, με την προϋπόθεση ότι το σήμα εισόδου δεν περιέχει συχνότητες άνω της </a:t>
                </a:r>
                <a:r>
                  <a:rPr lang="el-GR" sz="1800" b="1" dirty="0"/>
                  <a:t>συχνότητας αποκοπής</a:t>
                </a:r>
                <a:r>
                  <a:rPr lang="el-GR" sz="180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l-GR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l-GR" sz="1800" i="1">
                            <a:latin typeface="Cambria Math"/>
                          </a:rPr>
                          <m:t>𝛨</m:t>
                        </m:r>
                      </m:sub>
                    </m:sSub>
                  </m:oMath>
                </a14:m>
                <a:r>
                  <a:rPr lang="el-GR" sz="1800" dirty="0"/>
                  <a:t>) του φίλτρου.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μεταφοράς και τα φάσματα του </a:t>
                </a:r>
                <a:r>
                  <a:rPr lang="el-GR" sz="1800" dirty="0" err="1"/>
                  <a:t>κατωδιαβατού</a:t>
                </a:r>
                <a:r>
                  <a:rPr lang="el-GR" sz="1800" dirty="0"/>
                  <a:t> φίλτρου 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𝛨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𝛢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, &amp; 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 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≤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𝛨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0,            &amp;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𝛨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6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848" y="4077072"/>
            <a:ext cx="5878512" cy="20131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618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Ιδανικό </a:t>
            </a:r>
            <a:r>
              <a:rPr lang="el-GR" dirty="0" err="1" smtClean="0"/>
              <a:t>Ανωδιαβατό</a:t>
            </a:r>
            <a:r>
              <a:rPr lang="el-GR" dirty="0" smtClean="0"/>
              <a:t> Φίλτρο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b="1" dirty="0"/>
                  <a:t>ιδανικό </a:t>
                </a:r>
                <a:r>
                  <a:rPr lang="el-GR" sz="1800" b="1" dirty="0" err="1"/>
                  <a:t>ανωδιαβατό</a:t>
                </a:r>
                <a:r>
                  <a:rPr lang="el-GR" sz="1800" b="1" dirty="0"/>
                  <a:t> φίλτρο </a:t>
                </a:r>
                <a:r>
                  <a:rPr lang="el-GR" sz="1800" dirty="0"/>
                  <a:t>(ή </a:t>
                </a:r>
                <a:r>
                  <a:rPr lang="el-GR" sz="1800" dirty="0" err="1"/>
                  <a:t>υψηλοπερατό</a:t>
                </a:r>
                <a:r>
                  <a:rPr lang="el-GR" sz="1800" dirty="0"/>
                  <a:t>, </a:t>
                </a:r>
                <a:r>
                  <a:rPr lang="el-GR" sz="1800" dirty="0" err="1"/>
                  <a:t>High</a:t>
                </a:r>
                <a:r>
                  <a:rPr lang="el-GR" sz="1800" dirty="0"/>
                  <a:t> </a:t>
                </a:r>
                <a:r>
                  <a:rPr lang="el-GR" sz="1800" dirty="0" err="1"/>
                  <a:t>Pass</a:t>
                </a:r>
                <a:r>
                  <a:rPr lang="el-GR" sz="1800" dirty="0"/>
                  <a:t> </a:t>
                </a:r>
                <a:r>
                  <a:rPr lang="el-GR" sz="1800" dirty="0" err="1"/>
                  <a:t>Filter</a:t>
                </a:r>
                <a:r>
                  <a:rPr lang="el-GR" sz="1800" dirty="0"/>
                  <a:t> – HPF) είναι ένα γραμμικό σύστημα που λειτουργεί σαν ένα ιδανικό φίλτρο, με την προϋπόθεση ότι το σήμα εισόδου δεν περιέχει συχνότητες κάτω από την </a:t>
                </a:r>
                <a:r>
                  <a:rPr lang="el-GR" sz="1800" b="1" dirty="0"/>
                  <a:t>συχνότητα αποκοπής</a:t>
                </a:r>
                <a:r>
                  <a:rPr lang="el-GR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l-GR" sz="1800" dirty="0"/>
                  <a:t> του φίλτρου.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Η </a:t>
                </a:r>
                <a:r>
                  <a:rPr lang="el-GR" sz="1800" dirty="0"/>
                  <a:t>συνάρτηση μεταφοράς και τα φάσματα του </a:t>
                </a:r>
                <a:r>
                  <a:rPr lang="el-GR" sz="1800" dirty="0" err="1"/>
                  <a:t>ανωδιαβατού</a:t>
                </a:r>
                <a:r>
                  <a:rPr lang="el-GR" sz="1800" dirty="0"/>
                  <a:t> φίλτρου είναι</a:t>
                </a:r>
                <a:r>
                  <a:rPr lang="el-GR" sz="1800" dirty="0" smtClean="0"/>
                  <a:t>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𝛨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𝛢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, &amp; </m:t>
                              </m:r>
                              <m:r>
                                <a:rPr lang="el-GR" sz="1800" b="0" i="1" smtClean="0">
                                  <a:latin typeface="Cambria Math"/>
                                </a:rPr>
                                <m:t>    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0,            &amp;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n-US" sz="1800" i="1">
                                  <a:latin typeface="Cambria Math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7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05064"/>
            <a:ext cx="6264696" cy="22040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549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Ιδανικό </a:t>
            </a:r>
            <a:r>
              <a:rPr lang="el-GR" dirty="0" err="1" smtClean="0"/>
              <a:t>Ζωνοδιαβατό</a:t>
            </a:r>
            <a:r>
              <a:rPr lang="el-GR" dirty="0" smtClean="0"/>
              <a:t> Φίλτρο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Το </a:t>
                </a:r>
                <a:r>
                  <a:rPr lang="el-GR" sz="1800" b="1" dirty="0" smtClean="0"/>
                  <a:t>ιδανικό </a:t>
                </a:r>
                <a:r>
                  <a:rPr lang="el-GR" sz="1800" b="1" dirty="0" err="1"/>
                  <a:t>ζωνοδιαβατό</a:t>
                </a:r>
                <a:r>
                  <a:rPr lang="el-GR" sz="1800" b="1" dirty="0"/>
                  <a:t> φίλτρο </a:t>
                </a:r>
                <a:r>
                  <a:rPr lang="el-GR" sz="1800" dirty="0"/>
                  <a:t>(ή </a:t>
                </a:r>
                <a:r>
                  <a:rPr lang="el-GR" sz="1800" dirty="0" err="1"/>
                  <a:t>ζωνοπερατό</a:t>
                </a:r>
                <a:r>
                  <a:rPr lang="el-GR" sz="1800" dirty="0"/>
                  <a:t>, </a:t>
                </a:r>
                <a:r>
                  <a:rPr lang="el-GR" sz="1800" dirty="0" err="1"/>
                  <a:t>Band</a:t>
                </a:r>
                <a:r>
                  <a:rPr lang="el-GR" sz="1800" dirty="0"/>
                  <a:t> </a:t>
                </a:r>
                <a:r>
                  <a:rPr lang="el-GR" sz="1800" dirty="0" err="1"/>
                  <a:t>Pass</a:t>
                </a:r>
                <a:r>
                  <a:rPr lang="el-GR" sz="1800" dirty="0"/>
                  <a:t> </a:t>
                </a:r>
                <a:r>
                  <a:rPr lang="el-GR" sz="1800" dirty="0" err="1"/>
                  <a:t>Filter</a:t>
                </a:r>
                <a:r>
                  <a:rPr lang="el-GR" sz="1800" dirty="0"/>
                  <a:t> – BPF) είναι ένα γραμμικό σύστημα που λειτουργεί σαν ένα ιδανικό φίλτρο, με την προϋπόθεση ότι το σήμα εισόδου δεν περιέχει συχνότητες έξω από τη «ζώνη διέλευσης» του φίλτρου.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η ζώνη αυτή είναι το διάστημα συχνοτήτων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&lt;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𝛨</m:t>
                        </m:r>
                      </m:sub>
                    </m:sSub>
                  </m:oMath>
                </a14:m>
                <a:r>
                  <a:rPr lang="el-GR" sz="1800" dirty="0"/>
                  <a:t>, η συνάρτηση μεταφοράς και τα φάσματα του </a:t>
                </a:r>
                <a:r>
                  <a:rPr lang="el-GR" sz="1800" dirty="0" err="1"/>
                  <a:t>ζωνοδιαβατού</a:t>
                </a:r>
                <a:r>
                  <a:rPr lang="el-GR" sz="1800" dirty="0"/>
                  <a:t> φίλτρου είναι: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𝛨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𝛢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, &amp;    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≤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≤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𝛨</m:t>
                                  </m:r>
                                </m:sub>
                              </m:sSub>
                              <m:r>
                                <a:rPr lang="en-US" sz="1800">
                                  <a:latin typeface="Cambria Math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0,            &amp;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>
                                  <a:latin typeface="Cambria Math"/>
                                </a:rPr>
                                <m:t>αλλού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11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8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229606"/>
            <a:ext cx="6408712" cy="22237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549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Ιδανικό </a:t>
            </a:r>
            <a:r>
              <a:rPr lang="el-GR" dirty="0" err="1" smtClean="0"/>
              <a:t>Ζωνοφρακτικό</a:t>
            </a:r>
            <a:r>
              <a:rPr lang="el-GR" dirty="0" smtClean="0"/>
              <a:t> Φίλτρο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</p:spPr>
            <p:txBody>
              <a:bodyPr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/>
                  <a:t>Το </a:t>
                </a:r>
                <a:r>
                  <a:rPr lang="el-GR" sz="1800" b="1" dirty="0"/>
                  <a:t>ιδανικό </a:t>
                </a:r>
                <a:r>
                  <a:rPr lang="el-GR" sz="1800" b="1" dirty="0" err="1"/>
                  <a:t>ζωνοφρακτικό</a:t>
                </a:r>
                <a:r>
                  <a:rPr lang="el-GR" sz="1800" b="1" dirty="0"/>
                  <a:t> φίλτρο </a:t>
                </a:r>
                <a:r>
                  <a:rPr lang="el-GR" sz="1800" dirty="0"/>
                  <a:t>(</a:t>
                </a:r>
                <a:r>
                  <a:rPr lang="el-GR" sz="1800" dirty="0" err="1"/>
                  <a:t>Band</a:t>
                </a:r>
                <a:r>
                  <a:rPr lang="el-GR" sz="1800" dirty="0"/>
                  <a:t> </a:t>
                </a:r>
                <a:r>
                  <a:rPr lang="en-US" sz="1800" dirty="0"/>
                  <a:t>Stop</a:t>
                </a:r>
                <a:r>
                  <a:rPr lang="el-GR" sz="1800" dirty="0"/>
                  <a:t> </a:t>
                </a:r>
                <a:r>
                  <a:rPr lang="el-GR" sz="1800" dirty="0" err="1"/>
                  <a:t>Filter</a:t>
                </a:r>
                <a:r>
                  <a:rPr lang="el-GR" sz="1800" dirty="0"/>
                  <a:t> – B</a:t>
                </a:r>
                <a:r>
                  <a:rPr lang="en-US" sz="1800" dirty="0"/>
                  <a:t>S</a:t>
                </a:r>
                <a:r>
                  <a:rPr lang="el-GR" sz="1800" dirty="0"/>
                  <a:t>F) είναι ένα γραμμικό σύστημα που λειτουργεί σαν ένα ιδανικό (χωρίς παραμόρφωση) φίλτρο, με την προϋπόθεση ότι το σήμα εισόδου δεν περιέχει συχνότητες μέσα στη «ζώνη αποκοπής» του φίλτρου. </a:t>
                </a:r>
                <a:endParaRPr lang="el-GR" sz="1800" dirty="0" smtClean="0"/>
              </a:p>
              <a:p>
                <a:pPr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1800" dirty="0" smtClean="0"/>
                  <a:t>Αν </a:t>
                </a:r>
                <a:r>
                  <a:rPr lang="el-GR" sz="1800" dirty="0"/>
                  <a:t>η ζώνη αυτή είναι το διάστημα συχνοτήτων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el-GR" sz="1800" i="1">
                        <a:latin typeface="Cambria Math"/>
                      </a:rPr>
                      <m:t>&lt;</m:t>
                    </m:r>
                    <m:r>
                      <a:rPr lang="el-GR" sz="1800" i="1">
                        <a:latin typeface="Cambria Math"/>
                      </a:rPr>
                      <m:t>𝜔</m:t>
                    </m:r>
                    <m:r>
                      <a:rPr lang="el-GR" sz="1800" i="1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l-GR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𝜔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𝛨</m:t>
                        </m:r>
                      </m:sub>
                    </m:sSub>
                  </m:oMath>
                </a14:m>
                <a:r>
                  <a:rPr lang="el-GR" sz="1800" dirty="0"/>
                  <a:t>, η συνάρτηση μεταφοράς του </a:t>
                </a:r>
                <a:r>
                  <a:rPr lang="el-GR" sz="1800" dirty="0" err="1"/>
                  <a:t>ζωνοφρακτικού</a:t>
                </a:r>
                <a:r>
                  <a:rPr lang="el-GR" sz="1800" dirty="0"/>
                  <a:t> φίλτρου δίνεται από τη σχέση:</a:t>
                </a:r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i="1">
                          <a:latin typeface="Cambria Math"/>
                        </a:rPr>
                        <m:t>𝛨</m:t>
                      </m:r>
                      <m:d>
                        <m:dPr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sz="1800" i="1">
                              <a:latin typeface="Cambria Math"/>
                            </a:rPr>
                            <m:t>𝜔</m:t>
                          </m:r>
                        </m:e>
                      </m:d>
                      <m:r>
                        <a:rPr lang="en-US" sz="1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l-GR" sz="18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l-GR" sz="18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0, &amp;    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el-GR" sz="1800" i="1">
                                  <a:latin typeface="Cambria Math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/>
                                    </a:rPr>
                                    <m:t>𝛨</m:t>
                                  </m:r>
                                </m:sub>
                              </m:sSub>
                              <m:r>
                                <a:rPr lang="en-US" sz="1800">
                                  <a:latin typeface="Cambria Math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US" sz="1800" i="1">
                                  <a:latin typeface="Cambria Math"/>
                                </a:rPr>
                                <m:t>𝛢</m:t>
                              </m:r>
                              <m:r>
                                <a:rPr lang="en-US" sz="1800" i="1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l-GR" sz="1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1800" i="1"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l-GR" sz="1800" i="1">
                                      <a:latin typeface="Cambria Math"/>
                                    </a:rPr>
                                    <m:t>𝜔</m:t>
                                  </m:r>
                                  <m:sSub>
                                    <m:sSubPr>
                                      <m:ctrlPr>
                                        <a:rPr lang="el-G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sup>
                              </m:sSup>
                              <m:r>
                                <a:rPr lang="en-US" sz="1800" i="1">
                                  <a:latin typeface="Cambria Math"/>
                                </a:rPr>
                                <m:t>,         </m:t>
                              </m:r>
                              <m:r>
                                <m:rPr>
                                  <m:sty m:val="p"/>
                                </m:rPr>
                                <a:rPr lang="el-GR" sz="1800">
                                  <a:latin typeface="Cambria Math"/>
                                </a:rPr>
                                <m:t>αλλού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l-GR" sz="1800" dirty="0" smtClean="0"/>
              </a:p>
              <a:p>
                <a:pPr marL="0" indent="0" algn="l">
                  <a:lnSpc>
                    <a:spcPct val="120000"/>
                  </a:lnSpc>
                  <a:spcBef>
                    <a:spcPts val="600"/>
                  </a:spcBef>
                  <a:spcAft>
                    <a:spcPts val="600"/>
                  </a:spcAft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472608"/>
              </a:xfrm>
              <a:blipFill rotWithShape="1">
                <a:blip r:embed="rId2"/>
                <a:stretch>
                  <a:fillRect l="-444" t="-111" r="-9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EBAE1-C03B-424B-868F-E6C23C4F0113}" type="slidenum">
              <a:rPr lang="el-GR" smtClean="0"/>
              <a:t>9</a:t>
            </a:fld>
            <a:endParaRPr lang="el-GR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149080"/>
            <a:ext cx="6408712" cy="2304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549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ZHAW.ACCESSIBILITYADDIN.CHECKTIMEDATE" val="21/8/2013 9:24:18 μμ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D o c u m e n t S e t t i n g s   x m l n s : x s i = " h t t p : / / w w w . w 3 . o r g / 2 0 0 1 / X M L S c h e m a - i n s t a n c e "   x m l n s : x s d = " h t t p : / / w w w . w 3 . o r g / 2 0 0 1 / X M L S c h e m a "   x m l n s = " h t t p : / / w w w . z h a w . c h / A c c e s s i b i l i t y A d d I n " >  
     < C h e c k R e a d i n g O r d e r > t r u e < / C h e c k R e a d i n g O r d e r >  
     < C h e c k T a b l e H e a d e r > t r u e < / C h e c k T a b l e H e a d e r >  
     < C h e c k S l i d e T i t l e > t r u e < / C h e c k S l i d e T i t l e >  
     < C h e c k L a n g u a g e S e t t i n g > t r u e < / C h e c k L a n g u a g e S e t t i n g >  
     < C h e c k A l t T e x t > t r u e < / C h e c k A l t T e x t >  
     < C h e c k T e x t S i z e > f a l s e < / C h e c k T e x t S i z e >  
     < C h e c k S c r e e n T i p > f a l s e < / C h e c k S c r e e n T i p >  
     < S h o w S h a p e N a m e C o l u m n > f a l s e < / S h o w S h a p e N a m e C o l u m n >  
     < S h o w I s s u e D e s c r i p t i o n > t r u e < / S h o w I s s u e D e s c r i p t i o n >  
 < / D o c u m e n t S e t t i n g s > 
</file>

<file path=customXml/itemProps1.xml><?xml version="1.0" encoding="utf-8"?>
<ds:datastoreItem xmlns:ds="http://schemas.openxmlformats.org/officeDocument/2006/customXml" ds:itemID="{EC540D75-873C-4258-8668-F55F15CB34A7}">
  <ds:schemaRefs>
    <ds:schemaRef ds:uri="http://www.w3.org/2001/XMLSchema"/>
    <ds:schemaRef ds:uri="http://www.zhaw.ch/AccessibilityAddI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13317</TotalTime>
  <Words>2105</Words>
  <Application>Microsoft Office PowerPoint</Application>
  <PresentationFormat>On-screen Show (4:3)</PresentationFormat>
  <Paragraphs>158</Paragraphs>
  <Slides>24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Bitmap Image</vt:lpstr>
      <vt:lpstr>Σήματα και Συστήματα</vt:lpstr>
      <vt:lpstr>Γραμμικά Φίλτρα</vt:lpstr>
      <vt:lpstr>1. Ιδανικά Γραμμικά Φίλτρα</vt:lpstr>
      <vt:lpstr>1. Ιδανικά Γραμμικά Φίλτρα</vt:lpstr>
      <vt:lpstr>Ιδανικό Φίλτρο</vt:lpstr>
      <vt:lpstr>Ιδανικό Κατωδιαβατό Φίλτρο</vt:lpstr>
      <vt:lpstr>Ιδανικό Ανωδιαβατό Φίλτρο</vt:lpstr>
      <vt:lpstr>Ιδανικό Ζωνοδιαβατό Φίλτρο</vt:lpstr>
      <vt:lpstr>Ιδανικό Ζωνοφρακτικό Φίλτρο</vt:lpstr>
      <vt:lpstr>2. Χαρακτηριστικές ιδιότητες ιδανικών φίλτρων</vt:lpstr>
      <vt:lpstr>Χαρακτηριστικές ιδιότητες ιδανικών φίλτρων</vt:lpstr>
      <vt:lpstr>4. Εύρος Ζώνης Φίλτρων</vt:lpstr>
      <vt:lpstr>Εύρος Ζώνης Φίλτρων</vt:lpstr>
      <vt:lpstr>5. Πρακτικά Φίλτρα</vt:lpstr>
      <vt:lpstr>Πρακτικά Φίλτρα</vt:lpstr>
      <vt:lpstr>Απόκριση συχνότητας πρακτικού κατωδιαβατού φίλτρου</vt:lpstr>
      <vt:lpstr>Άσκηση 1</vt:lpstr>
      <vt:lpstr>Άσκηση 1 (συνέχεια)</vt:lpstr>
      <vt:lpstr>Άσκηση 2</vt:lpstr>
      <vt:lpstr>Άσκηση 2 (συνέχεια)</vt:lpstr>
      <vt:lpstr>Άσκηση 3</vt:lpstr>
      <vt:lpstr>Άσκηση 3 (συνέχεια)</vt:lpstr>
      <vt:lpstr>Άσκηση 4</vt:lpstr>
      <vt:lpstr>Άσκηση 4 (συνέχεια)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NTS</dc:creator>
  <cp:lastModifiedBy>Paraskevas Michael</cp:lastModifiedBy>
  <cp:revision>414</cp:revision>
  <dcterms:created xsi:type="dcterms:W3CDTF">2012-03-18T08:27:36Z</dcterms:created>
  <dcterms:modified xsi:type="dcterms:W3CDTF">2015-09-28T07:19:59Z</dcterms:modified>
</cp:coreProperties>
</file>