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39"/>
  </p:notesMasterIdLst>
  <p:sldIdLst>
    <p:sldId id="311" r:id="rId3"/>
    <p:sldId id="423" r:id="rId4"/>
    <p:sldId id="432" r:id="rId5"/>
    <p:sldId id="257" r:id="rId6"/>
    <p:sldId id="429" r:id="rId7"/>
    <p:sldId id="452" r:id="rId8"/>
    <p:sldId id="430" r:id="rId9"/>
    <p:sldId id="433" r:id="rId10"/>
    <p:sldId id="435" r:id="rId11"/>
    <p:sldId id="439" r:id="rId12"/>
    <p:sldId id="440" r:id="rId13"/>
    <p:sldId id="453" r:id="rId14"/>
    <p:sldId id="454" r:id="rId15"/>
    <p:sldId id="455" r:id="rId16"/>
    <p:sldId id="448" r:id="rId17"/>
    <p:sldId id="441" r:id="rId18"/>
    <p:sldId id="462" r:id="rId19"/>
    <p:sldId id="463" r:id="rId20"/>
    <p:sldId id="450" r:id="rId21"/>
    <p:sldId id="451" r:id="rId22"/>
    <p:sldId id="464" r:id="rId23"/>
    <p:sldId id="465" r:id="rId24"/>
    <p:sldId id="466" r:id="rId25"/>
    <p:sldId id="467" r:id="rId26"/>
    <p:sldId id="468" r:id="rId27"/>
    <p:sldId id="469" r:id="rId28"/>
    <p:sldId id="470" r:id="rId29"/>
    <p:sldId id="472" r:id="rId30"/>
    <p:sldId id="471" r:id="rId31"/>
    <p:sldId id="473" r:id="rId32"/>
    <p:sldId id="474" r:id="rId33"/>
    <p:sldId id="475" r:id="rId34"/>
    <p:sldId id="476" r:id="rId35"/>
    <p:sldId id="477" r:id="rId36"/>
    <p:sldId id="478" r:id="rId37"/>
    <p:sldId id="479" r:id="rId38"/>
  </p:sldIdLst>
  <p:sldSz cx="9144000" cy="6858000" type="screen4x3"/>
  <p:notesSz cx="6858000" cy="9144000"/>
  <p:custDataLst>
    <p:tags r:id="rId40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>
        <p:scale>
          <a:sx n="75" d="100"/>
          <a:sy n="75" d="100"/>
        </p:scale>
        <p:origin x="-2592" y="-9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E226D-C6C4-4801-B874-97967BB1E195}" type="datetimeFigureOut">
              <a:rPr lang="el-GR" smtClean="0"/>
              <a:t>28/9/2015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90F13-FEAF-4F3F-836B-529B963CC53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9426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/>
              <a:t>Σήματα </a:t>
            </a:r>
            <a:r>
              <a:rPr lang="el-GR" sz="4000" b="1"/>
              <a:t>και </a:t>
            </a:r>
            <a:r>
              <a:rPr lang="el-GR" sz="4000" b="1" smtClean="0"/>
              <a:t>Συστήματα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2996952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Διάλεξη 12: </a:t>
            </a:r>
            <a:r>
              <a:rPr lang="el-GR" sz="2800" b="1" dirty="0"/>
              <a:t>Ιδιότητες </a:t>
            </a:r>
            <a:r>
              <a:rPr lang="el-GR" sz="2800" b="1" dirty="0" smtClean="0"/>
              <a:t>του</a:t>
            </a:r>
            <a:r>
              <a:rPr lang="en-US" sz="2800" b="1" dirty="0" smtClean="0"/>
              <a:t> </a:t>
            </a:r>
            <a:r>
              <a:rPr lang="el-GR" sz="2800" b="1" dirty="0" smtClean="0"/>
              <a:t>Μετασχηματισμού </a:t>
            </a:r>
            <a:r>
              <a:rPr lang="el-GR" sz="2800" b="1" dirty="0" err="1" smtClean="0"/>
              <a:t>Laplace</a:t>
            </a:r>
            <a:r>
              <a:rPr lang="en-US" sz="2800" b="1" dirty="0" smtClean="0"/>
              <a:t> – </a:t>
            </a:r>
            <a:r>
              <a:rPr lang="el-GR" sz="2800" b="1" dirty="0" smtClean="0"/>
              <a:t>Ο αντίστροφος Μετασχηματισμός </a:t>
            </a:r>
            <a:r>
              <a:rPr lang="en-US" sz="2800" b="1" dirty="0" smtClean="0"/>
              <a:t>Laplace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9" name="Picture 2" descr="C:\Users\User\Dropbox\1_ΤΕΙ_ΔΕ\CIED_LOGO\CIED_LOGO_Simple\CIED_LOGO_FOR_WEB\GR\WEB_USE\CIED_LOGO_BLU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8982"/>
            <a:ext cx="44577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67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</a:t>
                </a:r>
                <a:r>
                  <a:rPr lang="en-US" sz="1800" dirty="0" smtClean="0"/>
                  <a:t>ML </a:t>
                </a:r>
                <a:r>
                  <a:rPr lang="el-GR" sz="1800" dirty="0" smtClean="0"/>
                  <a:t>του σήματος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−</m:t>
                        </m:r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l-GR" sz="18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−2</m:t>
                        </m:r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 err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Γνωρίζουμε </a:t>
                </a:r>
                <a:r>
                  <a:rPr lang="el-GR" sz="1800" dirty="0"/>
                  <a:t>ότι ο </a:t>
                </a:r>
                <a:r>
                  <a:rPr lang="en-US" sz="1800" dirty="0" smtClean="0"/>
                  <a:t>ML 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−</m:t>
                        </m:r>
                        <m:r>
                          <a:rPr lang="el-GR" sz="1800" i="1" dirty="0" err="1">
                            <a:latin typeface="Cambria Math"/>
                          </a:rPr>
                          <m:t>𝑎𝑡</m:t>
                        </m:r>
                      </m:sup>
                    </m:sSup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a:rPr lang="el-GR" sz="1800" i="1" dirty="0" err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είναι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1/(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+</m:t>
                    </m:r>
                    <m:r>
                      <a:rPr lang="el-GR" sz="1800" i="1" dirty="0" smtClean="0">
                        <a:latin typeface="Cambria Math"/>
                      </a:rPr>
                      <m:t>𝑎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με περιοχή σύγκλισης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)&gt;−</m:t>
                    </m:r>
                    <m:r>
                      <a:rPr lang="el-GR" sz="1800" i="1" dirty="0">
                        <a:latin typeface="Cambria Math"/>
                      </a:rPr>
                      <m:t>𝑎</m:t>
                    </m:r>
                  </m:oMath>
                </a14:m>
                <a:r>
                  <a:rPr lang="el-GR" sz="1800" dirty="0" smtClean="0"/>
                  <a:t>.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Επομένως </a:t>
                </a:r>
                <a:r>
                  <a:rPr lang="el-GR" sz="1800" dirty="0"/>
                  <a:t>για κάθε επιμέρους τμήμα του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 </a:t>
                </a:r>
                <a:r>
                  <a:rPr lang="el-GR" sz="1800" dirty="0"/>
                  <a:t>ο </a:t>
                </a:r>
                <a:r>
                  <a:rPr lang="en-US" sz="1800" dirty="0" smtClean="0"/>
                  <a:t>ML </a:t>
                </a:r>
                <a:r>
                  <a:rPr lang="el-GR" sz="1800" dirty="0" smtClean="0"/>
                  <a:t>είναι</a:t>
                </a:r>
                <a:r>
                  <a:rPr lang="el-GR" sz="1800" dirty="0"/>
                  <a:t>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𝐿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   </m:t>
                              </m:r>
                            </m:e>
                          </m:groupChr>
                        </m:e>
                      </m:box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με περιοχή σύγκλισης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)&gt;−1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και: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−2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groupChr>
                        <m:groupChrPr>
                          <m:chr m:val="→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𝐿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 </m:t>
                          </m:r>
                        </m:e>
                      </m:groupCh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+2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με περιοχή σύγκλισης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)&gt;−2</m:t>
                    </m:r>
                  </m:oMath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Εφαρμόζοντας την ιδιότητα της γραμμικότητας, έχουμε: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+1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+2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b="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+3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+3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+2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Περιοχή </a:t>
                </a:r>
                <a:r>
                  <a:rPr lang="el-GR" sz="1800" dirty="0"/>
                  <a:t>σύγκλισης είναι η τομή των περιοχών </a:t>
                </a:r>
                <a:r>
                  <a:rPr lang="el-GR" sz="1800" dirty="0" smtClean="0"/>
                  <a:t>σύγκλισης, </a:t>
                </a:r>
                <a:r>
                  <a:rPr lang="el-GR" sz="1800" dirty="0"/>
                  <a:t>δηλ.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)&gt;−1</m:t>
                    </m:r>
                  </m:oMath>
                </a14:m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4693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Από την </a:t>
                </a:r>
                <a:r>
                  <a:rPr lang="el-GR" sz="1800" dirty="0" smtClean="0"/>
                  <a:t>(κλασματική) </a:t>
                </a:r>
                <a:r>
                  <a:rPr lang="el-GR" sz="1800" dirty="0"/>
                  <a:t>μορφή του μετασχηματισμού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, παρατηρούμε ότι </a:t>
                </a:r>
                <a:r>
                  <a:rPr lang="el-GR" sz="1800" dirty="0" smtClean="0"/>
                  <a:t>υπάρχουν: </a:t>
                </a:r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ένα </a:t>
                </a:r>
                <a:r>
                  <a:rPr lang="el-GR" sz="1800" dirty="0"/>
                  <a:t>μηδενικό στη θέση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)=−3/2</m:t>
                    </m:r>
                  </m:oMath>
                </a14:m>
                <a:r>
                  <a:rPr lang="el-GR" sz="1800" dirty="0"/>
                  <a:t> </a:t>
                </a:r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δύο </a:t>
                </a:r>
                <a:r>
                  <a:rPr lang="el-GR" sz="1800" dirty="0"/>
                  <a:t>πόλοι στις θέσεις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)=−1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)=−2</m:t>
                    </m:r>
                  </m:oMath>
                </a14:m>
                <a:r>
                  <a:rPr lang="el-GR" sz="1800" dirty="0" smtClean="0"/>
                  <a:t> </a:t>
                </a:r>
                <a:endParaRPr lang="en-US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Εφόσον </a:t>
                </a:r>
                <a:r>
                  <a:rPr lang="el-GR" sz="1800" dirty="0"/>
                  <a:t>οι πόλοι του μετασχηματισμού βρίσκονται στο </a:t>
                </a:r>
                <a:r>
                  <a:rPr lang="el-GR" sz="1800" dirty="0" smtClean="0"/>
                  <a:t>αριστερό </a:t>
                </a:r>
                <a:r>
                  <a:rPr lang="el-GR" sz="1800" dirty="0"/>
                  <a:t>μιγαδικό </a:t>
                </a:r>
                <a:r>
                  <a:rPr lang="el-GR" sz="1800" dirty="0" err="1"/>
                  <a:t>ημιεπίπεδο</a:t>
                </a:r>
                <a:r>
                  <a:rPr lang="el-GR" sz="1800" dirty="0"/>
                  <a:t>, το σύστημα είναι </a:t>
                </a:r>
                <a:r>
                  <a:rPr lang="el-GR" sz="1800" b="1" dirty="0"/>
                  <a:t>ευσταθές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933056"/>
            <a:ext cx="3024336" cy="24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6935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</a:t>
                </a:r>
                <a:r>
                  <a:rPr lang="en-US" sz="1800" dirty="0" smtClean="0"/>
                  <a:t>ML 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1−</m:t>
                        </m:r>
                        <m:d>
                          <m:d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1−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sSup>
                          <m:sSup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 dirty="0">
                                <a:latin typeface="Cambria Math"/>
                              </a:rPr>
                              <m:t>−3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𝑡</m:t>
                            </m:r>
                          </m:sup>
                        </m:sSup>
                      </m:e>
                    </m:d>
                    <m:r>
                      <a:rPr lang="en-US" sz="1800" i="1" dirty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endParaRPr lang="en-US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Η δοθείσα συνάρτηση αναλύεται </a:t>
                </a:r>
                <a:r>
                  <a:rPr lang="el-GR" sz="1800" dirty="0" smtClean="0"/>
                  <a:t>στο άθροισμα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όπου: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r>
                        <a:rPr lang="en-US" sz="1800" i="1" dirty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=−</m:t>
                      </m:r>
                      <m:sSup>
                        <m:sSup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−3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 dirty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r>
                        <a:rPr lang="en-US" sz="1800" i="1" dirty="0" err="1">
                          <a:latin typeface="Cambria Math"/>
                        </a:rPr>
                        <m:t>𝑡</m:t>
                      </m:r>
                      <m:sSup>
                        <m:sSup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 dirty="0" err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 dirty="0">
                              <a:latin typeface="Cambria Math"/>
                            </a:rPr>
                            <m:t>−3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 dirty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Οι </a:t>
                </a:r>
                <a:r>
                  <a:rPr lang="el-GR" sz="1800" dirty="0"/>
                  <a:t>μετασχηματισμοί </a:t>
                </a:r>
                <a:r>
                  <a:rPr lang="en-US" sz="1800" dirty="0"/>
                  <a:t>Laplace </a:t>
                </a:r>
                <a:r>
                  <a:rPr lang="el-GR" sz="1800" dirty="0"/>
                  <a:t>των παραπάνω συναρτήσεων, είναι: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𝑠</m:t>
                          </m:r>
                        </m:den>
                      </m:f>
                      <m:r>
                        <a:rPr lang="en-US" sz="1800" i="1" dirty="0" smtClean="0">
                          <a:latin typeface="Cambria Math"/>
                        </a:rPr>
                        <m:t>,    </m:t>
                      </m:r>
                      <m:r>
                        <a:rPr lang="en-US" sz="1800" i="1" dirty="0" smtClean="0">
                          <a:latin typeface="Cambria Math"/>
                        </a:rPr>
                        <m:t>𝑅𝑒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&gt;0</m:t>
                      </m:r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+3</m:t>
                          </m:r>
                        </m:den>
                      </m:f>
                      <m:r>
                        <a:rPr lang="en-US" sz="1800" i="1" dirty="0">
                          <a:latin typeface="Cambria Math"/>
                        </a:rPr>
                        <m:t>,    </m:t>
                      </m:r>
                      <m:r>
                        <a:rPr lang="en-US" sz="1800" i="1" dirty="0">
                          <a:latin typeface="Cambria Math"/>
                        </a:rPr>
                        <m:t>𝑅𝑒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&gt;−3</m:t>
                      </m:r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+3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i="1" dirty="0">
                          <a:latin typeface="Cambria Math"/>
                        </a:rPr>
                        <m:t>,    </m:t>
                      </m:r>
                      <m:r>
                        <a:rPr lang="en-US" sz="1800" i="1" dirty="0">
                          <a:latin typeface="Cambria Math"/>
                        </a:rPr>
                        <m:t>𝑅𝑒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&gt;−3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4540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2 (</a:t>
            </a:r>
            <a:r>
              <a:rPr lang="el-GR" dirty="0" smtClean="0"/>
              <a:t>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Χρησιμοποιώντας την ιδιότητα της γραμμικότητας βρίσκουμε ότι ο </a:t>
                </a:r>
                <a:r>
                  <a:rPr lang="en-US" sz="1800" dirty="0" smtClean="0"/>
                  <a:t>ML</a:t>
                </a:r>
                <a:r>
                  <a:rPr lang="el-GR" sz="1800" dirty="0" smtClean="0"/>
                  <a:t>, </a:t>
                </a:r>
                <a:r>
                  <a:rPr lang="el-GR" sz="1800" dirty="0"/>
                  <a:t>είναι: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+3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+3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4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+9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+3</m:t>
                                  </m:r>
                                </m:e>
                              </m:d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περιοχή σύγκλισης είναι η τομή των </a:t>
                </a:r>
                <a:r>
                  <a:rPr lang="el-GR" sz="1800" dirty="0" smtClean="0"/>
                  <a:t>τριών επιμέρους περιοχών </a:t>
                </a:r>
                <a:r>
                  <a:rPr lang="el-GR" sz="1800" dirty="0"/>
                  <a:t>σύγκλισης, άρα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)&gt;0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</a:t>
                </a:r>
                <a:r>
                  <a:rPr lang="el-GR" sz="1800" dirty="0"/>
                  <a:t>τη λύση που </a:t>
                </a:r>
                <a:r>
                  <a:rPr lang="el-GR" sz="1800" dirty="0" smtClean="0"/>
                  <a:t>βρήκαμε</a:t>
                </a:r>
                <a:r>
                  <a:rPr lang="en-US" sz="1800" dirty="0" smtClean="0"/>
                  <a:t> </a:t>
                </a:r>
                <a:r>
                  <a:rPr lang="el-GR" sz="1800" dirty="0" smtClean="0"/>
                  <a:t>συμπεραίνουμε </a:t>
                </a:r>
                <a:r>
                  <a:rPr lang="el-GR" sz="1800" dirty="0"/>
                  <a:t>ότι η δοθείσα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έχει </a:t>
                </a:r>
                <a:endParaRPr lang="en-US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Έ</a:t>
                </a:r>
                <a:r>
                  <a:rPr lang="el-GR" sz="1800" dirty="0" smtClean="0"/>
                  <a:t>να </a:t>
                </a:r>
                <a:r>
                  <a:rPr lang="el-GR" sz="1800" dirty="0"/>
                  <a:t>μηδενικό στη θέση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=−9/4</m:t>
                    </m:r>
                  </m:oMath>
                </a14:m>
                <a:endParaRPr lang="en-US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Έ</a:t>
                </a:r>
                <a:r>
                  <a:rPr lang="el-GR" sz="1800" dirty="0" smtClean="0"/>
                  <a:t>ναν </a:t>
                </a:r>
                <a:r>
                  <a:rPr lang="el-GR" sz="1800" dirty="0"/>
                  <a:t>απλό πόλο στη θέση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=0</m:t>
                    </m:r>
                  </m:oMath>
                </a14:m>
                <a:endParaRPr lang="en-US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Έναν </a:t>
                </a:r>
                <a:r>
                  <a:rPr lang="el-GR" sz="1800" dirty="0"/>
                  <a:t>διπλό πόλο στη θέση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=−3</m:t>
                    </m:r>
                  </m:oMath>
                </a14:m>
                <a:endParaRPr lang="en-US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Αφού </a:t>
                </a:r>
                <a:r>
                  <a:rPr lang="el-GR" sz="1800" dirty="0"/>
                  <a:t>οι πόλοι της συνάρτησης σήματος βρίσκονται στο αριστερό μιγαδικό </a:t>
                </a:r>
                <a:r>
                  <a:rPr lang="el-GR" sz="1800" dirty="0" err="1"/>
                  <a:t>ημιεπίπεδο</a:t>
                </a:r>
                <a:r>
                  <a:rPr lang="el-GR" sz="1800" dirty="0"/>
                  <a:t> (και στο μηδέν), συμπεραίνουμε ότι η συνάρτηση περιγράφει ένα </a:t>
                </a:r>
                <a:r>
                  <a:rPr lang="el-GR" sz="1800" b="1" dirty="0"/>
                  <a:t>ευσταθές σύστημα</a:t>
                </a:r>
                <a:r>
                  <a:rPr lang="el-GR" sz="1800" dirty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 r="-7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5381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l-GR" dirty="0"/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μετασχηματισμός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του σήματος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i="1" dirty="0" err="1">
                        <a:latin typeface="Cambria Math"/>
                      </a:rPr>
                      <m:t>cos</m:t>
                    </m:r>
                    <m:r>
                      <a:rPr lang="el-GR" sz="1800" i="1" dirty="0" err="1">
                        <a:latin typeface="Cambria Math"/>
                      </a:rPr>
                      <m:t>⁡(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 err="1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Εφαρμόζοντας </a:t>
                </a:r>
                <a:r>
                  <a:rPr lang="el-GR" sz="1800" dirty="0" smtClean="0"/>
                  <a:t>την </a:t>
                </a:r>
                <a:r>
                  <a:rPr lang="el-GR" sz="1800" dirty="0"/>
                  <a:t>ιδιότητα της </a:t>
                </a:r>
                <a:r>
                  <a:rPr lang="el-GR" sz="1800" dirty="0" err="1"/>
                  <a:t>παραγώγισης</a:t>
                </a:r>
                <a:r>
                  <a:rPr lang="el-GR" sz="1800" dirty="0"/>
                  <a:t> στη μιγαδική συχνότητα του </a:t>
                </a:r>
                <a:r>
                  <a:rPr lang="en-US" sz="1800" dirty="0" smtClean="0"/>
                  <a:t>ML</a:t>
                </a:r>
                <a:r>
                  <a:rPr lang="el-GR" sz="1800" dirty="0" smtClean="0"/>
                  <a:t>, δηλαδή </a:t>
                </a:r>
                <a:endParaRPr lang="el-GR" sz="1800" i="1" dirty="0" smtClean="0">
                  <a:latin typeface="Cambria Math"/>
                </a:endParaRP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−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groupChr>
                        <m:groupChrPr>
                          <m:chr m:val="→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𝐿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 </m:t>
                          </m:r>
                        </m:e>
                      </m:groupCh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err="1">
                              <a:latin typeface="Cambria Math"/>
                            </a:rPr>
                            <m:t>𝑑𝑋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𝑑𝑠</m:t>
                          </m:r>
                        </m:den>
                      </m:f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θα έχουμε: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  <m:func>
                            <m:funcPr>
                              <m:ctrlPr>
                                <a:rPr lang="el-GR" sz="1800" i="1" dirty="0" err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𝑑𝑠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𝐿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l-GR" sz="1800" i="0" dirty="0" err="1">
                                      <a:latin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l-GR" sz="1800" i="1" dirty="0" err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Από τον πίνακα γνωστών </a:t>
                </a:r>
                <a:r>
                  <a:rPr lang="en-US" sz="1800" dirty="0" smtClean="0"/>
                  <a:t>ML </a:t>
                </a:r>
                <a:r>
                  <a:rPr lang="el-GR" sz="1800" dirty="0" smtClean="0"/>
                  <a:t>διαπιστώνουμε </a:t>
                </a:r>
                <a:r>
                  <a:rPr lang="el-GR" sz="1800" dirty="0"/>
                  <a:t>ότι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box>
                      <m:boxPr>
                        <m:ctrlPr>
                          <a:rPr lang="el-GR" sz="1800" i="1">
                            <a:latin typeface="Cambria Math"/>
                          </a:rPr>
                        </m:ctrlPr>
                      </m:boxPr>
                      <m:e>
                        <m:groupChr>
                          <m:groupChrPr>
                            <m:chr m:val="→"/>
                            <m:vertJc m:val="bot"/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l-GR" sz="1800" i="1">
                                <a:latin typeface="Cambria Math"/>
                              </a:rPr>
                              <m:t>    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𝐿</m:t>
                            </m:r>
                            <m:r>
                              <a:rPr lang="el-GR" sz="1800" i="1">
                                <a:latin typeface="Cambria Math"/>
                              </a:rPr>
                              <m:t>    </m:t>
                            </m:r>
                          </m:e>
                        </m:groupChr>
                      </m:e>
                    </m:box>
                    <m:f>
                      <m:fPr>
                        <m:type m:val="lin"/>
                        <m:ctrlPr>
                          <a:rPr lang="el-GR" sz="1800" i="1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>
                            <a:latin typeface="Cambria Math"/>
                          </a:rPr>
                          <m:t>𝑠</m:t>
                        </m:r>
                      </m:num>
                      <m:den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𝑠</m:t>
                                </m:r>
                              </m:e>
                              <m:sup>
                                <m:r>
                                  <a:rPr lang="el-GR" sz="18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l-GR" sz="1800" i="1">
                                <a:latin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p>
                                <m:r>
                                  <a:rPr lang="el-GR" sz="18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den>
                    </m:f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και </a:t>
                </a:r>
                <a:r>
                  <a:rPr lang="el-GR" sz="1800" dirty="0"/>
                  <a:t>επομένως θα έχουμε: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func>
                        <m:func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l-GR" sz="1800" i="0" dirty="0" err="1">
                              <a:latin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box>
                        <m:box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𝐿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   </m:t>
                              </m:r>
                            </m:e>
                          </m:groupChr>
                        </m:e>
                      </m:box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𝑑𝑠</m:t>
                          </m:r>
                        </m:den>
                      </m:f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𝑠</m:t>
                                      </m:r>
                                    </m:e>
                                    <m:sup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p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5381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l-GR" b="1" dirty="0" smtClean="0"/>
              <a:t>2. </a:t>
            </a:r>
            <a:r>
              <a:rPr lang="el-GR" b="1" dirty="0"/>
              <a:t>Θεωρήματα συνέλιξης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l-GR" b="1" dirty="0" smtClean="0"/>
              <a:t>στο </a:t>
            </a:r>
            <a:r>
              <a:rPr lang="el-GR" b="1" dirty="0"/>
              <a:t>χρόνο και τη </a:t>
            </a:r>
            <a:r>
              <a:rPr lang="el-GR" b="1" dirty="0" smtClean="0"/>
              <a:t>συχνότητα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681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Συνέλιξη </a:t>
            </a:r>
            <a:r>
              <a:rPr lang="el-GR" dirty="0" smtClean="0"/>
              <a:t>στο χρόνο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Εάν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groupChr>
                          <m:groupChrPr>
                            <m:chr m:val="→"/>
                            <m:vertJc m:val="bot"/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   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𝐿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    </m:t>
                            </m:r>
                          </m:e>
                        </m:groupChr>
                        <m:r>
                          <a:rPr lang="el-GR" sz="1800" b="0" i="0" dirty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sz="1800" i="0" dirty="0">
                            <a:latin typeface="Cambria Math"/>
                          </a:rPr>
                          <m:t>Χ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i="0" dirty="0">
                        <a:latin typeface="Cambria Math"/>
                      </a:rPr>
                      <m:t>με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i="0" dirty="0">
                        <a:latin typeface="Cambria Math"/>
                      </a:rPr>
                      <m:t>ΠΣ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groupChr>
                          <m:groupChrPr>
                            <m:chr m:val="→"/>
                            <m:vertJc m:val="bot"/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   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𝐿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    </m:t>
                            </m:r>
                          </m:e>
                        </m:groupChr>
                        <m:r>
                          <a:rPr lang="el-GR" sz="1800" b="0" i="0" dirty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sz="1800" i="0" dirty="0">
                            <a:latin typeface="Cambria Math"/>
                          </a:rPr>
                          <m:t>Χ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i="0" dirty="0">
                        <a:latin typeface="Cambria Math"/>
                      </a:rPr>
                      <m:t>με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i="0" dirty="0">
                        <a:latin typeface="Cambria Math"/>
                      </a:rPr>
                      <m:t>ΠΣ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τότε η συνέλιξη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 dirty="0" err="1"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err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 err="1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έχει μετασχηματισμό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που υπολογίζεται από τη σχέση: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𝐿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   </m:t>
                              </m:r>
                            </m:e>
                          </m:groupChr>
                          <m:r>
                            <a:rPr lang="el-GR" sz="1800" b="0" i="0" dirty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l-GR" sz="1800" i="0" dirty="0">
                              <a:latin typeface="Cambria Math"/>
                            </a:rPr>
                            <m:t>Χ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	</m:t>
                      </m:r>
                      <m:r>
                        <a:rPr lang="el-GR" sz="1800" b="0" i="1" dirty="0" smtClean="0">
                          <a:latin typeface="Cambria Math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με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ΠΣ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∩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46935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Συνέλιξη </a:t>
            </a:r>
            <a:r>
              <a:rPr lang="el-GR" dirty="0" smtClean="0"/>
              <a:t>στη </a:t>
            </a:r>
            <a:r>
              <a:rPr lang="el-GR" dirty="0"/>
              <a:t>μιγαδική συχνότητα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2.	Συνέλιξη </a:t>
                </a:r>
                <a:r>
                  <a:rPr lang="el-GR" sz="1800" b="1" dirty="0"/>
                  <a:t>στη μιγαδική συχνότητα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Εάν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groupChr>
                          <m:groupChrPr>
                            <m:chr m:val="→"/>
                            <m:vertJc m:val="bot"/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   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𝐿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    </m:t>
                            </m:r>
                          </m:e>
                        </m:groupChr>
                        <m:r>
                          <a:rPr lang="el-GR" sz="1800" dirty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sz="1800" dirty="0">
                            <a:latin typeface="Cambria Math"/>
                          </a:rPr>
                          <m:t>Χ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dirty="0">
                        <a:latin typeface="Cambria Math"/>
                      </a:rPr>
                      <m:t>με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dirty="0">
                        <a:latin typeface="Cambria Math"/>
                      </a:rPr>
                      <m:t>ΠΣ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groupChr>
                          <m:groupChrPr>
                            <m:chr m:val="→"/>
                            <m:vertJc m:val="bot"/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   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𝐿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    </m:t>
                            </m:r>
                          </m:e>
                        </m:groupChr>
                        <m:r>
                          <a:rPr lang="el-GR" sz="1800" dirty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sz="1800" dirty="0">
                            <a:latin typeface="Cambria Math"/>
                          </a:rPr>
                          <m:t>Χ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dirty="0">
                        <a:latin typeface="Cambria Math"/>
                      </a:rPr>
                      <m:t>με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dirty="0">
                        <a:latin typeface="Cambria Math"/>
                      </a:rPr>
                      <m:t>ΠΣ</m:t>
                    </m:r>
                    <m:r>
                      <a:rPr lang="el-GR" sz="1800" i="1" dirty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 τότε </a:t>
                </a:r>
                <a:r>
                  <a:rPr lang="el-GR" sz="1800" dirty="0" smtClean="0"/>
                  <a:t>το γινόμενο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έχει μετασχηματισμό </a:t>
                </a:r>
                <a:r>
                  <a:rPr lang="el-GR" sz="1800" dirty="0" err="1" smtClean="0"/>
                  <a:t>Laplace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groupChr>
                        <m:groupChrPr>
                          <m:chr m:val="→"/>
                          <m:vertJc m:val="bot"/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l-GR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𝐿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    </m:t>
                          </m:r>
                        </m:e>
                      </m:groupChr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𝑗</m:t>
                          </m:r>
                        </m:den>
                      </m:f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Αντίστροφα, μπορούμε να διατυπώσουμε την ιδιότητα: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</m:e>
                      </m:d>
                      <m:groupChr>
                        <m:groupChrPr>
                          <m:chr m:val="→"/>
                          <m:vertJc m:val="bot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l-GR" sz="1800" i="1" dirty="0">
                              <a:latin typeface="Cambria Math"/>
                            </a:rPr>
                            <m:t>   </m:t>
                          </m:r>
                          <m:sSup>
                            <m:sSupPr>
                              <m:ctrlPr>
                                <a:rPr lang="el-GR" sz="1800" b="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   </m:t>
                          </m:r>
                        </m:e>
                      </m:groupChr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2</m:t>
                      </m:r>
                      <m:r>
                        <a:rPr lang="el-GR" sz="1800" i="1" dirty="0">
                          <a:latin typeface="Cambria Math"/>
                        </a:rPr>
                        <m:t>𝜋</m:t>
                      </m:r>
                      <m:r>
                        <a:rPr lang="el-GR" sz="1800" i="1" dirty="0">
                          <a:latin typeface="Cambria Math"/>
                        </a:rPr>
                        <m:t>𝑗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8672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μετασχηματισμός </a:t>
                </a:r>
                <a:r>
                  <a:rPr lang="en-US" sz="1800" dirty="0"/>
                  <a:t>Laplace </a:t>
                </a:r>
                <a:r>
                  <a:rPr lang="el-GR" sz="1800" dirty="0"/>
                  <a:t>του σήματος που δίδεται από τη σχέση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𝑦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)=</m:t>
                    </m:r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−2)∗</m:t>
                    </m:r>
                    <m:r>
                      <a:rPr lang="en-US" sz="1800" i="1" dirty="0" smtClean="0">
                        <a:latin typeface="Cambria Math"/>
                      </a:rPr>
                      <m:t>𝑔</m:t>
                    </m:r>
                    <m:r>
                      <a:rPr lang="en-US" sz="1800" i="1" dirty="0" smtClean="0">
                        <a:latin typeface="Cambria Math"/>
                      </a:rPr>
                      <m:t>(3−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/>
                  <a:t>  </a:t>
                </a:r>
                <a:r>
                  <a:rPr lang="el-GR" sz="1800" dirty="0"/>
                  <a:t>όπου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−2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n-US" sz="1800" i="1" dirty="0" smtClean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1800" dirty="0"/>
                  <a:t>  </a:t>
                </a:r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𝑔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−3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n-US" sz="1800" i="1" dirty="0" smtClean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endParaRPr lang="en-US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Από την ιδιότητα της συνέλιξης του </a:t>
                </a:r>
                <a:r>
                  <a:rPr lang="en-US" sz="1800" dirty="0" smtClean="0"/>
                  <a:t>ML, </a:t>
                </a:r>
                <a:r>
                  <a:rPr lang="el-GR" sz="1800" dirty="0"/>
                  <a:t>έχουμε: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r>
                        <a:rPr lang="en-US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800" i="1" dirty="0" smtClean="0">
                              <a:latin typeface="Cambria Math"/>
                            </a:rPr>
                            <m:t>−2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∗</m:t>
                      </m:r>
                      <m:r>
                        <a:rPr lang="en-US" sz="1800" i="1" dirty="0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3−</m:t>
                          </m:r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boxPr>
                        <m:e>
                          <m:box>
                            <m:box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boxPr>
                            <m:e>
                              <m:groupChr>
                                <m:groupChrPr>
                                  <m:chr m:val="⇒"/>
                                  <m:vertJc m:val="bot"/>
                                  <m:ctrlPr>
                                    <a:rPr lang="en-US" sz="1800" i="1" dirty="0" smtClean="0">
                                      <a:latin typeface="Cambria Math"/>
                                    </a:rPr>
                                  </m:ctrlPr>
                                </m:groupChrPr>
                                <m:e/>
                              </m:groupChr>
                            </m:e>
                          </m:box>
                        </m:e>
                      </m:box>
                      <m:r>
                        <a:rPr lang="en-US" sz="1800" i="1" dirty="0" smtClean="0">
                          <a:latin typeface="Cambria Math"/>
                        </a:rPr>
                        <m:t> </m:t>
                      </m:r>
                      <m:r>
                        <a:rPr lang="en-US" sz="1800" i="1" dirty="0" smtClean="0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r>
                        <a:rPr lang="en-US" sz="1800" i="1" dirty="0" smtClean="0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 </m:t>
                      </m:r>
                      <m:r>
                        <a:rPr lang="en-US" sz="1800" i="1" dirty="0" smtClean="0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3−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Είναι όμως: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n-US" sz="1800" i="1" dirty="0" smtClean="0">
                              <a:latin typeface="Cambria Math"/>
                            </a:rPr>
                            <m:t>+2</m:t>
                          </m:r>
                        </m:den>
                      </m:f>
                      <m:r>
                        <a:rPr lang="en-US" sz="1800" i="1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με</m:t>
                      </m:r>
                      <m:r>
                        <a:rPr lang="el-GR" sz="1800" i="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περιοχη</m:t>
                      </m:r>
                      <m:r>
                        <a:rPr lang="el-GR" sz="1800" i="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σύγκλισης</m:t>
                      </m:r>
                      <m:r>
                        <a:rPr lang="el-GR" sz="1800" i="0" dirty="0">
                          <a:latin typeface="Cambria Math"/>
                        </a:rPr>
                        <m:t> </m:t>
                      </m:r>
                      <m:r>
                        <a:rPr lang="en-US" sz="1800" i="1" dirty="0">
                          <a:latin typeface="Cambria Math"/>
                        </a:rPr>
                        <m:t>𝑅𝑒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&gt;−2</m:t>
                      </m:r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𝐺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n-US" sz="1800" i="1" dirty="0" smtClean="0">
                              <a:latin typeface="Cambria Math"/>
                            </a:rPr>
                            <m:t>+3</m:t>
                          </m:r>
                        </m:den>
                      </m:f>
                      <m:r>
                        <a:rPr lang="en-US" sz="1800" i="1" dirty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με</m:t>
                      </m:r>
                      <m:r>
                        <a:rPr lang="el-GR" sz="1800" i="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περιοχη</m:t>
                      </m:r>
                      <m:r>
                        <a:rPr lang="el-GR" sz="1800" i="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σύγκλισης</m:t>
                      </m:r>
                      <m:r>
                        <a:rPr lang="el-GR" sz="1800" i="0" dirty="0">
                          <a:latin typeface="Cambria Math"/>
                        </a:rPr>
                        <m:t> </m:t>
                      </m:r>
                      <m:r>
                        <a:rPr lang="en-US" sz="1800" i="1" dirty="0">
                          <a:latin typeface="Cambria Math"/>
                        </a:rPr>
                        <m:t>𝑅𝑒</m:t>
                      </m:r>
                      <m:d>
                        <m:d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&gt;−3</m:t>
                      </m:r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Άρα: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r>
                        <a:rPr lang="en-US" sz="1800" i="1" dirty="0" smtClean="0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 </m:t>
                      </m:r>
                      <m:r>
                        <a:rPr lang="en-US" sz="1800" i="1" dirty="0" smtClean="0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3−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smtClean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𝑠</m:t>
                              </m:r>
                            </m:sup>
                          </m:sSup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n-US" sz="1800" i="1" dirty="0" smtClean="0">
                              <a:latin typeface="Cambria Math"/>
                            </a:rPr>
                            <m:t>+2</m:t>
                          </m:r>
                        </m:den>
                      </m:f>
                      <m:r>
                        <a:rPr lang="en-US" sz="1800" i="1" dirty="0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3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𝑠</m:t>
                              </m:r>
                            </m:sup>
                          </m:sSup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3−</m:t>
                          </m:r>
                          <m:r>
                            <a:rPr lang="en-US" sz="1800" i="1" dirty="0" smtClean="0">
                              <a:latin typeface="Cambria Math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9348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b="1" dirty="0" smtClean="0"/>
              <a:t>3. Θεωρήματα αρχικής </a:t>
            </a:r>
            <a:br>
              <a:rPr lang="el-GR" b="1" dirty="0" smtClean="0"/>
            </a:br>
            <a:r>
              <a:rPr lang="el-GR" b="1" dirty="0" smtClean="0"/>
              <a:t>και </a:t>
            </a:r>
            <a:r>
              <a:rPr lang="el-GR" b="1" dirty="0"/>
              <a:t>τελικής </a:t>
            </a:r>
            <a:r>
              <a:rPr lang="el-GR" b="1" dirty="0" smtClean="0"/>
              <a:t>τιμής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681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/>
              <a:t>Ιδιότητες του </a:t>
            </a:r>
            <a:r>
              <a:rPr lang="el-GR" sz="3600" dirty="0" smtClean="0"/>
              <a:t>Μετασχηματισμού </a:t>
            </a:r>
            <a:r>
              <a:rPr lang="el-GR" sz="3600" dirty="0" err="1"/>
              <a:t>Laplace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Ιδιότητες του μετασχηματισμού </a:t>
            </a:r>
            <a:r>
              <a:rPr lang="el-GR" dirty="0" err="1"/>
              <a:t>Laplace</a:t>
            </a:r>
            <a:r>
              <a:rPr lang="el-GR" dirty="0"/>
              <a:t>	</a:t>
            </a:r>
            <a:endParaRPr lang="el-GR" sz="2000" dirty="0"/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l-GR" dirty="0" smtClean="0"/>
              <a:t>Θεωρήματα </a:t>
            </a:r>
            <a:r>
              <a:rPr lang="el-GR" dirty="0"/>
              <a:t>συνέλιξης στο χρόνο και τη συχνότητα</a:t>
            </a:r>
            <a:endParaRPr lang="el-GR" sz="2000" dirty="0"/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l-GR" dirty="0" smtClean="0"/>
              <a:t>Θεώρημα </a:t>
            </a:r>
            <a:r>
              <a:rPr lang="el-GR" dirty="0"/>
              <a:t>αρχικής και τελικής </a:t>
            </a:r>
            <a:r>
              <a:rPr lang="el-GR" dirty="0" smtClean="0"/>
              <a:t>τιμής</a:t>
            </a:r>
            <a:endParaRPr lang="en-US" dirty="0" smtClean="0"/>
          </a:p>
          <a:p>
            <a:pPr marL="457200" lvl="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Ο αντίστροφος μετασχηματισμός </a:t>
            </a:r>
            <a:r>
              <a:rPr lang="el-GR" dirty="0" err="1"/>
              <a:t>Laplace</a:t>
            </a:r>
            <a:endParaRPr lang="el-GR" sz="2000" dirty="0"/>
          </a:p>
          <a:p>
            <a:pPr lvl="1" algn="l">
              <a:lnSpc>
                <a:spcPct val="150000"/>
              </a:lnSpc>
            </a:pPr>
            <a:r>
              <a:rPr lang="el-GR" dirty="0"/>
              <a:t>Μέθοδος αναπτύγματος σε απλά κλάσματα</a:t>
            </a:r>
            <a:endParaRPr lang="el-GR" sz="1800" dirty="0"/>
          </a:p>
          <a:p>
            <a:pPr marL="0" lvl="0" indent="0">
              <a:lnSpc>
                <a:spcPct val="150000"/>
              </a:lnSpc>
              <a:buNone/>
            </a:pPr>
            <a:endParaRPr 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823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>
              <a:lnSpc>
                <a:spcPct val="150000"/>
              </a:lnSpc>
            </a:pPr>
            <a:r>
              <a:rPr lang="el-GR" smtClean="0"/>
              <a:t>Θεωρήματα αρχικής </a:t>
            </a:r>
            <a:r>
              <a:rPr lang="el-GR" dirty="0"/>
              <a:t>και τελικής τιμής</a:t>
            </a:r>
            <a:endParaRPr lang="el-G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Όταν ζητείται να υπολογιστεί η τιμή του σήματος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για τις </a:t>
                </a:r>
                <a:r>
                  <a:rPr lang="el-GR" sz="1800" dirty="0" smtClean="0"/>
                  <a:t>περιπτώσεις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→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0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→∞</m:t>
                    </m:r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χρησιμοποιούμε τα θεωρήματα αρχικής και τελικής τιμής</a:t>
                </a:r>
                <a:r>
                  <a:rPr lang="el-GR" sz="1800" dirty="0" smtClean="0"/>
                  <a:t>.</a:t>
                </a:r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Θεώρημα Αρχικής Τιμής</a:t>
                </a:r>
                <a:endParaRPr lang="el-GR" sz="1800" b="1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Έστω το αιτιατό 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το οποίο δεν περιέχει κρουστικές συναρτήσεις στο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 = 0</m:t>
                    </m:r>
                  </m:oMath>
                </a14:m>
                <a:r>
                  <a:rPr lang="el-GR" sz="1800" dirty="0"/>
                  <a:t>, με </a:t>
                </a:r>
                <a:r>
                  <a:rPr lang="en-US" sz="1800" dirty="0" smtClean="0"/>
                  <a:t>ML </a:t>
                </a:r>
                <a:r>
                  <a:rPr lang="el-GR" sz="1800" dirty="0" smtClean="0"/>
                  <a:t>τη </a:t>
                </a:r>
                <a:r>
                  <a:rPr lang="el-GR" sz="1800" dirty="0"/>
                  <a:t>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περιοχή σύγκλισης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{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}&gt; 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sz="1800" dirty="0"/>
                  <a:t>. Τότε ισχύει: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l-GR" sz="1800" i="1" dirty="0" err="1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 err="1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l-GR" sz="1800" i="1" dirty="0" err="1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 err="1" smtClean="0">
                                  <a:latin typeface="Cambria Math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r>
                            <a:rPr lang="el-GR" sz="1800" i="1" dirty="0" err="1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e>
                      </m:func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+</m:t>
                                  </m:r>
                                </m:sup>
                              </m:sSup>
                            </m:lim>
                          </m:limLow>
                        </m:fName>
                        <m:e>
                          <m:r>
                            <a:rPr lang="el-GR" sz="1800" i="1" dirty="0" err="1" smtClean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el-GR" sz="1800" i="1" dirty="0" err="1" smtClean="0">
                          <a:latin typeface="Cambria Math"/>
                        </a:rPr>
                        <m:t>=</m:t>
                      </m:r>
                      <m:r>
                        <a:rPr lang="el-GR" sz="1800" i="1" dirty="0" err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 smtClean="0">
                              <a:latin typeface="Cambria Math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/>
                  <a:t>Θεώρημα </a:t>
                </a:r>
                <a:r>
                  <a:rPr lang="el-GR" sz="1800" b="1" dirty="0" smtClean="0"/>
                  <a:t>Τελική Τιμής</a:t>
                </a: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Έστω </a:t>
                </a:r>
                <a:r>
                  <a:rPr lang="el-GR" sz="1800" dirty="0"/>
                  <a:t>το αιτιατό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 οποίο έχει πεπερασμένη τιμή στο όριο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→∞</m:t>
                    </m:r>
                  </m:oMath>
                </a14:m>
                <a:r>
                  <a:rPr lang="el-GR" sz="1800" dirty="0"/>
                  <a:t>, τότε ισχύει: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e>
                      </m:func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l-GR" sz="1800" i="1" dirty="0" err="1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 err="1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r>
                        <a:rPr lang="el-GR" sz="1800" i="1" dirty="0" err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7567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4</a:t>
            </a:r>
            <a:r>
              <a:rPr lang="el-GR" b="1" dirty="0" smtClean="0"/>
              <a:t>. Ο Αντίστροφος</a:t>
            </a:r>
            <a:br>
              <a:rPr lang="el-GR" b="1" dirty="0" smtClean="0"/>
            </a:br>
            <a:r>
              <a:rPr lang="el-GR" b="1" dirty="0" smtClean="0"/>
              <a:t>Μετασχηματισμός </a:t>
            </a:r>
            <a:r>
              <a:rPr lang="el-GR" b="1" dirty="0" err="1" smtClean="0"/>
              <a:t>Laplace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3042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Αντίστροφος Μετασχηματισμός </a:t>
            </a:r>
            <a:r>
              <a:rPr lang="el-GR" dirty="0" err="1"/>
              <a:t>Laplace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αντίστροφος </a:t>
                </a:r>
                <a:r>
                  <a:rPr lang="en-US" sz="1800" dirty="0" smtClean="0"/>
                  <a:t>ML </a:t>
                </a:r>
                <a:r>
                  <a:rPr lang="el-GR" sz="1800" dirty="0" smtClean="0"/>
                  <a:t>χρησιμοποιείται </a:t>
                </a:r>
                <a:r>
                  <a:rPr lang="el-GR" sz="1800" dirty="0"/>
                  <a:t>για να «επιστρέψουμε» από το πεδίο της μιγαδικής συχνότητας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στο </a:t>
                </a:r>
                <a:r>
                  <a:rPr lang="el-GR" sz="1800" dirty="0"/>
                  <a:t>πεδίο του χρόνου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Συμβολικά </a:t>
                </a:r>
                <a:r>
                  <a:rPr lang="el-GR" sz="1800" dirty="0"/>
                  <a:t>εκφράζεται </a:t>
                </a:r>
                <a:r>
                  <a:rPr lang="el-GR" sz="1800" dirty="0" smtClean="0"/>
                  <a:t>από: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𝐿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μαθηματική </a:t>
                </a:r>
                <a:r>
                  <a:rPr lang="el-GR" sz="1800" dirty="0"/>
                  <a:t>έκφραση που τον περιγράφει είναι: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𝜋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𝑗</m:t>
                          </m:r>
                        </m:den>
                      </m:f>
                      <m:nary>
                        <m:nary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𝜎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𝜎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l-GR" sz="1800" i="1" dirty="0" err="1" smtClean="0">
                          <a:latin typeface="Cambria Math"/>
                        </a:rPr>
                        <m:t>𝑑𝑡</m:t>
                      </m:r>
                    </m:oMath>
                  </m:oMathPara>
                </a14:m>
                <a:endParaRPr lang="el-GR" sz="1800" dirty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παραπάνω </a:t>
                </a:r>
                <a:r>
                  <a:rPr lang="el-GR" sz="1800" dirty="0" err="1" smtClean="0"/>
                  <a:t>επικαμπύλιο</a:t>
                </a:r>
                <a:r>
                  <a:rPr lang="el-GR" sz="1800" dirty="0" smtClean="0"/>
                  <a:t> ολοκλήρωμα υπολογίζεται κατά μήκος μίας ευθείας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{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}=</m:t>
                    </m:r>
                    <m:r>
                      <a:rPr lang="el-GR" sz="1800" i="1" dirty="0" smtClean="0">
                        <a:latin typeface="Cambria Math"/>
                      </a:rPr>
                      <m:t>𝑐</m:t>
                    </m:r>
                  </m:oMath>
                </a14:m>
                <a:r>
                  <a:rPr lang="el-GR" sz="1800" dirty="0" smtClean="0"/>
                  <a:t> που είναι παράλληλη προς τον φανταστικό άξονα του μιγαδικού επιπέδου. </a:t>
                </a:r>
                <a:endParaRPr lang="en-US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Αποδεικνύεται </a:t>
                </a:r>
                <a:r>
                  <a:rPr lang="el-GR" sz="1800" dirty="0"/>
                  <a:t>ότι η σύγκλιση του ολοκληρώματος του αντίστροφου </a:t>
                </a:r>
                <a:r>
                  <a:rPr lang="en-US" sz="1800" dirty="0" smtClean="0"/>
                  <a:t>ML </a:t>
                </a:r>
                <a:r>
                  <a:rPr lang="el-GR" sz="1800" dirty="0" smtClean="0"/>
                  <a:t>εξασφαλίζεται </a:t>
                </a:r>
                <a:r>
                  <a:rPr lang="el-GR" sz="1800" dirty="0"/>
                  <a:t>όταν η παραπάνω ευθεία περικλείει όλους τους πόλους του μετασχηματισμού, δηλαδή όταν η πραγματική τιμή της σταθεράς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𝑐</m:t>
                    </m:r>
                  </m:oMath>
                </a14:m>
                <a:r>
                  <a:rPr lang="el-GR" sz="1800" dirty="0"/>
                  <a:t> είναι μεγαλύτερη από το πραγματικό μέρος όλων των πόλων της συνάρτησης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014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Τρόποι Υπολογισμού Αντίστροφου</a:t>
            </a:r>
            <a:r>
              <a:rPr lang="en-US" dirty="0" smtClean="0"/>
              <a:t> ML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el-GR" sz="1800" dirty="0" smtClean="0"/>
              <a:t>Υπάρχουν αρκετοί τρόποι υπολογισμού του αντίστροφου μετασχηματισμού </a:t>
            </a:r>
            <a:r>
              <a:rPr lang="el-GR" sz="1800" dirty="0" err="1" smtClean="0"/>
              <a:t>Laplace</a:t>
            </a:r>
            <a:r>
              <a:rPr lang="el-GR" sz="1800" dirty="0" smtClean="0"/>
              <a:t> όπως: </a:t>
            </a:r>
          </a:p>
          <a:p>
            <a:pPr algn="l">
              <a:lnSpc>
                <a:spcPct val="150000"/>
              </a:lnSpc>
              <a:buFont typeface="+mj-lt"/>
              <a:buAutoNum type="arabicParenR"/>
            </a:pPr>
            <a:r>
              <a:rPr lang="el-GR" sz="1800" dirty="0" smtClean="0"/>
              <a:t>Η μέθοδος της </a:t>
            </a:r>
            <a:r>
              <a:rPr lang="el-GR" sz="1800" b="1" dirty="0" smtClean="0"/>
              <a:t>μιγαδικής ολοκλήρωσης</a:t>
            </a:r>
            <a:r>
              <a:rPr lang="el-GR" sz="1800" dirty="0" smtClean="0"/>
              <a:t>, που βασίζεται στην επίλυση του </a:t>
            </a:r>
            <a:r>
              <a:rPr lang="el-GR" sz="1800" dirty="0" err="1" smtClean="0"/>
              <a:t>επικαμπύλιου</a:t>
            </a:r>
            <a:r>
              <a:rPr lang="el-GR" sz="1800" dirty="0" smtClean="0"/>
              <a:t> ολοκληρώματος στο μιγαδικό επίπεδο κατά μήκος ενός κατάλληλα επιλεγμένου δρόμου.</a:t>
            </a:r>
          </a:p>
          <a:p>
            <a:pPr algn="l">
              <a:lnSpc>
                <a:spcPct val="150000"/>
              </a:lnSpc>
              <a:buFont typeface="+mj-lt"/>
              <a:buAutoNum type="arabicParenR"/>
            </a:pPr>
            <a:r>
              <a:rPr lang="el-GR" sz="1800" dirty="0" smtClean="0"/>
              <a:t>Η μέθοδος του </a:t>
            </a:r>
            <a:r>
              <a:rPr lang="el-GR" sz="1800" b="1" dirty="0" smtClean="0"/>
              <a:t>αναπτύγματος σε </a:t>
            </a:r>
            <a:r>
              <a:rPr lang="el-GR" sz="1800" b="1" dirty="0" err="1" smtClean="0"/>
              <a:t>δυναμοσειρά</a:t>
            </a:r>
            <a:r>
              <a:rPr lang="el-GR" sz="1800" dirty="0" smtClean="0"/>
              <a:t>, που χρησιμοποιείται όταν ο μετασχηματισμός </a:t>
            </a:r>
            <a:r>
              <a:rPr lang="el-GR" sz="1800" dirty="0" err="1" smtClean="0"/>
              <a:t>Laplace</a:t>
            </a:r>
            <a:r>
              <a:rPr lang="el-GR" sz="1800" dirty="0" smtClean="0"/>
              <a:t> μπορεί να γραφεί ως </a:t>
            </a:r>
            <a:r>
              <a:rPr lang="el-GR" sz="1800" dirty="0" err="1" smtClean="0"/>
              <a:t>δυναμοσειρά</a:t>
            </a:r>
            <a:r>
              <a:rPr lang="el-GR" sz="1800" dirty="0" smtClean="0"/>
              <a:t> άπειρων όρων.</a:t>
            </a:r>
          </a:p>
          <a:p>
            <a:pPr algn="l">
              <a:lnSpc>
                <a:spcPct val="150000"/>
              </a:lnSpc>
              <a:buFont typeface="+mj-lt"/>
              <a:buAutoNum type="arabicParenR"/>
            </a:pPr>
            <a:r>
              <a:rPr lang="el-GR" sz="1800" dirty="0" smtClean="0"/>
              <a:t>Η μέθοδος του </a:t>
            </a:r>
            <a:r>
              <a:rPr lang="el-GR" sz="1800" b="1" dirty="0" smtClean="0"/>
              <a:t>αναπτύγματος σε απλά κλάσματα</a:t>
            </a:r>
            <a:r>
              <a:rPr lang="el-GR" sz="1800" dirty="0" smtClean="0"/>
              <a:t>, που αποτελεί την πλέον διαδεδομένη μέθοδο υπολογισμού του αντίστροφου μετασχηματισμού </a:t>
            </a:r>
            <a:r>
              <a:rPr lang="el-GR" sz="1800" dirty="0" err="1" smtClean="0"/>
              <a:t>Laplace</a:t>
            </a:r>
            <a:r>
              <a:rPr lang="el-GR" sz="1800" dirty="0" smtClean="0"/>
              <a:t> και η οποία θα παρουσιαστεί αναλυτικά στην επόμενη ενότητα.</a:t>
            </a:r>
          </a:p>
          <a:p>
            <a:pPr algn="l">
              <a:lnSpc>
                <a:spcPct val="150000"/>
              </a:lnSpc>
              <a:buFont typeface="+mj-lt"/>
              <a:buAutoNum type="arabicParenR"/>
            </a:pPr>
            <a:r>
              <a:rPr lang="el-GR" sz="1800" dirty="0" smtClean="0"/>
              <a:t>Το </a:t>
            </a:r>
            <a:r>
              <a:rPr lang="el-GR" sz="1800" b="1" dirty="0" smtClean="0"/>
              <a:t>θεώρημα </a:t>
            </a:r>
            <a:r>
              <a:rPr lang="el-GR" sz="1800" b="1" dirty="0" err="1" smtClean="0"/>
              <a:t>Heaviside</a:t>
            </a:r>
            <a:endParaRPr lang="el-GR" sz="1800" b="1" dirty="0" smtClean="0"/>
          </a:p>
          <a:p>
            <a:pPr marL="0" indent="0" algn="l">
              <a:lnSpc>
                <a:spcPct val="150000"/>
              </a:lnSpc>
              <a:buNone/>
            </a:pP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0506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Μέθοδος αναπτύγματος σε απλά </a:t>
            </a:r>
            <a:r>
              <a:rPr lang="el-GR" dirty="0" smtClean="0"/>
              <a:t>κλάσματα</a:t>
            </a:r>
            <a:r>
              <a:rPr lang="en-US" dirty="0" smtClean="0"/>
              <a:t> (1/5)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μέθοδος βρίσκει εφαρμογή </a:t>
                </a:r>
                <a:r>
                  <a:rPr lang="el-GR" sz="1800" dirty="0"/>
                  <a:t>σε </a:t>
                </a:r>
                <a:r>
                  <a:rPr lang="el-GR" sz="1800" dirty="0" smtClean="0"/>
                  <a:t>μετασχηματισμούς </a:t>
                </a:r>
                <a:r>
                  <a:rPr lang="el-GR" sz="1800" dirty="0"/>
                  <a:t>που μπορούν να γραφούν σε </a:t>
                </a:r>
                <a:r>
                  <a:rPr lang="el-GR" sz="1800" b="1" dirty="0"/>
                  <a:t>ρητή μορφή</a:t>
                </a:r>
                <a:r>
                  <a:rPr lang="el-GR" sz="1800" dirty="0"/>
                  <a:t>, δηλαδή ως 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err="1">
                        <a:latin typeface="Cambria Math"/>
                      </a:rPr>
                      <m:t>)=</m:t>
                    </m:r>
                    <m:r>
                      <a:rPr lang="el-GR" sz="1800" i="1" dirty="0" err="1">
                        <a:latin typeface="Cambria Math"/>
                      </a:rPr>
                      <m:t>𝐵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)/</m:t>
                    </m:r>
                    <m:r>
                      <a:rPr lang="el-GR" sz="1800" i="1" dirty="0" err="1">
                        <a:latin typeface="Cambria Math"/>
                      </a:rPr>
                      <m:t>𝐴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Στηρίζεται </a:t>
                </a:r>
                <a:r>
                  <a:rPr lang="el-GR" sz="1800" dirty="0"/>
                  <a:t>στην ιδιότητα της γραμμικότητας του </a:t>
                </a:r>
                <a:r>
                  <a:rPr lang="en-US" sz="1800" dirty="0" smtClean="0"/>
                  <a:t>ML</a:t>
                </a:r>
                <a:r>
                  <a:rPr lang="el-GR" sz="1800" dirty="0" smtClean="0"/>
                  <a:t> και </a:t>
                </a:r>
                <a:r>
                  <a:rPr lang="el-GR" sz="1800" dirty="0"/>
                  <a:t>στη γραφή της συνάρτησης </a:t>
                </a:r>
                <a:r>
                  <a:rPr lang="el-GR" sz="1800" dirty="0" err="1"/>
                  <a:t>X(s</a:t>
                </a:r>
                <a:r>
                  <a:rPr lang="el-GR" sz="1800" dirty="0"/>
                  <a:t>) ως έναν γραμμικό συνδυασμό στοιχειωδών </a:t>
                </a:r>
                <a:r>
                  <a:rPr lang="en-US" sz="1800" dirty="0" smtClean="0"/>
                  <a:t>ML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+⋯+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𝑖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Οι συναρτήσεις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,</m:t>
                    </m:r>
                    <m:r>
                      <a:rPr lang="el-GR" sz="1800" i="1" dirty="0">
                        <a:latin typeface="Cambria Math"/>
                      </a:rPr>
                      <m:t>𝑖</m:t>
                    </m:r>
                    <m:r>
                      <a:rPr lang="el-GR" sz="1800" i="1" dirty="0">
                        <a:latin typeface="Cambria Math"/>
                      </a:rPr>
                      <m:t>=1,2…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l-GR" sz="1800" dirty="0"/>
                  <a:t> θεωρούνται ως οι </a:t>
                </a:r>
                <a:r>
                  <a:rPr lang="en-US" sz="1800" dirty="0" smtClean="0"/>
                  <a:t>ML </a:t>
                </a:r>
                <a:r>
                  <a:rPr lang="el-GR" sz="1800" dirty="0" smtClean="0"/>
                  <a:t>στοιχειωδών </a:t>
                </a:r>
                <a:r>
                  <a:rPr lang="el-GR" sz="1800" dirty="0"/>
                  <a:t>συναρτήσεων της μορφής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 dirty="0">
                        <a:latin typeface="Cambria Math"/>
                      </a:rPr>
                      <m:t>,</m:t>
                    </m:r>
                    <m:r>
                      <a:rPr lang="el-GR" sz="1800" i="1" dirty="0">
                        <a:latin typeface="Cambria Math"/>
                      </a:rPr>
                      <m:t>𝑖</m:t>
                    </m:r>
                    <m:r>
                      <a:rPr lang="el-GR" sz="1800" i="1" dirty="0">
                        <a:latin typeface="Cambria Math"/>
                      </a:rPr>
                      <m:t>=1,2…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l-GR" sz="1800" dirty="0"/>
                  <a:t>, οι οποίοι είναι </a:t>
                </a:r>
                <a:r>
                  <a:rPr lang="el-GR" sz="1800" dirty="0" smtClean="0"/>
                  <a:t>πιθανό </a:t>
                </a:r>
                <a:r>
                  <a:rPr lang="el-GR" sz="1800" dirty="0"/>
                  <a:t>ότι αντιστοιχούν σε απλούς </a:t>
                </a:r>
                <a:r>
                  <a:rPr lang="el-GR" sz="1800" dirty="0" smtClean="0"/>
                  <a:t>γνωστούς</a:t>
                </a:r>
                <a:r>
                  <a:rPr lang="en-US" sz="1800" dirty="0" smtClean="0"/>
                  <a:t> ML.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υπολογίσουμε τις συναρτήσεις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1800" dirty="0" smtClean="0"/>
                  <a:t>,</a:t>
                </a:r>
                <a:r>
                  <a:rPr lang="el-GR" sz="1800" dirty="0"/>
                  <a:t> μπορούμε να βρούμε τα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και ακολούθως το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από την παρακάτω </a:t>
                </a:r>
                <a:r>
                  <a:rPr lang="el-GR" sz="1800" dirty="0" smtClean="0"/>
                  <a:t>σχέση</a:t>
                </a:r>
                <a:r>
                  <a:rPr lang="en-US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+⋯+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𝑖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5675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Μέθοδος αναπτύγματος σε απλά </a:t>
            </a:r>
            <a:r>
              <a:rPr lang="el-GR" dirty="0" smtClean="0"/>
              <a:t>κλάσματα</a:t>
            </a:r>
            <a:r>
              <a:rPr lang="en-US" dirty="0" smtClean="0"/>
              <a:t> (2/5)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Πολλές φορές ο </a:t>
                </a:r>
                <a:r>
                  <a:rPr lang="en-US" sz="1800" dirty="0" smtClean="0"/>
                  <a:t>ML </a:t>
                </a:r>
                <a:r>
                  <a:rPr lang="el-GR" sz="1800" dirty="0" smtClean="0"/>
                  <a:t>ενός </a:t>
                </a:r>
                <a:r>
                  <a:rPr lang="el-GR" sz="1800" dirty="0"/>
                  <a:t>σήματος συναντάται στη μορφή ρητής </a:t>
                </a:r>
                <a:r>
                  <a:rPr lang="el-GR" sz="1800" dirty="0" smtClean="0"/>
                  <a:t>συνάρτησης: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𝐵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 err="1">
                              <a:latin typeface="Cambria Math"/>
                            </a:rPr>
                            <m:t>𝐴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𝑚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−1</m:t>
                              </m:r>
                            </m:sub>
                          </m:sSub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+⋯+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−1</m:t>
                              </m:r>
                            </m:sub>
                          </m:sSub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+⋯+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sz="1800" b="0" i="1" dirty="0" smtClean="0">
                        <a:latin typeface="Cambria Math"/>
                        <a:ea typeface="Cambria Math"/>
                      </a:rPr>
                      <m:t>𝑅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άρα το </a:t>
                </a:r>
                <a:r>
                  <a:rPr lang="el-GR" sz="1800" dirty="0"/>
                  <a:t>σύστημα είναι ΓΧΑ με πραγματική κρουστική απόκριση. </a:t>
                </a:r>
                <a:endParaRPr lang="en-US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l-GR" sz="1800" dirty="0"/>
                  <a:t> είναι οι ρίζες </a:t>
                </a:r>
                <a:r>
                  <a:rPr lang="el-GR" sz="1800" dirty="0" smtClean="0"/>
                  <a:t>της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𝐴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, αυτή </a:t>
                </a:r>
                <a:r>
                  <a:rPr lang="el-GR" sz="1800" dirty="0"/>
                  <a:t>γράφεται </a:t>
                </a:r>
                <a:r>
                  <a:rPr lang="el-GR" sz="1800" dirty="0" smtClean="0"/>
                  <a:t>ως: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 dirty="0" smtClean="0">
                          <a:latin typeface="Cambria Math"/>
                        </a:rPr>
                        <m:t>Α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𝑠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nary>
                        <m:naryPr>
                          <m:chr m:val="∏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𝑖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Ανάλογα </a:t>
                </a:r>
                <a:r>
                  <a:rPr lang="el-GR" sz="1800" dirty="0"/>
                  <a:t>με τη φύση των ριζών του </a:t>
                </a:r>
                <a:r>
                  <a:rPr lang="el-GR" sz="1800" dirty="0" err="1" smtClean="0"/>
                  <a:t>A(s</a:t>
                </a:r>
                <a:r>
                  <a:rPr lang="el-GR" sz="1800" dirty="0"/>
                  <a:t>), διακρίνουμε τις εξής περιπτώσεις</a:t>
                </a:r>
                <a:r>
                  <a:rPr lang="el-GR" sz="1800" dirty="0" smtClean="0"/>
                  <a:t>:</a:t>
                </a: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el-GR" sz="1800" dirty="0" smtClean="0"/>
                  <a:t>Ρίζες </a:t>
                </a:r>
                <a:r>
                  <a:rPr lang="el-GR" sz="1800" dirty="0"/>
                  <a:t>διακριτές και πραγματικές</a:t>
                </a: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el-GR" sz="1800" dirty="0" smtClean="0"/>
                  <a:t>Ρίζες </a:t>
                </a:r>
                <a:r>
                  <a:rPr lang="el-GR" sz="1800" dirty="0"/>
                  <a:t>πολλαπλές και πραγματικές</a:t>
                </a:r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el-GR" sz="1800" dirty="0" smtClean="0"/>
                  <a:t>Ρίζες </a:t>
                </a:r>
                <a:r>
                  <a:rPr lang="el-GR" sz="1800" dirty="0"/>
                  <a:t>μιγαδικές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570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Μέθοδος αναπτύγματος σε απλά κλάσματα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1)	Ρίζες </a:t>
                </a:r>
                <a:r>
                  <a:rPr lang="el-GR" sz="1800" b="1" dirty="0"/>
                  <a:t>διακριτές και πραγματικές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γράφεται ως: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 dirty="0" smtClean="0">
                          <a:latin typeface="Cambria Math"/>
                        </a:rPr>
                        <m:t>Χ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r>
                        <a:rPr lang="el-GR" sz="1800" i="1" dirty="0" err="1">
                          <a:latin typeface="Cambria Math"/>
                        </a:rPr>
                        <m:t>⋯+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Οι συντελεστές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l-GR" sz="1800" dirty="0"/>
                  <a:t> υπολογίζονται από τον τύπο: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lim>
                          </m:limLow>
                        </m:fName>
                        <m:e>
                          <m:d>
                            <m:dPr>
                              <m:ctrlPr>
                                <a:rPr lang="el-GR" sz="1800" i="1" dirty="0" err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Ο αντίστροφος μετασχηματισμός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υπολογίζεται με τη χρήση του </a:t>
                </a:r>
                <a:r>
                  <a:rPr lang="el-GR" sz="1800" dirty="0" smtClean="0"/>
                  <a:t>πίνακα γνωστών </a:t>
                </a:r>
                <a:r>
                  <a:rPr lang="en-US" sz="1800" dirty="0" smtClean="0"/>
                  <a:t>ML </a:t>
                </a:r>
                <a:r>
                  <a:rPr lang="el-GR" sz="1800" dirty="0" smtClean="0"/>
                  <a:t>και </a:t>
                </a:r>
                <a:r>
                  <a:rPr lang="el-GR" sz="1800" dirty="0"/>
                  <a:t>των ιδιοτήτων του μετασχηματισμού, οπότε 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𝐿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 err="1">
                              <a:latin typeface="Cambria Math"/>
                            </a:rPr>
                            <m:t>+⋯+</m:t>
                          </m:r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9089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Μέθοδος αναπτύγματος σε απλά κλάσματα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2)	Ρίζες πολλαπλές και πραγματικές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Έστω ότι 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εμφανίζεται </a:t>
                </a:r>
                <a:r>
                  <a:rPr lang="el-GR" sz="1800" dirty="0"/>
                  <a:t>με πολλαπλότητα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𝑟</m:t>
                    </m:r>
                  </m:oMath>
                </a14:m>
                <a:r>
                  <a:rPr lang="el-GR" sz="1800" dirty="0"/>
                  <a:t> και οι υπόλοιπες ρίζες είναι μοναδικές. </a:t>
                </a:r>
                <a:r>
                  <a:rPr lang="el-GR" sz="1800" dirty="0" smtClean="0"/>
                  <a:t>Ο παρανομαστής </a:t>
                </a:r>
                <a:r>
                  <a:rPr lang="el-GR" sz="1800" dirty="0"/>
                  <a:t>παραγοντοποιείται ως: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 dirty="0" smtClean="0">
                          <a:latin typeface="Cambria Math"/>
                        </a:rPr>
                        <m:t>Α</m:t>
                      </m:r>
                      <m:r>
                        <a:rPr lang="el-GR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𝑠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𝑟</m:t>
                          </m:r>
                        </m:sup>
                      </m:sSup>
                      <m:nary>
                        <m:naryPr>
                          <m:chr m:val="∏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𝑖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𝑟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+1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και </a:t>
                </a:r>
                <a:r>
                  <a:rPr lang="el-GR" sz="1800" dirty="0"/>
                  <a:t>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γράφεται ως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r>
                        <a:rPr lang="el-GR" sz="1800" i="1" dirty="0" err="1">
                          <a:latin typeface="Cambria Math"/>
                        </a:rPr>
                        <m:t>⋯+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𝑟</m:t>
                              </m:r>
                            </m:sup>
                          </m:sSup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𝑟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+1</m:t>
                              </m:r>
                            </m:sub>
                          </m:sSub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𝑟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+1</m:t>
                              </m:r>
                            </m:sub>
                          </m:sSub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r>
                        <a:rPr lang="el-GR" sz="1800" i="1" dirty="0" err="1">
                          <a:latin typeface="Cambria Math"/>
                        </a:rPr>
                        <m:t>⋯+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Οι </a:t>
                </a:r>
                <a:r>
                  <a:rPr lang="el-GR" sz="1800" dirty="0"/>
                  <a:t>συντελεστές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,</m:t>
                    </m:r>
                    <m:r>
                      <a:rPr lang="el-GR" sz="1800" i="1" dirty="0" smtClean="0">
                        <a:latin typeface="Cambria Math"/>
                      </a:rPr>
                      <m:t>𝑖</m:t>
                    </m:r>
                    <m:r>
                      <a:rPr lang="el-GR" sz="1800" i="1" dirty="0" smtClean="0">
                        <a:latin typeface="Cambria Math"/>
                      </a:rPr>
                      <m:t>=1,…</m:t>
                    </m:r>
                    <m:r>
                      <a:rPr lang="el-GR" sz="1800" i="1" dirty="0" smtClean="0">
                        <a:latin typeface="Cambria Math"/>
                      </a:rPr>
                      <m:t>𝑟</m:t>
                    </m:r>
                  </m:oMath>
                </a14:m>
                <a:r>
                  <a:rPr lang="el-GR" sz="1800" dirty="0"/>
                  <a:t> που αντιστοιχούν στην πολλαπλή ρίζα </a:t>
                </a:r>
                <a:r>
                  <a:rPr lang="el-GR" sz="1800" dirty="0" smtClean="0"/>
                  <a:t>είναι:</a:t>
                </a: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𝑟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𝑖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!</m:t>
                              </m:r>
                            </m:den>
                          </m:f>
                        </m:e>
                      </m:func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𝑟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𝑖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𝑑𝑠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𝑟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𝑖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𝑟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,     </m:t>
                      </m:r>
                      <m:r>
                        <a:rPr lang="el-GR" sz="1800" i="1" dirty="0">
                          <a:latin typeface="Cambria Math"/>
                        </a:rPr>
                        <m:t>𝑖</m:t>
                      </m:r>
                      <m:r>
                        <a:rPr lang="el-GR" sz="1800" i="1" dirty="0">
                          <a:latin typeface="Cambria Math"/>
                        </a:rPr>
                        <m:t>=1,…,</m:t>
                      </m:r>
                      <m:r>
                        <a:rPr lang="el-GR" sz="1800" i="1" dirty="0" smtClean="0">
                          <a:latin typeface="Cambria Math"/>
                        </a:rPr>
                        <m:t>𝑟</m:t>
                      </m:r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9089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Μέθοδος αναπτύγματος σε απλά κλάσματα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Οι </a:t>
                </a:r>
                <a:r>
                  <a:rPr lang="el-GR" sz="1800" dirty="0"/>
                  <a:t>υπόλοιποι </a:t>
                </a:r>
                <a:r>
                  <a:rPr lang="el-GR" sz="1800" dirty="0" smtClean="0"/>
                  <a:t>συντελεστές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,   </m:t>
                    </m:r>
                    <m:r>
                      <a:rPr lang="el-GR" sz="1800" i="1" dirty="0">
                        <a:latin typeface="Cambria Math"/>
                      </a:rPr>
                      <m:t>𝑖</m:t>
                    </m:r>
                    <m:r>
                      <a:rPr lang="el-GR" sz="1800" i="1" dirty="0">
                        <a:latin typeface="Cambria Math"/>
                      </a:rPr>
                      <m:t>=</m:t>
                    </m:r>
                    <m:r>
                      <a:rPr lang="el-GR" sz="1800" i="1" dirty="0">
                        <a:latin typeface="Cambria Math"/>
                      </a:rPr>
                      <m:t>𝑟</m:t>
                    </m:r>
                    <m:r>
                      <a:rPr lang="el-GR" sz="1800" i="1" dirty="0">
                        <a:latin typeface="Cambria Math"/>
                      </a:rPr>
                      <m:t>+1,…,</m:t>
                    </m:r>
                    <m:r>
                      <a:rPr lang="el-GR" sz="1800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l-GR" sz="1800" dirty="0"/>
                  <a:t>, υπολογίζονται όπως στην προηγούμενη περίπτωση </a:t>
                </a:r>
                <a:r>
                  <a:rPr lang="el-GR" sz="1800" dirty="0" smtClean="0"/>
                  <a:t>(</a:t>
                </a:r>
                <a:r>
                  <a:rPr lang="en-US" sz="1800" dirty="0" smtClean="0"/>
                  <a:t>1</a:t>
                </a:r>
                <a:r>
                  <a:rPr lang="el-GR" sz="1800" dirty="0" smtClean="0"/>
                  <a:t>).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Τέλος</a:t>
                </a:r>
                <a:r>
                  <a:rPr lang="el-GR" sz="1800" dirty="0"/>
                  <a:t>, έχοντας υπολογίζει όλους τους συντελεστές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,</m:t>
                    </m:r>
                    <m:r>
                      <a:rPr lang="el-GR" sz="1800" i="1" dirty="0" smtClean="0">
                        <a:latin typeface="Cambria Math"/>
                      </a:rPr>
                      <m:t>𝑖</m:t>
                    </m:r>
                    <m:r>
                      <a:rPr lang="el-GR" sz="1800" i="1" dirty="0" smtClean="0">
                        <a:latin typeface="Cambria Math"/>
                      </a:rPr>
                      <m:t>=1,…</m:t>
                    </m:r>
                    <m:r>
                      <a:rPr lang="el-GR" sz="180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l-GR" sz="1800" dirty="0"/>
                  <a:t> βρίσκουμε τον </a:t>
                </a:r>
                <a:r>
                  <a:rPr lang="el-GR" sz="1800" dirty="0" smtClean="0"/>
                  <a:t>αν</a:t>
                </a:r>
                <a:r>
                  <a:rPr lang="el-GR" sz="1800" dirty="0"/>
                  <a:t>τ</a:t>
                </a:r>
                <a:r>
                  <a:rPr lang="el-GR" sz="1800" dirty="0" smtClean="0"/>
                  <a:t>ίστροφο </a:t>
                </a:r>
                <a:r>
                  <a:rPr lang="el-GR" sz="1800" dirty="0"/>
                  <a:t>μετασχηματισμό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από τη σχέση</a:t>
                </a:r>
                <a:r>
                  <a:rPr lang="el-GR" sz="1800" dirty="0" smtClean="0"/>
                  <a:t>: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𝐿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 err="1">
                              <a:latin typeface="Cambria Math"/>
                            </a:rPr>
                            <m:t>+⋯+</m:t>
                          </m:r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𝑟</m:t>
                              </m:r>
                            </m:sub>
                          </m:sSub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𝑟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num>
                            <m:den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𝑟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!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𝑟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+1</m:t>
                              </m:r>
                            </m:sub>
                          </m:sSub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𝑟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 err="1">
                              <a:latin typeface="Cambria Math"/>
                            </a:rPr>
                            <m:t>+⋯+</m:t>
                          </m:r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5245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Μέθοδος αναπτύγματος σε απλά κλάσματα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4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3</a:t>
                </a:r>
                <a:r>
                  <a:rPr lang="el-GR" sz="1800" b="1" dirty="0"/>
                  <a:t>) 	Ρίζες μιγαδικές</a:t>
                </a:r>
              </a:p>
              <a:p>
                <a:pPr marL="0" indent="0" algn="l">
                  <a:lnSpc>
                    <a:spcPct val="114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Αν το πολυώνυμο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𝐴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έχει ένα ζεύγος μιγαδικών συζυγών ριζών, τις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r>
                      <a:rPr lang="el-GR" sz="1800" i="1" dirty="0" smtClean="0">
                        <a:latin typeface="Cambria Math"/>
                      </a:rPr>
                      <m:t>𝜎</m:t>
                    </m:r>
                    <m:r>
                      <a:rPr lang="el-GR" sz="1800" i="1" dirty="0" smtClean="0">
                        <a:latin typeface="Cambria Math"/>
                      </a:rPr>
                      <m:t>+</m:t>
                    </m:r>
                    <m:r>
                      <a:rPr lang="el-GR" sz="1800" i="1" dirty="0" smtClean="0">
                        <a:latin typeface="Cambria Math"/>
                      </a:rPr>
                      <m:t>𝑗</m:t>
                    </m:r>
                    <m:r>
                      <m:rPr>
                        <m:sty m:val="p"/>
                      </m:rPr>
                      <a:rPr lang="el-GR" sz="1800" i="0" dirty="0">
                        <a:latin typeface="Cambria Math"/>
                      </a:rPr>
                      <m:t>Ω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l-GR" sz="1800" i="1" dirty="0" smtClean="0">
                            <a:latin typeface="Cambria Math"/>
                          </a:rPr>
                          <m:t>∗</m:t>
                        </m:r>
                      </m:sup>
                    </m:sSubSup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r>
                      <a:rPr lang="el-GR" sz="1800" i="1" dirty="0" smtClean="0">
                        <a:latin typeface="Cambria Math"/>
                      </a:rPr>
                      <m:t>𝜎</m:t>
                    </m:r>
                    <m:r>
                      <a:rPr lang="el-GR" sz="1800" i="1" dirty="0" smtClean="0">
                        <a:latin typeface="Cambria Math"/>
                      </a:rPr>
                      <m:t>−</m:t>
                    </m:r>
                    <m:r>
                      <a:rPr lang="el-GR" sz="1800" i="1" dirty="0" smtClean="0">
                        <a:latin typeface="Cambria Math"/>
                      </a:rPr>
                      <m:t>𝑗</m:t>
                    </m:r>
                    <m:r>
                      <m:rPr>
                        <m:sty m:val="p"/>
                      </m:rPr>
                      <a:rPr lang="el-GR" sz="1800" i="0" dirty="0">
                        <a:latin typeface="Cambria Math"/>
                      </a:rPr>
                      <m:t>Ω</m:t>
                    </m:r>
                  </m:oMath>
                </a14:m>
                <a:r>
                  <a:rPr lang="el-GR" sz="1800" dirty="0"/>
                  <a:t>, 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γράφεται ως:</a:t>
                </a:r>
              </a:p>
              <a:p>
                <a:pPr marL="0" indent="0" algn="l">
                  <a:lnSpc>
                    <a:spcPct val="114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0" dirty="0" smtClean="0">
                          <a:latin typeface="Cambria Math"/>
                        </a:rPr>
                        <m:t>Χ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∗</m:t>
                              </m:r>
                            </m:sup>
                          </m:sSubSup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r>
                        <a:rPr lang="el-GR" sz="1800" i="1" dirty="0" err="1">
                          <a:latin typeface="Cambria Math"/>
                        </a:rPr>
                        <m:t>⋯+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4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Οι συντελεστές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l-GR" sz="1800" dirty="0"/>
                  <a:t> υπολογίζονται από τον τύπο:</a:t>
                </a:r>
              </a:p>
              <a:p>
                <a:pPr marL="0" indent="0" algn="l">
                  <a:lnSpc>
                    <a:spcPct val="114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lim>
                          </m:limLow>
                        </m:fName>
                        <m:e>
                          <m:d>
                            <m:dPr>
                              <m:ctrlPr>
                                <a:rPr lang="el-GR" sz="1800" i="1" dirty="0" err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l-GR" sz="1800" i="1" dirty="0" err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4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Οι συντελεστές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 θα είναι μιγαδικοί συζυγείς, δηλ.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l-GR" sz="1800" i="1" dirty="0" smtClean="0">
                            <a:latin typeface="Cambria Math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και  ο αντίστροφος μετασχηματισμός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δίνεται από τη σχέση:</a:t>
                </a:r>
              </a:p>
              <a:p>
                <a:pPr marL="0" indent="0" algn="l">
                  <a:lnSpc>
                    <a:spcPct val="114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𝐿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∗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sSubSup>
                                <m:sSub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+⋯+</m:t>
                          </m:r>
                          <m:nary>
                            <m:naryPr>
                              <m:chr m:val="∑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=3</m:t>
                              </m:r>
                            </m:sub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sSub>
                                    <m:sSubPr>
                                      <m:ctrlPr>
                                        <a:rPr lang="el-GR" sz="1800" i="1" dirty="0" err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4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Η ύπαρξη συζυγών μιγαδικών ριζών στον μετασχηματισμό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ενός σήματος αντιστοιχεί στην ύπαρξη ημιτονοειδών όρων στο σήμα.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44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3184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b="1" dirty="0" smtClean="0"/>
              <a:t>1. </a:t>
            </a:r>
            <a:r>
              <a:rPr lang="el-GR" b="1" dirty="0"/>
              <a:t>Ιδιότητες του </a:t>
            </a:r>
            <a:r>
              <a:rPr lang="el-GR" b="1" dirty="0" smtClean="0"/>
              <a:t/>
            </a:r>
            <a:br>
              <a:rPr lang="el-GR" b="1" dirty="0" smtClean="0"/>
            </a:br>
            <a:r>
              <a:rPr lang="el-GR" b="1" dirty="0" smtClean="0"/>
              <a:t>Μετασχηματισμού </a:t>
            </a:r>
            <a:r>
              <a:rPr lang="el-GR" b="1" dirty="0" err="1" smtClean="0"/>
              <a:t>Laplace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233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αντίστροφος μετασχηματισμός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της συνάρτησης: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𝑠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3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+7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+4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+3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Παραγοντοποιούμε τον παρανομαστή ως:  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r>
                        <a:rPr lang="en-US" sz="1800" b="0" i="1" dirty="0" smtClean="0">
                          <a:latin typeface="Cambria Math"/>
                        </a:rPr>
                        <m:t>4</m:t>
                      </m:r>
                      <m:r>
                        <a:rPr lang="el-GR" sz="1800" i="1" dirty="0" smtClean="0">
                          <a:latin typeface="Cambria Math"/>
                        </a:rPr>
                        <m:t>𝑠</m:t>
                      </m:r>
                      <m:r>
                        <a:rPr lang="el-GR" sz="1800" i="1" dirty="0" smtClean="0">
                          <a:latin typeface="Cambria Math"/>
                        </a:rPr>
                        <m:t>+3=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+3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 </a:t>
                </a:r>
                <a:r>
                  <a:rPr lang="el-GR" sz="1800" dirty="0"/>
                  <a:t>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γράφεται: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+1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+3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Υπολογίζουμε </a:t>
                </a:r>
                <a:r>
                  <a:rPr lang="el-GR" sz="1800" dirty="0"/>
                  <a:t>τις σταθερές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limLow>
                        <m:limLow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limLowPr>
                        <m:e>
                          <m:r>
                            <m:rPr>
                              <m:sty m:val="p"/>
                            </m:rPr>
                            <a:rPr lang="el-GR" sz="1800" i="1" dirty="0" smtClean="0">
                              <a:latin typeface="Cambria Math"/>
                            </a:rPr>
                            <m:t>lim</m:t>
                          </m:r>
                        </m:e>
                        <m:lim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→−1</m:t>
                          </m:r>
                        </m:lim>
                      </m:limLow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  <m:r>
                            <a:rPr lang="el-GR" sz="1800" i="1" dirty="0" smtClean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limLow>
                        <m:limLow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limLowPr>
                        <m:e>
                          <m:r>
                            <m:rPr>
                              <m:sty m:val="p"/>
                            </m:rPr>
                            <a:rPr lang="el-GR" sz="1800" i="1" dirty="0" smtClean="0">
                              <a:latin typeface="Cambria Math"/>
                            </a:rPr>
                            <m:t>lim</m:t>
                          </m:r>
                        </m:e>
                        <m:lim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→−1</m:t>
                          </m:r>
                        </m:lim>
                      </m:limLow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3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+7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+3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limLow>
                        <m:limLow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limLowPr>
                        <m:e>
                          <m:r>
                            <m:rPr>
                              <m:sty m:val="p"/>
                            </m:rPr>
                            <a:rPr lang="el-GR" sz="1800" i="1" dirty="0">
                              <a:latin typeface="Cambria Math"/>
                            </a:rPr>
                            <m:t>lim</m:t>
                          </m:r>
                        </m:e>
                        <m:lim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→−3</m:t>
                          </m:r>
                        </m:lim>
                      </m:limLow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+3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limLow>
                        <m:limLow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limLowPr>
                        <m:e>
                          <m:r>
                            <m:rPr>
                              <m:sty m:val="p"/>
                            </m:rPr>
                            <a:rPr lang="el-GR" sz="1800" i="1" dirty="0">
                              <a:latin typeface="Cambria Math"/>
                            </a:rPr>
                            <m:t>lim</m:t>
                          </m:r>
                        </m:e>
                        <m:lim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→−3</m:t>
                          </m:r>
                        </m:lim>
                      </m:limLow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3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+7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+1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3214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 (συνέχεια)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+1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+3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και ο αντίστροφος μετασχηματισμός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είναι το άθροισμα των αντίστροφων μετασχηματισμών κάθε επιμέρους κλάσματος, δηλ. είναι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−3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 dirty="0" smtClean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b="0" i="1" dirty="0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−3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183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6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Να υπολογιστεί ο αντίστροφος μετασχηματισμός </a:t>
                </a:r>
                <a:r>
                  <a:rPr lang="en-US" sz="1800" dirty="0"/>
                  <a:t>Laplace</a:t>
                </a:r>
                <a:r>
                  <a:rPr lang="el-GR" sz="1800" dirty="0"/>
                  <a:t> της συνάρτησης:</a:t>
                </a: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(</m:t>
                          </m:r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  <m:r>
                            <a:rPr lang="en-US" sz="1800" i="1">
                              <a:latin typeface="Cambria Math"/>
                            </a:rPr>
                            <m:t>+2)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/>
                  <a:t> </a:t>
                </a:r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Ο παρανομαστής </a:t>
                </a:r>
                <a:r>
                  <a:rPr lang="el-GR" sz="1800" dirty="0"/>
                  <a:t>έχει μία πραγματική τριπλή ρίζα 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=−1</m:t>
                    </m:r>
                  </m:oMath>
                </a14:m>
                <a:r>
                  <a:rPr lang="el-GR" sz="1800" dirty="0"/>
                  <a:t> και μία απλή, την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=−2</m:t>
                    </m:r>
                  </m:oMath>
                </a14:m>
                <a:r>
                  <a:rPr lang="el-GR" sz="1800" dirty="0"/>
                  <a:t>. Έτσι, η </a:t>
                </a:r>
                <a:r>
                  <a:rPr lang="el-GR" sz="1800" dirty="0" smtClean="0"/>
                  <a:t>συνάρτηση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𝑋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μπορεί να γραφεί ως:</a:t>
                </a: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  <m:r>
                            <a:rPr lang="en-US" sz="1800" i="1">
                              <a:latin typeface="Cambria Math"/>
                            </a:rPr>
                            <m:t>+1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/>
                                </a:rPr>
                                <m:t>4</m:t>
                              </m:r>
                            </m:sub>
                          </m:sSub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  <m:r>
                            <a:rPr lang="el-GR" sz="1800" i="1">
                              <a:latin typeface="Cambria Math"/>
                            </a:rPr>
                            <m:t>+2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dirty="0"/>
                  <a:t> </a:t>
                </a:r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Υπολογίζουμε τις σταθερές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el-GR" sz="1800" dirty="0"/>
                  <a:t>:</a:t>
                </a: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 </a:t>
                </a:r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𝑙𝑖𝑚</m:t>
                              </m:r>
                            </m:e>
                            <m:lim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→−1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3−1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! </m:t>
                              </m:r>
                            </m:den>
                          </m:f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𝑠</m:t>
                                      </m:r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+1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𝑋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</m:d>
                            </m:e>
                          </m:d>
                        </m:e>
                      </m:func>
                      <m:r>
                        <a:rPr lang="el-GR" sz="18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𝑙𝑖𝑚</m:t>
                              </m:r>
                            </m:e>
                            <m:lim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→−1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>
                                      <a:latin typeface="Cambria Math"/>
                                    </a:rPr>
                                    <m:t>𝑠</m:t>
                                  </m:r>
                                </m:num>
                                <m:den>
                                  <m:r>
                                    <a:rPr lang="en-US" sz="1800" i="1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+2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l-GR" sz="1800" i="1">
                          <a:latin typeface="Cambria Math"/>
                        </a:rPr>
                        <m:t>=−</m:t>
                      </m:r>
                      <m:r>
                        <a:rPr lang="en-US" sz="1800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i="1" dirty="0"/>
                  <a:t> 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183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6 (συνέχεια)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𝑙𝑖𝑚</m:t>
                              </m:r>
                            </m:e>
                            <m:lim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→−1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3−2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! </m:t>
                              </m:r>
                            </m:den>
                          </m:f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𝑑𝑠</m:t>
                              </m:r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𝑠</m:t>
                                      </m:r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+1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𝑋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</m:d>
                            </m:e>
                          </m:d>
                        </m:e>
                      </m:func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i="1" dirty="0"/>
                  <a:t> </a:t>
                </a:r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𝑙𝑖𝑚</m:t>
                              </m:r>
                            </m:e>
                            <m:lim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→−1</m:t>
                              </m:r>
                            </m:lim>
                          </m:limLow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𝑠</m:t>
                                      </m:r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+1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)</m:t>
                              </m:r>
                            </m:e>
                          </m:d>
                        </m:e>
                      </m:func>
                      <m:r>
                        <a:rPr lang="en-US" sz="1800" i="1">
                          <a:latin typeface="Cambria Math"/>
                        </a:rPr>
                        <m:t>=−1</m:t>
                      </m:r>
                    </m:oMath>
                  </m:oMathPara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i="1" dirty="0"/>
                  <a:t> </a:t>
                </a:r>
                <a:endParaRPr lang="el-GR" sz="1800" dirty="0"/>
              </a:p>
              <a:p>
                <a:pPr marL="0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l-GR" sz="1800" b="0" i="1" smtClean="0">
                              <a:latin typeface="Cambria Math"/>
                            </a:rPr>
                            <m:t>4</m:t>
                          </m:r>
                        </m:sub>
                      </m:sSub>
                      <m:r>
                        <a:rPr lang="el-GR" sz="18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𝑙𝑖𝑚</m:t>
                              </m:r>
                            </m:e>
                            <m:lim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→−2</m:t>
                              </m:r>
                            </m:lim>
                          </m:limLow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+2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𝑋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)</m:t>
                              </m:r>
                            </m:e>
                          </m:d>
                        </m:e>
                      </m:func>
                      <m:r>
                        <a:rPr lang="el-GR" sz="1800" i="1">
                          <a:latin typeface="Cambria Math"/>
                        </a:rPr>
                        <m:t>=</m:t>
                      </m:r>
                      <m:r>
                        <a:rPr lang="en-US" sz="1800" i="1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el-GR" sz="1800" dirty="0"/>
              </a:p>
              <a:p>
                <a:pPr marL="0" indent="0">
                  <a:buNone/>
                </a:pPr>
                <a:r>
                  <a:rPr lang="el-GR" sz="1800" dirty="0" smtClean="0"/>
                  <a:t>Επομένως</a:t>
                </a:r>
                <a:r>
                  <a:rPr lang="el-GR" sz="1800" dirty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  <m:r>
                            <a:rPr lang="en-US" sz="1800" i="1">
                              <a:latin typeface="Cambria Math"/>
                            </a:rPr>
                            <m:t>+1</m:t>
                          </m:r>
                        </m:den>
                      </m:f>
                      <m:r>
                        <a:rPr lang="en-US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sz="180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  <m:r>
                            <a:rPr lang="el-GR" sz="1800" i="1">
                              <a:latin typeface="Cambria Math"/>
                            </a:rPr>
                            <m:t>+2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>
                  <a:buNone/>
                </a:pPr>
                <a:r>
                  <a:rPr lang="en-US" sz="1800" dirty="0"/>
                  <a:t> </a:t>
                </a:r>
                <a:endParaRPr lang="el-GR" sz="1800" dirty="0"/>
              </a:p>
              <a:p>
                <a:pPr marL="0" indent="0">
                  <a:buNone/>
                </a:pPr>
                <a:r>
                  <a:rPr lang="el-GR" sz="1800" dirty="0"/>
                  <a:t>Ο αντίστροφος μετασχηματισμός </a:t>
                </a:r>
                <a:r>
                  <a:rPr lang="en-US" sz="1800" dirty="0"/>
                  <a:t>Laplace</a:t>
                </a:r>
                <a:r>
                  <a:rPr lang="el-GR" sz="1800" dirty="0"/>
                  <a:t> είναι το άθροισμα των αντίστροφων μετασχηματισμών κάθε επιμέρους κλάσματος, δηλ. είναι</a:t>
                </a:r>
                <a:r>
                  <a:rPr lang="el-GR" sz="1800" dirty="0" smtClean="0"/>
                  <a:t>:</a:t>
                </a:r>
              </a:p>
              <a:p>
                <a:pPr marL="0" indent="0">
                  <a:buNone/>
                </a:pPr>
                <a:endParaRPr lang="el-GR" sz="18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[−2</m:t>
                          </m:r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+2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l-GR" sz="1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/>
                            </a:rPr>
                            <m:t>2</m:t>
                          </m:r>
                          <m:r>
                            <a:rPr lang="en-US" sz="18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800" i="1">
                              <a:latin typeface="Cambria Math"/>
                            </a:rPr>
                            <m:t>−2</m:t>
                          </m:r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1800" i="1">
                          <a:latin typeface="Cambria Math"/>
                        </a:rPr>
                        <m:t>] </m:t>
                      </m:r>
                      <m:r>
                        <a:rPr lang="en-US" sz="1800" i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r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183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7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η 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ενός ΓΧΑ συστήματος με συνάρτηση </a:t>
                </a:r>
                <a:r>
                  <a:rPr lang="el-GR" sz="1800" dirty="0" smtClean="0"/>
                  <a:t>μεταφοράς:</a:t>
                </a:r>
                <a:endParaRPr lang="el-GR" sz="1800" i="1" dirty="0" smtClean="0">
                  <a:latin typeface="Cambria Math"/>
                </a:endParaRP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προκύπτει με αντίστροφο </a:t>
                </a:r>
                <a:r>
                  <a:rPr lang="en-US" sz="1800" dirty="0" smtClean="0"/>
                  <a:t>ML </a:t>
                </a:r>
                <a:r>
                  <a:rPr lang="el-GR" sz="1800" dirty="0" smtClean="0"/>
                  <a:t>στην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Γράφουμε την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σε μορφή αθροίσματος ρητών συναρτήσεων: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𝐻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−1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Διαπιστώνουμε </a:t>
                </a:r>
                <a:r>
                  <a:rPr lang="el-GR" sz="1800" dirty="0"/>
                  <a:t>ότι </a:t>
                </a:r>
                <a:r>
                  <a:rPr lang="el-GR" sz="1800" dirty="0" smtClean="0"/>
                  <a:t>η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𝐻</m:t>
                    </m:r>
                    <m:r>
                      <a:rPr lang="el-GR" sz="1800" i="1" dirty="0">
                        <a:latin typeface="Cambria Math"/>
                      </a:rPr>
                      <m:t>(</m:t>
                    </m:r>
                    <m:r>
                      <a:rPr lang="el-GR" sz="1800" i="1" dirty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 </m:t>
                    </m:r>
                  </m:oMath>
                </a14:m>
                <a:r>
                  <a:rPr lang="el-GR" sz="1800" dirty="0" smtClean="0"/>
                  <a:t>έχει </a:t>
                </a:r>
                <a:r>
                  <a:rPr lang="el-GR" sz="1800" dirty="0"/>
                  <a:t>έναν διπλό πόλο στο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 και έναν απλό πόλο στο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Επειδή δεν μας έχει </a:t>
                </a:r>
                <a:r>
                  <a:rPr lang="el-GR" sz="1800" dirty="0"/>
                  <a:t>δοθεί μία συγκεκριμένη περιοχή σύγκλισης του </a:t>
                </a:r>
                <a:r>
                  <a:rPr lang="el-GR" sz="1800" dirty="0" smtClean="0"/>
                  <a:t>μετασχηματισμού θα </a:t>
                </a:r>
                <a:r>
                  <a:rPr lang="el-GR" sz="1800" dirty="0"/>
                  <a:t>αξιοποιήσουμε την πληροφορία των πόλων, οι οποίοι διαιρούν το μιγαδικό επίπεδο σε τρείς πιθανές περιοχές σύγκλισης, τις: </a:t>
                </a:r>
                <a:r>
                  <a:rPr lang="el-GR" sz="1800" dirty="0" smtClean="0"/>
                  <a:t>(</a:t>
                </a:r>
                <a:r>
                  <a:rPr lang="el-GR" sz="1800" dirty="0"/>
                  <a:t>α)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&lt;0</m:t>
                    </m:r>
                  </m:oMath>
                </a14:m>
                <a:r>
                  <a:rPr lang="el-GR" sz="1800" dirty="0" smtClean="0"/>
                  <a:t>,  (</a:t>
                </a:r>
                <a:r>
                  <a:rPr lang="el-GR" sz="1800" dirty="0"/>
                  <a:t>β)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0&lt;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&lt;1</m:t>
                    </m:r>
                  </m:oMath>
                </a14:m>
                <a:r>
                  <a:rPr lang="el-GR" sz="1800" dirty="0"/>
                  <a:t> και </a:t>
                </a:r>
                <a:r>
                  <a:rPr lang="el-GR" sz="1800" dirty="0" smtClean="0"/>
                  <a:t>(</a:t>
                </a:r>
                <a:r>
                  <a:rPr lang="el-GR" sz="1800" dirty="0"/>
                  <a:t>γ)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&gt;1</m:t>
                    </m:r>
                  </m:oMath>
                </a14:m>
                <a:r>
                  <a:rPr lang="el-GR" sz="1800" dirty="0" smtClean="0"/>
                  <a:t>,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οι οποίες απεικονίζονται στο </a:t>
                </a:r>
                <a:r>
                  <a:rPr lang="el-GR" sz="1800" dirty="0"/>
                  <a:t>επόμενο σχήμα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r="-1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183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7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  <a:tabLst>
                    <a:tab pos="355600" algn="l"/>
                    <a:tab pos="3048000" algn="l"/>
                    <a:tab pos="6007100" algn="l"/>
                  </a:tabLst>
                </a:pPr>
                <a:r>
                  <a:rPr lang="el-GR" sz="1800" dirty="0" smtClean="0"/>
                  <a:t>	(</a:t>
                </a:r>
                <a:r>
                  <a:rPr lang="el-GR" sz="1800" dirty="0"/>
                  <a:t>α)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)&lt;0</m:t>
                    </m:r>
                  </m:oMath>
                </a14:m>
                <a:r>
                  <a:rPr lang="el-GR" sz="1800" dirty="0"/>
                  <a:t>	</a:t>
                </a:r>
                <a:r>
                  <a:rPr lang="el-GR" sz="1800" dirty="0" smtClean="0"/>
                  <a:t>(</a:t>
                </a:r>
                <a:r>
                  <a:rPr lang="el-GR" sz="1800" dirty="0"/>
                  <a:t>β)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0&lt;</m:t>
                    </m:r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)&lt;1</m:t>
                    </m:r>
                  </m:oMath>
                </a14:m>
                <a:r>
                  <a:rPr lang="el-GR" sz="1800" dirty="0"/>
                  <a:t>	</a:t>
                </a:r>
                <a:r>
                  <a:rPr lang="el-GR" sz="1800" dirty="0" smtClean="0"/>
                  <a:t>(</a:t>
                </a:r>
                <a:r>
                  <a:rPr lang="el-GR" sz="1800" dirty="0"/>
                  <a:t>γ)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)&gt;1</m:t>
                    </m:r>
                  </m:oMath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Οι </a:t>
                </a:r>
                <a:r>
                  <a:rPr lang="el-GR" sz="1800" dirty="0"/>
                  <a:t>πιθανές περιοχές σύγκλισης της συνάρτησης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l-GR" sz="1800" dirty="0" smtClean="0"/>
                  <a:t>:  (</a:t>
                </a:r>
                <a:r>
                  <a:rPr lang="el-GR" sz="1800" dirty="0"/>
                  <a:t>α) οριακά ευσταθές, (β) και (γ) αιτιατό </a:t>
                </a:r>
                <a:r>
                  <a:rPr lang="el-GR" sz="1800" dirty="0" smtClean="0"/>
                  <a:t>σύστημα.</a:t>
                </a: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35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2338"/>
            <a:ext cx="2214755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897" y="1552338"/>
            <a:ext cx="2245836" cy="2236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538" y="1552338"/>
            <a:ext cx="1974870" cy="22329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183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7 (συνέχεια)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(α) Για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&lt;0</m:t>
                    </m:r>
                  </m:oMath>
                </a14:m>
                <a:r>
                  <a:rPr lang="el-GR" sz="1800" dirty="0"/>
                  <a:t> όλοι οι όροι είναι αριστερής-περιοχής (</a:t>
                </a:r>
                <a:r>
                  <a:rPr lang="el-GR" sz="1800" dirty="0" err="1"/>
                  <a:t>left</a:t>
                </a:r>
                <a:r>
                  <a:rPr lang="el-GR" sz="1800" dirty="0"/>
                  <a:t>-</a:t>
                </a:r>
                <a:r>
                  <a:rPr lang="el-GR" sz="1800" dirty="0" err="1"/>
                  <a:t>sided</a:t>
                </a:r>
                <a:r>
                  <a:rPr lang="el-GR" sz="1800" dirty="0"/>
                  <a:t>), άρα: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=−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+</m:t>
                      </m:r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+</m:t>
                      </m:r>
                      <m:r>
                        <a:rPr lang="el-GR" sz="1800" i="1" dirty="0" err="1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(β) Για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0&lt;</m:t>
                    </m:r>
                    <m:r>
                      <a:rPr lang="el-GR" sz="1800" i="1" dirty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&lt;1</m:t>
                    </m:r>
                  </m:oMath>
                </a14:m>
                <a:r>
                  <a:rPr lang="el-GR" sz="1800" dirty="0"/>
                  <a:t>, ο εκθετικός όρος είναι αριστερής-περιοχής (</a:t>
                </a:r>
                <a:r>
                  <a:rPr lang="el-GR" sz="1800" dirty="0" err="1"/>
                  <a:t>left</a:t>
                </a:r>
                <a:r>
                  <a:rPr lang="el-GR" sz="1800" dirty="0"/>
                  <a:t>-</a:t>
                </a:r>
                <a:r>
                  <a:rPr lang="el-GR" sz="1800" dirty="0" err="1"/>
                  <a:t>sided</a:t>
                </a:r>
                <a:r>
                  <a:rPr lang="el-GR" sz="1800" dirty="0"/>
                  <a:t>), και οι υπόλοιποι είναι δεξιάς-περιοχής (</a:t>
                </a:r>
                <a:r>
                  <a:rPr lang="el-GR" sz="1800" dirty="0" err="1"/>
                  <a:t>right</a:t>
                </a:r>
                <a:r>
                  <a:rPr lang="el-GR" sz="1800" dirty="0"/>
                  <a:t>-</a:t>
                </a:r>
                <a:r>
                  <a:rPr lang="el-GR" sz="1800" dirty="0" err="1"/>
                  <a:t>sided</a:t>
                </a:r>
                <a:r>
                  <a:rPr lang="el-GR" sz="1800" dirty="0"/>
                  <a:t>), άρα: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=−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r>
                        <a:rPr lang="el-GR" sz="1800" i="1" dirty="0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(γ) Για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&gt;1</m:t>
                    </m:r>
                  </m:oMath>
                </a14:m>
                <a:r>
                  <a:rPr lang="el-GR" sz="1800" dirty="0"/>
                  <a:t> όλοι οι όροι είναι δεξιάς -περιοχής (</a:t>
                </a:r>
                <a:r>
                  <a:rPr lang="el-GR" sz="1800" dirty="0" err="1"/>
                  <a:t>right</a:t>
                </a:r>
                <a:r>
                  <a:rPr lang="el-GR" sz="1800" dirty="0"/>
                  <a:t>-</a:t>
                </a:r>
                <a:r>
                  <a:rPr lang="el-GR" sz="1800" dirty="0" err="1"/>
                  <a:t>sided</a:t>
                </a:r>
                <a:r>
                  <a:rPr lang="el-GR" sz="1800" dirty="0"/>
                  <a:t>), άρα: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−</m:t>
                      </m:r>
                      <m:r>
                        <a:rPr lang="el-GR" sz="1800" i="1" dirty="0" err="1">
                          <a:latin typeface="Cambria Math"/>
                        </a:rPr>
                        <m:t>𝑡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𝑢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Παρατηρούμε ότι το σύστημα είναι </a:t>
                </a:r>
                <a:r>
                  <a:rPr lang="el-GR" sz="1800" b="1" dirty="0"/>
                  <a:t>ευσταθές</a:t>
                </a:r>
                <a:r>
                  <a:rPr lang="el-GR" sz="1800" dirty="0"/>
                  <a:t> μόνο στην περίπτωση (α</a:t>
                </a:r>
                <a:r>
                  <a:rPr lang="el-GR" sz="1800" dirty="0" smtClean="0"/>
                  <a:t>).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183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Ιδιότητες του </a:t>
            </a:r>
            <a:r>
              <a:rPr lang="el-GR" dirty="0" smtClean="0"/>
              <a:t>Μετασχηματισμού </a:t>
            </a:r>
            <a:r>
              <a:rPr lang="el-GR" dirty="0" err="1"/>
              <a:t>Laplace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l-GR" dirty="0"/>
              <a:t>Γραμμικότητα</a:t>
            </a:r>
            <a:endParaRPr lang="el-GR" sz="2200" dirty="0"/>
          </a:p>
          <a:p>
            <a:pPr marL="457200" indent="-457200">
              <a:buFont typeface="+mj-lt"/>
              <a:buAutoNum type="arabicPeriod"/>
            </a:pPr>
            <a:r>
              <a:rPr lang="el-GR" dirty="0"/>
              <a:t>Ολίσθηση στον χρόνο</a:t>
            </a:r>
            <a:endParaRPr lang="el-GR" sz="2200" dirty="0"/>
          </a:p>
          <a:p>
            <a:pPr marL="457200" indent="-457200">
              <a:buFont typeface="+mj-lt"/>
              <a:buAutoNum type="arabicPeriod"/>
            </a:pPr>
            <a:r>
              <a:rPr lang="el-GR" dirty="0"/>
              <a:t>Ολίσθηση στη μιγαδική συχνότητα</a:t>
            </a:r>
            <a:endParaRPr lang="el-GR" sz="2200" dirty="0"/>
          </a:p>
          <a:p>
            <a:pPr marL="457200" indent="-457200">
              <a:buFont typeface="+mj-lt"/>
              <a:buAutoNum type="arabicPeriod"/>
            </a:pPr>
            <a:r>
              <a:rPr lang="el-GR" dirty="0"/>
              <a:t>Κλιμάκωση στο χρόνο και στη μιγαδική συχνότητα</a:t>
            </a:r>
            <a:endParaRPr lang="el-GR" sz="2200" dirty="0"/>
          </a:p>
          <a:p>
            <a:pPr marL="457200" indent="-457200">
              <a:buFont typeface="+mj-lt"/>
              <a:buAutoNum type="arabicPeriod"/>
            </a:pPr>
            <a:r>
              <a:rPr lang="el-GR" dirty="0"/>
              <a:t>Μιγαδική συζυγία</a:t>
            </a:r>
            <a:endParaRPr lang="el-GR" sz="2200" dirty="0"/>
          </a:p>
          <a:p>
            <a:pPr marL="457200" indent="-457200">
              <a:buFont typeface="+mj-lt"/>
              <a:buAutoNum type="arabicPeriod"/>
            </a:pPr>
            <a:r>
              <a:rPr lang="el-GR" dirty="0"/>
              <a:t>Μετασχηματισμός </a:t>
            </a:r>
            <a:r>
              <a:rPr lang="el-GR" dirty="0" err="1"/>
              <a:t>Laplace</a:t>
            </a:r>
            <a:r>
              <a:rPr lang="el-GR" dirty="0"/>
              <a:t> παραγώγου</a:t>
            </a:r>
            <a:endParaRPr lang="el-GR" sz="2200" dirty="0"/>
          </a:p>
          <a:p>
            <a:pPr marL="457200" indent="-457200">
              <a:buFont typeface="+mj-lt"/>
              <a:buAutoNum type="arabicPeriod"/>
            </a:pPr>
            <a:r>
              <a:rPr lang="el-GR" dirty="0"/>
              <a:t>Μετασχηματισμός </a:t>
            </a:r>
            <a:r>
              <a:rPr lang="el-GR" dirty="0" err="1"/>
              <a:t>Laplace</a:t>
            </a:r>
            <a:r>
              <a:rPr lang="el-GR" dirty="0"/>
              <a:t> ολοκληρώματος</a:t>
            </a:r>
            <a:endParaRPr lang="el-GR" sz="2200" dirty="0"/>
          </a:p>
          <a:p>
            <a:pPr marL="457200" indent="-457200">
              <a:buFont typeface="+mj-lt"/>
              <a:buAutoNum type="arabicPeriod"/>
            </a:pPr>
            <a:r>
              <a:rPr lang="el-GR" dirty="0" err="1"/>
              <a:t>Παραγώγιση</a:t>
            </a:r>
            <a:r>
              <a:rPr lang="el-GR" dirty="0"/>
              <a:t> στη μιγαδική συχνότητα</a:t>
            </a:r>
            <a:endParaRPr lang="el-GR" sz="2200" dirty="0"/>
          </a:p>
          <a:p>
            <a:pPr marL="457200" indent="-457200">
              <a:buFont typeface="+mj-lt"/>
              <a:buAutoNum type="arabicPeriod"/>
            </a:pPr>
            <a:r>
              <a:rPr lang="el-GR" dirty="0"/>
              <a:t>Ολοκλήρωση στη μιγαδική </a:t>
            </a:r>
            <a:r>
              <a:rPr lang="el-GR" dirty="0" smtClean="0"/>
              <a:t>συχνότητα</a:t>
            </a:r>
            <a:endParaRPr lang="el-GR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6968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Ιδιότητες του Μετασχηματισμού </a:t>
            </a:r>
            <a:r>
              <a:rPr lang="en-US" dirty="0" smtClean="0"/>
              <a:t>Laplace (1/</a:t>
            </a:r>
            <a:r>
              <a:rPr lang="el-GR" dirty="0" smtClean="0"/>
              <a:t>5</a:t>
            </a:r>
            <a:r>
              <a:rPr lang="en-US" dirty="0" smtClean="0"/>
              <a:t>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1.	</a:t>
                </a:r>
                <a:r>
                  <a:rPr lang="el-GR" sz="1800" b="1" dirty="0" smtClean="0"/>
                  <a:t>Γραμμικότητα</a:t>
                </a:r>
                <a:endParaRPr lang="el-GR" sz="1800" b="1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Εάν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groupChr>
                          <m:groupChrPr>
                            <m:chr m:val="→"/>
                            <m:vertJc m:val="bot"/>
                            <m:ctrlPr>
                              <a:rPr lang="en-US" sz="1800" i="1" dirty="0" smtClean="0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n-US" sz="1800" i="1" dirty="0" smtClean="0">
                                <a:latin typeface="Cambria Math"/>
                              </a:rPr>
                              <m:t>   </m:t>
                            </m:r>
                            <m:r>
                              <a:rPr lang="en-US" sz="1800" i="1" dirty="0" smtClean="0">
                                <a:latin typeface="Cambria Math"/>
                              </a:rPr>
                              <m:t>𝐿</m:t>
                            </m:r>
                            <m:r>
                              <a:rPr lang="en-US" sz="1800" i="1" dirty="0" smtClean="0">
                                <a:latin typeface="Cambria Math"/>
                              </a:rPr>
                              <m:t>    </m:t>
                            </m:r>
                          </m:e>
                        </m:groupChr>
                        <m:r>
                          <m:rPr>
                            <m:sty m:val="p"/>
                          </m:rPr>
                          <a:rPr lang="el-GR" sz="1800" i="0" dirty="0">
                            <a:latin typeface="Cambria Math"/>
                          </a:rPr>
                          <m:t>Χ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 smtClean="0"/>
                  <a:t>με </a:t>
                </a:r>
                <a:r>
                  <a:rPr lang="el-GR" sz="1800" dirty="0"/>
                  <a:t>περιοχή σύγκλισης (ΠΣ)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groupChr>
                          <m:groupChrPr>
                            <m:chr m:val="→"/>
                            <m:vertJc m:val="bot"/>
                            <m:ctrlPr>
                              <a:rPr lang="en-US" sz="1800" i="1" dirty="0" smtClean="0">
                                <a:latin typeface="Cambria Math"/>
                              </a:rPr>
                            </m:ctrlPr>
                          </m:groupChrPr>
                          <m:e>
                            <m:r>
                              <a:rPr lang="en-US" sz="1800" i="1" dirty="0" smtClean="0">
                                <a:latin typeface="Cambria Math"/>
                              </a:rPr>
                              <m:t>   </m:t>
                            </m:r>
                            <m:r>
                              <a:rPr lang="en-US" sz="1800" i="1" dirty="0" smtClean="0">
                                <a:latin typeface="Cambria Math"/>
                              </a:rPr>
                              <m:t>𝐿</m:t>
                            </m:r>
                            <m:r>
                              <a:rPr lang="en-US" sz="1800" i="1" dirty="0" smtClean="0">
                                <a:latin typeface="Cambria Math"/>
                              </a:rPr>
                              <m:t>    </m:t>
                            </m:r>
                          </m:e>
                        </m:groupChr>
                        <m:r>
                          <m:rPr>
                            <m:sty m:val="p"/>
                          </m:rPr>
                          <a:rPr lang="el-GR" sz="1800" i="0" dirty="0">
                            <a:latin typeface="Cambria Math"/>
                          </a:rPr>
                          <m:t>Χ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με ΠΣ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τότε για κάθε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l-GR" sz="1800" dirty="0"/>
                  <a:t> ισχύει: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  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𝐿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    </m:t>
                              </m:r>
                            </m:e>
                          </m:groupChr>
                          <m:sSub>
                            <m:sSub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800" i="1" dirty="0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sz="1800" i="1" dirty="0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e>
                      </m:box>
                      <m:r>
                        <a:rPr lang="en-US" sz="1800" i="1" dirty="0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b="0" i="1" dirty="0" smtClean="0">
                          <a:latin typeface="Cambria Math"/>
                        </a:rPr>
                        <m:t>    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με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ΠΣ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n-US" sz="1800" b="0" i="1" dirty="0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1800" i="1" dirty="0">
                          <a:latin typeface="Cambria Math"/>
                        </a:rPr>
                        <m:t>∩</m:t>
                      </m:r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2.	</a:t>
                </a:r>
                <a:r>
                  <a:rPr lang="el-GR" sz="1800" b="1" dirty="0" smtClean="0"/>
                  <a:t>Ολίσθηση </a:t>
                </a:r>
                <a:r>
                  <a:rPr lang="el-GR" sz="1800" b="1" dirty="0"/>
                  <a:t>στον χρόνο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Εάν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 </m:t>
                    </m:r>
                    <m:groupChr>
                      <m:groupChrPr>
                        <m:chr m:val="→"/>
                        <m:vertJc m:val="bot"/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 smtClean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𝐿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    </m:t>
                        </m:r>
                      </m:e>
                    </m:groupChr>
                    <m:r>
                      <a:rPr lang="en-US" sz="1800" i="1" dirty="0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με ΠΣ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𝑅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τότε για κάθε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ισχύει:</a:t>
                </a:r>
              </a:p>
              <a:p>
                <a:pPr marL="0" indent="0" algn="ctr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 dirty="0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800" i="1" dirty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 </m:t>
                    </m:r>
                    <m:groupChr>
                      <m:groupChrPr>
                        <m:chr m:val="→"/>
                        <m:vertJc m:val="bot"/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 smtClean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𝐿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    </m:t>
                        </m:r>
                      </m:e>
                    </m:groupChr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 dirty="0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 dirty="0" smtClean="0">
                                <a:latin typeface="Cambria Math"/>
                              </a:rPr>
                              <m:t>𝑠𝑡</m:t>
                            </m:r>
                          </m:e>
                          <m:sub>
                            <m:r>
                              <a:rPr lang="en-US" sz="1800" i="1" dirty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sz="1800" i="1" dirty="0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με την ίδια ΠΣ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𝑅</m:t>
                    </m:r>
                  </m:oMath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r="-1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228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Ιδιότητες του Μετασχηματισμού </a:t>
            </a:r>
            <a:r>
              <a:rPr lang="en-US" dirty="0" smtClean="0"/>
              <a:t>Laplace (</a:t>
            </a:r>
            <a:r>
              <a:rPr lang="el-GR" dirty="0" smtClean="0"/>
              <a:t>2</a:t>
            </a:r>
            <a:r>
              <a:rPr lang="en-US" dirty="0" smtClean="0"/>
              <a:t>/</a:t>
            </a:r>
            <a:r>
              <a:rPr lang="el-GR" dirty="0" smtClean="0"/>
              <a:t>5</a:t>
            </a:r>
            <a:r>
              <a:rPr lang="en-US" dirty="0" smtClean="0"/>
              <a:t>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2.	</a:t>
                </a:r>
                <a:r>
                  <a:rPr lang="el-GR" sz="1800" b="1" dirty="0" smtClean="0"/>
                  <a:t>Ολίσθηση </a:t>
                </a:r>
                <a:r>
                  <a:rPr lang="el-GR" sz="1800" b="1" dirty="0"/>
                  <a:t>στον </a:t>
                </a:r>
                <a:r>
                  <a:rPr lang="el-GR" sz="1800" b="1" dirty="0" smtClean="0"/>
                  <a:t> χρόνο</a:t>
                </a:r>
                <a:endParaRPr lang="el-GR" sz="1800" b="1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Εάν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 </m:t>
                    </m:r>
                    <m:groupChr>
                      <m:groupChrPr>
                        <m:chr m:val="→"/>
                        <m:vertJc m:val="bot"/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 smtClean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𝐿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    </m:t>
                        </m:r>
                      </m:e>
                    </m:groupChr>
                    <m:r>
                      <a:rPr lang="en-US" sz="1800" i="1" dirty="0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με ΠΣ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𝑅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τότε για κάθε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ισχύει:</a:t>
                </a:r>
              </a:p>
              <a:p>
                <a:pPr marL="0" indent="0" algn="ctr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 dirty="0" smtClean="0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800" i="1" dirty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 </m:t>
                    </m:r>
                    <m:groupChr>
                      <m:groupChrPr>
                        <m:chr m:val="→"/>
                        <m:vertJc m:val="bot"/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 smtClean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𝐿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    </m:t>
                        </m:r>
                      </m:e>
                    </m:groupChr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 dirty="0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 dirty="0" smtClean="0">
                                <a:latin typeface="Cambria Math"/>
                              </a:rPr>
                              <m:t>𝑠𝑡</m:t>
                            </m:r>
                          </m:e>
                          <m:sub>
                            <m:r>
                              <a:rPr lang="en-US" sz="1800" i="1" dirty="0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sz="1800" i="1" dirty="0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με την ίδια ΠΣ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𝑅</m:t>
                    </m:r>
                  </m:oMath>
                </a14:m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b="1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3</a:t>
                </a:r>
                <a:r>
                  <a:rPr lang="en-US" sz="1800" b="1" dirty="0"/>
                  <a:t>.	</a:t>
                </a:r>
                <a:r>
                  <a:rPr lang="el-GR" sz="1800" b="1" dirty="0"/>
                  <a:t>Ολίσθηση στη μιγαδική συχνότητα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Εάν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groupChr>
                      <m:groupChrPr>
                        <m:chr m:val="→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𝐿</m:t>
                        </m:r>
                        <m:r>
                          <a:rPr lang="en-US" sz="1800" i="1" dirty="0">
                            <a:latin typeface="Cambria Math"/>
                          </a:rPr>
                          <m:t> 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με ΠΣ 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𝑅</m:t>
                    </m:r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τότε για κάθε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sz="1800" i="1" dirty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ισχύει:</a:t>
                </a:r>
              </a:p>
              <a:p>
                <a:pPr marL="0" indent="0" algn="ctr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n-US" sz="18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>
                            <a:latin typeface="Cambria Math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sz="1800" i="1" dirty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sup>
                    </m:sSup>
                    <m:groupChr>
                      <m:groupChrPr>
                        <m:chr m:val="→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𝐿</m:t>
                        </m:r>
                        <m:r>
                          <a:rPr lang="en-US" sz="1800" i="1" dirty="0">
                            <a:latin typeface="Cambria Math"/>
                          </a:rPr>
                          <m:t> 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𝑠</m:t>
                        </m:r>
                        <m:r>
                          <a:rPr lang="en-US" sz="1800" i="1" dirty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sz="1800" i="1" dirty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με ΠΣ  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/>
                      </a:rPr>
                      <m:t>𝑅</m:t>
                    </m:r>
                    <m:r>
                      <a:rPr lang="en-US" sz="1800" i="1" dirty="0">
                        <a:latin typeface="Cambria Math"/>
                      </a:rPr>
                      <m:t>+</m:t>
                    </m:r>
                    <m:r>
                      <a:rPr lang="en-US" sz="1800" i="1" dirty="0">
                        <a:latin typeface="Cambria Math"/>
                      </a:rPr>
                      <m:t>𝑅𝑒</m:t>
                    </m:r>
                    <m:d>
                      <m:dPr>
                        <m:begChr m:val="{"/>
                        <m:endChr m:val="}"/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sz="1800" i="1" dirty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2506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Ιδιότητες του Μετασχηματισμού </a:t>
            </a:r>
            <a:r>
              <a:rPr lang="en-US" dirty="0"/>
              <a:t>Laplace </a:t>
            </a:r>
            <a:r>
              <a:rPr lang="en-US" dirty="0" smtClean="0"/>
              <a:t>(</a:t>
            </a:r>
            <a:r>
              <a:rPr lang="el-GR" dirty="0" smtClean="0"/>
              <a:t>3</a:t>
            </a:r>
            <a:r>
              <a:rPr lang="en-US" dirty="0" smtClean="0"/>
              <a:t>/</a:t>
            </a:r>
            <a:r>
              <a:rPr lang="el-GR" dirty="0" smtClean="0"/>
              <a:t>5</a:t>
            </a:r>
            <a:r>
              <a:rPr lang="en-US" dirty="0" smtClean="0"/>
              <a:t>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4.	</a:t>
                </a:r>
                <a:r>
                  <a:rPr lang="el-GR" sz="1800" b="1" dirty="0" smtClean="0"/>
                  <a:t>Κλιμάκωση </a:t>
                </a:r>
                <a:r>
                  <a:rPr lang="el-GR" sz="1800" b="1" dirty="0"/>
                  <a:t>στο χρόνο και στη μιγαδική συχνότητα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Εάν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groupChr>
                      <m:groupChrPr>
                        <m:chr m:val="→"/>
                        <m:vertJc m:val="bot"/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 smtClean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𝐿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    </m:t>
                        </m:r>
                      </m:e>
                    </m:groupChr>
                    <m:r>
                      <a:rPr lang="en-US" sz="1800" i="1" dirty="0" smtClean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/>
                  <a:t>με ΠΣ 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𝑅</m:t>
                    </m:r>
                  </m:oMath>
                </a14:m>
                <a:r>
                  <a:rPr lang="en-US" sz="1800" dirty="0"/>
                  <a:t>, </a:t>
                </a:r>
                <a:r>
                  <a:rPr lang="el-GR" sz="1800" dirty="0"/>
                  <a:t>τότε για κάθε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𝑏</m:t>
                    </m:r>
                    <m:r>
                      <a:rPr lang="en-US" sz="1800" i="1" dirty="0" smtClean="0">
                        <a:latin typeface="Cambria Math"/>
                      </a:rPr>
                      <m:t>&gt;0</m:t>
                    </m:r>
                  </m:oMath>
                </a14:m>
                <a:r>
                  <a:rPr lang="en-US" sz="1800" dirty="0"/>
                  <a:t> </a:t>
                </a:r>
                <a:r>
                  <a:rPr lang="el-GR" sz="1800" dirty="0"/>
                  <a:t>ισχύει:</a:t>
                </a:r>
              </a:p>
              <a:p>
                <a:pPr marL="0" indent="0" algn="ctr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err="1">
                            <a:latin typeface="Cambria Math"/>
                          </a:rPr>
                          <m:t>𝑏𝑡</m:t>
                        </m:r>
                      </m:e>
                    </m:d>
                    <m:groupChr>
                      <m:groupChrPr>
                        <m:chr m:val="→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𝐿</m:t>
                        </m:r>
                        <m:r>
                          <a:rPr lang="en-US" sz="1800" i="1" dirty="0">
                            <a:latin typeface="Cambria Math"/>
                          </a:rPr>
                          <m:t>    </m:t>
                        </m:r>
                      </m:e>
                    </m:groupChr>
                    <m:f>
                      <m:fPr>
                        <m:ctrlPr>
                          <a:rPr lang="en-US" sz="1800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800" i="1" dirty="0">
                            <a:latin typeface="Cambria Math"/>
                          </a:rPr>
                          <m:t>1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den>
                    </m:f>
                    <m:r>
                      <a:rPr lang="en-US" sz="1800" i="1" dirty="0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800" i="1" dirty="0">
                                <a:latin typeface="Cambria Math"/>
                              </a:rPr>
                              <m:t>𝑠</m:t>
                            </m:r>
                          </m:num>
                          <m:den>
                            <m:r>
                              <a:rPr lang="en-US" sz="1800" i="1" dirty="0">
                                <a:latin typeface="Cambria Math"/>
                              </a:rPr>
                              <m:t>𝑏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1800" dirty="0"/>
                  <a:t>	</a:t>
                </a:r>
                <a:r>
                  <a:rPr lang="el-GR" sz="1800" dirty="0"/>
                  <a:t>με ΠΣ  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𝑅</m:t>
                    </m:r>
                    <m:r>
                      <a:rPr lang="en-US" sz="1800" i="1" dirty="0" smtClean="0">
                        <a:latin typeface="Cambria Math"/>
                      </a:rPr>
                      <m:t>/</m:t>
                    </m:r>
                    <m:r>
                      <a:rPr lang="en-US" sz="1800" i="1" dirty="0" smtClean="0">
                        <a:latin typeface="Cambria Math"/>
                      </a:rPr>
                      <m:t>𝑏</m:t>
                    </m:r>
                  </m:oMath>
                </a14:m>
                <a:endParaRPr lang="en-US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4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/>
                  <a:t>5.	</a:t>
                </a:r>
                <a:r>
                  <a:rPr lang="el-GR" sz="1800" b="1" dirty="0"/>
                  <a:t>Μιγαδική συζυγία </a:t>
                </a:r>
              </a:p>
              <a:p>
                <a:pPr marL="0" indent="0" algn="l">
                  <a:lnSpc>
                    <a:spcPct val="14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Εάν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  <m:groupChr>
                      <m:groupChrPr>
                        <m:chr m:val="→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𝐿</m:t>
                        </m:r>
                        <m:r>
                          <a:rPr lang="en-US" sz="1800" i="1" dirty="0">
                            <a:latin typeface="Cambria Math"/>
                          </a:rPr>
                          <m:t> 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r>
                      <a:rPr lang="el-GR" sz="1800" i="1" dirty="0" err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l-GR" sz="1800" dirty="0"/>
                  <a:t> με ΠΣ 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𝑅</m:t>
                    </m:r>
                  </m:oMath>
                </a14:m>
                <a:r>
                  <a:rPr lang="el-GR" sz="1800" dirty="0"/>
                  <a:t>, τότε για τη συζυγή συνάρτηση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θα ισχύει:</a:t>
                </a:r>
              </a:p>
              <a:p>
                <a:pPr marL="0" indent="0" algn="ctr">
                  <a:lnSpc>
                    <a:spcPct val="14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  <m:groupChr>
                      <m:groupChrPr>
                        <m:chr m:val="→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𝐿</m:t>
                        </m:r>
                        <m:r>
                          <a:rPr lang="en-US" sz="1800" i="1" dirty="0">
                            <a:latin typeface="Cambria Math"/>
                          </a:rPr>
                          <m:t>    </m:t>
                        </m:r>
                      </m:e>
                    </m:groupChr>
                    <m:r>
                      <a:rPr lang="en-US" sz="1800" i="1" dirty="0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8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>
                            <a:latin typeface="Cambria Math"/>
                          </a:rPr>
                          <m:t>𝑋</m:t>
                        </m:r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𝑠</m:t>
                            </m:r>
                          </m:e>
                          <m:sup>
                            <m:r>
                              <a:rPr lang="el-GR" sz="1800" i="1" dirty="0">
                                <a:latin typeface="Cambria Math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800" dirty="0"/>
                  <a:t> με την ίδια ΠΣ 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𝑅</m:t>
                    </m:r>
                  </m:oMath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228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Ιδιότητες του Μετασχηματισμού </a:t>
            </a:r>
            <a:r>
              <a:rPr lang="en-US" dirty="0"/>
              <a:t>Laplace </a:t>
            </a:r>
            <a:r>
              <a:rPr lang="en-US" dirty="0" smtClean="0"/>
              <a:t>(</a:t>
            </a:r>
            <a:r>
              <a:rPr lang="el-GR" dirty="0" smtClean="0"/>
              <a:t>4</a:t>
            </a:r>
            <a:r>
              <a:rPr lang="en-US" dirty="0" smtClean="0"/>
              <a:t>/</a:t>
            </a:r>
            <a:r>
              <a:rPr lang="el-GR" dirty="0" smtClean="0"/>
              <a:t>5</a:t>
            </a:r>
            <a:r>
              <a:rPr lang="en-US" dirty="0" smtClean="0"/>
              <a:t>)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sz="1800" b="1" dirty="0" smtClean="0"/>
                  <a:t>6.	</a:t>
                </a:r>
                <a:r>
                  <a:rPr lang="el-GR" sz="1800" b="1" dirty="0" smtClean="0"/>
                  <a:t>Μετασχηματισμός </a:t>
                </a:r>
                <a:r>
                  <a:rPr lang="el-GR" sz="1800" b="1" dirty="0" err="1"/>
                  <a:t>Laplace</a:t>
                </a:r>
                <a:r>
                  <a:rPr lang="el-GR" sz="1800" b="1" dirty="0"/>
                  <a:t> παραγώγου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Εάν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groupChr>
                      <m:groupChrPr>
                        <m:chr m:val="→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𝐿</m:t>
                        </m:r>
                        <m:r>
                          <a:rPr lang="en-US" sz="1800" i="1" dirty="0">
                            <a:latin typeface="Cambria Math"/>
                          </a:rPr>
                          <m:t>    </m:t>
                        </m:r>
                      </m:e>
                    </m:groupChr>
                    <m:r>
                      <a:rPr lang="en-US" sz="1800" b="0" i="1" dirty="0" smtClean="0">
                        <a:latin typeface="Cambria Math"/>
                      </a:rPr>
                      <m:t> </m:t>
                    </m:r>
                    <m:r>
                      <a:rPr lang="el-GR" sz="1800" i="1" dirty="0" err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l-GR" sz="1800" dirty="0"/>
                  <a:t> με ΠΣ 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</m:t>
                    </m:r>
                  </m:oMath>
                </a14:m>
                <a:r>
                  <a:rPr lang="el-GR" sz="1800" dirty="0"/>
                  <a:t>, τότε: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𝑑𝑥</m:t>
                          </m:r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groupChr>
                        <m:groupChrPr>
                          <m:chr m:val="→"/>
                          <m:vertJc m:val="bot"/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 smtClean="0">
                              <a:latin typeface="Cambria Math"/>
                            </a:rPr>
                            <m:t>𝐿</m:t>
                          </m:r>
                          <m:r>
                            <a:rPr lang="en-US" sz="1800" i="1" dirty="0" smtClean="0">
                              <a:latin typeface="Cambria Math"/>
                            </a:rPr>
                            <m:t>    </m:t>
                          </m:r>
                        </m:e>
                      </m:groupChr>
                      <m:r>
                        <a:rPr lang="en-US" sz="1800" i="1" dirty="0" smtClean="0">
                          <a:latin typeface="Cambria Math"/>
                        </a:rPr>
                        <m:t> </m:t>
                      </m:r>
                      <m:r>
                        <a:rPr lang="en-US" sz="1800" i="1" dirty="0" smtClean="0">
                          <a:latin typeface="Cambria Math"/>
                        </a:rPr>
                        <m:t>𝑠𝑋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−</m:t>
                      </m:r>
                      <m:r>
                        <a:rPr lang="en-US" sz="1800" i="1" dirty="0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sup>
                              <m:r>
                                <a:rPr lang="en-US" sz="1800" i="1" dirty="0" smtClean="0">
                                  <a:latin typeface="Cambria Math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	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με</m:t>
                      </m:r>
                      <m:r>
                        <a:rPr lang="el-GR" sz="1800" i="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την</m:t>
                      </m:r>
                      <m:r>
                        <a:rPr lang="el-GR" sz="1800" i="0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b="0" i="0" dirty="0" smtClean="0">
                          <a:latin typeface="Cambria Math"/>
                        </a:rPr>
                        <m:t>ι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δια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ΠΣ</m:t>
                      </m:r>
                      <m:r>
                        <a:rPr lang="el-GR" sz="1800" i="1" dirty="0">
                          <a:latin typeface="Cambria Math"/>
                        </a:rPr>
                        <m:t>  </m:t>
                      </m:r>
                      <m:r>
                        <a:rPr lang="en-US" sz="1800" i="1" dirty="0">
                          <a:latin typeface="Cambria Math"/>
                        </a:rPr>
                        <m:t>𝑅</m:t>
                      </m:r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Όταν </a:t>
                </a:r>
                <a:r>
                  <a:rPr lang="el-GR" sz="1800" dirty="0"/>
                  <a:t>οι αρχικές συνθήκες είναι μηδενικές, η ιδιότητα της </a:t>
                </a:r>
                <a:r>
                  <a:rPr lang="el-GR" sz="1800" dirty="0" err="1"/>
                  <a:t>παραγώγισης</a:t>
                </a:r>
                <a:r>
                  <a:rPr lang="el-GR" sz="1800" dirty="0"/>
                  <a:t> είναι ίδια για τον μονόπλευρο και τον αμφίπλευρο μετασχηματισμό </a:t>
                </a:r>
                <a:r>
                  <a:rPr lang="el-GR" sz="1800" dirty="0" err="1"/>
                  <a:t>Laplace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7.</a:t>
                </a:r>
                <a:r>
                  <a:rPr lang="el-GR" sz="1800" b="1" dirty="0"/>
                  <a:t>	Μετασχηματισμός </a:t>
                </a:r>
                <a:r>
                  <a:rPr lang="el-GR" sz="1800" b="1" dirty="0" err="1"/>
                  <a:t>Laplace</a:t>
                </a:r>
                <a:r>
                  <a:rPr lang="el-GR" sz="1800" b="1" dirty="0"/>
                  <a:t> ολοκληρώματος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Εάν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groupChr>
                      <m:groupChrPr>
                        <m:chr m:val="→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𝐿</m:t>
                        </m:r>
                        <m:r>
                          <a:rPr lang="en-US" sz="1800" i="1" dirty="0">
                            <a:latin typeface="Cambria Math"/>
                          </a:rPr>
                          <m:t>    </m:t>
                        </m:r>
                      </m:e>
                    </m:groupChr>
                    <m:r>
                      <a:rPr lang="el-GR" sz="1800" b="0" i="1" dirty="0" smtClean="0">
                        <a:latin typeface="Cambria Math"/>
                      </a:rPr>
                      <m:t> </m:t>
                    </m:r>
                    <m:r>
                      <a:rPr lang="el-GR" sz="1800" i="1" dirty="0" err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l-GR" sz="1800" dirty="0" smtClean="0"/>
                  <a:t> τότε</a:t>
                </a:r>
                <a:r>
                  <a:rPr lang="el-GR" sz="1800" dirty="0"/>
                  <a:t>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𝜏</m:t>
                          </m:r>
                        </m:e>
                      </m:nary>
                      <m:groupChr>
                        <m:groupChrPr>
                          <m:chr m:val="→"/>
                          <m:vertJc m:val="bot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l-GR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𝐿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    </m:t>
                          </m:r>
                        </m:e>
                      </m:groupCh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</m:den>
                      </m:f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</m:sup>
                          </m:sSup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𝜏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𝜏</m:t>
                          </m:r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	</m:t>
                      </m:r>
                      <m:r>
                        <a:rPr lang="el-GR" sz="1800" b="0" i="1" dirty="0" smtClean="0">
                          <a:latin typeface="Cambria Math"/>
                        </a:rPr>
                        <m:t>      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με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ΠΣ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>
                          <a:latin typeface="Cambria Math"/>
                        </a:rPr>
                        <m:t>𝑅</m:t>
                      </m:r>
                      <m:r>
                        <a:rPr lang="el-GR" sz="1800" i="1" dirty="0">
                          <a:latin typeface="Cambria Math"/>
                        </a:rPr>
                        <m:t>∩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𝑅𝑒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&gt;0</m:t>
                          </m: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Όταν </a:t>
                </a:r>
                <a:r>
                  <a:rPr lang="el-GR" sz="1800" dirty="0"/>
                  <a:t>οι αρχικές συνθήκες είναι μηδενικές, η ιδιότητα της ολοκλήρωσης είναι ίδια για τον μονόπλευρο και τον αμφίπλευρο μετασχηματισμό </a:t>
                </a:r>
                <a:r>
                  <a:rPr lang="el-GR" sz="1800" dirty="0" err="1"/>
                  <a:t>Laplace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 r="-7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4693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Ιδιότητες του Μετασχηματισμού </a:t>
            </a:r>
            <a:r>
              <a:rPr lang="en-US" dirty="0"/>
              <a:t>Laplace </a:t>
            </a:r>
            <a:r>
              <a:rPr lang="en-US" dirty="0" smtClean="0"/>
              <a:t>(</a:t>
            </a:r>
            <a:r>
              <a:rPr lang="el-GR" dirty="0"/>
              <a:t>5</a:t>
            </a:r>
            <a:r>
              <a:rPr lang="en-US" dirty="0" smtClean="0"/>
              <a:t>/</a:t>
            </a:r>
            <a:r>
              <a:rPr lang="el-GR" dirty="0" smtClean="0"/>
              <a:t>5</a:t>
            </a:r>
            <a:r>
              <a:rPr lang="en-US" dirty="0" smtClean="0"/>
              <a:t>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8.	</a:t>
                </a:r>
                <a:r>
                  <a:rPr lang="el-GR" sz="1800" b="1" dirty="0" err="1" smtClean="0"/>
                  <a:t>Παραγώγιση</a:t>
                </a:r>
                <a:r>
                  <a:rPr lang="el-GR" sz="1800" b="1" dirty="0" smtClean="0"/>
                  <a:t> </a:t>
                </a:r>
                <a:r>
                  <a:rPr lang="el-GR" sz="1800" b="1" dirty="0"/>
                  <a:t>στη μιγαδική συχνότητα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Εάν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groupChr>
                      <m:groupChrPr>
                        <m:chr m:val="→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𝐿</m:t>
                        </m:r>
                        <m:r>
                          <a:rPr lang="en-US" sz="1800" i="1" dirty="0">
                            <a:latin typeface="Cambria Math"/>
                          </a:rPr>
                          <m:t>    </m:t>
                        </m:r>
                      </m:e>
                    </m:groupChr>
                    <m:r>
                      <a:rPr lang="el-GR" sz="1800" b="0" i="1" dirty="0" smtClean="0">
                        <a:latin typeface="Cambria Math"/>
                      </a:rPr>
                      <m:t> </m:t>
                    </m:r>
                    <m:r>
                      <a:rPr lang="el-GR" sz="1800" i="1" dirty="0" err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l-GR" sz="1800" dirty="0" smtClean="0"/>
                  <a:t> με </a:t>
                </a:r>
                <a:r>
                  <a:rPr lang="el-GR" sz="1800" dirty="0"/>
                  <a:t>ΠΣ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</m:t>
                    </m:r>
                  </m:oMath>
                </a14:m>
                <a:r>
                  <a:rPr lang="el-GR" sz="1800" dirty="0"/>
                  <a:t>, τότε: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−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groupChr>
                        <m:groupChrPr>
                          <m:chr m:val="→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𝐿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 </m:t>
                          </m:r>
                        </m:e>
                      </m:groupChr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err="1">
                              <a:latin typeface="Cambria Math"/>
                            </a:rPr>
                            <m:t>𝑑𝑋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𝑑𝑠</m:t>
                          </m:r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	</m:t>
                      </m:r>
                      <m:r>
                        <a:rPr lang="el-GR" sz="1800" b="0" i="1" dirty="0" smtClean="0">
                          <a:latin typeface="Cambria Math"/>
                        </a:rPr>
                        <m:t>              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με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ΠΣ</m:t>
                      </m:r>
                      <m:r>
                        <a:rPr lang="el-GR" sz="1800" i="1" dirty="0">
                          <a:latin typeface="Cambria Math"/>
                        </a:rPr>
                        <m:t>  </m:t>
                      </m:r>
                      <m:r>
                        <a:rPr lang="el-GR" sz="1800" i="1" dirty="0" smtClean="0">
                          <a:latin typeface="Cambria Math"/>
                        </a:rPr>
                        <m:t>𝑅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Επεκτείνοντας </a:t>
                </a:r>
                <a:r>
                  <a:rPr lang="el-GR" sz="1800" dirty="0"/>
                  <a:t>σε πολλαπλή παράγωγο, έχουμε: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l-GR" sz="1800" i="1" dirty="0" err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𝑛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 err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groupChr>
                        <m:groupChrPr>
                          <m:chr m:val="→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𝐿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 </m:t>
                          </m:r>
                        </m:e>
                      </m:groupChr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𝑑𝑠</m:t>
                              </m:r>
                            </m:e>
                            <m:sup>
                              <m:r>
                                <a:rPr lang="el-GR" sz="1800" i="1" dirty="0" err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el-GR" sz="1800" b="0" i="1" dirty="0" smtClean="0">
                          <a:latin typeface="Cambria Math"/>
                        </a:rPr>
                        <m:t>         </m:t>
                      </m:r>
                      <m:r>
                        <a:rPr lang="el-GR" sz="1800" i="0" dirty="0">
                          <a:latin typeface="Cambria Math"/>
                        </a:rPr>
                        <m:t>	</m:t>
                      </m:r>
                      <m:r>
                        <a:rPr lang="el-GR" sz="1800" b="0" i="0" dirty="0" smtClean="0">
                          <a:latin typeface="Cambria Math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με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ΠΣ</m:t>
                      </m:r>
                      <m:r>
                        <a:rPr lang="el-GR" sz="1800" i="1" dirty="0">
                          <a:latin typeface="Cambria Math"/>
                        </a:rPr>
                        <m:t>  </m:t>
                      </m:r>
                      <m:r>
                        <a:rPr lang="el-GR" sz="1800" i="1" dirty="0" smtClean="0">
                          <a:latin typeface="Cambria Math"/>
                        </a:rPr>
                        <m:t>𝑅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b="1" dirty="0" smtClean="0"/>
                  <a:t>9.	Ολοκλήρωση </a:t>
                </a:r>
                <a:r>
                  <a:rPr lang="el-GR" sz="1800" b="1" dirty="0"/>
                  <a:t>στη μιγαδική συχνότητα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Εάν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groupChr>
                      <m:groupChrPr>
                        <m:chr m:val="→"/>
                        <m:vertJc m:val="bot"/>
                        <m:ctrlPr>
                          <a:rPr lang="en-US" sz="1800" i="1" dirty="0">
                            <a:latin typeface="Cambria Math"/>
                          </a:rPr>
                        </m:ctrlPr>
                      </m:groupChrPr>
                      <m:e>
                        <m:r>
                          <a:rPr lang="en-US" sz="1800" i="1" dirty="0">
                            <a:latin typeface="Cambria Math"/>
                          </a:rPr>
                          <m:t>   </m:t>
                        </m:r>
                        <m:r>
                          <a:rPr lang="en-US" sz="1800" i="1" dirty="0">
                            <a:latin typeface="Cambria Math"/>
                          </a:rPr>
                          <m:t>𝐿</m:t>
                        </m:r>
                        <m:r>
                          <a:rPr lang="en-US" sz="1800" i="1" dirty="0">
                            <a:latin typeface="Cambria Math"/>
                          </a:rPr>
                          <m:t>    </m:t>
                        </m:r>
                      </m:e>
                    </m:groupChr>
                    <m:r>
                      <a:rPr lang="el-GR" sz="1800" b="0" i="1" dirty="0" smtClean="0">
                        <a:latin typeface="Cambria Math"/>
                      </a:rPr>
                      <m:t> </m:t>
                    </m:r>
                    <m:r>
                      <a:rPr lang="el-GR" sz="1800" i="1" dirty="0" err="1">
                        <a:latin typeface="Cambria Math"/>
                      </a:rPr>
                      <m:t>𝑋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l-GR" sz="1800" dirty="0"/>
                  <a:t> τότε: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l-GR" sz="1800" i="1" dirty="0" err="1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e>
                      </m:d>
                      <m:groupChr>
                        <m:groupChrPr>
                          <m:chr m:val="→"/>
                          <m:vertJc m:val="bot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a:rPr lang="en-US" sz="1800" i="1" dirty="0">
                              <a:latin typeface="Cambria Math"/>
                            </a:rPr>
                            <m:t>  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𝐿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    </m:t>
                          </m:r>
                        </m:e>
                      </m:groupChr>
                      <m:r>
                        <a:rPr lang="el-GR" sz="1800" b="0" i="1" dirty="0" smtClean="0">
                          <a:latin typeface="Cambria Math"/>
                        </a:rPr>
                        <m:t> 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𝑢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𝑑𝑢</m:t>
                          </m:r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	</m:t>
                      </m:r>
                      <m:r>
                        <a:rPr lang="el-GR" sz="1800" b="0" i="1" dirty="0" smtClean="0">
                          <a:latin typeface="Cambria Math"/>
                        </a:rPr>
                        <m:t>     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με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ΠΣ</m:t>
                      </m:r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r>
                        <a:rPr lang="el-GR" sz="1800" i="1" dirty="0" smtClean="0">
                          <a:latin typeface="Cambria Math"/>
                        </a:rPr>
                        <m:t>𝑅</m:t>
                      </m:r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4693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CHECKTIMEDATE" val="21/8/2013 9:24:18 μμ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D o c u m e n t S e t t i n g s   x m l n s : x s i = " h t t p : / / w w w . w 3 . o r g / 2 0 0 1 / X M L S c h e m a - i n s t a n c e "   x m l n s : x s d = " h t t p : / / w w w . w 3 . o r g / 2 0 0 1 / X M L S c h e m a "   x m l n s = " h t t p : / / w w w . z h a w . c h / A c c e s s i b i l i t y A d d I n " >  
     < C h e c k R e a d i n g O r d e r > t r u e < / C h e c k R e a d i n g O r d e r >  
     < C h e c k T a b l e H e a d e r > t r u e < / C h e c k T a b l e H e a d e r >  
     < C h e c k S l i d e T i t l e > t r u e < / C h e c k S l i d e T i t l e >  
     < C h e c k L a n g u a g e S e t t i n g > t r u e < / C h e c k L a n g u a g e S e t t i n g >  
     < C h e c k A l t T e x t > t r u e < / C h e c k A l t T e x t >  
     < C h e c k T e x t S i z e > f a l s e < / C h e c k T e x t S i z e >  
     < C h e c k S c r e e n T i p > f a l s e < / C h e c k S c r e e n T i p >  
     < S h o w S h a p e N a m e C o l u m n > f a l s e < / S h o w S h a p e N a m e C o l u m n >  
     < S h o w I s s u e D e s c r i p t i o n > t r u e < / S h o w I s s u e D e s c r i p t i o n >  
 < / D o c u m e n t S e t t i n g s > 
</file>

<file path=customXml/itemProps1.xml><?xml version="1.0" encoding="utf-8"?>
<ds:datastoreItem xmlns:ds="http://schemas.openxmlformats.org/officeDocument/2006/customXml" ds:itemID="{D346CB3E-5D3F-477A-B4D2-F7A8D6D2F05F}">
  <ds:schemaRefs>
    <ds:schemaRef ds:uri="http://www.w3.org/2001/XMLSchema"/>
    <ds:schemaRef ds:uri="http://www.zhaw.ch/AccessibilityAddI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13691</TotalTime>
  <Words>2846</Words>
  <Application>Microsoft Office PowerPoint</Application>
  <PresentationFormat>On-screen Show (4:3)</PresentationFormat>
  <Paragraphs>295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Σήματα και Συστήματα</vt:lpstr>
      <vt:lpstr>Ιδιότητες του Μετασχηματισμού Laplace</vt:lpstr>
      <vt:lpstr>1. Ιδιότητες του  Μετασχηματισμού Laplace</vt:lpstr>
      <vt:lpstr>Ιδιότητες του Μετασχηματισμού Laplace</vt:lpstr>
      <vt:lpstr>Ιδιότητες του Μετασχηματισμού Laplace (1/5)</vt:lpstr>
      <vt:lpstr>Ιδιότητες του Μετασχηματισμού Laplace (2/5)</vt:lpstr>
      <vt:lpstr>Ιδιότητες του Μετασχηματισμού Laplace (3/5)</vt:lpstr>
      <vt:lpstr>Ιδιότητες του Μετασχηματισμού Laplace (4/5)</vt:lpstr>
      <vt:lpstr>Ιδιότητες του Μετασχηματισμού Laplace (5/5)</vt:lpstr>
      <vt:lpstr>Άσκηση 1</vt:lpstr>
      <vt:lpstr>Άσκηση 1 (συνέχεια)</vt:lpstr>
      <vt:lpstr>Άσκηση 2</vt:lpstr>
      <vt:lpstr>Άσκηση 2 (συνέχεια)</vt:lpstr>
      <vt:lpstr>Άσκηση 3</vt:lpstr>
      <vt:lpstr>2. Θεωρήματα συνέλιξης  στο χρόνο και τη συχνότητα</vt:lpstr>
      <vt:lpstr>Συνέλιξη στο χρόνο</vt:lpstr>
      <vt:lpstr>Συνέλιξη στη μιγαδική συχνότητα</vt:lpstr>
      <vt:lpstr>Άσκηση 4</vt:lpstr>
      <vt:lpstr>3. Θεωρήματα αρχικής  και τελικής τιμής</vt:lpstr>
      <vt:lpstr>Θεωρήματα αρχικής και τελικής τιμής</vt:lpstr>
      <vt:lpstr>4. Ο Αντίστροφος Μετασχηματισμός Laplace</vt:lpstr>
      <vt:lpstr>Αντίστροφος Μετασχηματισμός Laplace</vt:lpstr>
      <vt:lpstr>Τρόποι Υπολογισμού Αντίστροφου ML</vt:lpstr>
      <vt:lpstr>Μέθοδος αναπτύγματος σε απλά κλάσματα (1/5)</vt:lpstr>
      <vt:lpstr>Μέθοδος αναπτύγματος σε απλά κλάσματα (2/5)</vt:lpstr>
      <vt:lpstr>Μέθοδος αναπτύγματος σε απλά κλάσματα</vt:lpstr>
      <vt:lpstr>Μέθοδος αναπτύγματος σε απλά κλάσματα</vt:lpstr>
      <vt:lpstr>Μέθοδος αναπτύγματος σε απλά κλάσματα</vt:lpstr>
      <vt:lpstr>Μέθοδος αναπτύγματος σε απλά κλάσματα</vt:lpstr>
      <vt:lpstr>Άσκηση 5</vt:lpstr>
      <vt:lpstr>Άσκηση 5 (συνέχεια) </vt:lpstr>
      <vt:lpstr>Άσκηση 6 </vt:lpstr>
      <vt:lpstr>Άσκηση 6 (συνέχεια) </vt:lpstr>
      <vt:lpstr>Άσκηση 7</vt:lpstr>
      <vt:lpstr>Άσκηση 7 (συνέχεια)</vt:lpstr>
      <vt:lpstr>Άσκηση 7 (συνέχεια)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Paraskevas Michael</cp:lastModifiedBy>
  <cp:revision>424</cp:revision>
  <dcterms:created xsi:type="dcterms:W3CDTF">2012-03-18T08:27:36Z</dcterms:created>
  <dcterms:modified xsi:type="dcterms:W3CDTF">2015-09-28T07:25:14Z</dcterms:modified>
</cp:coreProperties>
</file>