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2"/>
  </p:notesMasterIdLst>
  <p:sldIdLst>
    <p:sldId id="311" r:id="rId3"/>
    <p:sldId id="423" r:id="rId4"/>
    <p:sldId id="432" r:id="rId5"/>
    <p:sldId id="257" r:id="rId6"/>
    <p:sldId id="445" r:id="rId7"/>
    <p:sldId id="449" r:id="rId8"/>
    <p:sldId id="448" r:id="rId9"/>
    <p:sldId id="447" r:id="rId10"/>
    <p:sldId id="450" r:id="rId11"/>
    <p:sldId id="451" r:id="rId12"/>
    <p:sldId id="433" r:id="rId13"/>
    <p:sldId id="435" r:id="rId14"/>
    <p:sldId id="434" r:id="rId15"/>
    <p:sldId id="436" r:id="rId16"/>
    <p:sldId id="458" r:id="rId17"/>
    <p:sldId id="437" r:id="rId18"/>
    <p:sldId id="442" r:id="rId19"/>
    <p:sldId id="459" r:id="rId20"/>
    <p:sldId id="440" r:id="rId21"/>
    <p:sldId id="460" r:id="rId22"/>
    <p:sldId id="439" r:id="rId23"/>
    <p:sldId id="461" r:id="rId24"/>
    <p:sldId id="453" r:id="rId25"/>
    <p:sldId id="454" r:id="rId26"/>
    <p:sldId id="455" r:id="rId27"/>
    <p:sldId id="456" r:id="rId28"/>
    <p:sldId id="457" r:id="rId29"/>
    <p:sldId id="462" r:id="rId30"/>
    <p:sldId id="463" r:id="rId31"/>
  </p:sldIdLst>
  <p:sldSz cx="9144000" cy="6858000" type="screen4x3"/>
  <p:notesSz cx="6858000" cy="9144000"/>
  <p:custDataLst>
    <p:tags r:id="rId33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 varScale="1">
        <p:scale>
          <a:sx n="113" d="100"/>
          <a:sy n="113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/>
              <a:t>Σήματα και 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9: </a:t>
            </a:r>
            <a:r>
              <a:rPr lang="el-GR" sz="2800" b="1" dirty="0"/>
              <a:t>Μελέτη ΓΧΑ Συστημάτων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l-GR" sz="2800" b="1" dirty="0" smtClean="0"/>
              <a:t>με </a:t>
            </a:r>
            <a:r>
              <a:rPr lang="el-GR" sz="2800" b="1" dirty="0"/>
              <a:t>τον Μετασχηματισμό </a:t>
            </a:r>
            <a:r>
              <a:rPr lang="en-US" sz="2800" b="1" dirty="0"/>
              <a:t>Fourier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Άσκηση </a:t>
            </a:r>
            <a:r>
              <a:rPr lang="en-US" dirty="0" smtClean="0"/>
              <a:t>2</a:t>
            </a:r>
            <a:r>
              <a:rPr lang="el-GR" dirty="0" smtClean="0"/>
              <a:t> </a:t>
            </a:r>
            <a:r>
              <a:rPr lang="el-GR" dirty="0"/>
              <a:t>(συνέχεια)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Λόγω γραμμικότητας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και επειδή ισχύει</a:t>
                </a:r>
                <a14:m>
                  <m:oMath xmlns:m="http://schemas.openxmlformats.org/officeDocument/2006/math">
                    <m:r>
                      <a:rPr lang="el-GR" sz="1800" b="0" i="0" dirty="0" smtClean="0">
                        <a:latin typeface="Cambria Math"/>
                      </a:rPr>
                      <m:t> </m:t>
                    </m:r>
                    <m:box>
                      <m:box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box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groupChr>
                          <m:groupChrPr>
                            <m:chr m:val="↔"/>
                            <m:vertJc m:val="bot"/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    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𝐹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</m:e>
                    </m:box>
                    <m:r>
                      <a:rPr lang="el-GR" sz="1800" i="1" dirty="0">
                        <a:latin typeface="Cambria Math"/>
                      </a:rPr>
                      <m:t>2</m:t>
                    </m:r>
                    <m:r>
                      <a:rPr lang="el-GR" sz="1800" i="1" dirty="0">
                        <a:latin typeface="Cambria Math"/>
                      </a:rPr>
                      <m:t>𝜋𝛿</m:t>
                    </m:r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i="1" dirty="0">
                        <a:latin typeface="Cambria Math"/>
                      </a:rPr>
                      <m:t>,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βρίσκουμε τον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περιοδικού σήματος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r>
                        <a:rPr lang="el-GR" sz="1800" i="1" dirty="0">
                          <a:latin typeface="Cambria Math"/>
                        </a:rPr>
                        <m:t>2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nary>
                        <m:naryPr>
                          <m:chr m:val="∑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Το φάσμα του περιοδικού τετραγωνικού σήματος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3138347"/>
              </p:ext>
            </p:extLst>
          </p:nvPr>
        </p:nvGraphicFramePr>
        <p:xfrm>
          <a:off x="1622339" y="3573016"/>
          <a:ext cx="5899322" cy="2016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Bitmap Image" r:id="rId4" imgW="4686954" imgH="1600000" progId="Paint.Picture">
                  <p:embed/>
                </p:oleObj>
              </mc:Choice>
              <mc:Fallback>
                <p:oleObj name="Bitmap Image" r:id="rId4" imgW="4686954" imgH="160000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2339" y="3573016"/>
                        <a:ext cx="5899322" cy="20162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036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b="1" dirty="0" smtClean="0"/>
              <a:t>2. Σχέση Σειράς </a:t>
            </a:r>
            <a:r>
              <a:rPr lang="el-GR" sz="4000" b="1" dirty="0" err="1" smtClean="0"/>
              <a:t>Fourier</a:t>
            </a:r>
            <a:r>
              <a:rPr lang="el-GR" sz="4000" b="1" dirty="0" smtClean="0"/>
              <a:t> και </a:t>
            </a:r>
            <a:r>
              <a:rPr lang="el-GR" sz="4000" b="1" dirty="0"/>
              <a:t>Μετασχηματισμού</a:t>
            </a:r>
            <a:r>
              <a:rPr lang="el-GR" sz="4000" b="1" dirty="0" smtClean="0"/>
              <a:t> </a:t>
            </a:r>
            <a:r>
              <a:rPr lang="el-GR" sz="4000" b="1" dirty="0" err="1" smtClean="0"/>
              <a:t>Fourier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980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Σχέση Σειράς </a:t>
            </a:r>
            <a:r>
              <a:rPr lang="el-GR" dirty="0" err="1"/>
              <a:t>Fourier</a:t>
            </a:r>
            <a:r>
              <a:rPr lang="el-GR" dirty="0"/>
              <a:t> και Μετασχηματισμού </a:t>
            </a:r>
            <a:r>
              <a:rPr lang="el-GR" dirty="0" err="1"/>
              <a:t>Fourier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απεικόνιση ενός σήματος είτε σε σειρά </a:t>
                </a:r>
                <a:r>
                  <a:rPr lang="en-US" sz="1800" dirty="0"/>
                  <a:t>Fourier</a:t>
                </a:r>
                <a:r>
                  <a:rPr lang="el-GR" sz="1800" dirty="0"/>
                  <a:t> είτε σε μετασχηματισμό </a:t>
                </a:r>
                <a:r>
                  <a:rPr lang="en-US" sz="1800" dirty="0"/>
                  <a:t>Fourier</a:t>
                </a:r>
                <a:r>
                  <a:rPr lang="el-GR" sz="1800" dirty="0"/>
                  <a:t>, αποτελεί το ανάπτυγμα του σήματος σε </a:t>
                </a:r>
                <a:r>
                  <a:rPr lang="el-GR" sz="1800" b="1" dirty="0"/>
                  <a:t>άθροισμα σημάτων απλών συχνοτήτων</a:t>
                </a:r>
                <a:r>
                  <a:rPr lang="el-GR" sz="1800" dirty="0"/>
                  <a:t>. 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Αποδεικνύεται ότι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προκύπτει ως το </a:t>
                </a:r>
                <a:r>
                  <a:rPr lang="el-GR" sz="1800" b="1" dirty="0"/>
                  <a:t>όριο </a:t>
                </a:r>
                <a:r>
                  <a:rPr lang="el-GR" sz="1800" dirty="0"/>
                  <a:t>της σειράς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καθώς η περίοδος του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→∞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Αυτό </a:t>
                </a:r>
                <a:r>
                  <a:rPr lang="el-GR" sz="1800" dirty="0"/>
                  <a:t>συμβαίνει επειδή η απόσταση μεταξύ των αρμονικών του διακριτού φάσματος της σειράς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συνεχώς μικραίνει και τείνει στο μηδέν, οπότε το φάσμα του μετασχηματισμού </a:t>
                </a:r>
                <a:r>
                  <a:rPr lang="en-US" sz="1800" dirty="0"/>
                  <a:t>Fourier</a:t>
                </a:r>
                <a:r>
                  <a:rPr lang="el-GR" sz="1800" dirty="0"/>
                  <a:t> γίνεται συνεχές</a:t>
                </a:r>
                <a:r>
                  <a:rPr lang="el-GR" sz="1800" dirty="0" smtClean="0"/>
                  <a:t>.</a:t>
                </a:r>
              </a:p>
              <a:p>
                <a:pPr lvl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Για περιοδικά </a:t>
                </a:r>
                <a:r>
                  <a:rPr lang="el-GR" sz="1800" dirty="0" smtClean="0"/>
                  <a:t>σήματα το </a:t>
                </a:r>
                <a:r>
                  <a:rPr lang="el-GR" sz="1800" dirty="0"/>
                  <a:t>ανάπτυγμα σε σήματα απλών συχνοτήτων επιτυγχάνεται με τη βοήθεια της σειράς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.</a:t>
                </a:r>
              </a:p>
              <a:p>
                <a:pPr lvl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Για μη περιοδικά </a:t>
                </a:r>
                <a:r>
                  <a:rPr lang="el-GR" sz="1800" dirty="0" smtClean="0"/>
                  <a:t>σήματα αν </a:t>
                </a:r>
                <a:r>
                  <a:rPr lang="el-GR" sz="1800" dirty="0"/>
                  <a:t>επιθυμούμε το ανάπτυγμα σε σήματα απλών συχνοτήτων σε όλο τον άξονα των πραγματικών αριθμών, τότε απαιτείται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. </a:t>
                </a:r>
                <a:r>
                  <a:rPr lang="el-GR" sz="1800" dirty="0" smtClean="0"/>
                  <a:t>Αν </a:t>
                </a:r>
                <a:r>
                  <a:rPr lang="el-GR" sz="1800" dirty="0"/>
                  <a:t>μας ενδιαφέρει η ανάλυση σε ένα πεπερασμένου εύρους διάστημα, τότε επιλέγουμε τη σειρά </a:t>
                </a:r>
                <a:r>
                  <a:rPr lang="en-US" sz="1800" dirty="0"/>
                  <a:t>Fourier</a:t>
                </a:r>
                <a:r>
                  <a:rPr lang="el-GR" sz="1800" dirty="0" smtClean="0"/>
                  <a:t>.</a:t>
                </a:r>
                <a:endParaRPr lang="el-GR" sz="1400" dirty="0" smtClean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557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796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b="1" dirty="0" smtClean="0"/>
              <a:t>3. Μελέτη Γραμμικών και Χρονικά </a:t>
            </a:r>
            <a:r>
              <a:rPr lang="el-GR" sz="4000" b="1" dirty="0"/>
              <a:t>Αμετάβλητων</a:t>
            </a:r>
            <a:r>
              <a:rPr lang="el-GR" sz="4000" b="1" dirty="0" smtClean="0"/>
              <a:t> Συστημάτων με τον Μετασχηματισμό </a:t>
            </a:r>
            <a:r>
              <a:rPr lang="el-GR" sz="4000" b="1" dirty="0" err="1" smtClean="0"/>
              <a:t>Fourier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980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Μελέτη ΓΧΑ Συστημάτων </a:t>
            </a:r>
            <a:br>
              <a:rPr lang="el-GR" dirty="0" smtClean="0"/>
            </a:br>
            <a:r>
              <a:rPr lang="el-GR" dirty="0" smtClean="0"/>
              <a:t>με </a:t>
            </a:r>
            <a:r>
              <a:rPr lang="el-GR" dirty="0"/>
              <a:t>τον Μετασχηματισμό </a:t>
            </a:r>
            <a:r>
              <a:rPr lang="el-GR" dirty="0" err="1"/>
              <a:t>Fourier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68552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Απόκριση Συχνότητας ΓΧΑ Συστήματος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Αναπαράσταση πλάτους – φάσης της απόκρισης συχνότητας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 smtClean="0"/>
              <a:t>Περιγραφή </a:t>
            </a:r>
            <a:r>
              <a:rPr lang="el-GR" dirty="0"/>
              <a:t>Γραμμικής Διαφορικής Εξίσωσης με Μετασχηματισμό Fourier</a:t>
            </a:r>
            <a:endParaRPr lang="el-GR" sz="2200" dirty="0"/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7967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dirty="0" smtClean="0"/>
              <a:t>3.1 Απόκριση Συχνότητας</a:t>
            </a:r>
            <a:endParaRPr lang="el-GR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117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1. Απόκριση </a:t>
            </a:r>
            <a:r>
              <a:rPr lang="el-GR" dirty="0"/>
              <a:t>Συχνότητας ΓΧΑ Συστήματος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</a:t>
                </a:r>
                <a:r>
                  <a:rPr lang="el-GR" sz="1800" dirty="0"/>
                  <a:t>γραμμικό και χρονικά αμετάβλητο (ΓΧΑ) σύστημα </a:t>
                </a:r>
                <a:r>
                  <a:rPr lang="el-GR" sz="1800" dirty="0" smtClean="0"/>
                  <a:t>σε αρχική ηρεμία, περιγράφεται πλήρως </a:t>
                </a:r>
                <a:r>
                  <a:rPr lang="el-GR" sz="1800" dirty="0"/>
                  <a:t>από την κρουστική του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και </a:t>
                </a:r>
                <a:r>
                  <a:rPr lang="el-GR" sz="1800" dirty="0" smtClean="0"/>
                  <a:t>μπορούμε </a:t>
                </a:r>
                <a:r>
                  <a:rPr lang="el-GR" sz="1800" dirty="0"/>
                  <a:t>να υπολογίσουμε την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 για οποιαδήποτε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μέσω της </a:t>
                </a:r>
                <a:r>
                  <a:rPr lang="el-GR" sz="1800" dirty="0" smtClean="0"/>
                  <a:t>συνέλιξης: 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)∗</m:t>
                      </m:r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την </a:t>
                </a:r>
                <a:r>
                  <a:rPr lang="el-GR" sz="1800" dirty="0"/>
                  <a:t>ιδιότητα της συνέλιξης του μετασχηματισμού Fourier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Λύνοντας ως προς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ονομάζεται </a:t>
                </a:r>
                <a:r>
                  <a:rPr lang="el-GR" sz="1800" b="1" dirty="0" smtClean="0"/>
                  <a:t>απόκριση </a:t>
                </a:r>
                <a:r>
                  <a:rPr lang="el-GR" sz="1800" b="1" dirty="0" smtClean="0"/>
                  <a:t>συχνότητας </a:t>
                </a:r>
                <a:r>
                  <a:rPr lang="el-GR" sz="1800" dirty="0" smtClean="0"/>
                  <a:t>του συστήματος και είναι </a:t>
                </a:r>
                <a:r>
                  <a:rPr lang="el-GR" sz="1800" dirty="0"/>
                  <a:t>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της </a:t>
                </a:r>
                <a:r>
                  <a:rPr lang="el-GR" sz="1800" dirty="0"/>
                  <a:t>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444" b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721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Εναλλακτικός Υπολογισμός Εξόδου ΓΧΑ Συστήματος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Όταν </a:t>
                </a:r>
                <a:r>
                  <a:rPr lang="el-GR" sz="1800" dirty="0"/>
                  <a:t>γνωρίζουμε την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την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ενός ΓΧΑ συστήματος και ζητείται η εύρεση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</a:t>
                </a:r>
                <a:r>
                  <a:rPr lang="el-GR" sz="1800" dirty="0" smtClean="0"/>
                  <a:t> είναι υπολογιστικά απλούστερο (</a:t>
                </a:r>
                <a:r>
                  <a:rPr lang="el-GR" sz="1800" dirty="0"/>
                  <a:t>αντί </a:t>
                </a:r>
                <a:r>
                  <a:rPr lang="el-GR" sz="1800" dirty="0" smtClean="0"/>
                  <a:t>της συνέλιξης) να υπολογιστούν: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τη σχέση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a:rPr lang="el-GR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𝐻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με </a:t>
                </a:r>
                <a:r>
                  <a:rPr lang="el-GR" sz="1800" dirty="0"/>
                  <a:t>αντίστροφο μετασχηματισμό Fourier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Ανάλογα πράττουμε αν γνωρίζουμε </a:t>
                </a:r>
                <a:r>
                  <a:rPr lang="el-GR" sz="1800" dirty="0"/>
                  <a:t>την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την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ζητείται η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συστήματος. </a:t>
                </a:r>
                <a:r>
                  <a:rPr lang="el-GR" sz="1800" dirty="0" smtClean="0"/>
                  <a:t>Στην </a:t>
                </a:r>
                <a:r>
                  <a:rPr lang="el-GR" sz="1800" dirty="0"/>
                  <a:t>περίπτωση αυτή είναι </a:t>
                </a:r>
                <a:r>
                  <a:rPr lang="el-GR" sz="1800" dirty="0" smtClean="0"/>
                  <a:t>υπολογιστικά απλούστερο να υπολογιστούν: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Τ</a:t>
                </a:r>
                <a:r>
                  <a:rPr lang="el-GR" sz="1800" dirty="0" smtClean="0"/>
                  <a:t>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από τη σχέση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κρουστική </a:t>
                </a:r>
                <a:r>
                  <a:rPr lang="el-GR" sz="1800" dirty="0"/>
                  <a:t>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</a:t>
                </a:r>
                <a:r>
                  <a:rPr lang="el-GR" sz="1800" dirty="0"/>
                  <a:t>αντίστροφο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𝐻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800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dirty="0" smtClean="0"/>
              <a:t>3.2 Αναπαράσταση </a:t>
            </a:r>
            <a:br>
              <a:rPr lang="el-GR" sz="4000" dirty="0" smtClean="0"/>
            </a:br>
            <a:r>
              <a:rPr lang="el-GR" sz="4000" dirty="0" smtClean="0"/>
              <a:t>πλάτους </a:t>
            </a:r>
            <a:r>
              <a:rPr lang="el-GR" sz="4000" dirty="0"/>
              <a:t>– </a:t>
            </a:r>
            <a:r>
              <a:rPr lang="el-GR" sz="4000" dirty="0" smtClean="0"/>
              <a:t>φάσης </a:t>
            </a:r>
            <a:r>
              <a:rPr lang="el-GR" sz="4000" dirty="0"/>
              <a:t/>
            </a:r>
            <a:br>
              <a:rPr lang="el-GR" sz="4000" dirty="0"/>
            </a:br>
            <a:r>
              <a:rPr lang="el-GR" sz="4000" dirty="0"/>
              <a:t>της απόκρισης συχνότητας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473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2. Αναπαράσταση </a:t>
            </a:r>
            <a:r>
              <a:rPr lang="el-GR" dirty="0"/>
              <a:t>πλάτους – φάσης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Επειδή η απόκριση 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ενός ΓΧΑ συστήματος είναι </a:t>
                </a:r>
                <a:r>
                  <a:rPr lang="el-GR" sz="1800" dirty="0" smtClean="0"/>
                  <a:t>μία μιγαδική </a:t>
                </a:r>
                <a:r>
                  <a:rPr lang="el-GR" sz="1800" dirty="0"/>
                  <a:t>συνάρτηση, μπορεί να γραφεί σε </a:t>
                </a:r>
                <a:r>
                  <a:rPr lang="el-GR" sz="1800" b="1" dirty="0"/>
                  <a:t>πολική μορφή</a:t>
                </a:r>
                <a:r>
                  <a:rPr lang="el-GR" sz="1800" dirty="0"/>
                  <a:t> ως: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)=|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</m:t>
                      </m:r>
                      <m:sSup>
                        <m:sSup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Η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𝐻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είναι το </a:t>
                </a:r>
                <a:r>
                  <a:rPr lang="el-GR" sz="1800" b="1" dirty="0" smtClean="0"/>
                  <a:t>πλάτος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συστήματος και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>
                            <a:latin typeface="Cambria Math"/>
                          </a:rPr>
                          <m:t>Η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</a:t>
                </a:r>
                <a:r>
                  <a:rPr lang="el-GR" sz="1800" b="1" dirty="0"/>
                  <a:t>φάση </a:t>
                </a:r>
                <a:r>
                  <a:rPr lang="el-GR" sz="1800" dirty="0"/>
                  <a:t>του. </a:t>
                </a:r>
                <a:r>
                  <a:rPr lang="el-GR" sz="1800" dirty="0" smtClean="0"/>
                  <a:t> Οι </a:t>
                </a:r>
                <a:r>
                  <a:rPr lang="el-GR" sz="1800" dirty="0"/>
                  <a:t>γραφικές παραστάσεις των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𝐻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>
                            <a:latin typeface="Cambria Math"/>
                          </a:rPr>
                          <m:t>Η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ονομάζονται </a:t>
                </a:r>
                <a:r>
                  <a:rPr lang="el-GR" sz="1800" b="1" dirty="0"/>
                  <a:t>απόκριση πλάτους </a:t>
                </a:r>
                <a:r>
                  <a:rPr lang="el-GR" sz="1800" dirty="0"/>
                  <a:t>και </a:t>
                </a:r>
                <a:r>
                  <a:rPr lang="el-GR" sz="1800" b="1" dirty="0"/>
                  <a:t>απόκριση φάσης </a:t>
                </a:r>
                <a:r>
                  <a:rPr lang="el-GR" sz="1800" dirty="0"/>
                  <a:t>του συστήματος, αντίστοιχα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Εύκολα αποδεικνύεται ότι ισχύει: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)|=|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|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	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𝐻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𝜃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επίδραση ενός ΓΧΑ συστήματος σε ένα σήμα εισόδου, </a:t>
                </a:r>
                <a:r>
                  <a:rPr lang="el-GR" sz="1800" dirty="0" smtClean="0"/>
                  <a:t>είναι: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πολλαπλασιασμός του μέτρου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σήματος εισόδου επί το μέτρο της απόκρισης συχνότητας (συνάρτηση μεταφοράς</a:t>
                </a:r>
                <a:r>
                  <a:rPr lang="el-GR" sz="1800" dirty="0" smtClean="0"/>
                  <a:t>)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μετατόπιση της φάσης 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σήματος εισόδου κατά τη φάση της απόκρισης συχνότητας του συστήματος.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 r="-8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223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3600" dirty="0"/>
              <a:t>Μελέτη ΓΧΑ Συστημάτων με τον Μετασχηματισμό </a:t>
            </a:r>
            <a:r>
              <a:rPr lang="en-US" sz="3600" dirty="0"/>
              <a:t>Fourier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Μετασχηματισμός </a:t>
            </a:r>
            <a:r>
              <a:rPr lang="el-GR" dirty="0" err="1"/>
              <a:t>Fourier</a:t>
            </a:r>
            <a:r>
              <a:rPr lang="el-GR" dirty="0"/>
              <a:t> Σημάτων Ισχύος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Σχέση Σειράς </a:t>
            </a:r>
            <a:r>
              <a:rPr lang="el-GR" dirty="0" err="1"/>
              <a:t>Fourier</a:t>
            </a:r>
            <a:r>
              <a:rPr lang="el-GR" dirty="0"/>
              <a:t> και Μετασχηματισμού </a:t>
            </a:r>
            <a:r>
              <a:rPr lang="el-GR" dirty="0" err="1"/>
              <a:t>Fourier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Μελέτη Γραμμικών και Χρονικά Αμετάβλητων Συστημάτων με τον Μετασχηματισμό </a:t>
            </a:r>
            <a:r>
              <a:rPr lang="el-GR" dirty="0" err="1"/>
              <a:t>Fourier</a:t>
            </a:r>
            <a:endParaRPr lang="el-GR" sz="2000" dirty="0"/>
          </a:p>
          <a:p>
            <a:pPr lvl="1" algn="l">
              <a:lnSpc>
                <a:spcPct val="150000"/>
              </a:lnSpc>
            </a:pPr>
            <a:r>
              <a:rPr lang="el-GR" dirty="0"/>
              <a:t>Απόκριση Συχνότητας ΓΧΑ Συστήματος</a:t>
            </a:r>
            <a:endParaRPr lang="el-GR" sz="1800" dirty="0"/>
          </a:p>
          <a:p>
            <a:pPr lvl="1" algn="l">
              <a:lnSpc>
                <a:spcPct val="150000"/>
              </a:lnSpc>
            </a:pPr>
            <a:r>
              <a:rPr lang="el-GR" dirty="0"/>
              <a:t>Αναπαράσταση πλάτους – φάσης της απόκρισης συχνότητας</a:t>
            </a:r>
            <a:endParaRPr lang="el-GR" sz="1800" dirty="0"/>
          </a:p>
          <a:p>
            <a:pPr lvl="1" algn="l">
              <a:lnSpc>
                <a:spcPct val="150000"/>
              </a:lnSpc>
            </a:pPr>
            <a:r>
              <a:rPr lang="el-GR" dirty="0"/>
              <a:t>Απόκριση ΓΧΑ Συστήματος σε Ημιτονοειδή Είσοδο</a:t>
            </a:r>
            <a:endParaRPr lang="el-GR" sz="1800" dirty="0"/>
          </a:p>
          <a:p>
            <a:pPr lvl="1" algn="l">
              <a:lnSpc>
                <a:spcPct val="150000"/>
              </a:lnSpc>
            </a:pPr>
            <a:r>
              <a:rPr lang="el-GR" dirty="0"/>
              <a:t>Περιγραφή Γραμμικής Διαφορικής Εξίσωσης με Μετασχηματισμό </a:t>
            </a:r>
            <a:r>
              <a:rPr lang="el-GR" dirty="0" err="1" smtClean="0"/>
              <a:t>Fourier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dirty="0" smtClean="0"/>
              <a:t>3.3 Περιγραφή </a:t>
            </a:r>
            <a:r>
              <a:rPr lang="el-GR" sz="4000" dirty="0"/>
              <a:t>Γραμμικής Διαφορικής Εξίσωσης </a:t>
            </a:r>
            <a:br>
              <a:rPr lang="el-GR" sz="4000" dirty="0"/>
            </a:br>
            <a:r>
              <a:rPr lang="el-GR" sz="4000" dirty="0"/>
              <a:t>με Μετασχηματισμό Fourier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473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</a:t>
            </a:r>
            <a:r>
              <a:rPr lang="el-GR" dirty="0" smtClean="0"/>
              <a:t>. Περιγραφή Γ.Δ.Ε . με </a:t>
            </a:r>
            <a:r>
              <a:rPr lang="en-US" dirty="0" smtClean="0"/>
              <a:t>MF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H </a:t>
                </a:r>
                <a:r>
                  <a:rPr lang="el-GR" sz="1800" dirty="0" smtClean="0"/>
                  <a:t>περιγραφή </a:t>
                </a:r>
                <a:r>
                  <a:rPr lang="el-GR" sz="1800" dirty="0"/>
                  <a:t>της συμπεριφοράς ενός ΓΧΑ συστήματος μέσω της συνέλιξης </a:t>
                </a:r>
                <a:r>
                  <a:rPr lang="el-GR" sz="1800" dirty="0" smtClean="0"/>
                  <a:t>αποτελεί έναν </a:t>
                </a:r>
                <a:r>
                  <a:rPr lang="el-GR" sz="1800" b="1" dirty="0"/>
                  <a:t>έμμεσο τρόπο </a:t>
                </a:r>
                <a:r>
                  <a:rPr lang="el-GR" sz="1800" dirty="0"/>
                  <a:t>περιγραφής, ο οποίος </a:t>
                </a:r>
                <a:r>
                  <a:rPr lang="el-GR" sz="1800" b="1" dirty="0"/>
                  <a:t>αδυνατεί </a:t>
                </a:r>
                <a:r>
                  <a:rPr lang="el-GR" sz="1800" dirty="0"/>
                  <a:t>να περιγράψει την εσωτερική δομή του </a:t>
                </a:r>
                <a:r>
                  <a:rPr lang="el-GR" sz="1800" dirty="0" smtClean="0"/>
                  <a:t>συστήματος</a:t>
                </a:r>
                <a:r>
                  <a:rPr lang="en-US" sz="1800" dirty="0" smtClean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Συχνά χρησιμοποιούμε μία </a:t>
                </a:r>
                <a:r>
                  <a:rPr lang="el-GR" sz="1800" b="1" dirty="0" smtClean="0"/>
                  <a:t>γραμμική διαφορική εξίσωση με </a:t>
                </a:r>
                <a:r>
                  <a:rPr lang="el-GR" sz="1800" b="1" dirty="0"/>
                  <a:t>σταθερούς συντελεστές </a:t>
                </a:r>
                <a:r>
                  <a:rPr lang="el-GR" sz="1800" dirty="0"/>
                  <a:t>που </a:t>
                </a:r>
                <a:r>
                  <a:rPr lang="el-GR" sz="1800" b="1" dirty="0" smtClean="0"/>
                  <a:t>συσχετίζει </a:t>
                </a:r>
                <a:r>
                  <a:rPr lang="el-GR" sz="1800" dirty="0"/>
                  <a:t>τα σήματα εισόδου – </a:t>
                </a:r>
                <a:r>
                  <a:rPr lang="el-GR" sz="1800" dirty="0" smtClean="0"/>
                  <a:t>εξόδου: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hr m:val="∑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𝑚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sz="1800" dirty="0"/>
                  <a:t> είναι πραγματικές σταθερές.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223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</a:t>
            </a:r>
            <a:r>
              <a:rPr lang="el-GR" dirty="0" smtClean="0"/>
              <a:t>. Περιγραφή Γ.Δ.Ε . με </a:t>
            </a:r>
            <a:r>
              <a:rPr lang="en-US" dirty="0" smtClean="0"/>
              <a:t>MF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Εφαρμόζοντας </a:t>
                </a:r>
                <a:r>
                  <a:rPr lang="el-GR" sz="1800" dirty="0"/>
                  <a:t>την ιδιότητα της παραγώγου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𝐹</m:t>
                    </m:r>
                    <m:d>
                      <m:dPr>
                        <m:begChr m:val="{"/>
                        <m:endChr m:val="}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 err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box>
                      <m:boxPr>
                        <m:ctrlPr>
                          <a:rPr lang="en-US" sz="1800" i="1" dirty="0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↔"/>
                            <m:vertJc m:val="bot"/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𝐹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</m:e>
                        </m:groupChr>
                      </m:e>
                    </m:box>
                    <m:r>
                      <a:rPr lang="en-US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σε κάθε </a:t>
                </a:r>
                <a:r>
                  <a:rPr lang="el-GR" sz="1800" dirty="0"/>
                  <a:t>μέλος της </a:t>
                </a:r>
                <a:r>
                  <a:rPr lang="el-GR" sz="1800" dirty="0" smtClean="0"/>
                  <a:t>Δ.Ε. έχουμε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  <m:box>
                            <m:box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boxPr>
                            <m:e>
                              <m:groupChr>
                                <m:groupChrPr>
                                  <m:chr m:val="↔"/>
                                  <m:vertJc m:val="bot"/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groupChr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 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𝐹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  </m:t>
                                  </m:r>
                                </m:e>
                              </m:groupChr>
                            </m:e>
                          </m:box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   </m:t>
                              </m:r>
                            </m:e>
                          </m:nary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𝑚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box>
                        <m:box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</m:e>
                      </m:box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800" b="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Διαιρώντας κατά μέλη τα β’ μέλη, βρίσκουμε τη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box>
                                    <m:box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box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box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(</m:t>
                                  </m:r>
                                  <m:box>
                                    <m:box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box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box>
                                  <m:r>
                                    <a:rPr lang="el-GR" sz="1800" b="0" i="1" dirty="0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εξίσωση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μοναδικά ορισμένη ακόμα και για διαφορετικές αρχικές συνθήκες της διαφορικής εξίσωσης. </a:t>
                </a:r>
                <a:r>
                  <a:rPr lang="el-GR" sz="1800" dirty="0" smtClean="0"/>
                  <a:t> Αυτό </a:t>
                </a:r>
                <a:r>
                  <a:rPr lang="el-GR" sz="1800" dirty="0"/>
                  <a:t>συμβαίνει επειδή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υπολογίζεται </a:t>
                </a:r>
                <a:r>
                  <a:rPr lang="el-GR" sz="1800" dirty="0"/>
                  <a:t>από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−∞</m:t>
                    </m:r>
                  </m:oMath>
                </a14:m>
                <a:r>
                  <a:rPr lang="el-GR" sz="1800" dirty="0"/>
                  <a:t>, στο οποίο </a:t>
                </a:r>
                <a:r>
                  <a:rPr lang="el-GR" sz="1800" dirty="0" smtClean="0"/>
                  <a:t>θεωρούμε ότι </a:t>
                </a:r>
                <a:r>
                  <a:rPr lang="el-GR" sz="1800" dirty="0"/>
                  <a:t>το σύστημα βρίσκεται σε ηρεμία, δηλαδή ότι οι αρχικές συνθήκες που συνοδεύουν τη διατύπωση της διαφορικής εξίσωσης </a:t>
                </a:r>
                <a:r>
                  <a:rPr lang="el-GR" sz="1800" dirty="0" smtClean="0"/>
                  <a:t>είναι μηδενικές.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052736"/>
                <a:ext cx="8229600" cy="5472608"/>
              </a:xfrm>
              <a:blipFill rotWithShape="1">
                <a:blip r:embed="rId2"/>
                <a:stretch>
                  <a:fillRect l="-667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18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υπολογίσετε και να σχεδιάσετε την απόκριση πλάτους και φάσης του ΓΧΑ συστήματος, με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−2)−</m:t>
                    </m:r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+1)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Η απόκριση συχνότητας (συνάρτηση μεταφοράς) του συστήματος θα προκύψει από τον </a:t>
                </a:r>
                <a:r>
                  <a:rPr lang="el-GR" sz="1800" dirty="0" smtClean="0"/>
                  <a:t>Μ</a:t>
                </a:r>
                <a:r>
                  <a:rPr lang="en-US" sz="1800" dirty="0" smtClean="0"/>
                  <a:t>F </a:t>
                </a:r>
                <a:r>
                  <a:rPr lang="el-GR" sz="1800" dirty="0" smtClean="0"/>
                  <a:t>της </a:t>
                </a:r>
                <a:r>
                  <a:rPr lang="el-GR" sz="1800" dirty="0"/>
                  <a:t>κρουστικής απόκρισης. Είναι: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Επειδή οι </a:t>
                </a:r>
                <a:r>
                  <a:rPr lang="el-GR" sz="1800" dirty="0" err="1"/>
                  <a:t>βηματικές</a:t>
                </a:r>
                <a:r>
                  <a:rPr lang="el-GR" sz="1800" dirty="0"/>
                  <a:t> συναρτήσεις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−2)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+1)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ορίζονται ως: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𝑢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𝑡</m:t>
                      </m:r>
                      <m:r>
                        <a:rPr lang="en-US" sz="1800" i="1" dirty="0" smtClean="0">
                          <a:latin typeface="Cambria Math"/>
                        </a:rPr>
                        <m:t>−2)=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1  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&gt;2</m:t>
                              </m:r>
                            </m:e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0  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&lt;2</m:t>
                              </m:r>
                            </m:e>
                          </m:eqAr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     </m:t>
                      </m:r>
                      <m:r>
                        <a:rPr lang="el-GR" sz="1800" i="1" dirty="0">
                          <a:latin typeface="Cambria Math"/>
                        </a:rPr>
                        <m:t>𝜅𝛼𝜄</m:t>
                      </m:r>
                      <m:r>
                        <a:rPr lang="el-GR" sz="1800" i="1" dirty="0">
                          <a:latin typeface="Cambria Math"/>
                        </a:rPr>
                        <m:t>    </m:t>
                      </m:r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n-US" sz="1800" i="1" dirty="0">
                          <a:latin typeface="Cambria Math"/>
                        </a:rPr>
                        <m:t>𝑡</m:t>
                      </m:r>
                      <m:r>
                        <a:rPr lang="en-US" sz="1800" i="1" dirty="0">
                          <a:latin typeface="Cambria Math"/>
                        </a:rPr>
                        <m:t>+1)=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1 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&gt;−1</m:t>
                              </m:r>
                            </m:e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0 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&lt;−1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θα είναι: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−</m:t>
                      </m:r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−1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</m:sup>
                      </m:sSup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3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=−3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dirty="0" err="1">
                              <a:latin typeface="Cambria Math"/>
                            </a:rPr>
                            <m:t>sinc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2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823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3 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Έτσι, το μέτρο και η φάση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=3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 err="1">
                                  <a:latin typeface="Cambria Math"/>
                                </a:rPr>
                                <m:t>sinc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3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   </m:t>
                      </m:r>
                      <m:r>
                        <a:rPr lang="el-GR" sz="1800" i="1" dirty="0">
                          <a:latin typeface="Cambria Math"/>
                        </a:rPr>
                        <m:t>𝜅𝛼𝜄</m:t>
                      </m:r>
                      <m:r>
                        <a:rPr lang="el-GR" sz="1800" i="1" dirty="0">
                          <a:latin typeface="Cambria Math"/>
                        </a:rPr>
                        <m:t>    ∡</m:t>
                      </m:r>
                      <m:r>
                        <a:rPr lang="en-US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=−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r>
                        <a:rPr lang="en-US" sz="1800" i="1" dirty="0">
                          <a:latin typeface="Cambria Math"/>
                        </a:rPr>
                        <m:t>𝑓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Οι συναρτήσεις πλάτους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𝐻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φάσης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∡</m:t>
                    </m:r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b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  <p:pic>
        <p:nvPicPr>
          <p:cNvPr id="5" name="Picture 4" descr="C:\Users\mparask.CTI\Desktop\fig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7488832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593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το μέτρο και η φάση ενός ΓΧΑ συστήματος, του οποίου η απόκριση συχνότητας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1+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την εξίσωση ορισμού της απόκρισης </a:t>
                </a:r>
                <a:r>
                  <a:rPr lang="el-GR" sz="1800" dirty="0" smtClean="0"/>
                  <a:t>συχνότητας </a:t>
                </a:r>
                <a:r>
                  <a:rPr lang="el-GR" sz="1800" dirty="0"/>
                  <a:t>βρίσκουμε το μέτρο και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φάση της.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∡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=∡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−∡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</m:e>
                      </m:func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2 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i="1" dirty="0" smtClean="0">
                                      <a:latin typeface="Cambria Math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5257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ΓΧΑ σύστημα έχει απόκριση συχνότητας που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διαφορική εξίσωση που περιγράφει το σύστημα.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η έξοδος του συστήματος όταν στην είσοδο εφαρμοστεί 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−5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Απάντηση: </a:t>
                </a:r>
                <a:r>
                  <a:rPr lang="el-GR" sz="1800" dirty="0" smtClean="0"/>
                  <a:t>1) Γνωρίζουμε </a:t>
                </a:r>
                <a:r>
                  <a:rPr lang="el-GR" sz="1800" dirty="0"/>
                  <a:t>ότι η συνάρτηση μεταφοράς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534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τον ορισμό της συνάρτησης μεταφοράς έχουμε:</a:t>
                </a:r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r>
                        <a:rPr lang="el-GR" sz="1800" i="1" dirty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groupChr>
                        <m:groupChrPr>
                          <m:chr m:val="⇒"/>
                          <m:vertJc m:val="bot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groupChrPr>
                        <m:e/>
                      </m:groupCh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groupChrPr>
                        <m:e/>
                      </m:groupChr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box>
                      <m:r>
                        <a:rPr lang="el-GR" sz="1800" i="1" dirty="0">
                          <a:latin typeface="Cambria Math"/>
                        </a:rPr>
                        <m:t>+5</m:t>
                      </m:r>
                      <m:r>
                        <a:rPr lang="el-GR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+6 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+5 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Μετατρέπουμε </a:t>
                </a:r>
                <a:r>
                  <a:rPr lang="el-GR" sz="1800" dirty="0"/>
                  <a:t>την παραπάνω σχέση σε διαφορική εξίσωση λαμβάνοντας υπόψη ότι από την ιδιότητα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 του μετασχηματισμού Fourier, </a:t>
                </a:r>
                <a:r>
                  <a:rPr lang="el-GR" sz="1800" dirty="0" smtClean="0"/>
                  <a:t>ισχύει:</a:t>
                </a:r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,  </m:t>
                      </m:r>
                      <m:r>
                        <a:rPr lang="el-GR" sz="1800" i="1" dirty="0" err="1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𝑑𝑦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=(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),   </m:t>
                      </m:r>
                      <m:r>
                        <a:rPr lang="el-GR" sz="1800" i="1" dirty="0" err="1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𝑑𝑥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οπότε </a:t>
                </a:r>
                <a:r>
                  <a:rPr lang="el-GR" sz="1800" dirty="0"/>
                  <a:t>λαμβάνουμε τη σχέση:</a:t>
                </a:r>
              </a:p>
              <a:p>
                <a:pPr marL="0" indent="0" algn="l">
                  <a:lnSpc>
                    <a:spcPct val="125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+5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𝑑𝑦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+6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𝑑𝑥</m:t>
                              </m:r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+5 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055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 </a:t>
                </a:r>
                <a:r>
                  <a:rPr lang="el-GR" sz="1800" dirty="0"/>
                  <a:t>η διαφορική εξίσωση που περιγράφει το σύστημα είναι: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+5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𝑑𝑦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+6</m:t>
                      </m:r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𝑑𝑥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+5 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2) </a:t>
                </a:r>
                <a:r>
                  <a:rPr lang="el-GR" sz="1800" dirty="0"/>
                  <a:t>Η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 θα υπολογιστεί με αντίστροφο μετασχηματισμού Fourier στη δοθείσα </a:t>
                </a:r>
                <a:r>
                  <a:rPr lang="el-GR" sz="1800" dirty="0" smtClean="0"/>
                  <a:t>απόκριση 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Χρησιμοποιούμε την μέθοδο του αθροίσματος σε απλά κλάσματα, και 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6+5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3+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Ανατρέχοντας </a:t>
                </a:r>
                <a:r>
                  <a:rPr lang="el-GR" sz="1800" dirty="0"/>
                  <a:t>σε πίνακες στοιχειωδών μετασχηματισμών, βρίσκουμε: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err="1" smtClean="0">
                          <a:latin typeface="Cambria Math"/>
                        </a:rPr>
                        <m:t>=3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−2 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42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3) </a:t>
                </a:r>
                <a:r>
                  <a:rPr lang="el-GR" sz="1800" dirty="0"/>
                  <a:t>Για τον υπολογισμό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εργαζόμαστε στο </a:t>
                </a:r>
                <a:r>
                  <a:rPr lang="el-GR" sz="1800" dirty="0"/>
                  <a:t>πεδίο της συχνότητας λόγω υπολογιστικής απλότητας. </a:t>
                </a:r>
                <a:r>
                  <a:rPr lang="el-GR" sz="1800" dirty="0" smtClean="0"/>
                  <a:t> Αρχικά υπολογίζουμε </a:t>
                </a:r>
                <a:r>
                  <a:rPr lang="el-GR" sz="1800" dirty="0"/>
                  <a:t>τον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της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−5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Κατόπιν </a:t>
                </a:r>
                <a:r>
                  <a:rPr lang="el-GR" sz="1800" dirty="0"/>
                  <a:t>υπολογίζουμε τον μετασχηματισμό Fourier της </a:t>
                </a:r>
                <a:r>
                  <a:rPr lang="el-GR" sz="1800" dirty="0" smtClean="0"/>
                  <a:t>εξόδου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𝑌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 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5+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5+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3+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Τέλος, με </a:t>
                </a:r>
                <a:r>
                  <a:rPr lang="el-GR" sz="1800" dirty="0"/>
                  <a:t>αντίστροφο μετασχηματισμό Fourier </a:t>
                </a:r>
                <a:r>
                  <a:rPr lang="el-GR" sz="1800" dirty="0" smtClean="0"/>
                  <a:t>ανακτούμε </a:t>
                </a:r>
                <a:r>
                  <a:rPr lang="el-GR" sz="1800" dirty="0"/>
                  <a:t>την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{</m:t>
                      </m:r>
                      <m:r>
                        <a:rPr lang="el-GR" sz="1800" i="1" dirty="0">
                          <a:latin typeface="Cambria Math"/>
                        </a:rPr>
                        <m:t>𝑌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)}=⋯=(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−3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)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42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l-GR" sz="4000" b="1" dirty="0" smtClean="0"/>
              <a:t>1. </a:t>
            </a:r>
            <a:r>
              <a:rPr lang="el-GR" sz="4000" b="1" dirty="0"/>
              <a:t>Μετασχηματισμός </a:t>
            </a:r>
            <a:r>
              <a:rPr lang="el-GR" sz="4000" b="1" dirty="0" err="1"/>
              <a:t>Fourier</a:t>
            </a:r>
            <a:r>
              <a:rPr lang="el-GR" sz="4000" b="1" dirty="0"/>
              <a:t> Σημάτων </a:t>
            </a:r>
            <a:r>
              <a:rPr lang="el-GR" sz="4000" b="1" dirty="0" smtClean="0"/>
              <a:t>Ισχύος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2336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Μετασχηματισμός Fourier Σημάτων </a:t>
            </a:r>
            <a:r>
              <a:rPr lang="el-GR" dirty="0" smtClean="0"/>
              <a:t>Ισχύος</a:t>
            </a:r>
            <a:r>
              <a:rPr lang="en-US" dirty="0" smtClean="0"/>
              <a:t> (1/</a:t>
            </a:r>
            <a:r>
              <a:rPr lang="el-GR" dirty="0" smtClean="0"/>
              <a:t>3</a:t>
            </a:r>
            <a:r>
              <a:rPr lang="en-US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Υπάρχουν σήματα, όπως περιοδικές, </a:t>
                </a:r>
                <a:r>
                  <a:rPr lang="el-GR" sz="1800" dirty="0" smtClean="0"/>
                  <a:t>κρουστικές, </a:t>
                </a:r>
                <a:r>
                  <a:rPr lang="el-GR" sz="1800" dirty="0" err="1" smtClean="0"/>
                  <a:t>βηματικές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συναρτήσεις, κλπ, που </a:t>
                </a:r>
                <a:r>
                  <a:rPr lang="el-GR" sz="1800" dirty="0" smtClean="0"/>
                  <a:t>δεν </a:t>
                </a:r>
                <a:r>
                  <a:rPr lang="el-GR" sz="1800" dirty="0"/>
                  <a:t>υπακούουν στις συνθήκες </a:t>
                </a:r>
                <a:r>
                  <a:rPr lang="en-US" sz="1800" dirty="0" err="1"/>
                  <a:t>Dirichlet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>αλλά έχουν μετασχηματισμό </a:t>
                </a:r>
                <a:r>
                  <a:rPr lang="en-US" sz="1800" dirty="0"/>
                  <a:t>Fourier</a:t>
                </a:r>
                <a:r>
                  <a:rPr lang="el-GR" sz="1800" dirty="0"/>
                  <a:t>. 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Τα </a:t>
                </a:r>
                <a:r>
                  <a:rPr lang="el-GR" sz="1800" dirty="0"/>
                  <a:t>περισσότερα από τα σήματα </a:t>
                </a:r>
                <a:r>
                  <a:rPr lang="el-GR" sz="1800" dirty="0" smtClean="0"/>
                  <a:t>αυτά έχουν άπειρη ενέργεια αλλά </a:t>
                </a:r>
                <a:r>
                  <a:rPr lang="el-GR" sz="1800" dirty="0"/>
                  <a:t>συχνά η ισχύς τους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𝑙𝑖𝑚</m:t>
                            </m:r>
                          </m:e>
                          <m:lim>
                            <m:r>
                              <a:rPr lang="el-GR" sz="1800" i="1">
                                <a:latin typeface="Cambria Math"/>
                              </a:rPr>
                              <m:t>𝑇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800" i="1">
                                <a:latin typeface="Cambria Math"/>
                              </a:rPr>
                              <m:t>𝑇</m:t>
                            </m:r>
                          </m:den>
                        </m:f>
                        <m:nary>
                          <m:naryPr>
                            <m:limLoc m:val="subSup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𝑇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/2</m:t>
                            </m:r>
                          </m:sub>
                          <m:sup>
                            <m:r>
                              <a:rPr lang="el-GR" sz="1800" i="1">
                                <a:latin typeface="Cambria Math"/>
                              </a:rPr>
                              <m:t>+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𝑇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/2</m:t>
                            </m:r>
                          </m:sup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1800" i="1">
                                <a:latin typeface="Cambria Math"/>
                              </a:rPr>
                              <m:t>𝑑𝑡</m:t>
                            </m:r>
                          </m:e>
                        </m:nary>
                      </m:e>
                    </m:func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είναι πεπερασμένη </a:t>
                </a:r>
                <a:r>
                  <a:rPr lang="en-US" sz="1800" dirty="0" smtClean="0"/>
                  <a:t>(</a:t>
                </a:r>
                <a:r>
                  <a:rPr lang="el-GR" sz="1800" dirty="0" smtClean="0"/>
                  <a:t>σήματα ισχύος</a:t>
                </a:r>
                <a:r>
                  <a:rPr lang="en-US" sz="1800" dirty="0" smtClean="0"/>
                  <a:t>)</a:t>
                </a:r>
                <a:r>
                  <a:rPr lang="el-GR" sz="1800" dirty="0" smtClean="0"/>
                  <a:t>. </a:t>
                </a:r>
                <a:endParaRPr lang="el-GR" sz="1800" dirty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Τα σήματα αυτά μπορούν να έχουν μετασχηματισμό </a:t>
                </a:r>
                <a:r>
                  <a:rPr lang="en-US" sz="1800" dirty="0"/>
                  <a:t>Fourier</a:t>
                </a:r>
                <a:r>
                  <a:rPr lang="el-GR" sz="1800" dirty="0"/>
                  <a:t> αν επιτραπεί η παρουσία κρουστικών συναρτήσεων σε αυτόν. 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Άλλωστε οι </a:t>
                </a:r>
                <a:r>
                  <a:rPr lang="en-US" sz="1800" dirty="0"/>
                  <a:t>MF</a:t>
                </a:r>
                <a:r>
                  <a:rPr lang="el-GR" sz="1800" dirty="0"/>
                  <a:t> των περιοδικών σημάτων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),  </m:t>
                    </m:r>
                    <m:r>
                      <a:rPr lang="en-US" sz="1800" i="1">
                        <a:latin typeface="Cambria Math"/>
                      </a:rPr>
                      <m:t>𝑠𝑖𝑛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περιέχουν κρουστικές </a:t>
                </a:r>
                <a:r>
                  <a:rPr lang="el-GR" sz="1800" dirty="0" smtClean="0"/>
                  <a:t>συναρτήσεις</a:t>
                </a:r>
                <a:r>
                  <a:rPr lang="en-US" sz="1800" dirty="0" smtClean="0"/>
                  <a:t>.</a:t>
                </a:r>
                <a:endParaRPr lang="el-GR" sz="1800" dirty="0" smtClean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Δοθέντος ενός περιοδικού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ορίζουμε το </a:t>
                </a:r>
                <a:r>
                  <a:rPr lang="el-GR" sz="1800" b="1" dirty="0"/>
                  <a:t>«αποκομμένο» </a:t>
                </a:r>
                <a:r>
                  <a:rPr lang="el-GR" sz="1800" dirty="0"/>
                  <a:t>(</a:t>
                </a:r>
                <a:r>
                  <a:rPr lang="en-US" sz="1800" dirty="0"/>
                  <a:t>truncated</a:t>
                </a:r>
                <a:r>
                  <a:rPr lang="el-GR" sz="1800" dirty="0"/>
                  <a:t>)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που προκύπτει από μία περίοδο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από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τη</m:t>
                    </m:r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σχ</m:t>
                    </m:r>
                  </m:oMath>
                </a14:m>
                <a:r>
                  <a:rPr lang="el-GR" sz="1800" dirty="0"/>
                  <a:t>έση: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,  &amp;−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/2&lt;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/2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&amp;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αλλού</m:t>
                              </m:r>
                              <m:r>
                                <a:rPr lang="el-GR" sz="1800">
                                  <a:latin typeface="Cambria Math"/>
                                </a:rPr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557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696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Μετασχηματισμός Fourier Σημάτων </a:t>
            </a:r>
            <a:r>
              <a:rPr lang="el-GR" dirty="0" smtClean="0"/>
              <a:t>Ισχύος</a:t>
            </a:r>
            <a:r>
              <a:rPr lang="en-US" dirty="0" smtClean="0"/>
              <a:t> (2/</a:t>
            </a:r>
            <a:r>
              <a:rPr lang="el-GR" dirty="0" smtClean="0"/>
              <a:t>3</a:t>
            </a:r>
            <a:r>
              <a:rPr lang="en-US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Αποδεικνύεται ότι ο </a:t>
                </a:r>
                <a:r>
                  <a:rPr lang="el-GR" sz="1800" dirty="0"/>
                  <a:t>Μ</a:t>
                </a:r>
                <a:r>
                  <a:rPr lang="en-US" sz="1800" dirty="0"/>
                  <a:t>F </a:t>
                </a:r>
                <a:r>
                  <a:rPr lang="el-GR" sz="1800" dirty="0"/>
                  <a:t>ενός περιοδικού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 ένα </a:t>
                </a:r>
                <a:r>
                  <a:rPr lang="el-GR" sz="1800" dirty="0"/>
                  <a:t>άπειρο άθροισμα </a:t>
                </a:r>
                <a:r>
                  <a:rPr lang="el-GR" sz="1800" b="1" dirty="0" smtClean="0"/>
                  <a:t>όρων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που καθένας τους είναι το </a:t>
                </a:r>
                <a:r>
                  <a:rPr lang="el-GR" sz="1800" b="1" dirty="0"/>
                  <a:t>γινόμενο </a:t>
                </a:r>
                <a:r>
                  <a:rPr lang="el-GR" sz="1800" dirty="0"/>
                  <a:t>του Μ</a:t>
                </a:r>
                <a:r>
                  <a:rPr lang="en-US" sz="1800" dirty="0"/>
                  <a:t>F</a:t>
                </a:r>
                <a:r>
                  <a:rPr lang="el-GR" sz="1800" dirty="0"/>
                  <a:t> της «</a:t>
                </a:r>
                <a:r>
                  <a:rPr lang="el-GR" sz="1800" dirty="0" smtClean="0"/>
                  <a:t>αποκομμένου»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𝛵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επί μία μετατοπισμένη στη συχνότητα κρουστική συνάρτηση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). </m:t>
                    </m:r>
                  </m:oMath>
                </a14:m>
                <a:endParaRPr lang="el-GR" sz="1800" dirty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Μαθηματικά </a:t>
                </a:r>
                <a:r>
                  <a:rPr lang="el-GR" sz="1800" dirty="0" smtClean="0"/>
                  <a:t>ο </a:t>
                </a:r>
                <a:r>
                  <a:rPr lang="el-GR" sz="1800" dirty="0"/>
                  <a:t>Μ</a:t>
                </a:r>
                <a:r>
                  <a:rPr lang="en-US" sz="1800" dirty="0"/>
                  <a:t>F </a:t>
                </a:r>
                <a:r>
                  <a:rPr lang="el-GR" sz="1800" dirty="0"/>
                  <a:t>ενός περιοδικού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περιγράφεται </a:t>
                </a:r>
                <a:r>
                  <a:rPr lang="el-GR" sz="1800" dirty="0"/>
                  <a:t>από τη σχέση: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𝛸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𝛵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35560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με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συμβολίζεται ο </a:t>
                </a:r>
                <a:r>
                  <a:rPr lang="en-US" sz="1800" dirty="0"/>
                  <a:t>MF </a:t>
                </a:r>
                <a:r>
                  <a:rPr lang="el-GR" sz="1800" dirty="0"/>
                  <a:t>του «αποκομμένου» (</a:t>
                </a:r>
                <a:r>
                  <a:rPr lang="en-US" sz="1800" dirty="0"/>
                  <a:t>truncated</a:t>
                </a:r>
                <a:r>
                  <a:rPr lang="el-GR" sz="1800" dirty="0"/>
                  <a:t>)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800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Μετασχηματισμός Fourier Σημάτων </a:t>
            </a:r>
            <a:r>
              <a:rPr lang="el-GR" dirty="0" smtClean="0"/>
              <a:t>Ισχύος</a:t>
            </a:r>
            <a:r>
              <a:rPr lang="en-US" dirty="0" smtClean="0"/>
              <a:t> (</a:t>
            </a:r>
            <a:r>
              <a:rPr lang="el-GR" dirty="0" smtClean="0"/>
              <a:t>3</a:t>
            </a:r>
            <a:r>
              <a:rPr lang="en-US" dirty="0" smtClean="0"/>
              <a:t>/</a:t>
            </a:r>
            <a:r>
              <a:rPr lang="el-GR" dirty="0" smtClean="0"/>
              <a:t>3</a:t>
            </a:r>
            <a:r>
              <a:rPr lang="en-US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Αποδεικνύεται </a:t>
                </a:r>
                <a:r>
                  <a:rPr lang="el-GR" sz="1800" dirty="0"/>
                  <a:t>ότι </a:t>
                </a:r>
                <a:r>
                  <a:rPr lang="el-GR" sz="1800" dirty="0" smtClean="0"/>
                  <a:t>οι όροι (γινόμενα) αυτοί είναι ίσοι </a:t>
                </a:r>
                <a:r>
                  <a:rPr lang="el-GR" sz="1800" dirty="0"/>
                  <a:t>με τους </a:t>
                </a:r>
                <a:r>
                  <a:rPr lang="el-GR" sz="1800" b="1" dirty="0"/>
                  <a:t>συντελεστές του αναπτύγματος σε σειρά </a:t>
                </a:r>
                <a:r>
                  <a:rPr lang="en-US" sz="1800" b="1" dirty="0"/>
                  <a:t>Fourier</a:t>
                </a:r>
                <a:r>
                  <a:rPr lang="el-GR" sz="1800" b="1" dirty="0"/>
                  <a:t> </a:t>
                </a:r>
                <a:r>
                  <a:rPr lang="el-GR" sz="1800" dirty="0"/>
                  <a:t>του περιοδικού σήματος</a:t>
                </a:r>
                <a:r>
                  <a:rPr lang="el-GR" sz="1800" dirty="0" smtClean="0"/>
                  <a:t>, δηλαδή: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𝛸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σχέση αυτή υποδεικνύει </a:t>
                </a:r>
                <a:r>
                  <a:rPr lang="el-GR" sz="1800" dirty="0"/>
                  <a:t>έναν απλούστερο τρόπο υπολογισμού των συντελεστών της σειράς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μίας περιοδικής συνάρτησης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Συγκεκριμένα:</a:t>
                </a:r>
                <a:endParaRPr lang="el-GR" sz="1800" dirty="0"/>
              </a:p>
              <a:p>
                <a:pPr marL="800100" lvl="1" indent="-34290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/>
                  <a:t>Από το περιοδικό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υπολογίζουμε το «αποκομμένο»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800100" lvl="1" indent="-34290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/>
                  <a:t>Υπολογίζουμε τον μετασχηματισμό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χρησιμοποιώντας είτε τον ορισμό είτε τις </a:t>
                </a:r>
                <a:r>
                  <a:rPr lang="el-GR" sz="1800" dirty="0" smtClean="0"/>
                  <a:t>ιδιότητες του </a:t>
                </a:r>
                <a:r>
                  <a:rPr lang="en-US" sz="1800" dirty="0" smtClean="0"/>
                  <a:t>MF.</a:t>
                </a:r>
                <a:endParaRPr lang="el-GR" sz="1800" dirty="0"/>
              </a:p>
              <a:p>
                <a:pPr marL="800100" lvl="1" indent="-34290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/>
                  <a:t>Υπολογίζουμε τον μετασχηματισμό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στις συχνότητες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για να βρούμε τη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</m:oMath>
                </a14:m>
                <a:r>
                  <a:rPr lang="el-GR" sz="1800" dirty="0" err="1"/>
                  <a:t>στή</a:t>
                </a:r>
                <a:r>
                  <a:rPr lang="el-GR" sz="1800" dirty="0"/>
                  <a:t> αρμονική και στη συνέχεια πολλαπλασιάζουμε επί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471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br>
                  <a:rPr lang="el-GR" sz="1800" dirty="0" smtClean="0"/>
                </a:br>
                <a:r>
                  <a:rPr lang="el-GR" sz="1800" dirty="0" smtClean="0"/>
                  <a:t>Fourier του «τραίνου» κρουστικών </a:t>
                </a:r>
                <a:br>
                  <a:rPr lang="el-GR" sz="1800" dirty="0" smtClean="0"/>
                </a:br>
                <a:r>
                  <a:rPr lang="el-GR" sz="1800" dirty="0" smtClean="0"/>
                  <a:t>παλμών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Το σήμα αυτό είναι μία</a:t>
                </a:r>
                <a:br>
                  <a:rPr lang="el-GR" sz="1800" dirty="0" smtClean="0"/>
                </a:br>
                <a:r>
                  <a:rPr lang="el-GR" sz="1800" dirty="0" smtClean="0"/>
                  <a:t>περιοδική </a:t>
                </a:r>
                <a:r>
                  <a:rPr lang="el-GR" sz="1800" dirty="0"/>
                  <a:t>συνάρτηση και </a:t>
                </a:r>
                <a:r>
                  <a:rPr lang="el-GR" sz="1800" dirty="0" smtClean="0"/>
                  <a:t>εκφράζεται </a:t>
                </a:r>
                <a:br>
                  <a:rPr lang="el-GR" sz="1800" dirty="0" smtClean="0"/>
                </a:br>
                <a:r>
                  <a:rPr lang="el-GR" sz="1800" dirty="0" smtClean="0"/>
                  <a:t>μαθηματικά </a:t>
                </a:r>
                <a:r>
                  <a:rPr lang="el-GR" sz="1800" dirty="0"/>
                  <a:t>από τη σχέση: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Εφόσον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 </m:t>
                    </m:r>
                  </m:oMath>
                </a14:m>
                <a:r>
                  <a:rPr lang="el-GR" sz="1800" dirty="0"/>
                  <a:t>είναι περιοδική συνάρτηση, </a:t>
                </a:r>
                <a:r>
                  <a:rPr lang="el-GR" sz="1800" dirty="0" smtClean="0"/>
                  <a:t>το ανάπτυγμά του σε εκθετική μορφή σειράς </a:t>
                </a:r>
                <a:r>
                  <a:rPr lang="en-US" sz="1800" dirty="0" smtClean="0"/>
                  <a:t>Fourier,</a:t>
                </a:r>
                <a:r>
                  <a:rPr lang="el-GR" sz="1800" dirty="0" smtClean="0"/>
                  <a:t> είναι:</a:t>
                </a:r>
                <a:endParaRPr lang="el-GR" sz="1800" dirty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nary>
                      <m:naryPr>
                        <m:chr m:val="∑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  <m:r>
                          <a:rPr lang="el-GR" sz="1800" i="1" dirty="0">
                            <a:latin typeface="Cambria Math"/>
                          </a:rPr>
                          <m:t>=−</m:t>
                        </m:r>
                        <m:r>
                          <a:rPr lang="el-GR" sz="1800" i="1" dirty="0" err="1"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l-GR" sz="1800" i="1" dirty="0" err="1">
                            <a:latin typeface="Cambria Math"/>
                          </a:rPr>
                          <m:t>+∞</m:t>
                        </m:r>
                      </m:sup>
                      <m:e>
                        <m:sSub>
                          <m:sSub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l-GR" sz="1800" i="1" dirty="0" err="1">
                                <a:latin typeface="Cambria Math"/>
                              </a:rPr>
                              <m:t>𝑛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sSup>
                          <m:sSup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>
                                <a:latin typeface="Cambria Math"/>
                              </a:rPr>
                              <m:t>𝑗𝑛</m:t>
                            </m:r>
                            <m:sSub>
                              <m:sSubPr>
                                <m:ctrlPr>
                                  <a:rPr lang="el-GR" sz="1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 dirty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 dirty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</m:e>
                    </m:nary>
                  </m:oMath>
                </a14:m>
                <a:r>
                  <a:rPr lang="el-GR" sz="1800" dirty="0" smtClean="0"/>
                  <a:t>	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𝜋</m:t>
                        </m:r>
                      </m:num>
                      <m:den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800" i="0" dirty="0">
                                <a:latin typeface="Cambria Math"/>
                              </a:rPr>
                              <m:t>Τ</m:t>
                            </m:r>
                          </m:e>
                          <m:sub>
                            <m:r>
                              <a:rPr lang="el-GR" sz="18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της εκθετικής μορφής σειράς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δίνονται από: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/2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/2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9499151"/>
              </p:ext>
            </p:extLst>
          </p:nvPr>
        </p:nvGraphicFramePr>
        <p:xfrm>
          <a:off x="4499992" y="959715"/>
          <a:ext cx="4176464" cy="203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Bitmap Image" r:id="rId4" imgW="3019048" imgH="1609524" progId="Paint.Picture">
                  <p:embed/>
                </p:oleObj>
              </mc:Choice>
              <mc:Fallback>
                <p:oleObj name="Bitmap Image" r:id="rId4" imgW="3019048" imgH="1609524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959715"/>
                        <a:ext cx="4176464" cy="2037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874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Άσκηση 1 (συνέχεια)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</a:t>
                </a:r>
                <a:r>
                  <a:rPr lang="el-GR" sz="1800" dirty="0"/>
                  <a:t>τις δύο τελευταίες σχέσεις βρίσκουμε ότι το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γράφεται ως: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 υπολογίζοντας τον μετασχηματισμό </a:t>
                </a:r>
                <a:r>
                  <a:rPr lang="en-US" sz="1800" dirty="0"/>
                  <a:t>Fourier,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nary>
                        <m:naryPr>
                          <m:chr m:val="∑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𝑗𝑛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Επομένως, ο ζητούμενος </a:t>
                </a:r>
                <a:r>
                  <a:rPr lang="el-GR" sz="1800" dirty="0" smtClean="0"/>
                  <a:t>Μ</a:t>
                </a:r>
                <a:r>
                  <a:rPr lang="en-US" sz="1800" dirty="0" smtClean="0"/>
                  <a:t>F </a:t>
                </a:r>
                <a:r>
                  <a:rPr lang="el-GR" sz="1800" dirty="0" smtClean="0"/>
                  <a:t>ενός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τραίνου </a:t>
                </a:r>
                <a:r>
                  <a:rPr lang="el-GR" sz="1800" dirty="0"/>
                  <a:t>κρουστικών συναρτήσεων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είναι </a:t>
                </a:r>
                <a:r>
                  <a:rPr lang="el-GR" sz="1800" dirty="0"/>
                  <a:t>πάλι ένα τραίνο κρουστικών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συναρτήσεων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2575904"/>
              </p:ext>
            </p:extLst>
          </p:nvPr>
        </p:nvGraphicFramePr>
        <p:xfrm>
          <a:off x="4427984" y="4221088"/>
          <a:ext cx="3744416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Bitmap Image" r:id="rId4" imgW="2991268" imgH="1609524" progId="Paint.Picture">
                  <p:embed/>
                </p:oleObj>
              </mc:Choice>
              <mc:Fallback>
                <p:oleObj name="Bitmap Image" r:id="rId4" imgW="2991268" imgH="1609524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4221088"/>
                        <a:ext cx="3744416" cy="1872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874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περιοδικού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τετραγωνικού </a:t>
                </a:r>
                <a:r>
                  <a:rPr lang="el-GR" sz="1800" dirty="0"/>
                  <a:t>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διάρκεια </a:t>
                </a:r>
                <a:r>
                  <a:rPr lang="el-GR" sz="1800" dirty="0"/>
                  <a:t>παλμού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𝜏</m:t>
                    </m:r>
                  </m:oMath>
                </a14:m>
                <a:r>
                  <a:rPr lang="el-GR" sz="1800" dirty="0"/>
                  <a:t> και 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 smtClean="0"/>
                  <a:t>.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Ακολουθούμε την ίδια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μέθοδο </a:t>
                </a:r>
                <a:r>
                  <a:rPr lang="el-GR" sz="1800" dirty="0"/>
                  <a:t>επίλυσης με την προηγούμενη </a:t>
                </a:r>
                <a:r>
                  <a:rPr lang="el-GR" sz="1800" dirty="0" smtClean="0"/>
                  <a:t>άσκηση</a:t>
                </a:r>
                <a:r>
                  <a:rPr lang="el-GR" sz="1800" dirty="0"/>
                  <a:t>. Το </a:t>
                </a:r>
                <a:r>
                  <a:rPr lang="el-GR" sz="1800" dirty="0" smtClean="0"/>
                  <a:t>δοθέν περιοδικό </a:t>
                </a:r>
                <a:r>
                  <a:rPr lang="el-GR" sz="1800" dirty="0"/>
                  <a:t>τετραγωνικό </a:t>
                </a:r>
                <a:r>
                  <a:rPr lang="el-GR" sz="1800" dirty="0" smtClean="0"/>
                  <a:t>σήμα αναπτύσσεται </a:t>
                </a:r>
                <a:r>
                  <a:rPr lang="el-GR" sz="1800" dirty="0"/>
                  <a:t>στη σειρά Fourier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𝜏</m:t>
                          </m:r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num>
                                    <m:den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𝜏</m:t>
                          </m:r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𝑠𝑖𝑛𝑐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6545594"/>
              </p:ext>
            </p:extLst>
          </p:nvPr>
        </p:nvGraphicFramePr>
        <p:xfrm>
          <a:off x="4488610" y="908720"/>
          <a:ext cx="4160462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Bitmap Image" r:id="rId4" imgW="3419952" imgH="1542857" progId="Paint.Picture">
                  <p:embed/>
                </p:oleObj>
              </mc:Choice>
              <mc:Fallback>
                <p:oleObj name="Bitmap Image" r:id="rId4" imgW="3419952" imgH="1542857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8610" y="908720"/>
                        <a:ext cx="4160462" cy="1872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6992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DEECC889-0953-4E77-828A-EED7451176D2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13403</TotalTime>
  <Words>2948</Words>
  <Application>Microsoft Office PowerPoint</Application>
  <PresentationFormat>On-screen Show (4:3)</PresentationFormat>
  <Paragraphs>209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Office Theme</vt:lpstr>
      <vt:lpstr>Bitmap Image</vt:lpstr>
      <vt:lpstr>Σήματα και Συστήματα</vt:lpstr>
      <vt:lpstr>Μελέτη ΓΧΑ Συστημάτων με τον Μετασχηματισμό Fourier</vt:lpstr>
      <vt:lpstr>1. Μετασχηματισμός Fourier Σημάτων Ισχύος</vt:lpstr>
      <vt:lpstr>Μετασχηματισμός Fourier Σημάτων Ισχύος (1/3)</vt:lpstr>
      <vt:lpstr>Μετασχηματισμός Fourier Σημάτων Ισχύος (2/3)</vt:lpstr>
      <vt:lpstr>Μετασχηματισμός Fourier Σημάτων Ισχύος (3/3)</vt:lpstr>
      <vt:lpstr>Άσκηση 1</vt:lpstr>
      <vt:lpstr>Άσκηση 1 (συνέχεια)</vt:lpstr>
      <vt:lpstr>Άσκηση 2</vt:lpstr>
      <vt:lpstr>Άσκηση 2 (συνέχεια)</vt:lpstr>
      <vt:lpstr>2. Σχέση Σειράς Fourier και Μετασχηματισμού Fourier</vt:lpstr>
      <vt:lpstr>Σχέση Σειράς Fourier και Μετασχηματισμού Fourier</vt:lpstr>
      <vt:lpstr>3. Μελέτη Γραμμικών και Χρονικά Αμετάβλητων Συστημάτων με τον Μετασχηματισμό Fourier</vt:lpstr>
      <vt:lpstr>Μελέτη ΓΧΑ Συστημάτων  με τον Μετασχηματισμό Fourier</vt:lpstr>
      <vt:lpstr>3.1 Απόκριση Συχνότητας</vt:lpstr>
      <vt:lpstr>1. Απόκριση Συχνότητας ΓΧΑ Συστήματος</vt:lpstr>
      <vt:lpstr>Εναλλακτικός Υπολογισμός Εξόδου ΓΧΑ Συστήματος</vt:lpstr>
      <vt:lpstr>3.2 Αναπαράσταση  πλάτους – φάσης  της απόκρισης συχνότητας</vt:lpstr>
      <vt:lpstr>2. Αναπαράσταση πλάτους – φάσης </vt:lpstr>
      <vt:lpstr>3.3 Περιγραφή Γραμμικής Διαφορικής Εξίσωσης  με Μετασχηματισμό Fourier</vt:lpstr>
      <vt:lpstr>3. Περιγραφή Γ.Δ.Ε . με MF (1/2)</vt:lpstr>
      <vt:lpstr>3. Περιγραφή Γ.Δ.Ε . με MF (2/2)</vt:lpstr>
      <vt:lpstr>Άσκηση 3</vt:lpstr>
      <vt:lpstr>Άσκηση 3 (συνέχεια)</vt:lpstr>
      <vt:lpstr>Άσκηση 4</vt:lpstr>
      <vt:lpstr>Άσκηση 5</vt:lpstr>
      <vt:lpstr>Άσκηση 5 (συνέχεια)</vt:lpstr>
      <vt:lpstr>Άσκηση 5 (συνέχεια)</vt:lpstr>
      <vt:lpstr>Άσκηση 5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430</cp:revision>
  <dcterms:created xsi:type="dcterms:W3CDTF">2012-03-18T08:27:36Z</dcterms:created>
  <dcterms:modified xsi:type="dcterms:W3CDTF">2015-09-28T07:18:40Z</dcterms:modified>
</cp:coreProperties>
</file>