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6"/>
  </p:notesMasterIdLst>
  <p:sldIdLst>
    <p:sldId id="311" r:id="rId3"/>
    <p:sldId id="423" r:id="rId4"/>
    <p:sldId id="433" r:id="rId5"/>
    <p:sldId id="257" r:id="rId6"/>
    <p:sldId id="446" r:id="rId7"/>
    <p:sldId id="447" r:id="rId8"/>
    <p:sldId id="437" r:id="rId9"/>
    <p:sldId id="434" r:id="rId10"/>
    <p:sldId id="454" r:id="rId11"/>
    <p:sldId id="455" r:id="rId12"/>
    <p:sldId id="438" r:id="rId13"/>
    <p:sldId id="448" r:id="rId14"/>
    <p:sldId id="449" r:id="rId15"/>
    <p:sldId id="450" r:id="rId16"/>
    <p:sldId id="439" r:id="rId17"/>
    <p:sldId id="430" r:id="rId18"/>
    <p:sldId id="440" r:id="rId19"/>
    <p:sldId id="441" r:id="rId20"/>
    <p:sldId id="442" r:id="rId21"/>
    <p:sldId id="443" r:id="rId22"/>
    <p:sldId id="451" r:id="rId23"/>
    <p:sldId id="452" r:id="rId24"/>
    <p:sldId id="453" r:id="rId25"/>
  </p:sldIdLst>
  <p:sldSz cx="9144000" cy="6858000" type="screen4x3"/>
  <p:notesSz cx="6858000" cy="9144000"/>
  <p:custDataLst>
    <p:tags r:id="rId27"/>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E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75" autoAdjust="0"/>
    <p:restoredTop sz="94660"/>
  </p:normalViewPr>
  <p:slideViewPr>
    <p:cSldViewPr>
      <p:cViewPr>
        <p:scale>
          <a:sx n="70" d="100"/>
          <a:sy n="70" d="100"/>
        </p:scale>
        <p:origin x="-2742" y="-1032"/>
      </p:cViewPr>
      <p:guideLst>
        <p:guide orient="horz" pos="2160"/>
        <p:guide pos="2880"/>
      </p:guideLst>
    </p:cSldViewPr>
  </p:slideViewPr>
  <p:notesTextViewPr>
    <p:cViewPr>
      <p:scale>
        <a:sx n="1" d="1"/>
        <a:sy n="1" d="1"/>
      </p:scale>
      <p:origin x="0" y="0"/>
    </p:cViewPr>
  </p:notesTextViewPr>
  <p:sorterViewPr>
    <p:cViewPr>
      <p:scale>
        <a:sx n="200" d="100"/>
        <a:sy n="200" d="100"/>
      </p:scale>
      <p:origin x="0" y="357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5E226D-C6C4-4801-B874-97967BB1E195}" type="datetimeFigureOut">
              <a:rPr lang="el-GR" smtClean="0"/>
              <a:t>28/9/2015</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E90F13-FEAF-4F3F-836B-529B963CC535}" type="slidenum">
              <a:rPr lang="el-GR" smtClean="0"/>
              <a:t>‹#›</a:t>
            </a:fld>
            <a:endParaRPr lang="el-GR"/>
          </a:p>
        </p:txBody>
      </p:sp>
    </p:spTree>
    <p:extLst>
      <p:ext uri="{BB962C8B-B14F-4D97-AF65-F5344CB8AC3E}">
        <p14:creationId xmlns:p14="http://schemas.microsoft.com/office/powerpoint/2010/main" val="2694265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50106"/>
          </a:xfrm>
        </p:spPr>
        <p:txBody>
          <a:bodyPr>
            <a:normAutofit/>
          </a:bodyPr>
          <a:lstStyle>
            <a:lvl1pPr>
              <a:defRPr sz="3200" b="1">
                <a:latin typeface="Cambria Math" pitchFamily="18" charset="0"/>
                <a:ea typeface="Cambria Math" pitchFamily="18" charset="0"/>
              </a:defRPr>
            </a:lvl1pPr>
          </a:lstStyle>
          <a:p>
            <a:r>
              <a:rPr lang="en-US" dirty="0" smtClean="0"/>
              <a:t>Click to edit Master title style</a:t>
            </a:r>
            <a:endParaRPr lang="el-GR" dirty="0"/>
          </a:p>
        </p:txBody>
      </p:sp>
      <p:sp>
        <p:nvSpPr>
          <p:cNvPr id="3" name="Content Placeholder 2"/>
          <p:cNvSpPr>
            <a:spLocks noGrp="1"/>
          </p:cNvSpPr>
          <p:nvPr>
            <p:ph idx="1"/>
          </p:nvPr>
        </p:nvSpPr>
        <p:spPr>
          <a:xfrm>
            <a:off x="457200" y="1052736"/>
            <a:ext cx="8229600" cy="5184576"/>
          </a:xfrm>
        </p:spPr>
        <p:txBody>
          <a:bodyPr>
            <a:normAutofit/>
          </a:bodyPr>
          <a:lstStyle>
            <a:lvl1pPr algn="just">
              <a:defRPr sz="2400">
                <a:latin typeface="Cambria Math" pitchFamily="18" charset="0"/>
                <a:ea typeface="Cambria Math" pitchFamily="18" charset="0"/>
              </a:defRPr>
            </a:lvl1pPr>
            <a:lvl2pPr algn="just">
              <a:defRPr sz="2000">
                <a:latin typeface="Cambria Math" pitchFamily="18" charset="0"/>
                <a:ea typeface="Cambria Math" pitchFamily="18" charset="0"/>
              </a:defRPr>
            </a:lvl2pPr>
            <a:lvl3pPr algn="just">
              <a:defRPr sz="1800">
                <a:latin typeface="Cambria Math" pitchFamily="18" charset="0"/>
                <a:ea typeface="Cambria Math" pitchFamily="18" charset="0"/>
              </a:defRPr>
            </a:lvl3pPr>
            <a:lvl4pPr algn="just">
              <a:defRPr sz="1600">
                <a:latin typeface="Cambria Math" pitchFamily="18" charset="0"/>
                <a:ea typeface="Cambria Math" pitchFamily="18" charset="0"/>
              </a:defRPr>
            </a:lvl4pPr>
            <a:lvl5pPr algn="just">
              <a:defRPr sz="1600">
                <a:latin typeface="Cambria Math" pitchFamily="18" charset="0"/>
                <a:ea typeface="Cambria Math"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6" name="Slide Number Placeholder 5"/>
          <p:cNvSpPr>
            <a:spLocks noGrp="1"/>
          </p:cNvSpPr>
          <p:nvPr>
            <p:ph type="sldNum" sz="quarter" idx="12"/>
          </p:nvPr>
        </p:nvSpPr>
        <p:spPr>
          <a:xfrm>
            <a:off x="7452320" y="6356350"/>
            <a:ext cx="1234480" cy="365125"/>
          </a:xfrm>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5979967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216885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6679327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9322323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2778688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0128795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55833760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308420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710263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060402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814126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mbria Math" pitchFamily="18" charset="0"/>
                <a:ea typeface="Cambria Math" pitchFamily="18" charset="0"/>
              </a:defRPr>
            </a:lvl1pPr>
          </a:lstStyle>
          <a:p>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mbria Math" pitchFamily="18" charset="0"/>
                <a:ea typeface="Cambria Math" pitchFamily="18" charset="0"/>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mbria Math" pitchFamily="18" charset="0"/>
                <a:ea typeface="Cambria Math" pitchFamily="18" charset="0"/>
              </a:defRPr>
            </a:lvl1pPr>
          </a:lstStyle>
          <a:p>
            <a:fld id="{0B0EBAE1-C03B-424B-868F-E6C23C4F0113}" type="slidenum">
              <a:rPr lang="el-GR" smtClean="0"/>
              <a:pPr/>
              <a:t>‹#›</a:t>
            </a:fld>
            <a:endParaRPr lang="el-GR"/>
          </a:p>
        </p:txBody>
      </p:sp>
    </p:spTree>
    <p:extLst>
      <p:ext uri="{BB962C8B-B14F-4D97-AF65-F5344CB8AC3E}">
        <p14:creationId xmlns:p14="http://schemas.microsoft.com/office/powerpoint/2010/main" val="3008216549"/>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mbria Math" pitchFamily="18" charset="0"/>
          <a:ea typeface="Cambria Math" pitchFamily="18"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Math" pitchFamily="18" charset="0"/>
          <a:ea typeface="Cambria Math" pitchFamily="18" charset="0"/>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Math" pitchFamily="18" charset="0"/>
          <a:ea typeface="Cambria Math" pitchFamily="18" charset="0"/>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9.e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8.emf"/><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11.e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10.emf"/><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13.e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image" Target="../media/image12.emf"/><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060848"/>
            <a:ext cx="7772400" cy="1080120"/>
          </a:xfrm>
        </p:spPr>
        <p:txBody>
          <a:bodyPr>
            <a:normAutofit/>
          </a:bodyPr>
          <a:lstStyle/>
          <a:p>
            <a:r>
              <a:rPr lang="el-GR" sz="4000" b="1" dirty="0"/>
              <a:t>Σήματα </a:t>
            </a:r>
            <a:r>
              <a:rPr lang="el-GR" sz="4000" b="1"/>
              <a:t>και </a:t>
            </a:r>
            <a:r>
              <a:rPr lang="el-GR" sz="4000" b="1" smtClean="0"/>
              <a:t>Συστήματα</a:t>
            </a:r>
            <a:endParaRPr lang="el-GR" sz="4000" b="1" dirty="0"/>
          </a:p>
        </p:txBody>
      </p:sp>
      <p:sp>
        <p:nvSpPr>
          <p:cNvPr id="3" name="Subtitle 2"/>
          <p:cNvSpPr>
            <a:spLocks noGrp="1"/>
          </p:cNvSpPr>
          <p:nvPr>
            <p:ph type="subTitle" idx="1"/>
          </p:nvPr>
        </p:nvSpPr>
        <p:spPr>
          <a:xfrm>
            <a:off x="1371600" y="4365104"/>
            <a:ext cx="6400800" cy="1296144"/>
          </a:xfrm>
        </p:spPr>
        <p:txBody>
          <a:bodyPr>
            <a:normAutofit/>
          </a:bodyPr>
          <a:lstStyle/>
          <a:p>
            <a:r>
              <a:rPr lang="el-GR" sz="2400" dirty="0" smtClean="0"/>
              <a:t>Δρ. Μιχάλης Παρασκευάς</a:t>
            </a:r>
          </a:p>
          <a:p>
            <a:r>
              <a:rPr lang="el-GR" sz="2400" dirty="0" smtClean="0"/>
              <a:t>Επίκουρος Καθηγητής</a:t>
            </a:r>
          </a:p>
        </p:txBody>
      </p:sp>
      <p:sp>
        <p:nvSpPr>
          <p:cNvPr id="5" name="Title 1"/>
          <p:cNvSpPr txBox="1">
            <a:spLocks/>
          </p:cNvSpPr>
          <p:nvPr/>
        </p:nvSpPr>
        <p:spPr>
          <a:xfrm>
            <a:off x="683568" y="2996952"/>
            <a:ext cx="7772400" cy="11099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a:lstStyle>
          <a:p>
            <a:r>
              <a:rPr lang="el-GR" sz="2800" b="1" dirty="0" smtClean="0"/>
              <a:t>Διάλεξη </a:t>
            </a:r>
            <a:r>
              <a:rPr lang="en-US" sz="2800" b="1" dirty="0" smtClean="0"/>
              <a:t>4</a:t>
            </a:r>
            <a:r>
              <a:rPr lang="el-GR" sz="2800" b="1" dirty="0" smtClean="0"/>
              <a:t>:</a:t>
            </a:r>
            <a:r>
              <a:rPr lang="en-US" sz="2800" b="1" dirty="0" smtClean="0"/>
              <a:t> </a:t>
            </a:r>
            <a:r>
              <a:rPr lang="el-GR" sz="2800" b="1" dirty="0" smtClean="0"/>
              <a:t>Μελέτη των </a:t>
            </a:r>
            <a:r>
              <a:rPr lang="el-GR" sz="2800" b="1" dirty="0"/>
              <a:t>Γραμμικών και </a:t>
            </a:r>
            <a:r>
              <a:rPr lang="en-US" sz="2800" b="1" dirty="0" smtClean="0"/>
              <a:t/>
            </a:r>
            <a:br>
              <a:rPr lang="en-US" sz="2800" b="1" dirty="0" smtClean="0"/>
            </a:br>
            <a:r>
              <a:rPr lang="el-GR" sz="2800" b="1" dirty="0" smtClean="0"/>
              <a:t>Χρονικά </a:t>
            </a:r>
            <a:r>
              <a:rPr lang="el-GR" sz="2800" b="1" dirty="0"/>
              <a:t>Αμετάβλητων Συστημάτων </a:t>
            </a:r>
            <a:endParaRPr lang="el-GR" sz="2400" b="1" dirty="0"/>
          </a:p>
        </p:txBody>
      </p:sp>
      <p:sp>
        <p:nvSpPr>
          <p:cNvPr id="4" name="Slide Number Placeholder 3"/>
          <p:cNvSpPr>
            <a:spLocks noGrp="1"/>
          </p:cNvSpPr>
          <p:nvPr>
            <p:ph type="sldNum" sz="quarter" idx="12"/>
          </p:nvPr>
        </p:nvSpPr>
        <p:spPr/>
        <p:txBody>
          <a:bodyPr/>
          <a:lstStyle/>
          <a:p>
            <a:fld id="{0B0EBAE1-C03B-424B-868F-E6C23C4F0113}" type="slidenum">
              <a:rPr lang="el-GR" smtClean="0"/>
              <a:t>1</a:t>
            </a:fld>
            <a:endParaRPr lang="el-GR"/>
          </a:p>
        </p:txBody>
      </p:sp>
      <p:pic>
        <p:nvPicPr>
          <p:cNvPr id="9" name="Picture 2" descr="C:\Users\User\Dropbox\1_ΤΕΙ_ΔΕ\CIED_LOGO\CIED_LOGO_Simple\CIED_LOGO_FOR_WEB\GR\WEB_USE\CIED_LOGO_BLU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68982"/>
            <a:ext cx="4457700"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86794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Αναλυτικός Υπολογισμός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20000"/>
                  </a:lnSpc>
                  <a:spcBef>
                    <a:spcPts val="600"/>
                  </a:spcBef>
                  <a:spcAft>
                    <a:spcPts val="600"/>
                  </a:spcAft>
                </a:pPr>
                <a:r>
                  <a:rPr lang="el-GR" sz="1800" dirty="0" smtClean="0"/>
                  <a:t>Ο αναλυτικός υπολογισμός χρησιμοποιείται </a:t>
                </a:r>
                <a:r>
                  <a:rPr lang="el-GR" sz="1800" dirty="0"/>
                  <a:t>όταν οι συναρτήσεις </a:t>
                </a:r>
                <a14:m>
                  <m:oMath xmlns:m="http://schemas.openxmlformats.org/officeDocument/2006/math">
                    <m:r>
                      <a:rPr lang="en-US" sz="1800" i="1" dirty="0" smtClean="0">
                        <a:latin typeface="Cambria Math"/>
                      </a:rPr>
                      <m:t>𝑥</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και </a:t>
                </a:r>
                <a14:m>
                  <m:oMath xmlns:m="http://schemas.openxmlformats.org/officeDocument/2006/math">
                    <m:r>
                      <a:rPr lang="en-US" sz="1800" i="1" dirty="0" smtClean="0">
                        <a:latin typeface="Cambria Math"/>
                      </a:rPr>
                      <m:t>h</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μπορούν </a:t>
                </a:r>
                <a:r>
                  <a:rPr lang="el-GR" sz="1800" dirty="0"/>
                  <a:t>να παρασταθούν από απλές αναλυτικές εκφράσεις. </a:t>
                </a:r>
                <a:endParaRPr lang="el-GR" sz="1800" dirty="0" smtClean="0"/>
              </a:p>
              <a:p>
                <a:pPr algn="l">
                  <a:lnSpc>
                    <a:spcPct val="120000"/>
                  </a:lnSpc>
                  <a:spcBef>
                    <a:spcPts val="600"/>
                  </a:spcBef>
                  <a:spcAft>
                    <a:spcPts val="600"/>
                  </a:spcAft>
                </a:pPr>
                <a:r>
                  <a:rPr lang="el-GR" sz="1800" dirty="0" smtClean="0"/>
                  <a:t>Ιδιαίτερη </a:t>
                </a:r>
                <a:r>
                  <a:rPr lang="el-GR" sz="1800" dirty="0"/>
                  <a:t>προσοχή απαιτείται όταν οι συναρτήσεις </a:t>
                </a:r>
                <a14:m>
                  <m:oMath xmlns:m="http://schemas.openxmlformats.org/officeDocument/2006/math">
                    <m:r>
                      <a:rPr lang="en-US" sz="1800" i="1" dirty="0">
                        <a:latin typeface="Cambria Math"/>
                      </a:rPr>
                      <m:t>𝑥</m:t>
                    </m:r>
                    <m:r>
                      <a:rPr lang="en-US" sz="1800" i="1" dirty="0">
                        <a:latin typeface="Cambria Math"/>
                      </a:rPr>
                      <m:t>(</m:t>
                    </m:r>
                    <m:r>
                      <a:rPr lang="en-US" sz="1800" i="1" dirty="0">
                        <a:latin typeface="Cambria Math"/>
                      </a:rPr>
                      <m:t>𝑡</m:t>
                    </m:r>
                    <m:r>
                      <a:rPr lang="en-US" sz="1800" i="1" dirty="0">
                        <a:latin typeface="Cambria Math"/>
                      </a:rPr>
                      <m:t>)</m:t>
                    </m:r>
                  </m:oMath>
                </a14:m>
                <a:r>
                  <a:rPr lang="en-US" sz="1800" dirty="0"/>
                  <a:t> </a:t>
                </a:r>
                <a:r>
                  <a:rPr lang="el-GR" sz="1800" dirty="0"/>
                  <a:t>και </a:t>
                </a:r>
                <a14:m>
                  <m:oMath xmlns:m="http://schemas.openxmlformats.org/officeDocument/2006/math">
                    <m:r>
                      <a:rPr lang="en-US" sz="1800" i="1" dirty="0">
                        <a:latin typeface="Cambria Math"/>
                      </a:rPr>
                      <m:t>h</m:t>
                    </m:r>
                    <m:r>
                      <a:rPr lang="en-US" sz="1800" i="1" dirty="0">
                        <a:latin typeface="Cambria Math"/>
                      </a:rPr>
                      <m:t>(</m:t>
                    </m:r>
                    <m:r>
                      <a:rPr lang="en-US" sz="1800" i="1" dirty="0">
                        <a:latin typeface="Cambria Math"/>
                      </a:rPr>
                      <m:t>𝑡</m:t>
                    </m:r>
                    <m:r>
                      <a:rPr lang="en-US" sz="1800" i="1" dirty="0">
                        <a:latin typeface="Cambria Math"/>
                      </a:rPr>
                      <m:t>) </m:t>
                    </m:r>
                  </m:oMath>
                </a14:m>
                <a:r>
                  <a:rPr lang="el-GR" sz="1800" dirty="0"/>
                  <a:t>είναι ασυνεχείς ή διαθέτουν διαφορετική αναλυτική παράσταση για διάφορα διαστήματα χρόνου. </a:t>
                </a:r>
              </a:p>
              <a:p>
                <a:pPr algn="l">
                  <a:lnSpc>
                    <a:spcPct val="120000"/>
                  </a:lnSpc>
                  <a:spcBef>
                    <a:spcPts val="600"/>
                  </a:spcBef>
                  <a:spcAft>
                    <a:spcPts val="600"/>
                  </a:spcAft>
                </a:pPr>
                <a:r>
                  <a:rPr lang="el-GR" sz="1800" dirty="0"/>
                  <a:t>Αν δοθούν δύο συναρτήσεις </a:t>
                </a:r>
                <a14:m>
                  <m:oMath xmlns:m="http://schemas.openxmlformats.org/officeDocument/2006/math">
                    <m:r>
                      <a:rPr lang="en-US" sz="1800" b="0" i="1" smtClean="0">
                        <a:latin typeface="Cambria Math"/>
                      </a:rPr>
                      <m:t>𝑥</m:t>
                    </m:r>
                    <m:r>
                      <a:rPr lang="el-GR" sz="1800" i="1">
                        <a:latin typeface="Cambria Math"/>
                      </a:rPr>
                      <m:t>(</m:t>
                    </m:r>
                    <m:r>
                      <a:rPr lang="el-GR" sz="1800" i="1">
                        <a:latin typeface="Cambria Math"/>
                      </a:rPr>
                      <m:t>𝜏</m:t>
                    </m:r>
                    <m:r>
                      <a:rPr lang="el-GR" sz="1800" i="1">
                        <a:latin typeface="Cambria Math"/>
                      </a:rPr>
                      <m:t>)</m:t>
                    </m:r>
                  </m:oMath>
                </a14:m>
                <a:r>
                  <a:rPr lang="el-GR" sz="1800" dirty="0"/>
                  <a:t> και </a:t>
                </a:r>
                <a14:m>
                  <m:oMath xmlns:m="http://schemas.openxmlformats.org/officeDocument/2006/math">
                    <m:r>
                      <a:rPr lang="en-US" sz="1800" b="0" i="1" smtClean="0">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που ορίζονται αντίστοιχα στα διαστήματα </a:t>
                </a:r>
                <a14:m>
                  <m:oMath xmlns:m="http://schemas.openxmlformats.org/officeDocument/2006/math">
                    <m:r>
                      <a:rPr lang="el-GR" sz="1800" i="1">
                        <a:latin typeface="Cambria Math"/>
                      </a:rPr>
                      <m:t>{</m:t>
                    </m:r>
                    <m:sSub>
                      <m:sSubPr>
                        <m:ctrlPr>
                          <a:rPr lang="el-GR" sz="1800" i="1">
                            <a:latin typeface="Cambria Math"/>
                          </a:rPr>
                        </m:ctrlPr>
                      </m:sSubPr>
                      <m:e>
                        <m:r>
                          <a:rPr lang="en-US" sz="1800" i="1">
                            <a:latin typeface="Cambria Math"/>
                          </a:rPr>
                          <m:t>𝐿</m:t>
                        </m:r>
                      </m:e>
                      <m:sub>
                        <m:r>
                          <a:rPr lang="el-GR" sz="1800" i="1">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𝑈</m:t>
                        </m:r>
                      </m:e>
                      <m:sub>
                        <m:r>
                          <a:rPr lang="el-GR" sz="1800" i="1" baseline="-25000">
                            <a:latin typeface="Cambria Math"/>
                          </a:rPr>
                          <m:t>1</m:t>
                        </m:r>
                      </m:sub>
                    </m:sSub>
                    <m:r>
                      <a:rPr lang="el-GR" sz="1800" i="1">
                        <a:latin typeface="Cambria Math"/>
                      </a:rPr>
                      <m:t>}</m:t>
                    </m:r>
                  </m:oMath>
                </a14:m>
                <a:r>
                  <a:rPr lang="el-GR" sz="1800" dirty="0"/>
                  <a:t> και </a:t>
                </a:r>
                <a14:m>
                  <m:oMath xmlns:m="http://schemas.openxmlformats.org/officeDocument/2006/math">
                    <m:r>
                      <a:rPr lang="el-GR" sz="1800" i="1">
                        <a:latin typeface="Cambria Math"/>
                      </a:rPr>
                      <m:t>{</m:t>
                    </m:r>
                    <m:sSub>
                      <m:sSubPr>
                        <m:ctrlPr>
                          <a:rPr lang="el-GR" sz="1800" i="1">
                            <a:latin typeface="Cambria Math"/>
                          </a:rPr>
                        </m:ctrlPr>
                      </m:sSubPr>
                      <m:e>
                        <m:r>
                          <a:rPr lang="en-US" sz="1800" i="1">
                            <a:latin typeface="Cambria Math"/>
                          </a:rPr>
                          <m:t>𝐿</m:t>
                        </m:r>
                      </m:e>
                      <m:sub>
                        <m:r>
                          <a:rPr lang="el-GR" sz="1800" i="1" baseline="-25000">
                            <a:latin typeface="Cambria Math"/>
                          </a:rPr>
                          <m:t>2</m:t>
                        </m:r>
                      </m:sub>
                    </m:sSub>
                    <m:r>
                      <a:rPr lang="el-GR" sz="1800" i="1">
                        <a:latin typeface="Cambria Math"/>
                      </a:rPr>
                      <m:t>, </m:t>
                    </m:r>
                    <m:sSub>
                      <m:sSubPr>
                        <m:ctrlPr>
                          <a:rPr lang="el-GR" sz="1800" i="1">
                            <a:latin typeface="Cambria Math"/>
                          </a:rPr>
                        </m:ctrlPr>
                      </m:sSubPr>
                      <m:e>
                        <m:r>
                          <a:rPr lang="en-US" sz="1800" i="1">
                            <a:latin typeface="Cambria Math"/>
                          </a:rPr>
                          <m:t>𝑈</m:t>
                        </m:r>
                      </m:e>
                      <m:sub>
                        <m:r>
                          <a:rPr lang="el-GR" sz="1800" i="1" baseline="-25000">
                            <a:latin typeface="Cambria Math"/>
                          </a:rPr>
                          <m:t>2</m:t>
                        </m:r>
                      </m:sub>
                    </m:sSub>
                    <m:r>
                      <a:rPr lang="el-GR" sz="1800" i="1">
                        <a:latin typeface="Cambria Math"/>
                      </a:rPr>
                      <m:t>}</m:t>
                    </m:r>
                  </m:oMath>
                </a14:m>
                <a:r>
                  <a:rPr lang="el-GR" sz="1800" dirty="0"/>
                  <a:t>, εκλέγουμε σαν κάτω όριο ολοκλήρωσης το </a:t>
                </a:r>
                <a14:m>
                  <m:oMath xmlns:m="http://schemas.openxmlformats.org/officeDocument/2006/math">
                    <m:r>
                      <a:rPr lang="en-US" sz="1800" i="1">
                        <a:latin typeface="Cambria Math"/>
                      </a:rPr>
                      <m:t>𝑚𝑎𝑥</m:t>
                    </m:r>
                    <m:r>
                      <a:rPr lang="el-GR" sz="1800" i="1">
                        <a:latin typeface="Cambria Math"/>
                      </a:rPr>
                      <m:t>(</m:t>
                    </m:r>
                    <m:sSub>
                      <m:sSubPr>
                        <m:ctrlPr>
                          <a:rPr lang="el-GR" sz="1800" i="1">
                            <a:latin typeface="Cambria Math"/>
                          </a:rPr>
                        </m:ctrlPr>
                      </m:sSubPr>
                      <m:e>
                        <m:r>
                          <a:rPr lang="en-US" sz="1800" i="1">
                            <a:latin typeface="Cambria Math"/>
                          </a:rPr>
                          <m:t>𝐿</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𝐿</m:t>
                        </m:r>
                      </m:e>
                      <m:sub>
                        <m:r>
                          <a:rPr lang="el-GR" sz="1800" i="1" baseline="-25000">
                            <a:latin typeface="Cambria Math"/>
                          </a:rPr>
                          <m:t>2</m:t>
                        </m:r>
                      </m:sub>
                    </m:sSub>
                    <m:r>
                      <a:rPr lang="el-GR" sz="1800" i="1">
                        <a:latin typeface="Cambria Math"/>
                      </a:rPr>
                      <m:t>)</m:t>
                    </m:r>
                  </m:oMath>
                </a14:m>
                <a:r>
                  <a:rPr lang="el-GR" sz="1800" dirty="0"/>
                  <a:t> και σαν άνω όριο ολοκλήρωσης το </a:t>
                </a:r>
                <a14:m>
                  <m:oMath xmlns:m="http://schemas.openxmlformats.org/officeDocument/2006/math">
                    <m:r>
                      <a:rPr lang="en-US" sz="1800" i="1">
                        <a:latin typeface="Cambria Math"/>
                      </a:rPr>
                      <m:t>𝑚𝑎𝑥</m:t>
                    </m:r>
                    <m:r>
                      <a:rPr lang="el-GR" sz="1800" i="1">
                        <a:latin typeface="Cambria Math"/>
                      </a:rPr>
                      <m:t>(</m:t>
                    </m:r>
                    <m:sSub>
                      <m:sSubPr>
                        <m:ctrlPr>
                          <a:rPr lang="el-GR" sz="1800" i="1">
                            <a:latin typeface="Cambria Math"/>
                          </a:rPr>
                        </m:ctrlPr>
                      </m:sSubPr>
                      <m:e>
                        <m:r>
                          <a:rPr lang="en-US" sz="1800" i="1">
                            <a:latin typeface="Cambria Math"/>
                          </a:rPr>
                          <m:t>𝑈</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𝑈</m:t>
                        </m:r>
                      </m:e>
                      <m:sub>
                        <m:r>
                          <a:rPr lang="el-GR" sz="1800" i="1" baseline="-25000">
                            <a:latin typeface="Cambria Math"/>
                          </a:rPr>
                          <m:t>2</m:t>
                        </m:r>
                      </m:sub>
                    </m:sSub>
                    <m:r>
                      <a:rPr lang="el-GR" sz="1800" i="1">
                        <a:latin typeface="Cambria Math"/>
                      </a:rPr>
                      <m:t>)</m:t>
                    </m:r>
                  </m:oMath>
                </a14:m>
                <a:r>
                  <a:rPr lang="el-GR" sz="1800" dirty="0"/>
                  <a:t>. </a:t>
                </a:r>
                <a:endParaRPr lang="en-US" sz="1800" dirty="0" smtClean="0"/>
              </a:p>
              <a:p>
                <a:pPr algn="l">
                  <a:lnSpc>
                    <a:spcPct val="120000"/>
                  </a:lnSpc>
                  <a:spcBef>
                    <a:spcPts val="600"/>
                  </a:spcBef>
                  <a:spcAft>
                    <a:spcPts val="600"/>
                  </a:spcAft>
                </a:pPr>
                <a:r>
                  <a:rPr lang="el-GR" sz="1800" dirty="0" smtClean="0"/>
                  <a:t>Τα </a:t>
                </a:r>
                <a:r>
                  <a:rPr lang="el-GR" sz="1800" dirty="0"/>
                  <a:t>όρια </a:t>
                </a:r>
                <a14:m>
                  <m:oMath xmlns:m="http://schemas.openxmlformats.org/officeDocument/2006/math">
                    <m:sSub>
                      <m:sSubPr>
                        <m:ctrlPr>
                          <a:rPr lang="el-GR" sz="1800" i="1">
                            <a:latin typeface="Cambria Math"/>
                          </a:rPr>
                        </m:ctrlPr>
                      </m:sSubPr>
                      <m:e>
                        <m:r>
                          <a:rPr lang="en-US" sz="1800" i="1">
                            <a:latin typeface="Cambria Math"/>
                          </a:rPr>
                          <m:t>𝐿</m:t>
                        </m:r>
                      </m:e>
                      <m:sub>
                        <m:r>
                          <a:rPr lang="el-GR" sz="1800" i="1" baseline="-25000">
                            <a:latin typeface="Cambria Math"/>
                          </a:rPr>
                          <m:t>1</m:t>
                        </m:r>
                      </m:sub>
                    </m:sSub>
                  </m:oMath>
                </a14:m>
                <a:r>
                  <a:rPr lang="el-GR" sz="1800" baseline="-25000" dirty="0"/>
                  <a:t> </a:t>
                </a:r>
                <a:r>
                  <a:rPr lang="el-GR" sz="1800" dirty="0"/>
                  <a:t>και </a:t>
                </a:r>
                <a14:m>
                  <m:oMath xmlns:m="http://schemas.openxmlformats.org/officeDocument/2006/math">
                    <m:sSub>
                      <m:sSubPr>
                        <m:ctrlPr>
                          <a:rPr lang="el-GR" sz="1800" i="1">
                            <a:latin typeface="Cambria Math"/>
                          </a:rPr>
                        </m:ctrlPr>
                      </m:sSubPr>
                      <m:e>
                        <m:r>
                          <a:rPr lang="en-US" sz="1800" i="1">
                            <a:latin typeface="Cambria Math"/>
                          </a:rPr>
                          <m:t>𝑈</m:t>
                        </m:r>
                      </m:e>
                      <m:sub>
                        <m:r>
                          <a:rPr lang="el-GR" sz="1800" i="1" baseline="-25000">
                            <a:latin typeface="Cambria Math"/>
                          </a:rPr>
                          <m:t>1</m:t>
                        </m:r>
                      </m:sub>
                    </m:sSub>
                  </m:oMath>
                </a14:m>
                <a:r>
                  <a:rPr lang="el-GR" sz="1800" dirty="0"/>
                  <a:t> της </a:t>
                </a:r>
                <a:r>
                  <a:rPr lang="el-GR" sz="1800" dirty="0" smtClean="0"/>
                  <a:t>συνάρτησης </a:t>
                </a:r>
                <a14:m>
                  <m:oMath xmlns:m="http://schemas.openxmlformats.org/officeDocument/2006/math">
                    <m:r>
                      <a:rPr lang="en-US" sz="1800" b="0" i="1" smtClean="0">
                        <a:latin typeface="Cambria Math"/>
                      </a:rPr>
                      <m:t>𝑥</m:t>
                    </m:r>
                    <m:r>
                      <a:rPr lang="el-GR" sz="1800" i="1">
                        <a:latin typeface="Cambria Math"/>
                      </a:rPr>
                      <m:t>(</m:t>
                    </m:r>
                    <m:r>
                      <a:rPr lang="el-GR" sz="1800" i="1">
                        <a:latin typeface="Cambria Math"/>
                      </a:rPr>
                      <m:t>𝜏</m:t>
                    </m:r>
                    <m:r>
                      <a:rPr lang="el-GR" sz="1800" i="1">
                        <a:latin typeface="Cambria Math"/>
                      </a:rPr>
                      <m:t>)</m:t>
                    </m:r>
                  </m:oMath>
                </a14:m>
                <a:r>
                  <a:rPr lang="el-GR" sz="1800" dirty="0"/>
                  <a:t> δεν μεταβάλλονται, ενώ αντίθετα τα όρια της </a:t>
                </a:r>
                <a:r>
                  <a:rPr lang="el-GR" sz="1800" dirty="0" smtClean="0"/>
                  <a:t>συνάρτησης </a:t>
                </a:r>
                <a14:m>
                  <m:oMath xmlns:m="http://schemas.openxmlformats.org/officeDocument/2006/math">
                    <m:r>
                      <a:rPr lang="en-US" sz="1800" b="0" i="1" smtClean="0">
                        <a:latin typeface="Cambria Math"/>
                      </a:rPr>
                      <m:t>h</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μεταβάλλονται καθώς μεταβάλλεται το </a:t>
                </a:r>
                <a14:m>
                  <m:oMath xmlns:m="http://schemas.openxmlformats.org/officeDocument/2006/math">
                    <m:r>
                      <a:rPr lang="en-US" sz="1800" i="1">
                        <a:latin typeface="Cambria Math"/>
                      </a:rPr>
                      <m:t>𝑡</m:t>
                    </m:r>
                  </m:oMath>
                </a14:m>
                <a:r>
                  <a:rPr lang="el-GR" sz="1800" dirty="0"/>
                  <a:t>. </a:t>
                </a:r>
                <a:endParaRPr lang="en-US" sz="1800" dirty="0" smtClean="0"/>
              </a:p>
              <a:p>
                <a:pPr algn="l">
                  <a:lnSpc>
                    <a:spcPct val="120000"/>
                  </a:lnSpc>
                  <a:spcBef>
                    <a:spcPts val="600"/>
                  </a:spcBef>
                  <a:spcAft>
                    <a:spcPts val="600"/>
                  </a:spcAft>
                </a:pPr>
                <a:r>
                  <a:rPr lang="el-GR" sz="1800" dirty="0" smtClean="0"/>
                  <a:t>Η </a:t>
                </a:r>
                <a:r>
                  <a:rPr lang="el-GR" sz="1800" dirty="0"/>
                  <a:t>γραφική απεικόνιση των </a:t>
                </a:r>
                <a:r>
                  <a:rPr lang="el-GR" sz="1800" dirty="0" smtClean="0"/>
                  <a:t>συναρτήσεων </a:t>
                </a:r>
                <a:r>
                  <a:rPr lang="el-GR" sz="1800" dirty="0"/>
                  <a:t>βοηθά στην εύρεση των σωστών ορίων ολοκλήρωσης</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a:t>
            </a:fld>
            <a:endParaRPr lang="el-GR"/>
          </a:p>
        </p:txBody>
      </p:sp>
    </p:spTree>
    <p:extLst>
      <p:ext uri="{BB962C8B-B14F-4D97-AF65-F5344CB8AC3E}">
        <p14:creationId xmlns:p14="http://schemas.microsoft.com/office/powerpoint/2010/main" val="40503060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1</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a:t>Να υπολογιστεί η κρουστική απόκριση του συστήματος </a:t>
                </a:r>
                <a:r>
                  <a:rPr lang="el-GR" sz="1800" b="1" dirty="0"/>
                  <a:t>μέσης</a:t>
                </a:r>
                <a:r>
                  <a:rPr lang="el-GR" sz="1800" dirty="0"/>
                  <a:t> </a:t>
                </a:r>
                <a:r>
                  <a:rPr lang="el-GR" sz="1800" b="1" dirty="0"/>
                  <a:t>τιμής</a:t>
                </a:r>
                <a:r>
                  <a:rPr lang="el-GR" sz="1800" dirty="0"/>
                  <a:t>:</a:t>
                </a:r>
              </a:p>
              <a:p>
                <a:pPr marL="0" indent="0" algn="l">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1</m:t>
                          </m:r>
                        </m:num>
                        <m:den>
                          <m:r>
                            <a:rPr lang="en-US" sz="1800" i="1">
                              <a:latin typeface="Cambria Math"/>
                            </a:rPr>
                            <m:t>𝑇</m:t>
                          </m:r>
                        </m:den>
                      </m:f>
                      <m:nary>
                        <m:naryPr>
                          <m:limLoc m:val="subSup"/>
                          <m:ctrlPr>
                            <a:rPr lang="el-GR" sz="1800" i="1">
                              <a:latin typeface="Cambria Math"/>
                            </a:rPr>
                          </m:ctrlPr>
                        </m:naryPr>
                        <m:sub>
                          <m:r>
                            <a:rPr lang="en-US" sz="1800" i="1">
                              <a:latin typeface="Cambria Math"/>
                            </a:rPr>
                            <m:t>𝑡</m:t>
                          </m:r>
                          <m:r>
                            <a:rPr lang="en-US" sz="1800" i="1">
                              <a:latin typeface="Cambria Math"/>
                            </a:rPr>
                            <m:t>−</m:t>
                          </m:r>
                          <m:r>
                            <a:rPr lang="en-US" sz="1800" i="1">
                              <a:latin typeface="Cambria Math"/>
                            </a:rPr>
                            <m:t>𝑇</m:t>
                          </m:r>
                        </m:sub>
                        <m:sup>
                          <m:r>
                            <a:rPr lang="en-US" sz="1800" i="1">
                              <a:latin typeface="Cambria Math"/>
                            </a:rPr>
                            <m:t>𝑡</m:t>
                          </m:r>
                        </m:sup>
                        <m:e>
                          <m:r>
                            <a:rPr lang="en-US" sz="1800" i="1">
                              <a:latin typeface="Cambria Math"/>
                            </a:rPr>
                            <m:t>𝑥</m:t>
                          </m:r>
                          <m:d>
                            <m:dPr>
                              <m:ctrlPr>
                                <a:rPr lang="el-GR" sz="1800" i="1">
                                  <a:latin typeface="Cambria Math"/>
                                </a:rPr>
                              </m:ctrlPr>
                            </m:dPr>
                            <m:e>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m:oMathPara>
                </a14:m>
                <a:endParaRPr lang="el-GR" sz="1800" dirty="0"/>
              </a:p>
              <a:p>
                <a:pPr marL="0" indent="0" algn="l">
                  <a:buNone/>
                </a:pPr>
                <a:endParaRPr lang="el-GR" sz="1800" u="sng" dirty="0" smtClean="0"/>
              </a:p>
              <a:p>
                <a:pPr marL="0" indent="0" algn="l">
                  <a:buNone/>
                </a:pPr>
                <a:r>
                  <a:rPr lang="el-GR" sz="1800" u="sng" dirty="0" smtClean="0"/>
                  <a:t>Απάντηση</a:t>
                </a:r>
                <a:r>
                  <a:rPr lang="el-GR" sz="1800" dirty="0"/>
                  <a:t>: Η κρουστική απόκριση του συστήματος μέσης τιμής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oMath>
                </a14:m>
                <a:r>
                  <a:rPr lang="el-GR" sz="1800" dirty="0"/>
                  <a:t> είναι ίση με την έξοδο του συστήματος όταν στην είσοδό του εφαρμοστεί η 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δηλαδή:</a:t>
                </a:r>
              </a:p>
              <a:p>
                <a:pPr marL="0" indent="0" algn="l">
                  <a:buNone/>
                </a:pPr>
                <a:r>
                  <a:rPr lang="el-GR" sz="1800" dirty="0"/>
                  <a:t> </a:t>
                </a:r>
              </a:p>
              <a:p>
                <a:pPr marL="0" indent="0" algn="l">
                  <a:buNone/>
                </a:pPr>
                <a14:m>
                  <m:oMathPara xmlns:m="http://schemas.openxmlformats.org/officeDocument/2006/math">
                    <m:oMathParaPr>
                      <m:jc m:val="centerGroup"/>
                    </m:oMathParaPr>
                    <m:oMath xmlns:m="http://schemas.openxmlformats.org/officeDocument/2006/math">
                      <m:r>
                        <a:rPr lang="en-US" sz="1800" i="1">
                          <a:latin typeface="Cambria Math"/>
                        </a:rPr>
                        <m:t>h</m:t>
                      </m:r>
                      <m:d>
                        <m:dPr>
                          <m:ctrlPr>
                            <a:rPr lang="el-GR" sz="1800" i="1">
                              <a:latin typeface="Cambria Math"/>
                            </a:rPr>
                          </m:ctrlPr>
                        </m:dPr>
                        <m:e>
                          <m:r>
                            <a:rPr lang="en-US" sz="1800" i="1">
                              <a:latin typeface="Cambria Math"/>
                            </a:rPr>
                            <m:t>𝑡</m:t>
                          </m:r>
                        </m:e>
                      </m:d>
                      <m:r>
                        <a:rPr lang="en-US" sz="1800" i="1">
                          <a:latin typeface="Cambria Math"/>
                        </a:rPr>
                        <m:t>=</m:t>
                      </m:r>
                      <m:f>
                        <m:fPr>
                          <m:ctrlPr>
                            <a:rPr lang="el-GR" sz="1800" i="1">
                              <a:latin typeface="Cambria Math"/>
                            </a:rPr>
                          </m:ctrlPr>
                        </m:fPr>
                        <m:num>
                          <m:r>
                            <a:rPr lang="en-US" sz="1800" i="1">
                              <a:latin typeface="Cambria Math"/>
                            </a:rPr>
                            <m:t>1</m:t>
                          </m:r>
                        </m:num>
                        <m:den>
                          <m:r>
                            <a:rPr lang="en-US" sz="1800" i="1">
                              <a:latin typeface="Cambria Math"/>
                            </a:rPr>
                            <m:t>𝑇</m:t>
                          </m:r>
                        </m:den>
                      </m:f>
                      <m:nary>
                        <m:naryPr>
                          <m:limLoc m:val="subSup"/>
                          <m:ctrlPr>
                            <a:rPr lang="el-GR" sz="1800" i="1">
                              <a:latin typeface="Cambria Math"/>
                            </a:rPr>
                          </m:ctrlPr>
                        </m:naryPr>
                        <m:sub>
                          <m:r>
                            <a:rPr lang="en-US" sz="1800" i="1">
                              <a:latin typeface="Cambria Math"/>
                            </a:rPr>
                            <m:t>𝑡</m:t>
                          </m:r>
                          <m:r>
                            <a:rPr lang="en-US" sz="1800" i="1">
                              <a:latin typeface="Cambria Math"/>
                            </a:rPr>
                            <m:t>−</m:t>
                          </m:r>
                          <m:r>
                            <a:rPr lang="en-US" sz="1800" i="1">
                              <a:latin typeface="Cambria Math"/>
                            </a:rPr>
                            <m:t>𝑇</m:t>
                          </m:r>
                        </m:sub>
                        <m:sup>
                          <m:r>
                            <a:rPr lang="en-US" sz="1800" i="1">
                              <a:latin typeface="Cambria Math"/>
                            </a:rPr>
                            <m:t>𝑡</m:t>
                          </m:r>
                        </m:sup>
                        <m:e>
                          <m:r>
                            <a:rPr lang="el-GR" sz="1800" i="1">
                              <a:latin typeface="Cambria Math"/>
                            </a:rPr>
                            <m:t>𝛿</m:t>
                          </m:r>
                          <m:d>
                            <m:dPr>
                              <m:ctrlPr>
                                <a:rPr lang="el-GR" sz="1800" i="1">
                                  <a:latin typeface="Cambria Math"/>
                                </a:rPr>
                              </m:ctrlPr>
                            </m:dPr>
                            <m:e>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r>
                        <a:rPr lang="en-US" sz="1800" i="1">
                          <a:latin typeface="Cambria Math"/>
                        </a:rPr>
                        <m:t>=</m:t>
                      </m:r>
                      <m:f>
                        <m:fPr>
                          <m:ctrlPr>
                            <a:rPr lang="el-GR" sz="1800" i="1">
                              <a:latin typeface="Cambria Math"/>
                            </a:rPr>
                          </m:ctrlPr>
                        </m:fPr>
                        <m:num>
                          <m:r>
                            <a:rPr lang="en-US" sz="1800" i="1">
                              <a:latin typeface="Cambria Math"/>
                            </a:rPr>
                            <m:t>1</m:t>
                          </m:r>
                        </m:num>
                        <m:den>
                          <m:r>
                            <a:rPr lang="en-US" sz="1800" i="1">
                              <a:latin typeface="Cambria Math"/>
                            </a:rPr>
                            <m:t>𝑇</m:t>
                          </m:r>
                        </m:den>
                      </m:f>
                      <m:nary>
                        <m:naryPr>
                          <m:limLoc m:val="subSup"/>
                          <m:ctrlPr>
                            <a:rPr lang="el-GR" sz="1800" i="1">
                              <a:latin typeface="Cambria Math"/>
                            </a:rPr>
                          </m:ctrlPr>
                        </m:naryPr>
                        <m:sub>
                          <m:r>
                            <a:rPr lang="en-US" sz="1800" i="1">
                              <a:latin typeface="Cambria Math"/>
                            </a:rPr>
                            <m:t>𝑡</m:t>
                          </m:r>
                          <m:r>
                            <a:rPr lang="en-US" sz="1800" i="1">
                              <a:latin typeface="Cambria Math"/>
                            </a:rPr>
                            <m:t>−</m:t>
                          </m:r>
                          <m:r>
                            <a:rPr lang="en-US" sz="1800" i="1">
                              <a:latin typeface="Cambria Math"/>
                            </a:rPr>
                            <m:t>𝑇</m:t>
                          </m:r>
                        </m:sub>
                        <m:sup>
                          <m:r>
                            <a:rPr lang="en-US" sz="1800" i="1">
                              <a:latin typeface="Cambria Math"/>
                            </a:rPr>
                            <m:t>𝑡</m:t>
                          </m:r>
                        </m:sup>
                        <m:e>
                          <m:r>
                            <a:rPr lang="en-US" sz="1800" i="1">
                              <a:latin typeface="Cambria Math"/>
                            </a:rPr>
                            <m:t>𝑑𝑢</m:t>
                          </m:r>
                          <m:d>
                            <m:dPr>
                              <m:ctrlPr>
                                <a:rPr lang="el-GR" sz="1800" i="1">
                                  <a:latin typeface="Cambria Math"/>
                                </a:rPr>
                              </m:ctrlPr>
                            </m:dPr>
                            <m:e>
                              <m:r>
                                <a:rPr lang="el-GR" sz="1800" i="1">
                                  <a:latin typeface="Cambria Math"/>
                                </a:rPr>
                                <m:t>𝜏</m:t>
                              </m:r>
                            </m:e>
                          </m:d>
                          <m:r>
                            <a:rPr lang="el-GR" sz="1800" i="1">
                              <a:latin typeface="Cambria Math"/>
                            </a:rPr>
                            <m:t>=</m:t>
                          </m:r>
                          <m:d>
                            <m:dPr>
                              <m:begChr m:val=""/>
                              <m:endChr m:val="|"/>
                              <m:ctrlPr>
                                <a:rPr lang="el-GR" sz="1800" i="1">
                                  <a:latin typeface="Cambria Math"/>
                                </a:rPr>
                              </m:ctrlPr>
                            </m:dPr>
                            <m:e>
                              <m:f>
                                <m:fPr>
                                  <m:ctrlPr>
                                    <a:rPr lang="el-GR" sz="1800" i="1">
                                      <a:latin typeface="Cambria Math"/>
                                    </a:rPr>
                                  </m:ctrlPr>
                                </m:fPr>
                                <m:num>
                                  <m:r>
                                    <a:rPr lang="el-GR" sz="1800" i="1">
                                      <a:latin typeface="Cambria Math"/>
                                    </a:rPr>
                                    <m:t>1</m:t>
                                  </m:r>
                                </m:num>
                                <m:den>
                                  <m:r>
                                    <a:rPr lang="el-GR" sz="1800" i="1">
                                      <a:latin typeface="Cambria Math"/>
                                    </a:rPr>
                                    <m:t>𝑇</m:t>
                                  </m:r>
                                </m:den>
                              </m:f>
                              <m:r>
                                <a:rPr lang="el-GR" sz="1800" i="1">
                                  <a:latin typeface="Cambria Math"/>
                                </a:rPr>
                                <m:t>𝑢</m:t>
                              </m:r>
                              <m:d>
                                <m:dPr>
                                  <m:ctrlPr>
                                    <a:rPr lang="el-GR" sz="1800" i="1">
                                      <a:latin typeface="Cambria Math"/>
                                    </a:rPr>
                                  </m:ctrlPr>
                                </m:dPr>
                                <m:e>
                                  <m:r>
                                    <a:rPr lang="el-GR" sz="1800" i="1">
                                      <a:latin typeface="Cambria Math"/>
                                    </a:rPr>
                                    <m:t>𝑡</m:t>
                                  </m:r>
                                </m:e>
                              </m:d>
                            </m:e>
                          </m:d>
                          <m:m>
                            <m:mPr>
                              <m:mcs>
                                <m:mc>
                                  <m:mcPr>
                                    <m:count m:val="1"/>
                                    <m:mcJc m:val="center"/>
                                  </m:mcPr>
                                </m:mc>
                              </m:mcs>
                              <m:ctrlPr>
                                <a:rPr lang="el-GR" sz="1800" i="1">
                                  <a:latin typeface="Cambria Math"/>
                                </a:rPr>
                              </m:ctrlPr>
                            </m:mPr>
                            <m:mr>
                              <m:e>
                                <m:r>
                                  <a:rPr lang="el-GR" sz="1800" i="1">
                                    <a:latin typeface="Cambria Math"/>
                                  </a:rPr>
                                  <m:t>𝑡</m:t>
                                </m:r>
                              </m:e>
                            </m:mr>
                            <m:mr>
                              <m:e>
                                <m:r>
                                  <a:rPr lang="el-GR" sz="1800" i="1">
                                    <a:latin typeface="Cambria Math"/>
                                  </a:rPr>
                                  <m:t>𝑡</m:t>
                                </m:r>
                                <m:r>
                                  <a:rPr lang="el-GR" sz="1800" i="1">
                                    <a:latin typeface="Cambria Math"/>
                                  </a:rPr>
                                  <m:t>−</m:t>
                                </m:r>
                                <m:r>
                                  <a:rPr lang="el-GR" sz="1800" i="1">
                                    <a:latin typeface="Cambria Math"/>
                                  </a:rPr>
                                  <m:t>𝑇</m:t>
                                </m:r>
                              </m:e>
                            </m:mr>
                          </m:m>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𝑇</m:t>
                              </m:r>
                            </m:den>
                          </m:f>
                          <m:d>
                            <m:dPr>
                              <m:begChr m:val="["/>
                              <m:endChr m:val="]"/>
                              <m:ctrlPr>
                                <a:rPr lang="el-GR" sz="1800" i="1">
                                  <a:latin typeface="Cambria Math"/>
                                </a:rPr>
                              </m:ctrlPr>
                            </m:dPr>
                            <m:e>
                              <m:r>
                                <a:rPr lang="el-GR" sz="1800" i="1">
                                  <a:latin typeface="Cambria Math"/>
                                </a:rPr>
                                <m:t>𝑢</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𝑢</m:t>
                              </m:r>
                              <m:r>
                                <a:rPr lang="el-GR" sz="1800" i="1">
                                  <a:latin typeface="Cambria Math"/>
                                </a:rPr>
                                <m:t>(</m:t>
                              </m:r>
                              <m:r>
                                <a:rPr lang="el-GR" sz="1800" i="1">
                                  <a:latin typeface="Cambria Math"/>
                                </a:rPr>
                                <m:t>𝑡</m:t>
                              </m:r>
                              <m:r>
                                <a:rPr lang="el-GR" sz="1800" i="1">
                                  <a:latin typeface="Cambria Math"/>
                                </a:rPr>
                                <m:t>−</m:t>
                              </m:r>
                              <m:r>
                                <a:rPr lang="el-GR" sz="1800" i="1">
                                  <a:latin typeface="Cambria Math"/>
                                </a:rPr>
                                <m:t>𝑇</m:t>
                              </m:r>
                              <m:r>
                                <a:rPr lang="el-GR" sz="1800" i="1">
                                  <a:latin typeface="Cambria Math"/>
                                </a:rPr>
                                <m:t>)</m:t>
                              </m:r>
                            </m:e>
                          </m:d>
                        </m:e>
                      </m:nary>
                    </m:oMath>
                  </m:oMathPara>
                </a14:m>
                <a:endParaRPr lang="el-GR" sz="1800" dirty="0"/>
              </a:p>
              <a:p>
                <a:pPr marL="0" indent="0" algn="l">
                  <a:buNone/>
                </a:pPr>
                <a:r>
                  <a:rPr lang="el-GR" sz="1800" dirty="0"/>
                  <a:t> </a:t>
                </a:r>
              </a:p>
              <a:p>
                <a:pPr marL="0" indent="0" algn="l">
                  <a:buNone/>
                </a:pPr>
                <a:r>
                  <a:rPr lang="el-GR" sz="1800" dirty="0"/>
                  <a:t>όπου λάβαμε υπόψη ότι:</a:t>
                </a:r>
              </a:p>
              <a:p>
                <a:pPr marL="0" indent="0" algn="l">
                  <a:buNone/>
                </a:pPr>
                <a14:m>
                  <m:oMathPara xmlns:m="http://schemas.openxmlformats.org/officeDocument/2006/math">
                    <m:oMathParaPr>
                      <m:jc m:val="centerGroup"/>
                    </m:oMathParaPr>
                    <m:oMath xmlns:m="http://schemas.openxmlformats.org/officeDocument/2006/math">
                      <m:r>
                        <m:rPr>
                          <m:sty m:val="p"/>
                        </m:rPr>
                        <a:rPr lang="el-GR" sz="1800">
                          <a:latin typeface="Cambria Math"/>
                        </a:rPr>
                        <m:t>δ</m:t>
                      </m:r>
                      <m:d>
                        <m:dPr>
                          <m:ctrlPr>
                            <a:rPr lang="el-GR" sz="1800" i="1">
                              <a:latin typeface="Cambria Math"/>
                            </a:rPr>
                          </m:ctrlPr>
                        </m:dPr>
                        <m:e>
                          <m:r>
                            <a:rPr lang="en-US" sz="1800" i="1">
                              <a:latin typeface="Cambria Math"/>
                            </a:rPr>
                            <m:t>𝜏</m:t>
                          </m:r>
                        </m:e>
                      </m:d>
                      <m:r>
                        <a:rPr lang="el-GR" sz="1800" i="1">
                          <a:latin typeface="Cambria Math"/>
                        </a:rPr>
                        <m:t>=</m:t>
                      </m:r>
                      <m:f>
                        <m:fPr>
                          <m:ctrlPr>
                            <a:rPr lang="el-GR" sz="1800" i="1">
                              <a:latin typeface="Cambria Math"/>
                            </a:rPr>
                          </m:ctrlPr>
                        </m:fPr>
                        <m:num>
                          <m:r>
                            <a:rPr lang="en-US" sz="1800" i="1">
                              <a:latin typeface="Cambria Math"/>
                            </a:rPr>
                            <m:t>𝑑𝑢</m:t>
                          </m:r>
                          <m:d>
                            <m:dPr>
                              <m:ctrlPr>
                                <a:rPr lang="el-GR" sz="1800" i="1">
                                  <a:latin typeface="Cambria Math"/>
                                </a:rPr>
                              </m:ctrlPr>
                            </m:dPr>
                            <m:e>
                              <m:r>
                                <a:rPr lang="el-GR" sz="1800" i="1">
                                  <a:latin typeface="Cambria Math"/>
                                </a:rPr>
                                <m:t>𝜏</m:t>
                              </m:r>
                            </m:e>
                          </m:d>
                        </m:num>
                        <m:den>
                          <m:r>
                            <a:rPr lang="en-US" sz="1800" i="1">
                              <a:latin typeface="Cambria Math"/>
                            </a:rPr>
                            <m:t>𝑑</m:t>
                          </m:r>
                          <m:r>
                            <a:rPr lang="el-GR" sz="1800" i="1">
                              <a:latin typeface="Cambria Math"/>
                            </a:rPr>
                            <m:t>𝜏</m:t>
                          </m:r>
                        </m:den>
                      </m:f>
                    </m:oMath>
                  </m:oMathPara>
                </a14:m>
                <a:endParaRPr lang="el-GR" sz="1800" dirty="0"/>
              </a:p>
              <a:p>
                <a:pPr marL="0" indent="0" algn="l">
                  <a:buNone/>
                </a:pPr>
                <a:endParaRPr lang="el-GR" sz="1800" dirty="0"/>
              </a:p>
              <a:p>
                <a:pPr marL="0" indent="0" algn="l">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11</a:t>
            </a:fld>
            <a:endParaRPr lang="el-GR"/>
          </a:p>
        </p:txBody>
      </p:sp>
    </p:spTree>
    <p:extLst>
      <p:ext uri="{BB962C8B-B14F-4D97-AF65-F5344CB8AC3E}">
        <p14:creationId xmlns:p14="http://schemas.microsoft.com/office/powerpoint/2010/main" val="9502796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Να υπολογιστεί η κρουστική απόκρισή του συστήματος που ονομάζεται ολοκληρωτής και περιγράφεται από την παρακάτω σχέση εισόδου – εξόδου</a:t>
                </a:r>
                <a:r>
                  <a:rPr lang="el-GR" sz="1800" dirty="0" smtClean="0"/>
                  <a:t>:</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r>
                        <a:rPr lang="el-GR" sz="1800" b="1" i="1">
                          <a:latin typeface="Cambria Math"/>
                        </a:rPr>
                        <m:t>𝑺</m:t>
                      </m:r>
                      <m:d>
                        <m:dPr>
                          <m:begChr m:val="["/>
                          <m:endChr m:val="]"/>
                          <m:ctrlPr>
                            <a:rPr lang="el-GR" sz="1800" i="1">
                              <a:latin typeface="Cambria Math"/>
                            </a:rPr>
                          </m:ctrlPr>
                        </m:dPr>
                        <m:e>
                          <m:r>
                            <a:rPr lang="el-GR" sz="1800" i="1">
                              <a:latin typeface="Cambria Math"/>
                            </a:rPr>
                            <m:t> </m:t>
                          </m:r>
                          <m:r>
                            <a:rPr lang="el-GR" sz="1800" i="1">
                              <a:latin typeface="Cambria Math"/>
                            </a:rPr>
                            <m:t>𝑥</m:t>
                          </m:r>
                          <m:d>
                            <m:dPr>
                              <m:ctrlPr>
                                <a:rPr lang="el-GR" sz="1800" i="1">
                                  <a:latin typeface="Cambria Math"/>
                                </a:rPr>
                              </m:ctrlPr>
                            </m:dPr>
                            <m:e>
                              <m:r>
                                <a:rPr lang="el-GR" sz="1800" i="1">
                                  <a:latin typeface="Cambria Math"/>
                                </a:rPr>
                                <m:t>𝑡</m:t>
                              </m:r>
                            </m:e>
                          </m:d>
                        </m:e>
                      </m:d>
                      <m:r>
                        <a:rPr lang="el-GR" sz="1800" i="1">
                          <a:latin typeface="Cambria Math"/>
                        </a:rPr>
                        <m:t>=</m:t>
                      </m:r>
                      <m:nary>
                        <m:naryPr>
                          <m:limLoc m:val="undOvr"/>
                          <m:ctrlPr>
                            <a:rPr lang="el-GR" sz="1800" i="1">
                              <a:latin typeface="Cambria Math"/>
                            </a:rPr>
                          </m:ctrlPr>
                        </m:naryPr>
                        <m:sub>
                          <m:r>
                            <a:rPr lang="el-GR" sz="1800" i="1">
                              <a:latin typeface="Cambria Math"/>
                            </a:rPr>
                            <m:t>−∞</m:t>
                          </m:r>
                        </m:sub>
                        <m:sup>
                          <m:r>
                            <a:rPr lang="en-US" sz="1800" i="1">
                              <a:latin typeface="Cambria Math"/>
                            </a:rPr>
                            <m:t>𝑡</m:t>
                          </m:r>
                        </m:sup>
                        <m:e>
                          <m:r>
                            <a:rPr lang="el-GR" sz="1800" i="1">
                              <a:latin typeface="Cambria Math"/>
                            </a:rPr>
                            <m:t>𝑥</m:t>
                          </m:r>
                          <m:d>
                            <m:dPr>
                              <m:ctrlPr>
                                <a:rPr lang="el-GR" sz="1800" i="1">
                                  <a:latin typeface="Cambria Math"/>
                                </a:rPr>
                              </m:ctrlPr>
                            </m:dPr>
                            <m:e>
                              <m:r>
                                <a:rPr lang="el-GR" sz="1800" i="1">
                                  <a:latin typeface="Cambria Math"/>
                                </a:rPr>
                                <m:t>𝜏</m:t>
                              </m:r>
                            </m:e>
                          </m:d>
                          <m:r>
                            <a:rPr lang="el-GR" sz="1800" i="1">
                              <a:latin typeface="Cambria Math"/>
                            </a:rPr>
                            <m:t> </m:t>
                          </m:r>
                          <m:r>
                            <a:rPr lang="el-GR" sz="1800" i="1">
                              <a:latin typeface="Cambria Math"/>
                            </a:rPr>
                            <m:t>𝑑</m:t>
                          </m:r>
                          <m:r>
                            <a:rPr lang="el-GR" sz="1800" i="1">
                              <a:latin typeface="Cambria Math"/>
                            </a:rPr>
                            <m:t>𝜏</m:t>
                          </m:r>
                        </m:e>
                      </m:nary>
                    </m:oMath>
                  </m:oMathPara>
                </a14:m>
                <a:endParaRPr lang="el-GR" sz="1800" dirty="0"/>
              </a:p>
              <a:p>
                <a:pPr marL="0" indent="0" algn="l">
                  <a:lnSpc>
                    <a:spcPct val="150000"/>
                  </a:lnSpc>
                  <a:spcBef>
                    <a:spcPts val="600"/>
                  </a:spcBef>
                  <a:spcAft>
                    <a:spcPts val="600"/>
                  </a:spcAft>
                  <a:buNone/>
                </a:pPr>
                <a:r>
                  <a:rPr lang="el-GR" sz="1800" u="sng" dirty="0" smtClean="0"/>
                  <a:t>Απάντηση</a:t>
                </a:r>
                <a:r>
                  <a:rPr lang="el-GR" sz="1800" dirty="0"/>
                  <a:t>: </a:t>
                </a:r>
                <a:endParaRPr lang="el-GR" sz="1800" dirty="0" smtClean="0"/>
              </a:p>
              <a:p>
                <a:pPr marL="0" indent="0" algn="l">
                  <a:lnSpc>
                    <a:spcPct val="150000"/>
                  </a:lnSpc>
                  <a:spcBef>
                    <a:spcPts val="600"/>
                  </a:spcBef>
                  <a:spcAft>
                    <a:spcPts val="600"/>
                  </a:spcAft>
                  <a:buNone/>
                </a:pPr>
                <a:r>
                  <a:rPr lang="el-GR" sz="1800" dirty="0" smtClean="0"/>
                  <a:t>Η </a:t>
                </a:r>
                <a:r>
                  <a:rPr lang="el-GR" sz="1800" dirty="0"/>
                  <a:t>κρουστική απόκρισή του </a:t>
                </a:r>
                <a:r>
                  <a:rPr lang="el-GR" sz="1800" b="1" dirty="0"/>
                  <a:t>ολοκληρωτή</a:t>
                </a:r>
                <a:r>
                  <a:rPr lang="el-GR" sz="1800" dirty="0"/>
                  <a:t> είναι ίση με την έξοδό του όταν στην είσοδό του εφαρμοστεί η 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και ισχύει</a:t>
                </a:r>
                <a:r>
                  <a:rPr lang="el-GR" sz="1800" dirty="0" smtClean="0"/>
                  <a:t>:</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h</m:t>
                      </m:r>
                      <m:d>
                        <m:dPr>
                          <m:ctrlPr>
                            <a:rPr lang="el-GR" sz="1800" i="1">
                              <a:latin typeface="Cambria Math"/>
                            </a:rPr>
                          </m:ctrlPr>
                        </m:dPr>
                        <m:e>
                          <m:r>
                            <a:rPr lang="el-GR" sz="1800" i="1">
                              <a:latin typeface="Cambria Math"/>
                            </a:rPr>
                            <m:t>𝑡</m:t>
                          </m:r>
                        </m:e>
                      </m:d>
                      <m:r>
                        <a:rPr lang="el-GR" sz="1800" i="1">
                          <a:latin typeface="Cambria Math"/>
                        </a:rPr>
                        <m:t>=</m:t>
                      </m:r>
                      <m:nary>
                        <m:naryPr>
                          <m:limLoc m:val="undOvr"/>
                          <m:ctrlPr>
                            <a:rPr lang="el-GR" sz="1800" i="1">
                              <a:latin typeface="Cambria Math"/>
                            </a:rPr>
                          </m:ctrlPr>
                        </m:naryPr>
                        <m:sub>
                          <m:r>
                            <a:rPr lang="el-GR" sz="1800" i="1">
                              <a:latin typeface="Cambria Math"/>
                            </a:rPr>
                            <m:t>−∞</m:t>
                          </m:r>
                        </m:sub>
                        <m:sup>
                          <m:r>
                            <a:rPr lang="en-US" sz="1800" i="1">
                              <a:latin typeface="Cambria Math"/>
                            </a:rPr>
                            <m:t>𝑡</m:t>
                          </m:r>
                        </m:sup>
                        <m:e>
                          <m:r>
                            <a:rPr lang="el-GR" sz="1800" i="1">
                              <a:latin typeface="Cambria Math"/>
                            </a:rPr>
                            <m:t>𝛿</m:t>
                          </m:r>
                          <m:d>
                            <m:dPr>
                              <m:ctrlPr>
                                <a:rPr lang="el-GR" sz="1800" i="1">
                                  <a:latin typeface="Cambria Math"/>
                                </a:rPr>
                              </m:ctrlPr>
                            </m:dPr>
                            <m:e>
                              <m:r>
                                <a:rPr lang="el-GR" sz="1800" i="1">
                                  <a:latin typeface="Cambria Math"/>
                                </a:rPr>
                                <m:t>𝜏</m:t>
                              </m:r>
                            </m:e>
                          </m:d>
                          <m:r>
                            <a:rPr lang="el-GR" sz="1800" i="1">
                              <a:latin typeface="Cambria Math"/>
                            </a:rPr>
                            <m:t> </m:t>
                          </m:r>
                          <m:r>
                            <a:rPr lang="el-GR" sz="1800" i="1">
                              <a:latin typeface="Cambria Math"/>
                            </a:rPr>
                            <m:t>𝑑</m:t>
                          </m:r>
                          <m:r>
                            <a:rPr lang="el-GR" sz="1800" i="1">
                              <a:latin typeface="Cambria Math"/>
                            </a:rPr>
                            <m:t>𝜏</m:t>
                          </m:r>
                        </m:e>
                      </m:nary>
                      <m:r>
                        <a:rPr lang="el-GR" sz="1800" i="1">
                          <a:latin typeface="Cambria Math"/>
                        </a:rPr>
                        <m:t>=</m:t>
                      </m:r>
                      <m:r>
                        <a:rPr lang="en-US" sz="1800" i="1">
                          <a:latin typeface="Cambria Math"/>
                        </a:rPr>
                        <m:t>𝑢</m:t>
                      </m:r>
                      <m:r>
                        <a:rPr lang="en-US" sz="1800" i="1">
                          <a:latin typeface="Cambria Math"/>
                        </a:rPr>
                        <m:t>(</m:t>
                      </m:r>
                      <m:r>
                        <a:rPr lang="en-US" sz="1800" i="1">
                          <a:latin typeface="Cambria Math"/>
                        </a:rPr>
                        <m:t>𝑡</m:t>
                      </m:r>
                      <m:r>
                        <a:rPr lang="en-US" sz="1800" i="1">
                          <a:latin typeface="Cambria Math"/>
                        </a:rPr>
                        <m:t>)</m:t>
                      </m:r>
                    </m:oMath>
                  </m:oMathPara>
                </a14:m>
                <a:endParaRPr lang="el-GR" sz="1800" dirty="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a:t>
            </a:fld>
            <a:endParaRPr lang="el-GR"/>
          </a:p>
        </p:txBody>
      </p:sp>
    </p:spTree>
    <p:extLst>
      <p:ext uri="{BB962C8B-B14F-4D97-AF65-F5344CB8AC3E}">
        <p14:creationId xmlns:p14="http://schemas.microsoft.com/office/powerpoint/2010/main" val="26845090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a:t>
            </a:r>
            <a:r>
              <a:rPr lang="el-GR" dirty="0"/>
              <a:t>3</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Το σύστημα που ονομάζεται </a:t>
                </a:r>
                <a:r>
                  <a:rPr lang="el-GR" sz="1800" b="1" dirty="0"/>
                  <a:t>διαμορφωτής</a:t>
                </a:r>
                <a:r>
                  <a:rPr lang="el-GR" sz="1800" dirty="0"/>
                  <a:t> περιγράφεται από την παρακάτω σχέση εισόδου-εξόδου:</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r>
                        <a:rPr lang="fr-FR" sz="1800" b="1" i="1">
                          <a:latin typeface="Cambria Math"/>
                        </a:rPr>
                        <m:t>𝑺</m:t>
                      </m:r>
                      <m:r>
                        <a:rPr lang="fr-FR" sz="1800" i="1">
                          <a:latin typeface="Cambria Math"/>
                        </a:rPr>
                        <m:t>[</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oMath>
                  </m:oMathPara>
                </a14:m>
                <a:endParaRPr lang="el-GR" sz="1800" dirty="0"/>
              </a:p>
              <a:p>
                <a:pPr marL="0" indent="0" algn="l">
                  <a:spcBef>
                    <a:spcPts val="600"/>
                  </a:spcBef>
                  <a:spcAft>
                    <a:spcPts val="600"/>
                  </a:spcAft>
                  <a:buNone/>
                </a:pPr>
                <a:r>
                  <a:rPr lang="el-GR" sz="1800" dirty="0"/>
                  <a:t>Να εξετάσετε αν ο διαμορφωτής είναι γραμμικό, χρονικά αναλλοίωτο και αιτιατό σύστημα και κατόπιν υπολογίσετε την κρουστική απόκρισή του</a:t>
                </a:r>
                <a:r>
                  <a:rPr lang="el-GR" sz="1800" dirty="0" smtClean="0"/>
                  <a:t>.</a:t>
                </a:r>
                <a:endParaRPr lang="el-GR" sz="1800" dirty="0"/>
              </a:p>
              <a:p>
                <a:pPr marL="0" indent="0" algn="l">
                  <a:spcBef>
                    <a:spcPts val="600"/>
                  </a:spcBef>
                  <a:spcAft>
                    <a:spcPts val="600"/>
                  </a:spcAft>
                  <a:buNone/>
                </a:pPr>
                <a:r>
                  <a:rPr lang="el-GR" sz="1800" u="sng" dirty="0"/>
                  <a:t>Απάντηση</a:t>
                </a:r>
                <a:r>
                  <a:rPr lang="el-GR" sz="1800" dirty="0"/>
                  <a:t>: (α) Έλεγχος γραμμικότητας: Αν το σήμα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oMath>
                </a14:m>
                <a:r>
                  <a:rPr lang="el-GR" sz="1800" dirty="0"/>
                  <a:t> είναι η είσοδος του διαμορφωτή, τότε η έξοδος του είναι </a:t>
                </a:r>
                <a14:m>
                  <m:oMath xmlns:m="http://schemas.openxmlformats.org/officeDocument/2006/math">
                    <m:sSub>
                      <m:sSubPr>
                        <m:ctrlPr>
                          <a:rPr lang="el-GR" sz="1800" i="1">
                            <a:latin typeface="Cambria Math"/>
                          </a:rPr>
                        </m:ctrlPr>
                      </m:sSubPr>
                      <m:e>
                        <m:r>
                          <a:rPr lang="fr-FR" sz="1800" i="1">
                            <a:latin typeface="Cambria Math"/>
                          </a:rPr>
                          <m:t>𝑦</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m:t>
                    </m:r>
                    <m:r>
                      <a:rPr lang="fr-FR" sz="1800" b="1" i="1">
                        <a:latin typeface="Cambria Math"/>
                      </a:rPr>
                      <m:t>𝑺</m:t>
                    </m:r>
                    <m:r>
                      <a:rPr lang="el-GR" sz="1800" i="1">
                        <a:latin typeface="Cambria Math"/>
                      </a:rPr>
                      <m:t>[</m:t>
                    </m:r>
                    <m:sSub>
                      <m:sSubPr>
                        <m:ctrlPr>
                          <a:rPr lang="el-GR" sz="1800" i="1">
                            <a:latin typeface="Cambria Math"/>
                          </a:rPr>
                        </m:ctrlPr>
                      </m:sSubPr>
                      <m:e>
                        <m:r>
                          <a:rPr lang="fr-FR" sz="1800" i="1">
                            <a:latin typeface="Cambria Math"/>
                          </a:rPr>
                          <m:t>𝑥</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m:t>
                    </m:r>
                    <m:sSub>
                      <m:sSubPr>
                        <m:ctrlPr>
                          <a:rPr lang="el-GR" sz="1800" i="1">
                            <a:latin typeface="Cambria Math"/>
                          </a:rPr>
                        </m:ctrlPr>
                      </m:sSubPr>
                      <m:e>
                        <m:r>
                          <a:rPr lang="fr-FR" sz="1800" i="1">
                            <a:latin typeface="Cambria Math"/>
                          </a:rPr>
                          <m:t>𝑥</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 </m:t>
                    </m:r>
                    <m:r>
                      <a:rPr lang="fr-FR" sz="1800" i="1">
                        <a:latin typeface="Cambria Math"/>
                      </a:rPr>
                      <m:t>𝑐𝑜𝑠</m:t>
                    </m:r>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fr-FR" sz="1800" i="1">
                        <a:latin typeface="Cambria Math"/>
                      </a:rPr>
                      <m:t>𝑡</m:t>
                    </m:r>
                    <m:r>
                      <a:rPr lang="el-GR" sz="1800" i="1">
                        <a:latin typeface="Cambria Math"/>
                      </a:rPr>
                      <m:t>)</m:t>
                    </m:r>
                  </m:oMath>
                </a14:m>
                <a:r>
                  <a:rPr lang="el-GR" sz="1800" dirty="0"/>
                  <a:t> και αν είσοδος είναι το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r>
                  <a:rPr lang="el-GR" sz="1800" dirty="0"/>
                  <a:t> τότε η έξοδος είναι </a:t>
                </a:r>
                <a14:m>
                  <m:oMath xmlns:m="http://schemas.openxmlformats.org/officeDocument/2006/math">
                    <m:sSub>
                      <m:sSubPr>
                        <m:ctrlPr>
                          <a:rPr lang="el-GR" sz="1800" i="1">
                            <a:latin typeface="Cambria Math"/>
                          </a:rPr>
                        </m:ctrlPr>
                      </m:sSubPr>
                      <m:e>
                        <m:r>
                          <a:rPr lang="fr-FR" sz="1800" i="1">
                            <a:latin typeface="Cambria Math"/>
                          </a:rPr>
                          <m:t>𝑦</m:t>
                        </m:r>
                      </m:e>
                      <m:sub>
                        <m:r>
                          <a:rPr lang="el-GR" sz="1800" i="1" baseline="-25000">
                            <a:latin typeface="Cambria Math"/>
                          </a:rPr>
                          <m:t>2</m:t>
                        </m:r>
                      </m:sub>
                    </m:sSub>
                    <m:r>
                      <a:rPr lang="el-GR" sz="1800" i="1">
                        <a:latin typeface="Cambria Math"/>
                      </a:rPr>
                      <m:t>(</m:t>
                    </m:r>
                    <m:r>
                      <a:rPr lang="fr-FR" sz="1800" i="1">
                        <a:latin typeface="Cambria Math"/>
                      </a:rPr>
                      <m:t>𝑡</m:t>
                    </m:r>
                    <m:r>
                      <a:rPr lang="el-GR" sz="1800" i="1">
                        <a:latin typeface="Cambria Math"/>
                      </a:rPr>
                      <m:t>)=</m:t>
                    </m:r>
                    <m:r>
                      <a:rPr lang="fr-FR" sz="1800" b="1" i="1">
                        <a:latin typeface="Cambria Math"/>
                      </a:rPr>
                      <m:t>𝑺</m:t>
                    </m:r>
                    <m:r>
                      <a:rPr lang="el-GR" sz="1800" i="1">
                        <a:latin typeface="Cambria Math"/>
                      </a:rPr>
                      <m:t>[</m:t>
                    </m:r>
                    <m:sSub>
                      <m:sSubPr>
                        <m:ctrlPr>
                          <a:rPr lang="el-GR" sz="1800" i="1">
                            <a:latin typeface="Cambria Math"/>
                          </a:rPr>
                        </m:ctrlPr>
                      </m:sSubPr>
                      <m:e>
                        <m:r>
                          <a:rPr lang="fr-FR" sz="1800" i="1">
                            <a:latin typeface="Cambria Math"/>
                          </a:rPr>
                          <m:t>𝑥</m:t>
                        </m:r>
                      </m:e>
                      <m:sub>
                        <m:r>
                          <a:rPr lang="el-GR" sz="1800" i="1" baseline="-25000">
                            <a:latin typeface="Cambria Math"/>
                          </a:rPr>
                          <m:t>2</m:t>
                        </m:r>
                      </m:sub>
                    </m:sSub>
                    <m:r>
                      <a:rPr lang="el-GR" sz="1800" i="1">
                        <a:latin typeface="Cambria Math"/>
                      </a:rPr>
                      <m:t>(</m:t>
                    </m:r>
                    <m:r>
                      <a:rPr lang="fr-FR" sz="1800" i="1">
                        <a:latin typeface="Cambria Math"/>
                      </a:rPr>
                      <m:t>𝑡</m:t>
                    </m:r>
                    <m:r>
                      <a:rPr lang="el-GR" sz="1800" i="1">
                        <a:latin typeface="Cambria Math"/>
                      </a:rPr>
                      <m:t>)]=</m:t>
                    </m:r>
                    <m:sSub>
                      <m:sSubPr>
                        <m:ctrlPr>
                          <a:rPr lang="el-GR" sz="1800" i="1">
                            <a:latin typeface="Cambria Math"/>
                          </a:rPr>
                        </m:ctrlPr>
                      </m:sSubPr>
                      <m:e>
                        <m:r>
                          <a:rPr lang="fr-FR" sz="1800" i="1">
                            <a:latin typeface="Cambria Math"/>
                          </a:rPr>
                          <m:t>𝑥</m:t>
                        </m:r>
                      </m:e>
                      <m:sub>
                        <m:r>
                          <a:rPr lang="el-GR" sz="1800" i="1" baseline="-25000">
                            <a:latin typeface="Cambria Math"/>
                          </a:rPr>
                          <m:t>2</m:t>
                        </m:r>
                      </m:sub>
                    </m:sSub>
                    <m:r>
                      <a:rPr lang="el-GR" sz="1800" i="1">
                        <a:latin typeface="Cambria Math"/>
                      </a:rPr>
                      <m:t>(</m:t>
                    </m:r>
                    <m:r>
                      <a:rPr lang="fr-FR" sz="1800" i="1">
                        <a:latin typeface="Cambria Math"/>
                      </a:rPr>
                      <m:t>𝑡</m:t>
                    </m:r>
                    <m:r>
                      <a:rPr lang="el-GR" sz="1800" i="1">
                        <a:latin typeface="Cambria Math"/>
                      </a:rPr>
                      <m:t>) </m:t>
                    </m:r>
                    <m:r>
                      <a:rPr lang="fr-FR" sz="1800" i="1">
                        <a:latin typeface="Cambria Math"/>
                      </a:rPr>
                      <m:t>𝑐𝑜𝑠</m:t>
                    </m:r>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fr-FR" sz="1800" i="1">
                        <a:latin typeface="Cambria Math"/>
                      </a:rPr>
                      <m:t>𝑡</m:t>
                    </m:r>
                    <m:r>
                      <a:rPr lang="el-GR" sz="1800" i="1">
                        <a:latin typeface="Cambria Math"/>
                      </a:rPr>
                      <m:t>)</m:t>
                    </m:r>
                  </m:oMath>
                </a14:m>
                <a:r>
                  <a:rPr lang="el-GR" sz="1800" dirty="0"/>
                  <a:t>. </a:t>
                </a:r>
                <a:endParaRPr lang="el-GR" sz="1800" dirty="0" smtClean="0"/>
              </a:p>
              <a:p>
                <a:pPr marL="0" indent="0" algn="l">
                  <a:spcBef>
                    <a:spcPts val="600"/>
                  </a:spcBef>
                  <a:spcAft>
                    <a:spcPts val="600"/>
                  </a:spcAft>
                  <a:buNone/>
                </a:pPr>
                <a:r>
                  <a:rPr lang="el-GR" sz="1800" dirty="0" smtClean="0"/>
                  <a:t>Αν </a:t>
                </a:r>
                <a:r>
                  <a:rPr lang="el-GR" sz="1800" dirty="0"/>
                  <a:t>η είσοδος του συστήματος είναι ο γραμμικός συνδυασμός </a:t>
                </a:r>
                <a14:m>
                  <m:oMath xmlns:m="http://schemas.openxmlformats.org/officeDocument/2006/math">
                    <m:sSub>
                      <m:sSubPr>
                        <m:ctrlPr>
                          <a:rPr lang="el-GR" sz="1800" i="1">
                            <a:latin typeface="Cambria Math"/>
                          </a:rPr>
                        </m:ctrlPr>
                      </m:sSubPr>
                      <m:e>
                        <m:r>
                          <a:rPr lang="el-GR" sz="1800" i="1">
                            <a:latin typeface="Cambria Math"/>
                          </a:rPr>
                          <m:t>𝛼</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𝛼</m:t>
                        </m:r>
                      </m:e>
                      <m:sub>
                        <m:r>
                          <a:rPr lang="el-GR" sz="1800" i="1" baseline="-25000">
                            <a:latin typeface="Cambria Math"/>
                          </a:rPr>
                          <m:t>2</m:t>
                        </m:r>
                      </m:sub>
                    </m:sSub>
                    <m:r>
                      <a:rPr lang="el-GR" sz="1800" i="1">
                        <a:latin typeface="Cambria Math"/>
                      </a:rPr>
                      <m:t> </m:t>
                    </m:r>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oMath>
                </a14:m>
                <a:r>
                  <a:rPr lang="el-GR" sz="1800" dirty="0"/>
                  <a:t>, τότε η έξοδος είναι: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𝑦</m:t>
                      </m:r>
                      <m:r>
                        <a:rPr lang="fr-FR" sz="1800" i="1">
                          <a:latin typeface="Cambria Math"/>
                        </a:rPr>
                        <m:t>(</m:t>
                      </m:r>
                      <m:r>
                        <a:rPr lang="fr-FR" sz="1800" i="1">
                          <a:latin typeface="Cambria Math"/>
                        </a:rPr>
                        <m:t>𝑡</m:t>
                      </m:r>
                      <m:r>
                        <a:rPr lang="fr-FR" sz="1800" i="1">
                          <a:latin typeface="Cambria Math"/>
                        </a:rPr>
                        <m:t>)=</m:t>
                      </m:r>
                      <m:r>
                        <a:rPr lang="fr-FR" sz="1800" i="1">
                          <a:latin typeface="Cambria Math"/>
                        </a:rPr>
                        <m:t>𝑥</m:t>
                      </m:r>
                      <m:r>
                        <a:rPr lang="fr-FR" sz="1800" i="1">
                          <a:latin typeface="Cambria Math"/>
                        </a:rPr>
                        <m:t>(</m:t>
                      </m:r>
                      <m:r>
                        <a:rPr lang="fr-FR" sz="1800" i="1">
                          <a:latin typeface="Cambria Math"/>
                        </a:rPr>
                        <m:t>𝑡</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oMath>
                  </m:oMathPara>
                </a14:m>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m:t>
                      </m:r>
                      <m:d>
                        <m:dPr>
                          <m:begChr m:val="["/>
                          <m:endChr m:val="]"/>
                          <m:ctrlPr>
                            <a:rPr lang="el-GR" sz="1800" i="1">
                              <a:latin typeface="Cambria Math"/>
                            </a:rPr>
                          </m:ctrlPr>
                        </m:dPr>
                        <m:e>
                          <m:sSub>
                            <m:sSubPr>
                              <m:ctrlPr>
                                <a:rPr lang="el-GR" sz="1800" i="1">
                                  <a:latin typeface="Cambria Math"/>
                                </a:rPr>
                              </m:ctrlPr>
                            </m:sSubPr>
                            <m:e>
                              <m:r>
                                <a:rPr lang="el-GR" sz="1800" i="1">
                                  <a:latin typeface="Cambria Math"/>
                                </a:rPr>
                                <m:t>𝛼</m:t>
                              </m:r>
                            </m:e>
                            <m:sub>
                              <m:r>
                                <a:rPr lang="fr-F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𝑥</m:t>
                              </m:r>
                            </m:e>
                            <m:sub>
                              <m:r>
                                <a:rPr lang="fr-FR" sz="1800" i="1" baseline="-25000">
                                  <a:latin typeface="Cambria Math"/>
                                </a:rPr>
                                <m:t>1</m:t>
                              </m:r>
                            </m:sub>
                          </m:sSub>
                          <m:d>
                            <m:dPr>
                              <m:ctrlPr>
                                <a:rPr lang="el-GR" sz="1800" i="1">
                                  <a:latin typeface="Cambria Math"/>
                                </a:rPr>
                              </m:ctrlPr>
                            </m:dPr>
                            <m:e>
                              <m:r>
                                <a:rPr lang="en-US" sz="1800" i="1">
                                  <a:latin typeface="Cambria Math"/>
                                </a:rPr>
                                <m:t>𝑡</m:t>
                              </m:r>
                            </m:e>
                          </m:d>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2</m:t>
                              </m:r>
                            </m:sub>
                          </m:sSub>
                          <m:r>
                            <a:rPr lang="el-GR" sz="1800" i="1">
                              <a:latin typeface="Cambria Math"/>
                            </a:rPr>
                            <m:t> </m:t>
                          </m:r>
                          <m:sSub>
                            <m:sSubPr>
                              <m:ctrlPr>
                                <a:rPr lang="el-GR" sz="1800" i="1">
                                  <a:latin typeface="Cambria Math"/>
                                </a:rPr>
                              </m:ctrlPr>
                            </m:sSubPr>
                            <m:e>
                              <m:r>
                                <a:rPr lang="en-US" sz="1800" i="1">
                                  <a:latin typeface="Cambria Math"/>
                                </a:rPr>
                                <m:t>𝑥</m:t>
                              </m:r>
                            </m:e>
                            <m:sub>
                              <m:r>
                                <a:rPr lang="fr-FR" sz="1800" i="1" baseline="-25000">
                                  <a:latin typeface="Cambria Math"/>
                                </a:rPr>
                                <m:t>2</m:t>
                              </m:r>
                            </m:sub>
                          </m:sSub>
                          <m:d>
                            <m:dPr>
                              <m:ctrlPr>
                                <a:rPr lang="el-GR" sz="1800" i="1">
                                  <a:latin typeface="Cambria Math"/>
                                </a:rPr>
                              </m:ctrlPr>
                            </m:dPr>
                            <m:e>
                              <m:r>
                                <a:rPr lang="en-US" sz="1800" i="1">
                                  <a:latin typeface="Cambria Math"/>
                                </a:rPr>
                                <m:t>𝑡</m:t>
                              </m:r>
                            </m:e>
                          </m:d>
                        </m:e>
                      </m:d>
                      <m:r>
                        <a:rPr lang="fr-FR" sz="1800" i="1">
                          <a:latin typeface="Cambria Math"/>
                        </a:rPr>
                        <m:t> </m:t>
                      </m:r>
                      <m:r>
                        <a:rPr lang="fr-FR" sz="1800" i="1">
                          <a:latin typeface="Cambria Math"/>
                        </a:rPr>
                        <m:t>𝑐𝑜𝑠</m:t>
                      </m:r>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e>
                      </m:d>
                    </m:oMath>
                  </m:oMathPara>
                </a14:m>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1</m:t>
                          </m:r>
                        </m:sub>
                      </m:sSub>
                      <m:r>
                        <a:rPr lang="fr-FR" sz="1800" i="1">
                          <a:latin typeface="Cambria Math"/>
                        </a:rPr>
                        <m:t>[</m:t>
                      </m:r>
                      <m:sSub>
                        <m:sSubPr>
                          <m:ctrlPr>
                            <a:rPr lang="el-GR" sz="1800" i="1">
                              <a:latin typeface="Cambria Math"/>
                            </a:rPr>
                          </m:ctrlPr>
                        </m:sSubPr>
                        <m:e>
                          <m:r>
                            <a:rPr lang="fr-FR" sz="1800" i="1">
                              <a:latin typeface="Cambria Math"/>
                            </a:rPr>
                            <m:t>𝑥</m:t>
                          </m:r>
                        </m:e>
                        <m:sub>
                          <m:r>
                            <a:rPr lang="fr-FR" sz="1800" i="1" baseline="-25000">
                              <a:latin typeface="Cambria Math"/>
                            </a:rPr>
                            <m:t>1</m:t>
                          </m:r>
                        </m:sub>
                      </m:sSub>
                      <m:r>
                        <a:rPr lang="fr-FR" sz="1800" i="1">
                          <a:latin typeface="Cambria Math"/>
                        </a:rPr>
                        <m:t>(</m:t>
                      </m:r>
                      <m:r>
                        <a:rPr lang="fr-FR" sz="1800" i="1">
                          <a:latin typeface="Cambria Math"/>
                        </a:rPr>
                        <m:t>𝑡</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2</m:t>
                          </m:r>
                        </m:sub>
                      </m:sSub>
                      <m:r>
                        <a:rPr lang="fr-FR" sz="1800" i="1">
                          <a:latin typeface="Cambria Math"/>
                        </a:rPr>
                        <m:t>[</m:t>
                      </m:r>
                      <m:sSub>
                        <m:sSubPr>
                          <m:ctrlPr>
                            <a:rPr lang="el-GR" sz="1800" i="1">
                              <a:latin typeface="Cambria Math"/>
                            </a:rPr>
                          </m:ctrlPr>
                        </m:sSubPr>
                        <m:e>
                          <m:r>
                            <a:rPr lang="fr-FR" sz="1800" i="1">
                              <a:latin typeface="Cambria Math"/>
                            </a:rPr>
                            <m:t>𝑥</m:t>
                          </m:r>
                        </m:e>
                        <m:sub>
                          <m:r>
                            <a:rPr lang="fr-FR" sz="1800" i="1" baseline="-25000">
                              <a:latin typeface="Cambria Math"/>
                            </a:rPr>
                            <m:t>2</m:t>
                          </m:r>
                        </m:sub>
                      </m:sSub>
                      <m:r>
                        <a:rPr lang="fr-FR" sz="1800" i="1">
                          <a:latin typeface="Cambria Math"/>
                        </a:rPr>
                        <m:t>(</m:t>
                      </m:r>
                      <m:r>
                        <a:rPr lang="fr-FR" sz="1800" i="1">
                          <a:latin typeface="Cambria Math"/>
                        </a:rPr>
                        <m:t>𝑡</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oMath>
                  </m:oMathPara>
                </a14:m>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1</m:t>
                          </m:r>
                        </m:sub>
                      </m:sSub>
                      <m:sSub>
                        <m:sSubPr>
                          <m:ctrlPr>
                            <a:rPr lang="el-GR" sz="1800" i="1">
                              <a:latin typeface="Cambria Math"/>
                            </a:rPr>
                          </m:ctrlPr>
                        </m:sSubPr>
                        <m:e>
                          <m:r>
                            <a:rPr lang="fr-FR" sz="1800" i="1">
                              <a:latin typeface="Cambria Math"/>
                            </a:rPr>
                            <m:t>𝑦</m:t>
                          </m:r>
                        </m:e>
                        <m:sub>
                          <m:r>
                            <a:rPr lang="fr-FR" sz="1800" i="1" baseline="-25000">
                              <a:latin typeface="Cambria Math"/>
                            </a:rPr>
                            <m:t>1</m:t>
                          </m:r>
                        </m:sub>
                      </m:sSub>
                      <m:r>
                        <a:rPr lang="fr-FR" sz="1800" i="1">
                          <a:latin typeface="Cambria Math"/>
                        </a:rPr>
                        <m:t>(</m:t>
                      </m:r>
                      <m:r>
                        <a:rPr lang="fr-FR" sz="1800" i="1">
                          <a:latin typeface="Cambria Math"/>
                        </a:rPr>
                        <m:t>𝑡</m:t>
                      </m:r>
                      <m:r>
                        <a:rPr lang="fr-FR" sz="1800" i="1">
                          <a:latin typeface="Cambria Math"/>
                        </a:rPr>
                        <m:t>)+</m:t>
                      </m:r>
                      <m:sSub>
                        <m:sSubPr>
                          <m:ctrlPr>
                            <a:rPr lang="el-GR" sz="1800" i="1">
                              <a:latin typeface="Cambria Math"/>
                            </a:rPr>
                          </m:ctrlPr>
                        </m:sSubPr>
                        <m:e>
                          <m:r>
                            <a:rPr lang="el-GR" sz="1800" i="1">
                              <a:latin typeface="Cambria Math"/>
                            </a:rPr>
                            <m:t>𝛼</m:t>
                          </m:r>
                        </m:e>
                        <m:sub>
                          <m:r>
                            <a:rPr lang="fr-FR" sz="1800" i="1" baseline="-25000">
                              <a:latin typeface="Cambria Math"/>
                            </a:rPr>
                            <m:t>2</m:t>
                          </m:r>
                        </m:sub>
                      </m:sSub>
                      <m:sSub>
                        <m:sSubPr>
                          <m:ctrlPr>
                            <a:rPr lang="el-GR" sz="1800" i="1">
                              <a:latin typeface="Cambria Math"/>
                            </a:rPr>
                          </m:ctrlPr>
                        </m:sSubPr>
                        <m:e>
                          <m:r>
                            <a:rPr lang="fr-FR" sz="1800" i="1">
                              <a:latin typeface="Cambria Math"/>
                            </a:rPr>
                            <m:t>𝑦</m:t>
                          </m:r>
                        </m:e>
                        <m:sub>
                          <m:r>
                            <a:rPr lang="fr-FR" sz="1800" i="1" baseline="-25000">
                              <a:latin typeface="Cambria Math"/>
                            </a:rPr>
                            <m:t>2</m:t>
                          </m:r>
                        </m:sub>
                      </m:sSub>
                      <m:r>
                        <a:rPr lang="fr-FR" sz="1800" i="1">
                          <a:latin typeface="Cambria Math"/>
                        </a:rPr>
                        <m:t>(</m:t>
                      </m:r>
                      <m:r>
                        <a:rPr lang="fr-FR" sz="1800" i="1">
                          <a:latin typeface="Cambria Math"/>
                        </a:rPr>
                        <m:t>𝑡</m:t>
                      </m:r>
                      <m:r>
                        <a:rPr lang="fr-FR" sz="1800" i="1">
                          <a:latin typeface="Cambria Math"/>
                        </a:rPr>
                        <m:t>)</m:t>
                      </m:r>
                    </m:oMath>
                  </m:oMathPara>
                </a14:m>
                <a:endParaRPr lang="el-GR" sz="1800" dirty="0"/>
              </a:p>
              <a:p>
                <a:pPr marL="0" indent="0" algn="l">
                  <a:spcBef>
                    <a:spcPts val="600"/>
                  </a:spcBef>
                  <a:spcAft>
                    <a:spcPts val="600"/>
                  </a:spcAft>
                  <a:buNone/>
                </a:pPr>
                <a:r>
                  <a:rPr lang="el-GR" sz="1800" dirty="0"/>
                  <a:t>Επομένως ότι το σύστημα είναι </a:t>
                </a:r>
                <a:r>
                  <a:rPr lang="el-GR" sz="1800" b="1" dirty="0"/>
                  <a:t>γραμμικό</a:t>
                </a:r>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222"/>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a:t>
            </a:fld>
            <a:endParaRPr lang="el-GR"/>
          </a:p>
        </p:txBody>
      </p:sp>
    </p:spTree>
    <p:extLst>
      <p:ext uri="{BB962C8B-B14F-4D97-AF65-F5344CB8AC3E}">
        <p14:creationId xmlns:p14="http://schemas.microsoft.com/office/powerpoint/2010/main" val="19698016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3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(β) Έλεγχος χρονικής μεταβλητότητας: Αν το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είναι η είσοδος του διαμορφωτή τότε η έξοδος είναι </a:t>
                </a:r>
                <a14:m>
                  <m:oMath xmlns:m="http://schemas.openxmlformats.org/officeDocument/2006/math">
                    <m:r>
                      <a:rPr lang="fr-FR" sz="1800" i="1">
                        <a:latin typeface="Cambria Math"/>
                      </a:rPr>
                      <m:t>𝑦</m:t>
                    </m:r>
                    <m:r>
                      <a:rPr lang="el-GR" sz="1800" i="1">
                        <a:latin typeface="Cambria Math"/>
                      </a:rPr>
                      <m:t>(</m:t>
                    </m:r>
                    <m:r>
                      <a:rPr lang="fr-FR" sz="1800" i="1">
                        <a:latin typeface="Cambria Math"/>
                      </a:rPr>
                      <m:t>𝑡</m:t>
                    </m:r>
                    <m:r>
                      <a:rPr lang="el-GR" sz="1800" i="1">
                        <a:latin typeface="Cambria Math"/>
                      </a:rPr>
                      <m:t>)=</m:t>
                    </m:r>
                    <m:r>
                      <a:rPr lang="fr-FR" sz="1800" i="1">
                        <a:latin typeface="Cambria Math"/>
                      </a:rPr>
                      <m:t>𝑥</m:t>
                    </m:r>
                    <m:r>
                      <a:rPr lang="el-GR" sz="1800" i="1">
                        <a:latin typeface="Cambria Math"/>
                      </a:rPr>
                      <m:t>(</m:t>
                    </m:r>
                    <m:r>
                      <a:rPr lang="fr-FR" sz="1800" i="1">
                        <a:latin typeface="Cambria Math"/>
                      </a:rPr>
                      <m:t>𝑡</m:t>
                    </m:r>
                    <m:r>
                      <a:rPr lang="el-GR" sz="1800" i="1">
                        <a:latin typeface="Cambria Math"/>
                      </a:rPr>
                      <m:t>) </m:t>
                    </m:r>
                    <m:r>
                      <a:rPr lang="fr-FR" sz="1800" i="1">
                        <a:latin typeface="Cambria Math"/>
                      </a:rPr>
                      <m:t>𝑐𝑜𝑠</m:t>
                    </m:r>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fr-FR" sz="1800" i="1">
                        <a:latin typeface="Cambria Math"/>
                      </a:rPr>
                      <m:t>𝑡</m:t>
                    </m:r>
                    <m:r>
                      <a:rPr lang="el-GR" sz="1800" i="1">
                        <a:latin typeface="Cambria Math"/>
                      </a:rPr>
                      <m:t>)</m:t>
                    </m:r>
                  </m:oMath>
                </a14:m>
                <a:r>
                  <a:rPr lang="el-GR" sz="1800" dirty="0"/>
                  <a:t>. Η απόκριση του συστήματος στο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0</m:t>
                        </m:r>
                      </m:sub>
                    </m:sSub>
                    <m:r>
                      <a:rPr lang="el-GR" sz="1800" i="1">
                        <a:latin typeface="Cambria Math"/>
                      </a:rPr>
                      <m:t>)</m:t>
                    </m:r>
                  </m:oMath>
                </a14:m>
                <a:r>
                  <a:rPr lang="el-GR" sz="1800" dirty="0"/>
                  <a:t> είναι </a:t>
                </a:r>
                <a14:m>
                  <m:oMath xmlns:m="http://schemas.openxmlformats.org/officeDocument/2006/math">
                    <m:sSub>
                      <m:sSubPr>
                        <m:ctrlPr>
                          <a:rPr lang="el-GR" sz="1800" i="1">
                            <a:latin typeface="Cambria Math"/>
                          </a:rPr>
                        </m:ctrlPr>
                      </m:sSubPr>
                      <m:e>
                        <m:r>
                          <a:rPr lang="fr-FR" sz="1800" i="1">
                            <a:latin typeface="Cambria Math"/>
                          </a:rPr>
                          <m:t>𝑦</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m:t>
                    </m:r>
                    <m:r>
                      <a:rPr lang="fr-FR" sz="1800" i="1">
                        <a:latin typeface="Cambria Math"/>
                      </a:rPr>
                      <m:t>𝑥</m:t>
                    </m:r>
                    <m:r>
                      <a:rPr lang="el-GR" sz="1800" i="1">
                        <a:latin typeface="Cambria Math"/>
                      </a:rPr>
                      <m:t>(</m:t>
                    </m:r>
                    <m:r>
                      <a:rPr lang="fr-FR" sz="1800" i="1">
                        <a:latin typeface="Cambria Math"/>
                      </a:rPr>
                      <m:t>𝑡</m:t>
                    </m:r>
                    <m:r>
                      <a:rPr lang="el-GR" sz="1800" i="1">
                        <a:latin typeface="Cambria Math"/>
                      </a:rPr>
                      <m:t>−</m:t>
                    </m:r>
                    <m:sSub>
                      <m:sSubPr>
                        <m:ctrlPr>
                          <a:rPr lang="el-GR" sz="1800" i="1">
                            <a:latin typeface="Cambria Math"/>
                          </a:rPr>
                        </m:ctrlPr>
                      </m:sSubPr>
                      <m:e>
                        <m:r>
                          <a:rPr lang="fr-FR" sz="1800" i="1">
                            <a:latin typeface="Cambria Math"/>
                          </a:rPr>
                          <m:t>𝑡</m:t>
                        </m:r>
                      </m:e>
                      <m:sub>
                        <m:r>
                          <a:rPr lang="el-GR" sz="1800" i="1" baseline="-25000">
                            <a:latin typeface="Cambria Math"/>
                          </a:rPr>
                          <m:t>0</m:t>
                        </m:r>
                      </m:sub>
                    </m:sSub>
                    <m:r>
                      <a:rPr lang="el-GR" sz="1800" i="1">
                        <a:latin typeface="Cambria Math"/>
                      </a:rPr>
                      <m:t>)</m:t>
                    </m:r>
                    <m:r>
                      <a:rPr lang="fr-FR" sz="1800" i="1">
                        <a:latin typeface="Cambria Math"/>
                      </a:rPr>
                      <m:t>𝑐𝑜𝑠</m:t>
                    </m:r>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fr-FR" sz="1800" i="1">
                        <a:latin typeface="Cambria Math"/>
                      </a:rPr>
                      <m:t>𝑡</m:t>
                    </m:r>
                    <m:r>
                      <a:rPr lang="el-GR" sz="1800" i="1">
                        <a:latin typeface="Cambria Math"/>
                      </a:rPr>
                      <m:t>)</m:t>
                    </m:r>
                  </m:oMath>
                </a14:m>
                <a:r>
                  <a:rPr lang="el-GR" sz="1800" dirty="0"/>
                  <a:t>. Παρατηρούμε ότι γενικά ισχύει </a:t>
                </a:r>
                <a14:m>
                  <m:oMath xmlns:m="http://schemas.openxmlformats.org/officeDocument/2006/math">
                    <m:sSub>
                      <m:sSubPr>
                        <m:ctrlPr>
                          <a:rPr lang="el-GR" sz="1800" i="1">
                            <a:latin typeface="Cambria Math"/>
                          </a:rPr>
                        </m:ctrlPr>
                      </m:sSubPr>
                      <m:e>
                        <m:r>
                          <a:rPr lang="fr-FR" sz="1800" i="1">
                            <a:latin typeface="Cambria Math"/>
                          </a:rPr>
                          <m:t>𝑦</m:t>
                        </m:r>
                      </m:e>
                      <m:sub>
                        <m:r>
                          <a:rPr lang="el-GR" sz="1800" i="1" baseline="-25000">
                            <a:latin typeface="Cambria Math"/>
                          </a:rPr>
                          <m:t>1</m:t>
                        </m:r>
                      </m:sub>
                    </m:sSub>
                    <m:r>
                      <a:rPr lang="el-GR" sz="1800" i="1">
                        <a:latin typeface="Cambria Math"/>
                      </a:rPr>
                      <m:t>(</m:t>
                    </m:r>
                    <m:r>
                      <a:rPr lang="fr-FR" sz="1800" i="1">
                        <a:latin typeface="Cambria Math"/>
                      </a:rPr>
                      <m:t>𝑡</m:t>
                    </m:r>
                    <m:r>
                      <a:rPr lang="el-GR" sz="1800" i="1">
                        <a:latin typeface="Cambria Math"/>
                      </a:rPr>
                      <m:t>)≠</m:t>
                    </m:r>
                    <m:r>
                      <a:rPr lang="fr-FR" sz="1800" i="1">
                        <a:latin typeface="Cambria Math"/>
                      </a:rPr>
                      <m:t>𝑦</m:t>
                    </m:r>
                    <m:r>
                      <a:rPr lang="el-GR" sz="1800" i="1">
                        <a:latin typeface="Cambria Math"/>
                      </a:rPr>
                      <m:t>(</m:t>
                    </m:r>
                    <m:r>
                      <a:rPr lang="fr-FR" sz="1800" i="1">
                        <a:latin typeface="Cambria Math"/>
                      </a:rPr>
                      <m:t>𝑡</m:t>
                    </m:r>
                    <m:r>
                      <a:rPr lang="el-GR" sz="1800" i="1">
                        <a:latin typeface="Cambria Math"/>
                      </a:rPr>
                      <m:t>−</m:t>
                    </m:r>
                    <m:sSub>
                      <m:sSubPr>
                        <m:ctrlPr>
                          <a:rPr lang="el-GR" sz="1800" i="1">
                            <a:latin typeface="Cambria Math"/>
                          </a:rPr>
                        </m:ctrlPr>
                      </m:sSubPr>
                      <m:e>
                        <m:r>
                          <a:rPr lang="fr-FR" sz="1800" i="1">
                            <a:latin typeface="Cambria Math"/>
                          </a:rPr>
                          <m:t>𝑡</m:t>
                        </m:r>
                      </m:e>
                      <m:sub>
                        <m:r>
                          <a:rPr lang="el-GR" sz="1800" i="1" baseline="-25000">
                            <a:latin typeface="Cambria Math"/>
                          </a:rPr>
                          <m:t>0</m:t>
                        </m:r>
                      </m:sub>
                    </m:sSub>
                    <m:r>
                      <a:rPr lang="el-GR" sz="1800" i="1">
                        <a:latin typeface="Cambria Math"/>
                      </a:rPr>
                      <m:t>)</m:t>
                    </m:r>
                  </m:oMath>
                </a14:m>
                <a:r>
                  <a:rPr lang="el-GR" sz="1800" dirty="0"/>
                  <a:t>, δηλαδή ο διαμορφωτής είναι σύστημα </a:t>
                </a:r>
                <a:r>
                  <a:rPr lang="el-GR" sz="1800" b="1" dirty="0"/>
                  <a:t>χρονικά μεταβαλλόμενο</a:t>
                </a:r>
                <a:r>
                  <a:rPr lang="el-GR" sz="1800" dirty="0"/>
                  <a:t>.</a:t>
                </a:r>
              </a:p>
              <a:p>
                <a:pPr marL="0" indent="0" algn="l">
                  <a:spcBef>
                    <a:spcPts val="600"/>
                  </a:spcBef>
                  <a:spcAft>
                    <a:spcPts val="600"/>
                  </a:spcAft>
                  <a:buNone/>
                </a:pPr>
                <a:r>
                  <a:rPr lang="el-GR" sz="1800" dirty="0"/>
                  <a:t>(γ) Έλεγχος αιτιότητας: Ο διαμορφωτής είναι </a:t>
                </a:r>
                <a:r>
                  <a:rPr lang="el-GR" sz="1800" b="1" dirty="0"/>
                  <a:t>αιτιατό</a:t>
                </a:r>
                <a:r>
                  <a:rPr lang="el-GR" sz="1800" dirty="0"/>
                  <a:t> σύστημα εφόσον η έξοδός του εξαρτάται μόνο από την παρούσα τιμή της εισόδου του. </a:t>
                </a:r>
              </a:p>
              <a:p>
                <a:pPr marL="0" indent="0" algn="l">
                  <a:spcBef>
                    <a:spcPts val="600"/>
                  </a:spcBef>
                  <a:spcAft>
                    <a:spcPts val="600"/>
                  </a:spcAft>
                  <a:buNone/>
                </a:pPr>
                <a:endParaRPr lang="el-GR" sz="1800" dirty="0" smtClean="0"/>
              </a:p>
              <a:p>
                <a:pPr marL="0" indent="0" algn="l">
                  <a:spcBef>
                    <a:spcPts val="600"/>
                  </a:spcBef>
                  <a:spcAft>
                    <a:spcPts val="600"/>
                  </a:spcAft>
                  <a:buNone/>
                </a:pPr>
                <a:r>
                  <a:rPr lang="el-GR" sz="1800" dirty="0" smtClean="0"/>
                  <a:t>Επειδή </a:t>
                </a:r>
                <a:r>
                  <a:rPr lang="el-GR" sz="1800" dirty="0"/>
                  <a:t>το σύστημα είναι χρονικά μεταβαλλόμενο, δεν μπορεί να χρησιμοποιηθεί η σχέση της συνέλιξης </a:t>
                </a:r>
                <a:r>
                  <a:rPr lang="el-GR" sz="1800" dirty="0" smtClean="0"/>
                  <a:t>, </a:t>
                </a:r>
                <a:r>
                  <a:rPr lang="el-GR" sz="1800" dirty="0"/>
                  <a:t>επειδή αυτή ισχύει μόνο για ΓΧΑ συστήματα. </a:t>
                </a:r>
              </a:p>
              <a:p>
                <a:pPr marL="0" indent="0" algn="l">
                  <a:spcBef>
                    <a:spcPts val="600"/>
                  </a:spcBef>
                  <a:spcAft>
                    <a:spcPts val="600"/>
                  </a:spcAft>
                  <a:buNone/>
                </a:pPr>
                <a:r>
                  <a:rPr lang="el-GR" sz="1800" dirty="0"/>
                  <a:t>Επομένως θα υπολογίσουμε την κρουστική απόκριση του διαμορφωτή από τη γενικότερη σχέση </a:t>
                </a:r>
                <a14:m>
                  <m:oMath xmlns:m="http://schemas.openxmlformats.org/officeDocument/2006/math">
                    <m:sSub>
                      <m:sSubPr>
                        <m:ctrlPr>
                          <a:rPr lang="el-GR" sz="1800" i="1">
                            <a:latin typeface="Cambria Math"/>
                          </a:rPr>
                        </m:ctrlPr>
                      </m:sSubPr>
                      <m:e>
                        <m:r>
                          <a:rPr lang="el-GR" sz="1800" i="1">
                            <a:latin typeface="Cambria Math"/>
                          </a:rPr>
                          <m:t>h</m:t>
                        </m:r>
                      </m:e>
                      <m:sub>
                        <m:r>
                          <a:rPr lang="el-GR" sz="1800" i="1" baseline="-25000">
                            <a:latin typeface="Cambria Math"/>
                          </a:rPr>
                          <m:t>𝜏</m:t>
                        </m:r>
                      </m:sub>
                    </m:sSub>
                    <m:r>
                      <a:rPr lang="el-GR" sz="1800" i="1">
                        <a:latin typeface="Cambria Math"/>
                      </a:rPr>
                      <m:t>(</m:t>
                    </m:r>
                    <m:r>
                      <a:rPr lang="fr-FR" sz="1800" i="1">
                        <a:latin typeface="Cambria Math"/>
                      </a:rPr>
                      <m:t>𝑡</m:t>
                    </m:r>
                    <m:r>
                      <a:rPr lang="el-GR" sz="1800" i="1">
                        <a:latin typeface="Cambria Math"/>
                      </a:rPr>
                      <m:t>)=</m:t>
                    </m:r>
                    <m:r>
                      <a:rPr lang="fr-FR" sz="1800" b="1" i="1">
                        <a:latin typeface="Cambria Math"/>
                      </a:rPr>
                      <m:t>𝑺</m:t>
                    </m:r>
                    <m:r>
                      <a:rPr lang="el-GR" sz="1800" i="1">
                        <a:latin typeface="Cambria Math"/>
                      </a:rPr>
                      <m:t>[ </m:t>
                    </m:r>
                    <m:r>
                      <a:rPr lang="el-GR" sz="1800" i="1">
                        <a:latin typeface="Cambria Math"/>
                      </a:rPr>
                      <m:t>𝛿</m:t>
                    </m:r>
                    <m:r>
                      <a:rPr lang="el-GR" sz="1800" i="1">
                        <a:latin typeface="Cambria Math"/>
                      </a:rPr>
                      <m:t>(</m:t>
                    </m:r>
                    <m:r>
                      <a:rPr lang="fr-FR" sz="1800" i="1">
                        <a:latin typeface="Cambria Math"/>
                      </a:rPr>
                      <m:t>𝑡</m:t>
                    </m:r>
                    <m:r>
                      <a:rPr lang="el-GR" sz="1800" i="1">
                        <a:latin typeface="Cambria Math"/>
                      </a:rPr>
                      <m:t>−</m:t>
                    </m:r>
                    <m:r>
                      <a:rPr lang="el-GR" sz="1800" i="1">
                        <a:latin typeface="Cambria Math"/>
                      </a:rPr>
                      <m:t>𝜏</m:t>
                    </m:r>
                    <m:r>
                      <a:rPr lang="el-GR" sz="1800" i="1">
                        <a:latin typeface="Cambria Math"/>
                      </a:rPr>
                      <m:t>) ]</m:t>
                    </m:r>
                  </m:oMath>
                </a14:m>
                <a:r>
                  <a:rPr lang="el-GR" sz="1800" dirty="0"/>
                  <a:t>, οπότε έχουμε</a:t>
                </a:r>
                <a:r>
                  <a:rPr lang="el-GR" sz="1800" dirty="0" smtClean="0"/>
                  <a:t>:</a:t>
                </a:r>
              </a:p>
              <a:p>
                <a:pPr marL="0" indent="0" algn="l">
                  <a:spcBef>
                    <a:spcPts val="600"/>
                  </a:spcBef>
                  <a:spcAft>
                    <a:spcPts val="600"/>
                  </a:spcAft>
                  <a:buNone/>
                </a:pPr>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fr-FR" sz="1800" i="1">
                              <a:latin typeface="Cambria Math"/>
                            </a:rPr>
                            <m:t>h</m:t>
                          </m:r>
                        </m:e>
                        <m:sub>
                          <m:r>
                            <a:rPr lang="el-GR" sz="1800" i="1" baseline="-25000">
                              <a:latin typeface="Cambria Math"/>
                            </a:rPr>
                            <m:t>𝜏</m:t>
                          </m:r>
                        </m:sub>
                      </m:sSub>
                      <m:r>
                        <a:rPr lang="fr-FR" sz="1800" i="1">
                          <a:latin typeface="Cambria Math"/>
                        </a:rPr>
                        <m:t>(</m:t>
                      </m:r>
                      <m:r>
                        <a:rPr lang="fr-FR" sz="1800" i="1">
                          <a:latin typeface="Cambria Math"/>
                        </a:rPr>
                        <m:t>𝑡</m:t>
                      </m:r>
                      <m:r>
                        <a:rPr lang="fr-FR" sz="1800" i="1">
                          <a:latin typeface="Cambria Math"/>
                        </a:rPr>
                        <m:t>)=</m:t>
                      </m:r>
                      <m:r>
                        <a:rPr lang="el-GR" sz="1800" i="1">
                          <a:latin typeface="Cambria Math"/>
                        </a:rPr>
                        <m:t>𝛿</m:t>
                      </m:r>
                      <m:r>
                        <a:rPr lang="fr-FR" sz="1800" i="1">
                          <a:latin typeface="Cambria Math"/>
                        </a:rPr>
                        <m:t>(</m:t>
                      </m:r>
                      <m:r>
                        <a:rPr lang="fr-FR" sz="1800" i="1">
                          <a:latin typeface="Cambria Math"/>
                        </a:rPr>
                        <m:t>𝑡</m:t>
                      </m:r>
                      <m:r>
                        <a:rPr lang="fr-FR" sz="1800" i="1">
                          <a:latin typeface="Cambria Math"/>
                        </a:rPr>
                        <m:t>−</m:t>
                      </m:r>
                      <m:r>
                        <a:rPr lang="el-GR" sz="1800" i="1">
                          <a:latin typeface="Cambria Math"/>
                        </a:rPr>
                        <m:t>𝜏</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fr-FR" sz="1800" i="1">
                          <a:latin typeface="Cambria Math"/>
                        </a:rPr>
                        <m:t>𝑡</m:t>
                      </m:r>
                      <m:r>
                        <a:rPr lang="fr-FR" sz="1800" i="1">
                          <a:latin typeface="Cambria Math"/>
                        </a:rPr>
                        <m:t>)=</m:t>
                      </m:r>
                      <m:r>
                        <a:rPr lang="el-GR" sz="1800" i="1">
                          <a:latin typeface="Cambria Math"/>
                        </a:rPr>
                        <m:t>𝛿</m:t>
                      </m:r>
                      <m:r>
                        <a:rPr lang="fr-FR" sz="1800" i="1">
                          <a:latin typeface="Cambria Math"/>
                        </a:rPr>
                        <m:t>(</m:t>
                      </m:r>
                      <m:r>
                        <a:rPr lang="fr-FR" sz="1800" i="1">
                          <a:latin typeface="Cambria Math"/>
                        </a:rPr>
                        <m:t>𝑡</m:t>
                      </m:r>
                      <m:r>
                        <a:rPr lang="fr-FR" sz="1800" i="1">
                          <a:latin typeface="Cambria Math"/>
                        </a:rPr>
                        <m:t>−</m:t>
                      </m:r>
                      <m:r>
                        <a:rPr lang="el-GR" sz="1800" i="1">
                          <a:latin typeface="Cambria Math"/>
                        </a:rPr>
                        <m:t>𝜏</m:t>
                      </m:r>
                      <m:r>
                        <a:rPr lang="fr-FR" sz="1800" i="1">
                          <a:latin typeface="Cambria Math"/>
                        </a:rPr>
                        <m:t>) </m:t>
                      </m:r>
                      <m:r>
                        <a:rPr lang="fr-FR" sz="1800" i="1">
                          <a:latin typeface="Cambria Math"/>
                        </a:rPr>
                        <m:t>𝑐𝑜𝑠</m:t>
                      </m:r>
                      <m:r>
                        <a:rPr lang="fr-FR" sz="1800" i="1">
                          <a:latin typeface="Cambria Math"/>
                        </a:rPr>
                        <m:t>(</m:t>
                      </m:r>
                      <m:sSub>
                        <m:sSubPr>
                          <m:ctrlPr>
                            <a:rPr lang="el-GR" sz="1800" i="1">
                              <a:latin typeface="Cambria Math"/>
                            </a:rPr>
                          </m:ctrlPr>
                        </m:sSubPr>
                        <m:e>
                          <m:r>
                            <a:rPr lang="el-GR" sz="1800" i="1">
                              <a:latin typeface="Cambria Math"/>
                            </a:rPr>
                            <m:t>𝜔</m:t>
                          </m:r>
                        </m:e>
                        <m:sub>
                          <m:r>
                            <a:rPr lang="fr-FR" sz="1800" i="1" baseline="-25000">
                              <a:latin typeface="Cambria Math"/>
                            </a:rPr>
                            <m:t>0</m:t>
                          </m:r>
                        </m:sub>
                      </m:sSub>
                      <m:r>
                        <a:rPr lang="el-GR" sz="1800" i="1">
                          <a:latin typeface="Cambria Math"/>
                        </a:rPr>
                        <m:t>𝜏</m:t>
                      </m:r>
                      <m:r>
                        <a:rPr lang="fr-FR" sz="1800" i="1">
                          <a:latin typeface="Cambria Math"/>
                        </a:rPr>
                        <m:t>)</m:t>
                      </m:r>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14</a:t>
            </a:fld>
            <a:endParaRPr lang="el-GR"/>
          </a:p>
        </p:txBody>
      </p:sp>
    </p:spTree>
    <p:extLst>
      <p:ext uri="{BB962C8B-B14F-4D97-AF65-F5344CB8AC3E}">
        <p14:creationId xmlns:p14="http://schemas.microsoft.com/office/powerpoint/2010/main" val="19698016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pPr lvl="0"/>
            <a:r>
              <a:rPr lang="el-GR" b="1" dirty="0"/>
              <a:t>4</a:t>
            </a:r>
            <a:r>
              <a:rPr lang="en-US" b="1" dirty="0" smtClean="0"/>
              <a:t>. </a:t>
            </a:r>
            <a:r>
              <a:rPr lang="el-GR" b="1" dirty="0" smtClean="0"/>
              <a:t>Ιδιότητες της Συνέλιξης</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15</a:t>
            </a:fld>
            <a:endParaRPr lang="el-GR"/>
          </a:p>
        </p:txBody>
      </p:sp>
    </p:spTree>
    <p:extLst>
      <p:ext uri="{BB962C8B-B14F-4D97-AF65-F5344CB8AC3E}">
        <p14:creationId xmlns:p14="http://schemas.microsoft.com/office/powerpoint/2010/main" val="26723877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err="1"/>
              <a:t>Αντιμεταθετική</a:t>
            </a:r>
            <a:r>
              <a:rPr lang="el-GR" dirty="0"/>
              <a:t> ιδιότητα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a:t>
                </a:r>
                <a:r>
                  <a:rPr lang="el-GR" sz="1800" dirty="0" err="1"/>
                  <a:t>αντιμεταθετική</a:t>
                </a:r>
                <a:r>
                  <a:rPr lang="el-GR" sz="1800" dirty="0"/>
                  <a:t> ιδιότητα περιγράφεται από τη σχέση</a:t>
                </a:r>
                <a:r>
                  <a:rPr lang="el-GR" sz="1800" dirty="0" smtClean="0"/>
                  <a:t>:</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l-GR" sz="1800" i="1">
                              <a:latin typeface="Cambria Math"/>
                            </a:rPr>
                            <m:t>h</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2</m:t>
                          </m:r>
                        </m:sub>
                      </m:sSub>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1</m:t>
                          </m:r>
                        </m:sub>
                      </m:sSub>
                      <m:r>
                        <a:rPr lang="el-GR" sz="1800" i="1">
                          <a:latin typeface="Cambria Math"/>
                        </a:rPr>
                        <m:t>(</m:t>
                      </m:r>
                      <m:r>
                        <a:rPr lang="el-GR" sz="1800" i="1">
                          <a:latin typeface="Cambria Math"/>
                        </a:rPr>
                        <m:t>𝑡</m:t>
                      </m:r>
                      <m:r>
                        <a:rPr lang="el-GR"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Η </a:t>
                </a:r>
                <a:r>
                  <a:rPr lang="el-GR" sz="1800" dirty="0"/>
                  <a:t>φυσική σημασία της ιδιότητας </a:t>
                </a:r>
                <a:r>
                  <a:rPr lang="el-GR" sz="1800" dirty="0" smtClean="0"/>
                  <a:t>φαίνεται </a:t>
                </a:r>
                <a:r>
                  <a:rPr lang="el-GR" sz="1800" dirty="0"/>
                  <a:t>στο παρακάτω σχήμα, από το οποίο προκύπτει πως αν δύο συστήματα είναι συνδεδεμένα σε σειρά τότε μπορούμε να εναλλάξουμε τη σειρά σύνδεσής τους χωρίς να αλλάξει η τελική έξοδος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3"/>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16</a:t>
            </a:fld>
            <a:endParaRPr lang="el-GR"/>
          </a:p>
        </p:txBody>
      </p:sp>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6" name="Object 5"/>
          <p:cNvGraphicFramePr>
            <a:graphicFrameLocks noChangeAspect="1"/>
          </p:cNvGraphicFramePr>
          <p:nvPr>
            <p:extLst>
              <p:ext uri="{D42A27DB-BD31-4B8C-83A1-F6EECF244321}">
                <p14:modId xmlns:p14="http://schemas.microsoft.com/office/powerpoint/2010/main" val="3538727065"/>
              </p:ext>
            </p:extLst>
          </p:nvPr>
        </p:nvGraphicFramePr>
        <p:xfrm>
          <a:off x="1259632" y="4365104"/>
          <a:ext cx="3168352" cy="792088"/>
        </p:xfrm>
        <a:graphic>
          <a:graphicData uri="http://schemas.openxmlformats.org/presentationml/2006/ole">
            <mc:AlternateContent xmlns:mc="http://schemas.openxmlformats.org/markup-compatibility/2006">
              <mc:Choice xmlns:v="urn:schemas-microsoft-com:vml" Requires="v">
                <p:oleObj spid="_x0000_s1059" r:id="rId4" imgW="1994988" imgH="488169" progId="Visio.Drawing.11">
                  <p:embed/>
                </p:oleObj>
              </mc:Choice>
              <mc:Fallback>
                <p:oleObj r:id="rId4" imgW="1994988" imgH="488169" progId="Visio.Drawing.11">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4365104"/>
                        <a:ext cx="3168352" cy="792088"/>
                      </a:xfrm>
                      <a:prstGeom prst="rect">
                        <a:avLst/>
                      </a:prstGeom>
                      <a:noFill/>
                    </p:spPr>
                  </p:pic>
                </p:oleObj>
              </mc:Fallback>
            </mc:AlternateContent>
          </a:graphicData>
        </a:graphic>
      </p:graphicFrame>
      <p:sp>
        <p:nvSpPr>
          <p:cNvPr id="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8" name="Object 7"/>
          <p:cNvGraphicFramePr>
            <a:graphicFrameLocks noChangeAspect="1"/>
          </p:cNvGraphicFramePr>
          <p:nvPr>
            <p:extLst>
              <p:ext uri="{D42A27DB-BD31-4B8C-83A1-F6EECF244321}">
                <p14:modId xmlns:p14="http://schemas.microsoft.com/office/powerpoint/2010/main" val="4241490242"/>
              </p:ext>
            </p:extLst>
          </p:nvPr>
        </p:nvGraphicFramePr>
        <p:xfrm>
          <a:off x="4716016" y="4365104"/>
          <a:ext cx="3168352" cy="778431"/>
        </p:xfrm>
        <a:graphic>
          <a:graphicData uri="http://schemas.openxmlformats.org/presentationml/2006/ole">
            <mc:AlternateContent xmlns:mc="http://schemas.openxmlformats.org/markup-compatibility/2006">
              <mc:Choice xmlns:v="urn:schemas-microsoft-com:vml" Requires="v">
                <p:oleObj spid="_x0000_s1060" r:id="rId6" imgW="1994988" imgH="488169" progId="Visio.Drawing.11">
                  <p:embed/>
                </p:oleObj>
              </mc:Choice>
              <mc:Fallback>
                <p:oleObj r:id="rId6" imgW="1994988" imgH="488169" progId="Visio.Drawing.11">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16016" y="4365104"/>
                        <a:ext cx="3168352" cy="778431"/>
                      </a:xfrm>
                      <a:prstGeom prst="rect">
                        <a:avLst/>
                      </a:prstGeom>
                      <a:noFill/>
                    </p:spPr>
                  </p:pic>
                </p:oleObj>
              </mc:Fallback>
            </mc:AlternateContent>
          </a:graphicData>
        </a:graphic>
      </p:graphicFrame>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err="1"/>
              <a:t>Προσεταιριστική</a:t>
            </a:r>
            <a:r>
              <a:rPr lang="el-GR" dirty="0"/>
              <a:t> ιδιότητα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a:t>
                </a:r>
                <a:r>
                  <a:rPr lang="el-GR" sz="1800" dirty="0" err="1"/>
                  <a:t>προσεταιριστική</a:t>
                </a:r>
                <a:r>
                  <a:rPr lang="el-GR" sz="1800" dirty="0"/>
                  <a:t> ιδιότητα περιγράφεται από τη </a:t>
                </a:r>
                <a:r>
                  <a:rPr lang="el-GR" sz="1800" dirty="0" smtClean="0"/>
                  <a:t>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d>
                        <m:dPr>
                          <m:begChr m:val="["/>
                          <m:endChr m:val="]"/>
                          <m:ctrlPr>
                            <a:rPr lang="el-GR" sz="1800" i="1">
                              <a:latin typeface="Cambria Math"/>
                            </a:rPr>
                          </m:ctrlPr>
                        </m:dPr>
                        <m:e>
                          <m:r>
                            <a:rPr lang="fr-FR" sz="1800" i="1">
                              <a:latin typeface="Cambria Math"/>
                            </a:rPr>
                            <m:t>𝑥</m:t>
                          </m:r>
                          <m:d>
                            <m:dPr>
                              <m:ctrlPr>
                                <a:rPr lang="el-GR" sz="1800" i="1">
                                  <a:latin typeface="Cambria Math"/>
                                </a:rPr>
                              </m:ctrlPr>
                            </m:dPr>
                            <m:e>
                              <m:r>
                                <a:rPr lang="fr-FR" sz="1800" i="1">
                                  <a:latin typeface="Cambria Math"/>
                                </a:rPr>
                                <m:t>𝑡</m:t>
                              </m:r>
                            </m:e>
                          </m:d>
                          <m:r>
                            <a:rPr lang="fr-FR" sz="1800" i="1">
                              <a:latin typeface="Cambria Math"/>
                            </a:rPr>
                            <m:t>∗</m:t>
                          </m:r>
                          <m:sSub>
                            <m:sSubPr>
                              <m:ctrlPr>
                                <a:rPr lang="el-GR" sz="1800" i="1">
                                  <a:latin typeface="Cambria Math"/>
                                </a:rPr>
                              </m:ctrlPr>
                            </m:sSubPr>
                            <m:e>
                              <m:r>
                                <a:rPr lang="fr-FR" sz="1800" i="1">
                                  <a:latin typeface="Cambria Math"/>
                                </a:rPr>
                                <m:t>h</m:t>
                              </m:r>
                            </m:e>
                            <m:sub>
                              <m:r>
                                <a:rPr lang="fr-FR" sz="1800" i="1">
                                  <a:latin typeface="Cambria Math"/>
                                </a:rPr>
                                <m:t>1</m:t>
                              </m:r>
                            </m:sub>
                          </m:sSub>
                          <m:d>
                            <m:dPr>
                              <m:ctrlPr>
                                <a:rPr lang="el-GR" sz="1800" i="1">
                                  <a:latin typeface="Cambria Math"/>
                                </a:rPr>
                              </m:ctrlPr>
                            </m:dPr>
                            <m:e>
                              <m:r>
                                <a:rPr lang="fr-FR" sz="1800" i="1">
                                  <a:latin typeface="Cambria Math"/>
                                </a:rPr>
                                <m:t>𝑡</m:t>
                              </m:r>
                            </m:e>
                          </m:d>
                        </m:e>
                      </m:d>
                      <m:r>
                        <a:rPr lang="fr-FR" sz="1800" i="1">
                          <a:latin typeface="Cambria Math"/>
                        </a:rPr>
                        <m:t>∗</m:t>
                      </m:r>
                      <m:sSub>
                        <m:sSubPr>
                          <m:ctrlPr>
                            <a:rPr lang="el-GR" sz="1800" i="1">
                              <a:latin typeface="Cambria Math"/>
                            </a:rPr>
                          </m:ctrlPr>
                        </m:sSubPr>
                        <m:e>
                          <m:r>
                            <a:rPr lang="fr-FR" sz="1800" i="1">
                              <a:latin typeface="Cambria Math"/>
                            </a:rPr>
                            <m:t>h</m:t>
                          </m:r>
                        </m:e>
                        <m:sub>
                          <m:r>
                            <a:rPr lang="fr-FR" sz="1800" i="1">
                              <a:latin typeface="Cambria Math"/>
                            </a:rPr>
                            <m:t>2</m:t>
                          </m:r>
                        </m:sub>
                      </m:sSub>
                      <m:d>
                        <m:dPr>
                          <m:ctrlPr>
                            <a:rPr lang="el-GR" sz="1800" i="1">
                              <a:latin typeface="Cambria Math"/>
                            </a:rPr>
                          </m:ctrlPr>
                        </m:dPr>
                        <m:e>
                          <m:r>
                            <a:rPr lang="fr-FR" sz="1800" i="1">
                              <a:latin typeface="Cambria Math"/>
                            </a:rPr>
                            <m:t>𝑡</m:t>
                          </m:r>
                        </m:e>
                      </m:d>
                      <m:r>
                        <a:rPr lang="fr-FR" sz="1800" i="1">
                          <a:latin typeface="Cambria Math"/>
                        </a:rPr>
                        <m:t>=</m:t>
                      </m:r>
                      <m:r>
                        <a:rPr lang="fr-FR" sz="1800" i="1">
                          <a:latin typeface="Cambria Math"/>
                        </a:rPr>
                        <m:t>𝑥</m:t>
                      </m:r>
                      <m:d>
                        <m:dPr>
                          <m:ctrlPr>
                            <a:rPr lang="el-GR" sz="1800" i="1">
                              <a:latin typeface="Cambria Math"/>
                            </a:rPr>
                          </m:ctrlPr>
                        </m:dPr>
                        <m:e>
                          <m:r>
                            <a:rPr lang="fr-FR" sz="1800" i="1">
                              <a:latin typeface="Cambria Math"/>
                            </a:rPr>
                            <m:t>𝑡</m:t>
                          </m:r>
                        </m:e>
                      </m:d>
                      <m:r>
                        <a:rPr lang="fr-FR" sz="1800" i="1">
                          <a:latin typeface="Cambria Math"/>
                        </a:rPr>
                        <m:t>∗[</m:t>
                      </m:r>
                      <m:sSub>
                        <m:sSubPr>
                          <m:ctrlPr>
                            <a:rPr lang="el-GR" sz="1800" i="1">
                              <a:latin typeface="Cambria Math"/>
                            </a:rPr>
                          </m:ctrlPr>
                        </m:sSubPr>
                        <m:e>
                          <m:r>
                            <a:rPr lang="fr-FR" sz="1800" i="1">
                              <a:latin typeface="Cambria Math"/>
                            </a:rPr>
                            <m:t>h</m:t>
                          </m:r>
                        </m:e>
                        <m:sub>
                          <m:r>
                            <a:rPr lang="fr-FR" sz="1800" i="1">
                              <a:latin typeface="Cambria Math"/>
                            </a:rPr>
                            <m:t>1</m:t>
                          </m:r>
                        </m:sub>
                      </m:sSub>
                      <m:r>
                        <a:rPr lang="fr-FR" sz="1800" i="1">
                          <a:latin typeface="Cambria Math"/>
                        </a:rPr>
                        <m:t>(</m:t>
                      </m:r>
                      <m:r>
                        <a:rPr lang="fr-FR" sz="1800" i="1">
                          <a:latin typeface="Cambria Math"/>
                        </a:rPr>
                        <m:t>𝑡</m:t>
                      </m:r>
                      <m:r>
                        <a:rPr lang="fr-FR" sz="1800" i="1">
                          <a:latin typeface="Cambria Math"/>
                        </a:rPr>
                        <m:t>)∗</m:t>
                      </m:r>
                      <m:sSub>
                        <m:sSubPr>
                          <m:ctrlPr>
                            <a:rPr lang="el-GR" sz="1800" i="1">
                              <a:latin typeface="Cambria Math"/>
                            </a:rPr>
                          </m:ctrlPr>
                        </m:sSubPr>
                        <m:e>
                          <m:r>
                            <a:rPr lang="fr-FR" sz="1800" i="1">
                              <a:latin typeface="Cambria Math"/>
                            </a:rPr>
                            <m:t>h</m:t>
                          </m:r>
                        </m:e>
                        <m:sub>
                          <m:r>
                            <a:rPr lang="fr-FR" sz="1800" i="1">
                              <a:latin typeface="Cambria Math"/>
                            </a:rPr>
                            <m:t>2</m:t>
                          </m:r>
                        </m:sub>
                      </m:sSub>
                      <m:r>
                        <a:rPr lang="fr-FR" sz="1800" i="1">
                          <a:latin typeface="Cambria Math"/>
                        </a:rPr>
                        <m:t>(</m:t>
                      </m:r>
                      <m:r>
                        <a:rPr lang="fr-FR" sz="1800" i="1">
                          <a:latin typeface="Cambria Math"/>
                        </a:rPr>
                        <m:t>𝑡</m:t>
                      </m:r>
                      <m:r>
                        <a:rPr lang="fr-FR"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Η </a:t>
                </a:r>
                <a:r>
                  <a:rPr lang="el-GR" sz="1800" dirty="0"/>
                  <a:t>φυσική σημασία της </a:t>
                </a:r>
                <a:r>
                  <a:rPr lang="el-GR" sz="1800" dirty="0" err="1"/>
                  <a:t>προσεταιριστικής</a:t>
                </a:r>
                <a:r>
                  <a:rPr lang="el-GR" sz="1800" dirty="0"/>
                  <a:t> ιδιότητας φαίνεται στο παρακάτω σχήμα, από το οποίο προκύπτει πως όταν δύο συστήματα συνδέονται σε σειρά μπορούν να αντικατασταθούν με ένα τρίτο σύστημα, το οποίο έχει κρουστική απόκριση ίση με τη συνέλιξη των κρουστικών αποκρίσεων των δύο σε σειρά συνδεμένων συστημάτων.</a:t>
                </a:r>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3"/>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17</a:t>
            </a:fld>
            <a:endParaRPr lang="el-GR"/>
          </a:p>
        </p:txBody>
      </p:sp>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6" name="Object 5"/>
          <p:cNvGraphicFramePr>
            <a:graphicFrameLocks noChangeAspect="1"/>
          </p:cNvGraphicFramePr>
          <p:nvPr>
            <p:extLst>
              <p:ext uri="{D42A27DB-BD31-4B8C-83A1-F6EECF244321}">
                <p14:modId xmlns:p14="http://schemas.microsoft.com/office/powerpoint/2010/main" val="2330368281"/>
              </p:ext>
            </p:extLst>
          </p:nvPr>
        </p:nvGraphicFramePr>
        <p:xfrm>
          <a:off x="1115616" y="5013176"/>
          <a:ext cx="3256362" cy="792088"/>
        </p:xfrm>
        <a:graphic>
          <a:graphicData uri="http://schemas.openxmlformats.org/presentationml/2006/ole">
            <mc:AlternateContent xmlns:mc="http://schemas.openxmlformats.org/markup-compatibility/2006">
              <mc:Choice xmlns:v="urn:schemas-microsoft-com:vml" Requires="v">
                <p:oleObj spid="_x0000_s2081" r:id="rId4" imgW="1994988" imgH="488169" progId="Visio.Drawing.11">
                  <p:embed/>
                </p:oleObj>
              </mc:Choice>
              <mc:Fallback>
                <p:oleObj r:id="rId4" imgW="1994988" imgH="488169" progId="Visio.Drawing.11">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16" y="5013176"/>
                        <a:ext cx="3256362" cy="792088"/>
                      </a:xfrm>
                      <a:prstGeom prst="rect">
                        <a:avLst/>
                      </a:prstGeom>
                      <a:noFill/>
                    </p:spPr>
                  </p:pic>
                </p:oleObj>
              </mc:Fallback>
            </mc:AlternateContent>
          </a:graphicData>
        </a:graphic>
      </p:graphicFrame>
      <p:sp>
        <p:nvSpPr>
          <p:cNvPr id="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8" name="Object 7"/>
          <p:cNvGraphicFramePr>
            <a:graphicFrameLocks noChangeAspect="1"/>
          </p:cNvGraphicFramePr>
          <p:nvPr>
            <p:extLst>
              <p:ext uri="{D42A27DB-BD31-4B8C-83A1-F6EECF244321}">
                <p14:modId xmlns:p14="http://schemas.microsoft.com/office/powerpoint/2010/main" val="1309056336"/>
              </p:ext>
            </p:extLst>
          </p:nvPr>
        </p:nvGraphicFramePr>
        <p:xfrm>
          <a:off x="4744019" y="5013176"/>
          <a:ext cx="3212357" cy="792088"/>
        </p:xfrm>
        <a:graphic>
          <a:graphicData uri="http://schemas.openxmlformats.org/presentationml/2006/ole">
            <mc:AlternateContent xmlns:mc="http://schemas.openxmlformats.org/markup-compatibility/2006">
              <mc:Choice xmlns:v="urn:schemas-microsoft-com:vml" Requires="v">
                <p:oleObj spid="_x0000_s2082" r:id="rId6" imgW="1994988" imgH="488169" progId="Visio.Drawing.11">
                  <p:embed/>
                </p:oleObj>
              </mc:Choice>
              <mc:Fallback>
                <p:oleObj r:id="rId6" imgW="1994988" imgH="488169" progId="Visio.Drawing.11">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44019" y="5013176"/>
                        <a:ext cx="3212357" cy="792088"/>
                      </a:xfrm>
                      <a:prstGeom prst="rect">
                        <a:avLst/>
                      </a:prstGeom>
                      <a:noFill/>
                    </p:spPr>
                  </p:pic>
                </p:oleObj>
              </mc:Fallback>
            </mc:AlternateContent>
          </a:graphicData>
        </a:graphic>
      </p:graphicFrame>
    </p:spTree>
    <p:extLst>
      <p:ext uri="{BB962C8B-B14F-4D97-AF65-F5344CB8AC3E}">
        <p14:creationId xmlns:p14="http://schemas.microsoft.com/office/powerpoint/2010/main" val="34671601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Επιμεριστική ιδιότητα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επιμεριστική ιδιότητα περιγράφεται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d>
                        <m:dPr>
                          <m:begChr m:val="["/>
                          <m:endChr m:val="]"/>
                          <m:ctrlPr>
                            <a:rPr lang="el-GR" sz="1800" i="1">
                              <a:latin typeface="Cambria Math"/>
                            </a:rPr>
                          </m:ctrlPr>
                        </m:dPr>
                        <m:e>
                          <m:sSub>
                            <m:sSubPr>
                              <m:ctrlPr>
                                <a:rPr lang="el-GR" sz="1800" i="1">
                                  <a:latin typeface="Cambria Math"/>
                                </a:rPr>
                              </m:ctrlPr>
                            </m:sSubPr>
                            <m:e>
                              <m:r>
                                <a:rPr lang="el-GR" sz="1800" i="1">
                                  <a:latin typeface="Cambria Math"/>
                                </a:rPr>
                                <m:t>h</m:t>
                              </m:r>
                            </m:e>
                            <m:sub>
                              <m:r>
                                <a:rPr lang="el-GR" sz="1800" i="1">
                                  <a:latin typeface="Cambria Math"/>
                                </a:rPr>
                                <m:t>1</m:t>
                              </m:r>
                            </m:sub>
                          </m:sSub>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2</m:t>
                              </m:r>
                            </m:sub>
                          </m:sSub>
                          <m:d>
                            <m:dPr>
                              <m:ctrlPr>
                                <a:rPr lang="el-GR" sz="1800" i="1">
                                  <a:latin typeface="Cambria Math"/>
                                </a:rPr>
                              </m:ctrlPr>
                            </m:dPr>
                            <m:e>
                              <m:r>
                                <a:rPr lang="en-US" sz="1800" i="1">
                                  <a:latin typeface="Cambria Math"/>
                                </a:rPr>
                                <m:t>𝑡</m:t>
                              </m:r>
                            </m:e>
                          </m:d>
                        </m:e>
                      </m:d>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h</m:t>
                          </m:r>
                        </m:e>
                        <m:sub>
                          <m:r>
                            <a:rPr lang="el-GR" sz="1800" i="1">
                              <a:latin typeface="Cambria Math"/>
                            </a:rPr>
                            <m:t>1</m:t>
                          </m:r>
                        </m:sub>
                      </m:sSub>
                      <m:r>
                        <a:rPr lang="el-GR" sz="1800" i="1">
                          <a:latin typeface="Cambria Math"/>
                        </a:rPr>
                        <m:t>(</m:t>
                      </m:r>
                      <m:r>
                        <a:rPr lang="en-US" sz="1800" i="1">
                          <a:latin typeface="Cambria Math"/>
                        </a:rPr>
                        <m:t>𝑡</m:t>
                      </m:r>
                      <m:r>
                        <a:rPr lang="el-GR" sz="1800" i="1">
                          <a:latin typeface="Cambria Math"/>
                        </a:rPr>
                        <m:t>)+</m:t>
                      </m:r>
                      <m:sSub>
                        <m:sSubPr>
                          <m:ctrlPr>
                            <a:rPr lang="el-GR" sz="1800" i="1">
                              <a:latin typeface="Cambria Math"/>
                            </a:rPr>
                          </m:ctrlPr>
                        </m:sSubPr>
                        <m:e>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r>
                            <a:rPr lang="el-GR" sz="1800" i="1">
                              <a:latin typeface="Cambria Math"/>
                            </a:rPr>
                            <m:t>h</m:t>
                          </m:r>
                        </m:e>
                        <m:sub>
                          <m:r>
                            <a:rPr lang="el-GR" sz="1800" i="1">
                              <a:latin typeface="Cambria Math"/>
                            </a:rPr>
                            <m:t>2</m:t>
                          </m:r>
                        </m:sub>
                      </m:sSub>
                      <m:r>
                        <a:rPr lang="el-GR" sz="1800" i="1">
                          <a:latin typeface="Cambria Math"/>
                        </a:rPr>
                        <m:t>(</m:t>
                      </m:r>
                      <m:r>
                        <a:rPr lang="en-US" sz="1800" i="1">
                          <a:latin typeface="Cambria Math"/>
                        </a:rPr>
                        <m:t>𝑡</m:t>
                      </m:r>
                      <m:r>
                        <a:rPr lang="el-GR"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Η </a:t>
                </a:r>
                <a:r>
                  <a:rPr lang="el-GR" sz="1800" dirty="0"/>
                  <a:t>φυσική σημασία της επιμεριστικής ιδιότητας φαίνεται στο παρακάτω σχήμα. Λόγω της επιμεριστικής ιδιότητας, αν δύο συστήματα συνδεθούν παράλληλα τότε μπορούν να αντικατασταθούν από ένα τρίτο σύστημα, του οποίου η κρουστική απόκριση είναι ίση με το άθροισμα των κρουστικών </a:t>
                </a:r>
                <a:r>
                  <a:rPr lang="el-GR" sz="1800" dirty="0" smtClean="0"/>
                  <a:t>αποκρίσεων.</a:t>
                </a:r>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3"/>
                <a:stretch>
                  <a:fillRect l="-593" r="-1037"/>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18</a:t>
            </a:fld>
            <a:endParaRPr lang="el-GR"/>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7" name="Object 6"/>
          <p:cNvGraphicFramePr>
            <a:graphicFrameLocks noChangeAspect="1"/>
          </p:cNvGraphicFramePr>
          <p:nvPr>
            <p:extLst>
              <p:ext uri="{D42A27DB-BD31-4B8C-83A1-F6EECF244321}">
                <p14:modId xmlns:p14="http://schemas.microsoft.com/office/powerpoint/2010/main" val="1699702269"/>
              </p:ext>
            </p:extLst>
          </p:nvPr>
        </p:nvGraphicFramePr>
        <p:xfrm>
          <a:off x="1212961" y="4674472"/>
          <a:ext cx="3359039" cy="1202800"/>
        </p:xfrm>
        <a:graphic>
          <a:graphicData uri="http://schemas.openxmlformats.org/presentationml/2006/ole">
            <mc:AlternateContent xmlns:mc="http://schemas.openxmlformats.org/markup-compatibility/2006">
              <mc:Choice xmlns:v="urn:schemas-microsoft-com:vml" Requires="v">
                <p:oleObj spid="_x0000_s3103" r:id="rId4" imgW="2203041" imgH="773610" progId="Visio.Drawing.11">
                  <p:embed/>
                </p:oleObj>
              </mc:Choice>
              <mc:Fallback>
                <p:oleObj r:id="rId4" imgW="2203041" imgH="773610" progId="Visio.Drawing.11">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2961" y="4674472"/>
                        <a:ext cx="3359039" cy="1202800"/>
                      </a:xfrm>
                      <a:prstGeom prst="rect">
                        <a:avLst/>
                      </a:prstGeom>
                      <a:noFill/>
                    </p:spPr>
                  </p:pic>
                </p:oleObj>
              </mc:Fallback>
            </mc:AlternateContent>
          </a:graphicData>
        </a:graphic>
      </p:graphicFrame>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graphicFrame>
        <p:nvGraphicFramePr>
          <p:cNvPr id="9" name="Object 8"/>
          <p:cNvGraphicFramePr>
            <a:graphicFrameLocks noChangeAspect="1"/>
          </p:cNvGraphicFramePr>
          <p:nvPr>
            <p:extLst>
              <p:ext uri="{D42A27DB-BD31-4B8C-83A1-F6EECF244321}">
                <p14:modId xmlns:p14="http://schemas.microsoft.com/office/powerpoint/2010/main" val="3203503187"/>
              </p:ext>
            </p:extLst>
          </p:nvPr>
        </p:nvGraphicFramePr>
        <p:xfrm>
          <a:off x="4741762" y="4746480"/>
          <a:ext cx="3212357" cy="792088"/>
        </p:xfrm>
        <a:graphic>
          <a:graphicData uri="http://schemas.openxmlformats.org/presentationml/2006/ole">
            <mc:AlternateContent xmlns:mc="http://schemas.openxmlformats.org/markup-compatibility/2006">
              <mc:Choice xmlns:v="urn:schemas-microsoft-com:vml" Requires="v">
                <p:oleObj spid="_x0000_s3104" r:id="rId6" imgW="1994988" imgH="488169" progId="Visio.Drawing.11">
                  <p:embed/>
                </p:oleObj>
              </mc:Choice>
              <mc:Fallback>
                <p:oleObj r:id="rId6" imgW="1994988" imgH="488169" progId="Visio.Drawing.11">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41762" y="4746480"/>
                        <a:ext cx="3212357" cy="792088"/>
                      </a:xfrm>
                      <a:prstGeom prst="rect">
                        <a:avLst/>
                      </a:prstGeom>
                      <a:noFill/>
                    </p:spPr>
                  </p:pic>
                </p:oleObj>
              </mc:Fallback>
            </mc:AlternateContent>
          </a:graphicData>
        </a:graphic>
      </p:graphicFrame>
    </p:spTree>
    <p:extLst>
      <p:ext uri="{BB962C8B-B14F-4D97-AF65-F5344CB8AC3E}">
        <p14:creationId xmlns:p14="http://schemas.microsoft.com/office/powerpoint/2010/main" val="34671601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err="1"/>
              <a:t>Ταυτοτική</a:t>
            </a:r>
            <a:r>
              <a:rPr lang="el-GR" dirty="0"/>
              <a:t> ιδιότητα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Η </a:t>
                </a:r>
                <a:r>
                  <a:rPr lang="el-GR" sz="1800" dirty="0" err="1"/>
                  <a:t>ταυτοτική</a:t>
                </a:r>
                <a:r>
                  <a:rPr lang="el-GR" sz="1800" dirty="0"/>
                  <a:t> ιδιότητα περιγράφεται από 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r>
                        <a:rPr lang="el-GR" sz="1800" i="1">
                          <a:latin typeface="Cambria Math"/>
                        </a:rPr>
                        <m:t>(</m:t>
                      </m:r>
                      <m:r>
                        <a:rPr lang="el-GR" sz="1800" i="1">
                          <a:latin typeface="Cambria Math"/>
                        </a:rPr>
                        <m:t>𝑡</m:t>
                      </m:r>
                      <m:r>
                        <a:rPr lang="el-GR" sz="1800" i="1">
                          <a:latin typeface="Cambria Math"/>
                        </a:rPr>
                        <m:t>)∗</m:t>
                      </m:r>
                      <m:r>
                        <a:rPr lang="el-GR" sz="1800" i="1">
                          <a:latin typeface="Cambria Math"/>
                        </a:rPr>
                        <m:t>𝛿</m:t>
                      </m:r>
                      <m:r>
                        <a:rPr lang="el-GR" sz="1800" i="1">
                          <a:latin typeface="Cambria Math"/>
                        </a:rPr>
                        <m:t>(</m:t>
                      </m:r>
                      <m:r>
                        <a:rPr lang="el-GR" sz="1800" i="1">
                          <a:latin typeface="Cambria Math"/>
                        </a:rPr>
                        <m:t>𝑡</m:t>
                      </m:r>
                      <m:r>
                        <a:rPr lang="el-GR" sz="1800" i="1">
                          <a:latin typeface="Cambria Math"/>
                        </a:rPr>
                        <m:t>)=</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r>
                  <a:rPr lang="el-GR" sz="1800" dirty="0" smtClean="0"/>
                  <a:t>Η </a:t>
                </a:r>
                <a:r>
                  <a:rPr lang="el-GR" sz="1800" dirty="0" err="1"/>
                  <a:t>ταυτοτική</a:t>
                </a:r>
                <a:r>
                  <a:rPr lang="el-GR" sz="1800" dirty="0"/>
                  <a:t> </a:t>
                </a:r>
                <a:r>
                  <a:rPr lang="el-GR" sz="1800" dirty="0" smtClean="0"/>
                  <a:t>ιδιότητα </a:t>
                </a:r>
                <a:r>
                  <a:rPr lang="el-GR" sz="1800" dirty="0"/>
                  <a:t>υποδηλώνει ότι η μοναδιαία κρουστική συνάρτηση </a:t>
                </a:r>
                <a:r>
                  <a:rPr lang="el-GR" sz="1800" dirty="0" smtClean="0"/>
                  <a:t>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a:t> είναι το </a:t>
                </a:r>
                <a:r>
                  <a:rPr lang="el-GR" sz="1800" b="1" dirty="0"/>
                  <a:t>ουδέτερο στοιχείο </a:t>
                </a:r>
                <a:r>
                  <a:rPr lang="el-GR" sz="1800" dirty="0"/>
                  <a:t>της πράξης της συνέλιξης.</a:t>
                </a:r>
              </a:p>
              <a:p>
                <a:pPr marL="0" indent="0" algn="l">
                  <a:lnSpc>
                    <a:spcPct val="150000"/>
                  </a:lnSpc>
                  <a:spcBef>
                    <a:spcPts val="600"/>
                  </a:spcBef>
                  <a:spcAft>
                    <a:spcPts val="600"/>
                  </a:spcAft>
                  <a:buNone/>
                </a:pPr>
                <a:r>
                  <a:rPr lang="el-GR" sz="1800" dirty="0"/>
                  <a:t>Κατ’ αναλογία, ισχύει και η ακόλουθη ιδιότητα, η οποία χρησιμοποιείται στη διαδικασία της διαμόρφωσης</a:t>
                </a:r>
                <a:r>
                  <a:rPr lang="el-GR" sz="1800" dirty="0" smtClean="0"/>
                  <a:t>:</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r>
                        <a:rPr lang="el-GR" sz="1800" i="1">
                          <a:latin typeface="Cambria Math"/>
                        </a:rPr>
                        <m:t>𝛿</m:t>
                      </m:r>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0</m:t>
                          </m:r>
                        </m:sub>
                      </m:sSub>
                      <m:r>
                        <a:rPr lang="el-GR" sz="1800" i="1">
                          <a:latin typeface="Cambria Math"/>
                        </a:rPr>
                        <m:t>)</m:t>
                      </m:r>
                    </m:oMath>
                  </m:oMathPara>
                </a14:m>
                <a:endParaRPr lang="el-GR" sz="1800" dirty="0"/>
              </a:p>
              <a:p>
                <a:pPr marL="0" indent="0" algn="l">
                  <a:lnSpc>
                    <a:spcPct val="150000"/>
                  </a:lnSpc>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19</a:t>
            </a:fld>
            <a:endParaRPr lang="el-GR"/>
          </a:p>
        </p:txBody>
      </p:sp>
    </p:spTree>
    <p:extLst>
      <p:ext uri="{BB962C8B-B14F-4D97-AF65-F5344CB8AC3E}">
        <p14:creationId xmlns:p14="http://schemas.microsoft.com/office/powerpoint/2010/main" val="34671601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2800" dirty="0"/>
              <a:t>Μελέτη </a:t>
            </a:r>
            <a:r>
              <a:rPr lang="el-GR" sz="2800" dirty="0" smtClean="0"/>
              <a:t>των Γραμμικών </a:t>
            </a:r>
            <a:r>
              <a:rPr lang="el-GR" sz="2800" dirty="0"/>
              <a:t>και </a:t>
            </a:r>
            <a:r>
              <a:rPr lang="el-GR" sz="2800" dirty="0" smtClean="0"/>
              <a:t/>
            </a:r>
            <a:br>
              <a:rPr lang="el-GR" sz="2800" dirty="0" smtClean="0"/>
            </a:br>
            <a:r>
              <a:rPr lang="el-GR" sz="2800" dirty="0" smtClean="0"/>
              <a:t>Χρονικά </a:t>
            </a:r>
            <a:r>
              <a:rPr lang="el-GR" sz="2800" dirty="0"/>
              <a:t>Αμετάβλητων Συστημάτων </a:t>
            </a:r>
          </a:p>
        </p:txBody>
      </p:sp>
      <p:sp>
        <p:nvSpPr>
          <p:cNvPr id="3" name="Content Placeholder 2"/>
          <p:cNvSpPr>
            <a:spLocks noGrp="1"/>
          </p:cNvSpPr>
          <p:nvPr>
            <p:ph idx="1"/>
          </p:nvPr>
        </p:nvSpPr>
        <p:spPr>
          <a:xfrm>
            <a:off x="457200" y="1268760"/>
            <a:ext cx="8229600" cy="5256584"/>
          </a:xfrm>
        </p:spPr>
        <p:txBody>
          <a:bodyPr>
            <a:noAutofit/>
          </a:bodyPr>
          <a:lstStyle/>
          <a:p>
            <a:pPr lvl="0" algn="l">
              <a:spcBef>
                <a:spcPts val="600"/>
              </a:spcBef>
            </a:pPr>
            <a:r>
              <a:rPr lang="el-GR" dirty="0" smtClean="0"/>
              <a:t>Η </a:t>
            </a:r>
            <a:r>
              <a:rPr lang="el-GR" dirty="0"/>
              <a:t>Κρουστική Απόκριση </a:t>
            </a:r>
            <a:r>
              <a:rPr lang="el-GR" dirty="0" smtClean="0"/>
              <a:t>των Γραμμικών </a:t>
            </a:r>
            <a:r>
              <a:rPr lang="el-GR" dirty="0"/>
              <a:t>και Χρονικά Αμετάβλητων Συστημάτων</a:t>
            </a:r>
            <a:endParaRPr lang="el-GR" sz="2000" dirty="0"/>
          </a:p>
          <a:p>
            <a:pPr lvl="0" algn="l">
              <a:spcBef>
                <a:spcPts val="600"/>
              </a:spcBef>
            </a:pPr>
            <a:r>
              <a:rPr lang="el-GR" dirty="0"/>
              <a:t>Το Ολοκλήρωμα της Συνέλιξης σε Γραμμικά και Χρονικά Αμετάβλητα </a:t>
            </a:r>
            <a:r>
              <a:rPr lang="el-GR" dirty="0" smtClean="0"/>
              <a:t>Συστήματα</a:t>
            </a:r>
          </a:p>
          <a:p>
            <a:pPr lvl="0" algn="l">
              <a:spcBef>
                <a:spcPts val="600"/>
              </a:spcBef>
            </a:pPr>
            <a:r>
              <a:rPr lang="el-GR" dirty="0"/>
              <a:t>Αναλυτικός Υπολογισμός του </a:t>
            </a:r>
            <a:r>
              <a:rPr lang="el-GR" dirty="0" err="1"/>
              <a:t>Συνελικτικού</a:t>
            </a:r>
            <a:r>
              <a:rPr lang="el-GR" dirty="0"/>
              <a:t> Ολοκληρώματος</a:t>
            </a:r>
          </a:p>
          <a:p>
            <a:pPr lvl="0" algn="l">
              <a:spcBef>
                <a:spcPts val="600"/>
              </a:spcBef>
            </a:pPr>
            <a:r>
              <a:rPr lang="el-GR" dirty="0"/>
              <a:t>Ιδιότητες της Συνέλιξης</a:t>
            </a:r>
            <a:endParaRPr lang="el-GR" sz="2000" dirty="0"/>
          </a:p>
          <a:p>
            <a:pPr lvl="1" algn="l">
              <a:spcBef>
                <a:spcPts val="600"/>
              </a:spcBef>
            </a:pPr>
            <a:r>
              <a:rPr lang="el-GR" dirty="0" err="1"/>
              <a:t>Αντιμεταθετική</a:t>
            </a:r>
            <a:r>
              <a:rPr lang="el-GR" dirty="0"/>
              <a:t> ιδιότητα</a:t>
            </a:r>
            <a:endParaRPr lang="el-GR" sz="1800" dirty="0"/>
          </a:p>
          <a:p>
            <a:pPr lvl="1" algn="l">
              <a:spcBef>
                <a:spcPts val="600"/>
              </a:spcBef>
            </a:pPr>
            <a:r>
              <a:rPr lang="el-GR" dirty="0" err="1"/>
              <a:t>Προσεταιριστική</a:t>
            </a:r>
            <a:r>
              <a:rPr lang="el-GR" dirty="0"/>
              <a:t> ιδιότητα</a:t>
            </a:r>
            <a:endParaRPr lang="el-GR" sz="1800" dirty="0"/>
          </a:p>
          <a:p>
            <a:pPr lvl="1" algn="l">
              <a:spcBef>
                <a:spcPts val="600"/>
              </a:spcBef>
            </a:pPr>
            <a:r>
              <a:rPr lang="el-GR" dirty="0"/>
              <a:t>Επιμεριστική ιδιότητα</a:t>
            </a:r>
            <a:endParaRPr lang="el-GR" sz="1800" dirty="0"/>
          </a:p>
          <a:p>
            <a:pPr lvl="1" algn="l">
              <a:spcBef>
                <a:spcPts val="600"/>
              </a:spcBef>
            </a:pPr>
            <a:r>
              <a:rPr lang="el-GR" dirty="0" err="1"/>
              <a:t>Ταυτοτική</a:t>
            </a:r>
            <a:r>
              <a:rPr lang="el-GR" dirty="0"/>
              <a:t> ιδιότητα</a:t>
            </a:r>
            <a:endParaRPr lang="el-GR" sz="1800" dirty="0"/>
          </a:p>
          <a:p>
            <a:pPr lvl="1" algn="l">
              <a:spcBef>
                <a:spcPts val="600"/>
              </a:spcBef>
            </a:pPr>
            <a:r>
              <a:rPr lang="el-GR" dirty="0"/>
              <a:t>Ιδιότητα Ομογένειας</a:t>
            </a:r>
            <a:endParaRPr lang="el-GR" sz="1800" dirty="0"/>
          </a:p>
          <a:p>
            <a:pPr lvl="1" algn="l">
              <a:spcBef>
                <a:spcPts val="600"/>
              </a:spcBef>
            </a:pPr>
            <a:r>
              <a:rPr lang="el-GR" dirty="0"/>
              <a:t>Ιδιότητα </a:t>
            </a:r>
            <a:r>
              <a:rPr lang="el-GR" dirty="0" smtClean="0"/>
              <a:t>Εύρους</a:t>
            </a:r>
            <a:endParaRPr lang="el-GR" sz="1800" dirty="0"/>
          </a:p>
        </p:txBody>
      </p:sp>
      <p:sp>
        <p:nvSpPr>
          <p:cNvPr id="4" name="Slide Number Placeholder 3"/>
          <p:cNvSpPr>
            <a:spLocks noGrp="1"/>
          </p:cNvSpPr>
          <p:nvPr>
            <p:ph type="sldNum" sz="quarter" idx="12"/>
          </p:nvPr>
        </p:nvSpPr>
        <p:spPr/>
        <p:txBody>
          <a:bodyPr/>
          <a:lstStyle/>
          <a:p>
            <a:fld id="{0B0EBAE1-C03B-424B-868F-E6C23C4F0113}" type="slidenum">
              <a:rPr lang="el-GR" smtClean="0"/>
              <a:t>2</a:t>
            </a:fld>
            <a:endParaRPr lang="el-GR"/>
          </a:p>
        </p:txBody>
      </p:sp>
    </p:spTree>
    <p:extLst>
      <p:ext uri="{BB962C8B-B14F-4D97-AF65-F5344CB8AC3E}">
        <p14:creationId xmlns:p14="http://schemas.microsoft.com/office/powerpoint/2010/main" val="25182393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Λοιπές Ιδιότητες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1200"/>
                  </a:spcBef>
                  <a:spcAft>
                    <a:spcPts val="1200"/>
                  </a:spcAft>
                </a:pPr>
                <a:r>
                  <a:rPr lang="el-GR" sz="1800" dirty="0" smtClean="0"/>
                  <a:t>Η </a:t>
                </a:r>
                <a:r>
                  <a:rPr lang="el-GR" sz="1800" b="1" dirty="0"/>
                  <a:t>ιδιότητα της ομογένειας </a:t>
                </a:r>
                <a:r>
                  <a:rPr lang="el-GR" sz="1800" dirty="0"/>
                  <a:t>περιγράφεται από τη σχέση</a:t>
                </a:r>
                <a:r>
                  <a:rPr lang="el-GR" sz="1800" dirty="0" smtClean="0"/>
                  <a:t>:</a:t>
                </a:r>
              </a:p>
              <a:p>
                <a:pPr marL="0" indent="0" algn="l">
                  <a:lnSpc>
                    <a:spcPct val="150000"/>
                  </a:lnSpc>
                  <a:spcBef>
                    <a:spcPts val="1200"/>
                  </a:spcBef>
                  <a:spcAft>
                    <a:spcPts val="1200"/>
                  </a:spcAft>
                  <a:buNone/>
                </a:pPr>
                <a14:m>
                  <m:oMathPara xmlns:m="http://schemas.openxmlformats.org/officeDocument/2006/math">
                    <m:oMathParaPr>
                      <m:jc m:val="centerGroup"/>
                    </m:oMathParaPr>
                    <m:oMath xmlns:m="http://schemas.openxmlformats.org/officeDocument/2006/math">
                      <m:d>
                        <m:dPr>
                          <m:begChr m:val="["/>
                          <m:endChr m:val="]"/>
                          <m:ctrlPr>
                            <a:rPr lang="el-GR" sz="1800" i="1">
                              <a:latin typeface="Cambria Math"/>
                            </a:rPr>
                          </m:ctrlPr>
                        </m:dPr>
                        <m:e>
                          <m:r>
                            <a:rPr lang="el-GR" sz="1800" i="1">
                              <a:latin typeface="Cambria Math"/>
                            </a:rPr>
                            <m:t>𝑎</m:t>
                          </m:r>
                          <m:r>
                            <a:rPr lang="el-GR" sz="1800" i="1">
                              <a:latin typeface="Cambria Math"/>
                            </a:rPr>
                            <m:t> </m:t>
                          </m:r>
                          <m:r>
                            <a:rPr lang="el-GR" sz="1800" i="1">
                              <a:latin typeface="Cambria Math"/>
                            </a:rPr>
                            <m:t>𝑥</m:t>
                          </m:r>
                          <m:r>
                            <a:rPr lang="el-GR" sz="1800" i="1">
                              <a:latin typeface="Cambria Math"/>
                            </a:rPr>
                            <m:t>(</m:t>
                          </m:r>
                          <m:r>
                            <a:rPr lang="el-GR" sz="1800" i="1">
                              <a:latin typeface="Cambria Math"/>
                            </a:rPr>
                            <m:t>𝑡</m:t>
                          </m:r>
                          <m:r>
                            <a:rPr lang="el-GR" sz="1800" i="1">
                              <a:latin typeface="Cambria Math"/>
                            </a:rPr>
                            <m:t>)</m:t>
                          </m:r>
                        </m:e>
                      </m:d>
                      <m:r>
                        <a:rPr lang="el-GR" sz="1800" i="1">
                          <a:latin typeface="Cambria Math"/>
                        </a:rPr>
                        <m:t>∗</m:t>
                      </m:r>
                      <m:r>
                        <a:rPr lang="el-GR" sz="1800" i="1">
                          <a:latin typeface="Cambria Math"/>
                        </a:rPr>
                        <m:t>h</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𝑎</m:t>
                      </m:r>
                      <m:d>
                        <m:dPr>
                          <m:begChr m:val="["/>
                          <m:endChr m:val="]"/>
                          <m:ctrlPr>
                            <a:rPr lang="el-GR"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h</m:t>
                          </m:r>
                          <m:d>
                            <m:dPr>
                              <m:ctrlPr>
                                <a:rPr lang="el-GR" sz="1800" i="1">
                                  <a:latin typeface="Cambria Math"/>
                                </a:rPr>
                              </m:ctrlPr>
                            </m:dPr>
                            <m:e>
                              <m:r>
                                <a:rPr lang="el-GR" sz="1800" i="1">
                                  <a:latin typeface="Cambria Math"/>
                                </a:rPr>
                                <m:t>𝑡</m:t>
                              </m:r>
                            </m:e>
                          </m:d>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𝑎</m:t>
                      </m:r>
                      <m:r>
                        <a:rPr lang="el-GR" sz="1800" i="1">
                          <a:latin typeface="Cambria Math"/>
                        </a:rPr>
                        <m:t> </m:t>
                      </m:r>
                      <m:r>
                        <a:rPr lang="el-GR" sz="1800" i="1">
                          <a:latin typeface="Cambria Math"/>
                        </a:rPr>
                        <m:t>h</m:t>
                      </m:r>
                      <m:d>
                        <m:dPr>
                          <m:ctrlPr>
                            <a:rPr lang="el-GR" sz="1800" i="1">
                              <a:latin typeface="Cambria Math"/>
                            </a:rPr>
                          </m:ctrlPr>
                        </m:dPr>
                        <m:e>
                          <m:r>
                            <a:rPr lang="el-GR" sz="1800" i="1">
                              <a:latin typeface="Cambria Math"/>
                            </a:rPr>
                            <m:t>𝑡</m:t>
                          </m:r>
                        </m:e>
                      </m:d>
                      <m:r>
                        <a:rPr lang="el-GR" sz="1800" i="1">
                          <a:latin typeface="Cambria Math"/>
                        </a:rPr>
                        <m:t>]</m:t>
                      </m:r>
                    </m:oMath>
                  </m:oMathPara>
                </a14:m>
                <a:endParaRPr lang="el-GR" sz="1800" dirty="0" smtClean="0"/>
              </a:p>
              <a:p>
                <a:pPr algn="l">
                  <a:lnSpc>
                    <a:spcPct val="150000"/>
                  </a:lnSpc>
                  <a:spcBef>
                    <a:spcPts val="1200"/>
                  </a:spcBef>
                  <a:spcAft>
                    <a:spcPts val="1200"/>
                  </a:spcAft>
                </a:pPr>
                <a:r>
                  <a:rPr lang="el-GR" sz="1800" dirty="0"/>
                  <a:t>Η </a:t>
                </a:r>
                <a:r>
                  <a:rPr lang="el-GR" sz="1800" b="1" dirty="0"/>
                  <a:t>ιδιότητα του εύρους </a:t>
                </a:r>
                <a:r>
                  <a:rPr lang="el-GR" sz="1800" dirty="0"/>
                  <a:t>αναφέρει ότι η χρονική διάρκεια της συνέλιξης </a:t>
                </a:r>
                <a14:m>
                  <m:oMath xmlns:m="http://schemas.openxmlformats.org/officeDocument/2006/math">
                    <m:r>
                      <a:rPr lang="en-US" sz="1800" i="1">
                        <a:latin typeface="Cambria Math"/>
                      </a:rPr>
                      <m:t>𝑧</m:t>
                    </m:r>
                    <m:r>
                      <a:rPr lang="el-GR" sz="1800" i="1">
                        <a:latin typeface="Cambria Math"/>
                      </a:rPr>
                      <m:t>(</m:t>
                    </m:r>
                    <m:r>
                      <a:rPr lang="en-US" sz="1800" i="1">
                        <a:latin typeface="Cambria Math"/>
                      </a:rPr>
                      <m:t>𝑡</m:t>
                    </m:r>
                    <m:r>
                      <a:rPr lang="el-GR" sz="1800" i="1">
                        <a:latin typeface="Cambria Math"/>
                      </a:rPr>
                      <m:t>)=</m:t>
                    </m:r>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δύο σημάτων συνεχούς χρόνου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με διάρκεια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1</m:t>
                        </m:r>
                      </m:sub>
                    </m:sSub>
                  </m:oMath>
                </a14:m>
                <a:r>
                  <a:rPr lang="el-GR" sz="1800" dirty="0"/>
                  <a:t> και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2</m:t>
                        </m:r>
                      </m:sub>
                    </m:sSub>
                  </m:oMath>
                </a14:m>
                <a:r>
                  <a:rPr lang="el-GR" sz="1800" dirty="0"/>
                  <a:t>, αντίστοιχα, ισούται με το άθροισμα των χρόνων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1</m:t>
                        </m:r>
                      </m:sub>
                    </m:sSub>
                    <m:r>
                      <a:rPr lang="el-GR" sz="1800" i="1">
                        <a:latin typeface="Cambria Math"/>
                      </a:rPr>
                      <m:t>+</m:t>
                    </m:r>
                    <m:sSub>
                      <m:sSubPr>
                        <m:ctrlPr>
                          <a:rPr lang="el-GR" sz="1800" i="1">
                            <a:latin typeface="Cambria Math"/>
                          </a:rPr>
                        </m:ctrlPr>
                      </m:sSubPr>
                      <m:e>
                        <m:r>
                          <a:rPr lang="en-US" sz="1800" i="1">
                            <a:latin typeface="Cambria Math"/>
                          </a:rPr>
                          <m:t>𝑇</m:t>
                        </m:r>
                      </m:e>
                      <m:sub>
                        <m:r>
                          <a:rPr lang="el-GR" sz="1800" i="1">
                            <a:latin typeface="Cambria Math"/>
                          </a:rPr>
                          <m:t>2</m:t>
                        </m:r>
                      </m:sub>
                    </m:sSub>
                  </m:oMath>
                </a14:m>
                <a:r>
                  <a:rPr lang="el-GR" sz="1800" dirty="0"/>
                  <a:t>.</a:t>
                </a:r>
                <a:endParaRPr lang="el-GR" sz="1800" dirty="0" smtClean="0"/>
              </a:p>
              <a:p>
                <a:pPr marL="0" indent="0" algn="l">
                  <a:lnSpc>
                    <a:spcPct val="150000"/>
                  </a:lnSpc>
                  <a:spcBef>
                    <a:spcPts val="1200"/>
                  </a:spcBef>
                  <a:spcAft>
                    <a:spcPts val="12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20</a:t>
            </a:fld>
            <a:endParaRPr lang="el-GR"/>
          </a:p>
        </p:txBody>
      </p:sp>
    </p:spTree>
    <p:extLst>
      <p:ext uri="{BB962C8B-B14F-4D97-AF65-F5344CB8AC3E}">
        <p14:creationId xmlns:p14="http://schemas.microsoft.com/office/powerpoint/2010/main" val="34671601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a:t>
            </a:r>
            <a:r>
              <a:rPr lang="el-GR" dirty="0"/>
              <a:t>4</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600"/>
                  </a:spcBef>
                  <a:spcAft>
                    <a:spcPts val="600"/>
                  </a:spcAft>
                  <a:buNone/>
                </a:pPr>
                <a:r>
                  <a:rPr lang="el-GR" sz="1800" dirty="0" smtClean="0"/>
                  <a:t>Να υπολογίσετε τη συνέλιξη ανάμεσα στα σήματα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𝛼</m:t>
                        </m:r>
                        <m:r>
                          <a:rPr lang="el-GR" sz="1800" i="1">
                            <a:latin typeface="Cambria Math"/>
                          </a:rPr>
                          <m:t>𝑡</m:t>
                        </m:r>
                      </m:sup>
                    </m:sSup>
                    <m:r>
                      <a:rPr lang="el-GR" sz="1800" i="1">
                        <a:latin typeface="Cambria Math"/>
                      </a:rPr>
                      <m:t>𝑢</m:t>
                    </m:r>
                    <m:d>
                      <m:dPr>
                        <m:ctrlPr>
                          <a:rPr lang="el-GR" sz="1800" i="1">
                            <a:latin typeface="Cambria Math"/>
                          </a:rPr>
                        </m:ctrlPr>
                      </m:dPr>
                      <m:e>
                        <m:r>
                          <a:rPr lang="el-GR" sz="1800" i="1">
                            <a:latin typeface="Cambria Math"/>
                          </a:rPr>
                          <m:t>𝑡</m:t>
                        </m:r>
                      </m:e>
                    </m:d>
                  </m:oMath>
                </a14:m>
                <a:r>
                  <a:rPr lang="el-GR" sz="1800" dirty="0"/>
                  <a:t> και </a:t>
                </a:r>
                <a:r>
                  <a:rPr lang="el-GR" sz="1800" dirty="0" smtClean="0"/>
                  <a:t> </a:t>
                </a:r>
                <a:br>
                  <a:rPr lang="el-GR" sz="1800" dirty="0" smtClean="0"/>
                </a:br>
                <a14:m>
                  <m:oMath xmlns:m="http://schemas.openxmlformats.org/officeDocument/2006/math">
                    <m:r>
                      <a:rPr lang="el-GR" sz="1800" i="1">
                        <a:latin typeface="Cambria Math"/>
                      </a:rPr>
                      <m:t>𝑦</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𝛽</m:t>
                        </m:r>
                        <m:r>
                          <a:rPr lang="el-GR" sz="1800" i="1">
                            <a:latin typeface="Cambria Math"/>
                          </a:rPr>
                          <m:t>𝑡</m:t>
                        </m:r>
                      </m:sup>
                    </m:sSup>
                    <m:r>
                      <a:rPr lang="el-GR" sz="1800" i="1">
                        <a:latin typeface="Cambria Math"/>
                      </a:rPr>
                      <m:t>𝑢</m:t>
                    </m:r>
                    <m:d>
                      <m:dPr>
                        <m:ctrlPr>
                          <a:rPr lang="el-GR" sz="1800" i="1">
                            <a:latin typeface="Cambria Math"/>
                          </a:rPr>
                        </m:ctrlPr>
                      </m:dPr>
                      <m:e>
                        <m:r>
                          <a:rPr lang="el-GR" sz="1800" i="1">
                            <a:latin typeface="Cambria Math"/>
                          </a:rPr>
                          <m:t>𝑡</m:t>
                        </m:r>
                      </m:e>
                    </m:d>
                  </m:oMath>
                </a14:m>
                <a:r>
                  <a:rPr lang="el-GR" sz="1800" dirty="0"/>
                  <a:t>. Θεωρήστε </a:t>
                </a:r>
                <a14:m>
                  <m:oMath xmlns:m="http://schemas.openxmlformats.org/officeDocument/2006/math">
                    <m:r>
                      <a:rPr lang="el-GR" sz="1800" i="1">
                        <a:latin typeface="Cambria Math"/>
                      </a:rPr>
                      <m:t>𝛼</m:t>
                    </m:r>
                    <m:r>
                      <a:rPr lang="el-GR" sz="1800" i="1">
                        <a:latin typeface="Cambria Math"/>
                      </a:rPr>
                      <m:t>≠</m:t>
                    </m:r>
                    <m:r>
                      <a:rPr lang="el-GR" sz="1800" i="1">
                        <a:latin typeface="Cambria Math"/>
                      </a:rPr>
                      <m:t>𝛽</m:t>
                    </m:r>
                    <m:r>
                      <a:rPr lang="el-GR" sz="1800" i="1">
                        <a:latin typeface="Cambria Math"/>
                      </a:rPr>
                      <m:t>, </m:t>
                    </m:r>
                    <m:r>
                      <a:rPr lang="el-GR" sz="1800" i="1">
                        <a:latin typeface="Cambria Math"/>
                      </a:rPr>
                      <m:t>𝛼</m:t>
                    </m:r>
                    <m:r>
                      <a:rPr lang="el-GR" sz="1800" i="1">
                        <a:latin typeface="Cambria Math"/>
                      </a:rPr>
                      <m:t>≠0 </m:t>
                    </m:r>
                    <m:r>
                      <m:rPr>
                        <m:sty m:val="p"/>
                      </m:rPr>
                      <a:rPr lang="el-GR" sz="1800">
                        <a:latin typeface="Cambria Math"/>
                      </a:rPr>
                      <m:t>και</m:t>
                    </m:r>
                    <m:r>
                      <a:rPr lang="el-GR" sz="1800" i="1">
                        <a:latin typeface="Cambria Math"/>
                      </a:rPr>
                      <m:t>  </m:t>
                    </m:r>
                    <m:r>
                      <a:rPr lang="el-GR" sz="1800" i="1">
                        <a:latin typeface="Cambria Math"/>
                      </a:rPr>
                      <m:t>𝛽</m:t>
                    </m:r>
                    <m:r>
                      <a:rPr lang="el-GR" sz="1800" i="1">
                        <a:latin typeface="Cambria Math"/>
                      </a:rPr>
                      <m:t>≠0</m:t>
                    </m:r>
                  </m:oMath>
                </a14:m>
                <a:r>
                  <a:rPr lang="el-GR" sz="1800" dirty="0" smtClean="0"/>
                  <a:t>.</a:t>
                </a:r>
                <a:endParaRPr lang="el-GR" sz="1800" u="sng" dirty="0" smtClean="0"/>
              </a:p>
              <a:p>
                <a:pPr marL="0" indent="0" algn="l">
                  <a:lnSpc>
                    <a:spcPct val="120000"/>
                  </a:lnSpc>
                  <a:spcBef>
                    <a:spcPts val="600"/>
                  </a:spcBef>
                  <a:spcAft>
                    <a:spcPts val="600"/>
                  </a:spcAft>
                  <a:buNone/>
                </a:pPr>
                <a:r>
                  <a:rPr lang="el-GR" sz="1800" u="sng" dirty="0" smtClean="0"/>
                  <a:t>Απάντηση</a:t>
                </a:r>
                <a:r>
                  <a:rPr lang="el-GR" sz="1800" dirty="0"/>
                  <a:t>: Η συνέλιξη των σημάτων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oMath>
                </a14:m>
                <a:r>
                  <a:rPr lang="el-GR" sz="1800" dirty="0" smtClean="0"/>
                  <a:t> </a:t>
                </a:r>
                <a:r>
                  <a:rPr lang="el-GR" sz="1800" dirty="0"/>
                  <a:t>και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δίνεται από τη σχέση:</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𝑧</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𝑦</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nary>
                        <m:naryPr>
                          <m:ctrlPr>
                            <a:rPr lang="el-GR" sz="1800" i="1" dirty="0" smtClean="0">
                              <a:latin typeface="Cambria Math"/>
                            </a:rPr>
                          </m:ctrlPr>
                        </m:naryPr>
                        <m:sub>
                          <m:r>
                            <a:rPr lang="el-GR" sz="1800" i="1" dirty="0">
                              <a:latin typeface="Cambria Math"/>
                            </a:rPr>
                            <m:t>−</m:t>
                          </m:r>
                          <m:r>
                            <a:rPr lang="el-GR" sz="1800" i="1" dirty="0" err="1">
                              <a:latin typeface="Cambria Math"/>
                            </a:rPr>
                            <m:t>∞</m:t>
                          </m:r>
                        </m:sub>
                        <m:sup>
                          <m:r>
                            <a:rPr lang="el-GR" sz="1800" i="1" dirty="0" err="1">
                              <a:latin typeface="Cambria Math"/>
                            </a:rPr>
                            <m:t>+∞</m:t>
                          </m:r>
                        </m:sup>
                        <m:e>
                          <m:r>
                            <a:rPr lang="el-GR" sz="1800" i="1" dirty="0" err="1">
                              <a:latin typeface="Cambria Math"/>
                            </a:rPr>
                            <m:t>𝑥</m:t>
                          </m:r>
                          <m:d>
                            <m:dPr>
                              <m:ctrlPr>
                                <a:rPr lang="el-GR" sz="1800" i="1" dirty="0" err="1">
                                  <a:latin typeface="Cambria Math"/>
                                </a:rPr>
                              </m:ctrlPr>
                            </m:dPr>
                            <m:e>
                              <m:r>
                                <a:rPr lang="el-GR" sz="1800" i="1" dirty="0" err="1">
                                  <a:latin typeface="Cambria Math"/>
                                </a:rPr>
                                <m:t>𝜏</m:t>
                              </m:r>
                            </m:e>
                          </m:d>
                          <m:r>
                            <a:rPr lang="el-GR" sz="1800" i="1" dirty="0">
                              <a:latin typeface="Cambria Math"/>
                            </a:rPr>
                            <m:t> </m:t>
                          </m:r>
                          <m:r>
                            <a:rPr lang="el-GR" sz="1800" i="1" dirty="0" err="1">
                              <a:latin typeface="Cambria Math"/>
                            </a:rPr>
                            <m:t>𝑦</m:t>
                          </m:r>
                          <m:d>
                            <m:dPr>
                              <m:ctrlPr>
                                <a:rPr lang="el-GR" sz="1800" i="1" dirty="0" err="1">
                                  <a:latin typeface="Cambria Math"/>
                                </a:rPr>
                              </m:ctrlPr>
                            </m:dPr>
                            <m:e>
                              <m:r>
                                <a:rPr lang="el-GR" sz="1800" i="1" dirty="0" err="1">
                                  <a:latin typeface="Cambria Math"/>
                                </a:rPr>
                                <m:t>𝑡</m:t>
                              </m:r>
                              <m:r>
                                <a:rPr lang="el-GR" sz="1800" i="1" dirty="0">
                                  <a:latin typeface="Cambria Math"/>
                                </a:rPr>
                                <m:t>−</m:t>
                              </m:r>
                              <m:r>
                                <a:rPr lang="el-GR" sz="1800" i="1" dirty="0">
                                  <a:latin typeface="Cambria Math"/>
                                </a:rPr>
                                <m:t>𝜏</m:t>
                              </m:r>
                            </m:e>
                          </m:d>
                        </m:e>
                      </m:nary>
                      <m:r>
                        <a:rPr lang="el-GR" sz="1800" i="1" dirty="0" err="1">
                          <a:latin typeface="Cambria Math"/>
                        </a:rPr>
                        <m:t>𝑑</m:t>
                      </m:r>
                      <m:r>
                        <a:rPr lang="el-GR" sz="1800" i="1" dirty="0" err="1">
                          <a:latin typeface="Cambria Math"/>
                        </a:rPr>
                        <m:t>𝜏</m:t>
                      </m:r>
                      <m:r>
                        <a:rPr lang="el-GR" sz="1800" i="1" dirty="0" err="1">
                          <a:latin typeface="Cambria Math"/>
                        </a:rPr>
                        <m:t>=</m:t>
                      </m:r>
                      <m:nary>
                        <m:naryPr>
                          <m:ctrlPr>
                            <a:rPr lang="el-GR" sz="1800" i="1" dirty="0" err="1">
                              <a:latin typeface="Cambria Math"/>
                            </a:rPr>
                          </m:ctrlPr>
                        </m:naryPr>
                        <m:sub>
                          <m:r>
                            <a:rPr lang="el-GR" sz="1800" i="1" dirty="0">
                              <a:latin typeface="Cambria Math"/>
                            </a:rPr>
                            <m:t>−</m:t>
                          </m:r>
                          <m:r>
                            <a:rPr lang="el-GR" sz="1800" i="1" dirty="0" err="1">
                              <a:latin typeface="Cambria Math"/>
                            </a:rPr>
                            <m:t>∞</m:t>
                          </m:r>
                        </m:sub>
                        <m:sup>
                          <m:r>
                            <a:rPr lang="el-GR" sz="1800" i="1" dirty="0" err="1">
                              <a:latin typeface="Cambria Math"/>
                            </a:rPr>
                            <m:t>+∞</m:t>
                          </m:r>
                        </m:sup>
                        <m:e>
                          <m:sSup>
                            <m:sSupPr>
                              <m:ctrlPr>
                                <a:rPr lang="el-GR" sz="1800" i="1" dirty="0" err="1">
                                  <a:latin typeface="Cambria Math"/>
                                </a:rPr>
                              </m:ctrlPr>
                            </m:sSupPr>
                            <m:e>
                              <m:r>
                                <a:rPr lang="el-GR" sz="1800" i="1" dirty="0" err="1">
                                  <a:latin typeface="Cambria Math"/>
                                </a:rPr>
                                <m:t>𝑒</m:t>
                              </m:r>
                            </m:e>
                            <m:sup>
                              <m:r>
                                <a:rPr lang="el-GR" sz="1800" i="1" dirty="0" err="1">
                                  <a:latin typeface="Cambria Math"/>
                                </a:rPr>
                                <m:t>−</m:t>
                              </m:r>
                              <m:r>
                                <a:rPr lang="el-GR" sz="1800" i="1" dirty="0" err="1">
                                  <a:latin typeface="Cambria Math"/>
                                </a:rPr>
                                <m:t>𝛼𝜏</m:t>
                              </m:r>
                            </m:sup>
                          </m:sSup>
                          <m:r>
                            <a:rPr lang="el-GR" sz="1800" i="1" dirty="0">
                              <a:latin typeface="Cambria Math"/>
                            </a:rPr>
                            <m:t> </m:t>
                          </m:r>
                          <m:r>
                            <a:rPr lang="el-GR" sz="1800" i="1" dirty="0" err="1">
                              <a:latin typeface="Cambria Math"/>
                            </a:rPr>
                            <m:t>𝑢</m:t>
                          </m:r>
                          <m:d>
                            <m:dPr>
                              <m:ctrlPr>
                                <a:rPr lang="el-GR" sz="1800" i="1" dirty="0" err="1">
                                  <a:latin typeface="Cambria Math"/>
                                </a:rPr>
                              </m:ctrlPr>
                            </m:dPr>
                            <m:e>
                              <m:r>
                                <a:rPr lang="el-GR" sz="1800" i="1" dirty="0" err="1">
                                  <a:latin typeface="Cambria Math"/>
                                </a:rPr>
                                <m:t>𝜏</m:t>
                              </m:r>
                            </m:e>
                          </m:d>
                          <m:r>
                            <a:rPr lang="el-GR" sz="1800" i="1" dirty="0">
                              <a:latin typeface="Cambria Math"/>
                            </a:rPr>
                            <m:t> </m:t>
                          </m:r>
                          <m:sSup>
                            <m:sSupPr>
                              <m:ctrlPr>
                                <a:rPr lang="el-GR" sz="1800" i="1" dirty="0">
                                  <a:latin typeface="Cambria Math"/>
                                </a:rPr>
                              </m:ctrlPr>
                            </m:sSupPr>
                            <m:e>
                              <m:r>
                                <a:rPr lang="el-GR" sz="1800" i="1" dirty="0">
                                  <a:latin typeface="Cambria Math"/>
                                </a:rPr>
                                <m:t>𝑒</m:t>
                              </m:r>
                            </m:e>
                            <m:sup>
                              <m:r>
                                <a:rPr lang="el-GR" sz="1800" i="1" dirty="0">
                                  <a:latin typeface="Cambria Math"/>
                                </a:rPr>
                                <m:t>−</m:t>
                              </m:r>
                              <m:r>
                                <a:rPr lang="el-GR" sz="1800" i="1" dirty="0" err="1">
                                  <a:latin typeface="Cambria Math"/>
                                </a:rPr>
                                <m:t>𝛽</m:t>
                              </m:r>
                              <m:d>
                                <m:dPr>
                                  <m:ctrlPr>
                                    <a:rPr lang="el-GR" sz="1800" i="1" dirty="0" err="1">
                                      <a:latin typeface="Cambria Math"/>
                                    </a:rPr>
                                  </m:ctrlPr>
                                </m:dPr>
                                <m:e>
                                  <m:r>
                                    <a:rPr lang="el-GR" sz="1800" i="1" dirty="0" err="1">
                                      <a:latin typeface="Cambria Math"/>
                                    </a:rPr>
                                    <m:t>𝑡</m:t>
                                  </m:r>
                                  <m:r>
                                    <a:rPr lang="el-GR" sz="1800" i="1" dirty="0">
                                      <a:latin typeface="Cambria Math"/>
                                    </a:rPr>
                                    <m:t>−</m:t>
                                  </m:r>
                                  <m:r>
                                    <a:rPr lang="el-GR" sz="1800" i="1" dirty="0">
                                      <a:latin typeface="Cambria Math"/>
                                    </a:rPr>
                                    <m:t>𝜏</m:t>
                                  </m:r>
                                </m:e>
                              </m:d>
                            </m:sup>
                          </m:sSup>
                          <m:r>
                            <a:rPr lang="el-GR" sz="1800" i="1" dirty="0">
                              <a:latin typeface="Cambria Math"/>
                            </a:rPr>
                            <m:t> </m:t>
                          </m:r>
                          <m:r>
                            <a:rPr lang="el-GR" sz="1800" i="1" dirty="0" err="1">
                              <a:latin typeface="Cambria Math"/>
                            </a:rPr>
                            <m:t>𝑢</m:t>
                          </m:r>
                          <m:d>
                            <m:dPr>
                              <m:ctrlPr>
                                <a:rPr lang="el-GR" sz="1800" i="1" dirty="0" err="1">
                                  <a:latin typeface="Cambria Math"/>
                                </a:rPr>
                              </m:ctrlPr>
                            </m:dPr>
                            <m:e>
                              <m:r>
                                <a:rPr lang="el-GR" sz="1800" i="1" dirty="0" err="1">
                                  <a:latin typeface="Cambria Math"/>
                                </a:rPr>
                                <m:t>𝑡</m:t>
                              </m:r>
                              <m:r>
                                <a:rPr lang="el-GR" sz="1800" i="1" dirty="0">
                                  <a:latin typeface="Cambria Math"/>
                                </a:rPr>
                                <m:t>−</m:t>
                              </m:r>
                              <m:r>
                                <a:rPr lang="el-GR" sz="1800" i="1" dirty="0">
                                  <a:latin typeface="Cambria Math"/>
                                </a:rPr>
                                <m:t>𝜏</m:t>
                              </m:r>
                            </m:e>
                          </m:d>
                          <m:r>
                            <a:rPr lang="el-GR" sz="1800" i="1" dirty="0">
                              <a:latin typeface="Cambria Math"/>
                            </a:rPr>
                            <m:t> </m:t>
                          </m:r>
                          <m:r>
                            <a:rPr lang="el-GR" sz="1800" i="1" dirty="0" err="1">
                              <a:latin typeface="Cambria Math"/>
                            </a:rPr>
                            <m:t>𝑑</m:t>
                          </m:r>
                          <m:r>
                            <a:rPr lang="el-GR" sz="1800" i="1" dirty="0" err="1">
                              <a:latin typeface="Cambria Math"/>
                            </a:rPr>
                            <m:t>𝜏</m:t>
                          </m:r>
                        </m:e>
                      </m:nary>
                    </m:oMath>
                  </m:oMathPara>
                </a14:m>
                <a:endParaRPr lang="el-GR" sz="1800" dirty="0"/>
              </a:p>
              <a:p>
                <a:pPr marL="0" indent="0" algn="l">
                  <a:lnSpc>
                    <a:spcPct val="120000"/>
                  </a:lnSpc>
                  <a:spcBef>
                    <a:spcPts val="600"/>
                  </a:spcBef>
                  <a:spcAft>
                    <a:spcPts val="600"/>
                  </a:spcAft>
                  <a:buNone/>
                </a:pPr>
                <a:r>
                  <a:rPr lang="el-GR" sz="1800" dirty="0"/>
                  <a:t>όπου οι βηματικές συναρτήσεις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𝜏</m:t>
                    </m:r>
                    <m:r>
                      <a:rPr lang="el-GR" sz="1800" i="1" dirty="0">
                        <a:latin typeface="Cambria Math"/>
                      </a:rPr>
                      <m:t>)</m:t>
                    </m:r>
                  </m:oMath>
                </a14:m>
                <a:r>
                  <a:rPr lang="el-GR" sz="1800" dirty="0"/>
                  <a:t> και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a:latin typeface="Cambria Math"/>
                      </a:rPr>
                      <m:t>−</m:t>
                    </m:r>
                    <m:r>
                      <a:rPr lang="el-GR" sz="1800" i="1" dirty="0">
                        <a:latin typeface="Cambria Math"/>
                      </a:rPr>
                      <m:t>𝜏</m:t>
                    </m:r>
                    <m:r>
                      <a:rPr lang="el-GR" sz="1800" i="1" dirty="0">
                        <a:latin typeface="Cambria Math"/>
                      </a:rPr>
                      <m:t>)</m:t>
                    </m:r>
                  </m:oMath>
                </a14:m>
                <a:r>
                  <a:rPr lang="el-GR" sz="1800" dirty="0"/>
                  <a:t> ορίζονται ως:</a:t>
                </a:r>
              </a:p>
              <a:p>
                <a:pPr marL="0" indent="0" algn="ctr">
                  <a:lnSpc>
                    <a:spcPct val="120000"/>
                  </a:lnSpc>
                  <a:spcBef>
                    <a:spcPts val="600"/>
                  </a:spcBef>
                  <a:spcAft>
                    <a:spcPts val="600"/>
                  </a:spcAft>
                  <a:buNone/>
                </a:pP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𝜏</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1 </m:t>
                            </m:r>
                            <m:r>
                              <a:rPr lang="el-GR" sz="1800" i="1" dirty="0" smtClean="0">
                                <a:latin typeface="Cambria Math"/>
                              </a:rPr>
                              <m:t>𝛾𝜄𝛼</m:t>
                            </m:r>
                            <m:r>
                              <a:rPr lang="el-GR" sz="1800" i="1" dirty="0" smtClean="0">
                                <a:latin typeface="Cambria Math"/>
                              </a:rPr>
                              <m:t> </m:t>
                            </m:r>
                            <m:r>
                              <a:rPr lang="el-GR" sz="1800" i="1" dirty="0" smtClean="0">
                                <a:latin typeface="Cambria Math"/>
                              </a:rPr>
                              <m:t>𝜏</m:t>
                            </m:r>
                            <m:r>
                              <a:rPr lang="el-GR" sz="1800" i="1" dirty="0" smtClean="0">
                                <a:latin typeface="Cambria Math"/>
                              </a:rPr>
                              <m:t>&gt;0</m:t>
                            </m:r>
                          </m:e>
                          <m:e>
                            <m:r>
                              <a:rPr lang="el-GR" sz="1800" i="1" dirty="0" smtClean="0">
                                <a:latin typeface="Cambria Math"/>
                              </a:rPr>
                              <m:t>0 </m:t>
                            </m:r>
                            <m:r>
                              <a:rPr lang="el-GR" sz="1800" i="1" dirty="0" smtClean="0">
                                <a:latin typeface="Cambria Math"/>
                              </a:rPr>
                              <m:t>𝛾𝜄𝛼</m:t>
                            </m:r>
                            <m:r>
                              <a:rPr lang="el-GR" sz="1800" i="1" dirty="0" smtClean="0">
                                <a:latin typeface="Cambria Math"/>
                              </a:rPr>
                              <m:t> </m:t>
                            </m:r>
                            <m:r>
                              <a:rPr lang="el-GR" sz="1800" i="1" dirty="0" smtClean="0">
                                <a:latin typeface="Cambria Math"/>
                              </a:rPr>
                              <m:t>𝜏</m:t>
                            </m:r>
                            <m:r>
                              <a:rPr lang="el-GR" sz="1800" i="1" dirty="0" smtClean="0">
                                <a:latin typeface="Cambria Math"/>
                              </a:rPr>
                              <m:t>&lt;0</m:t>
                            </m:r>
                          </m:e>
                        </m:eqArr>
                      </m:e>
                    </m:d>
                  </m:oMath>
                </a14:m>
                <a:r>
                  <a:rPr lang="el-GR" sz="1800" dirty="0"/>
                  <a:t>   και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𝜏</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1 </m:t>
                            </m:r>
                            <m:r>
                              <a:rPr lang="el-GR" sz="1800" i="1" dirty="0" smtClean="0">
                                <a:latin typeface="Cambria Math"/>
                              </a:rPr>
                              <m:t>𝛾𝜄𝛼</m:t>
                            </m:r>
                            <m:r>
                              <a:rPr lang="el-GR" sz="1800" i="1" dirty="0" smtClean="0">
                                <a:latin typeface="Cambria Math"/>
                              </a:rPr>
                              <m:t> </m:t>
                            </m:r>
                            <m:r>
                              <a:rPr lang="el-GR" sz="1800" i="1" dirty="0" smtClean="0">
                                <a:latin typeface="Cambria Math"/>
                              </a:rPr>
                              <m:t>𝜏</m:t>
                            </m:r>
                            <m:r>
                              <a:rPr lang="el-GR" sz="1800" i="1" dirty="0" smtClean="0">
                                <a:latin typeface="Cambria Math"/>
                              </a:rPr>
                              <m:t>&lt;</m:t>
                            </m:r>
                            <m:r>
                              <a:rPr lang="el-GR" sz="1800" i="1" dirty="0" smtClean="0">
                                <a:latin typeface="Cambria Math"/>
                              </a:rPr>
                              <m:t>𝑡</m:t>
                            </m:r>
                          </m:e>
                          <m:e>
                            <m:r>
                              <a:rPr lang="el-GR" sz="1800" i="1" dirty="0" smtClean="0">
                                <a:latin typeface="Cambria Math"/>
                              </a:rPr>
                              <m:t>0 </m:t>
                            </m:r>
                            <m:r>
                              <a:rPr lang="el-GR" sz="1800" i="1" dirty="0" smtClean="0">
                                <a:latin typeface="Cambria Math"/>
                              </a:rPr>
                              <m:t>𝛾𝜄𝛼</m:t>
                            </m:r>
                            <m:r>
                              <a:rPr lang="el-GR" sz="1800" i="1" dirty="0" smtClean="0">
                                <a:latin typeface="Cambria Math"/>
                              </a:rPr>
                              <m:t> </m:t>
                            </m:r>
                            <m:r>
                              <a:rPr lang="el-GR" sz="1800" i="1" dirty="0" err="1">
                                <a:latin typeface="Cambria Math"/>
                              </a:rPr>
                              <m:t>𝜏</m:t>
                            </m:r>
                            <m:r>
                              <a:rPr lang="el-GR" sz="1800" i="1" dirty="0" err="1">
                                <a:latin typeface="Cambria Math"/>
                              </a:rPr>
                              <m:t>&gt;</m:t>
                            </m:r>
                            <m:r>
                              <a:rPr lang="el-GR" sz="1800" i="1" dirty="0" err="1">
                                <a:latin typeface="Cambria Math"/>
                              </a:rPr>
                              <m:t>𝑡</m:t>
                            </m:r>
                          </m:e>
                        </m:eqArr>
                      </m:e>
                    </m:d>
                  </m:oMath>
                </a14:m>
                <a:endParaRPr lang="el-GR" sz="1800" dirty="0"/>
              </a:p>
              <a:p>
                <a:pPr marL="0" indent="0" algn="l">
                  <a:lnSpc>
                    <a:spcPct val="120000"/>
                  </a:lnSpc>
                  <a:spcBef>
                    <a:spcPts val="600"/>
                  </a:spcBef>
                  <a:spcAft>
                    <a:spcPts val="600"/>
                  </a:spcAft>
                  <a:buNone/>
                </a:pPr>
                <a:r>
                  <a:rPr lang="el-GR" sz="1800" dirty="0" smtClean="0"/>
                  <a:t>Στη </a:t>
                </a:r>
                <a:r>
                  <a:rPr lang="el-GR" sz="1800" dirty="0"/>
                  <a:t>γενική περίπτωση το παραπάνω ολοκλήρωμα θα πρέπει να υπολογισθεί στο άπειρο διάστημα </a:t>
                </a:r>
                <a14:m>
                  <m:oMath xmlns:m="http://schemas.openxmlformats.org/officeDocument/2006/math">
                    <m:r>
                      <a:rPr lang="el-GR" sz="1800" i="1" dirty="0" smtClean="0">
                        <a:latin typeface="Cambria Math"/>
                      </a:rPr>
                      <m:t>(−</m:t>
                    </m:r>
                    <m:r>
                      <a:rPr lang="el-GR" sz="1800" i="1" dirty="0" err="1">
                        <a:latin typeface="Cambria Math"/>
                      </a:rPr>
                      <m:t>∞,</m:t>
                    </m:r>
                    <m:r>
                      <a:rPr lang="el-GR" sz="1800" b="0" i="1" dirty="0" smtClean="0">
                        <a:latin typeface="Cambria Math"/>
                      </a:rPr>
                      <m:t>  </m:t>
                    </m:r>
                    <m:r>
                      <a:rPr lang="el-GR" sz="1800" i="1" dirty="0" err="1">
                        <a:latin typeface="Cambria Math"/>
                      </a:rPr>
                      <m:t>+∞</m:t>
                    </m:r>
                    <m:r>
                      <a:rPr lang="el-GR" sz="1800" i="1" dirty="0">
                        <a:latin typeface="Cambria Math"/>
                      </a:rPr>
                      <m:t>)</m:t>
                    </m:r>
                  </m:oMath>
                </a14:m>
                <a:r>
                  <a:rPr lang="el-GR" sz="1800" dirty="0"/>
                  <a:t>. Ωστόσο, η ύπαρξη των δύο βηματικών συναρτήσεων περιορίζει τον υπολογισμό στην περιοχή </a:t>
                </a:r>
                <a14:m>
                  <m:oMath xmlns:m="http://schemas.openxmlformats.org/officeDocument/2006/math">
                    <m:r>
                      <a:rPr lang="el-GR" sz="1800" i="1" dirty="0" smtClean="0">
                        <a:latin typeface="Cambria Math"/>
                      </a:rPr>
                      <m:t>0&lt;</m:t>
                    </m:r>
                    <m:r>
                      <a:rPr lang="el-GR" sz="1800" i="1" dirty="0" smtClean="0">
                        <a:latin typeface="Cambria Math"/>
                      </a:rPr>
                      <m:t>𝜏</m:t>
                    </m:r>
                    <m:r>
                      <a:rPr lang="el-GR" sz="1800" i="1" dirty="0" smtClean="0">
                        <a:latin typeface="Cambria Math"/>
                      </a:rPr>
                      <m:t>&lt;</m:t>
                    </m:r>
                    <m:r>
                      <a:rPr lang="el-GR" sz="1800" i="1" dirty="0" smtClean="0">
                        <a:latin typeface="Cambria Math"/>
                      </a:rPr>
                      <m:t>𝑡</m:t>
                    </m:r>
                  </m:oMath>
                </a14:m>
                <a:r>
                  <a:rPr lang="el-GR" sz="1800" dirty="0"/>
                  <a:t>, αφού οι βηματικές συναρτήσεις είναι και οι δύο διάφορες του μηδενός (και ίσες με τη μονάδα) μόνο στο διάστημα </a:t>
                </a:r>
                <a14:m>
                  <m:oMath xmlns:m="http://schemas.openxmlformats.org/officeDocument/2006/math">
                    <m:r>
                      <a:rPr lang="el-GR" sz="1800" i="1" dirty="0" smtClean="0">
                        <a:latin typeface="Cambria Math"/>
                      </a:rPr>
                      <m:t>0&lt;</m:t>
                    </m:r>
                    <m:r>
                      <a:rPr lang="el-GR" sz="1800" i="1" dirty="0" smtClean="0">
                        <a:latin typeface="Cambria Math"/>
                      </a:rPr>
                      <m:t>𝜏</m:t>
                    </m:r>
                    <m:r>
                      <a:rPr lang="el-GR" sz="1800" i="1" dirty="0" smtClean="0">
                        <a:latin typeface="Cambria Math"/>
                      </a:rPr>
                      <m:t>&lt;</m:t>
                    </m:r>
                    <m:r>
                      <a:rPr lang="el-GR" sz="1800" i="1" dirty="0" smtClean="0">
                        <a:latin typeface="Cambria Math"/>
                      </a:rPr>
                      <m:t>𝑡</m:t>
                    </m:r>
                  </m:oMath>
                </a14:m>
                <a:r>
                  <a:rPr lang="el-GR" sz="1800" dirty="0"/>
                  <a:t> και μηδέν οπουδήποτε αλλού</a:t>
                </a:r>
                <a:r>
                  <a:rPr lang="el-GR" sz="1800" dirty="0" smtClean="0"/>
                  <a:t>.</a:t>
                </a:r>
                <a:endParaRPr lang="el-GR"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21</a:t>
            </a:fld>
            <a:endParaRPr lang="el-GR"/>
          </a:p>
        </p:txBody>
      </p:sp>
    </p:spTree>
    <p:extLst>
      <p:ext uri="{BB962C8B-B14F-4D97-AF65-F5344CB8AC3E}">
        <p14:creationId xmlns:p14="http://schemas.microsoft.com/office/powerpoint/2010/main" val="1832584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4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20000"/>
                  </a:lnSpc>
                  <a:spcBef>
                    <a:spcPts val="600"/>
                  </a:spcBef>
                  <a:spcAft>
                    <a:spcPts val="600"/>
                  </a:spcAft>
                  <a:buNone/>
                </a:pPr>
                <a:r>
                  <a:rPr lang="el-GR" sz="1800" dirty="0" smtClean="0"/>
                  <a:t>Με βάση τη διαπίστωση αυτή, βρίσκουμε ότι:</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smtClean="0">
                          <a:latin typeface="Cambria Math"/>
                        </a:rPr>
                        <m:t>𝑧</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nary>
                        <m:naryPr>
                          <m:ctrlPr>
                            <a:rPr lang="en-US" sz="1800" i="1" dirty="0" smtClean="0">
                              <a:latin typeface="Cambria Math"/>
                            </a:rPr>
                          </m:ctrlPr>
                        </m:naryPr>
                        <m:sub>
                          <m:r>
                            <a:rPr lang="en-US" sz="1800" i="1" dirty="0" smtClean="0">
                              <a:latin typeface="Cambria Math"/>
                            </a:rPr>
                            <m:t>0</m:t>
                          </m:r>
                        </m:sub>
                        <m:sup>
                          <m:r>
                            <a:rPr lang="en-US" sz="1800" i="1" dirty="0" smtClean="0">
                              <a:latin typeface="Cambria Math"/>
                            </a:rPr>
                            <m:t>𝑡</m:t>
                          </m:r>
                        </m:sup>
                        <m:e>
                          <m:sSup>
                            <m:sSupPr>
                              <m:ctrlPr>
                                <a:rPr lang="en-US" sz="1800" i="1" dirty="0" smtClean="0">
                                  <a:latin typeface="Cambria Math"/>
                                </a:rPr>
                              </m:ctrlPr>
                            </m:sSupPr>
                            <m:e>
                              <m:r>
                                <a:rPr lang="en-US" sz="1800" i="1" dirty="0" smtClean="0">
                                  <a:latin typeface="Cambria Math"/>
                                </a:rPr>
                                <m:t>𝑒</m:t>
                              </m:r>
                            </m:e>
                            <m:sup>
                              <m:r>
                                <a:rPr lang="en-US" sz="1800" i="1" dirty="0" smtClean="0">
                                  <a:latin typeface="Cambria Math"/>
                                </a:rPr>
                                <m:t>−</m:t>
                              </m:r>
                              <m:r>
                                <a:rPr lang="el-GR" sz="1800" i="1" dirty="0">
                                  <a:latin typeface="Cambria Math"/>
                                </a:rPr>
                                <m:t>𝛼𝜏</m:t>
                              </m:r>
                            </m:sup>
                          </m:sSup>
                          <m:r>
                            <a:rPr lang="el-GR" sz="1800" i="1" dirty="0">
                              <a:latin typeface="Cambria Math"/>
                            </a:rPr>
                            <m:t> </m:t>
                          </m:r>
                          <m:sSup>
                            <m:sSupPr>
                              <m:ctrlPr>
                                <a:rPr lang="en-US" sz="1800" i="1" dirty="0" smtClean="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d>
                                <m:dPr>
                                  <m:ctrlPr>
                                    <a:rPr lang="el-GR" sz="1800" i="1" dirty="0">
                                      <a:latin typeface="Cambria Math"/>
                                    </a:rPr>
                                  </m:ctrlPr>
                                </m:dPr>
                                <m:e>
                                  <m:r>
                                    <a:rPr lang="en-US" sz="1800" i="1" dirty="0">
                                      <a:latin typeface="Cambria Math"/>
                                    </a:rPr>
                                    <m:t>𝑡</m:t>
                                  </m:r>
                                  <m:r>
                                    <a:rPr lang="en-US" sz="1800" i="1" dirty="0">
                                      <a:latin typeface="Cambria Math"/>
                                    </a:rPr>
                                    <m:t>−</m:t>
                                  </m:r>
                                  <m:r>
                                    <a:rPr lang="el-GR" sz="1800" i="1" dirty="0">
                                      <a:latin typeface="Cambria Math"/>
                                    </a:rPr>
                                    <m:t>𝜏</m:t>
                                  </m:r>
                                </m:e>
                              </m:d>
                            </m:sup>
                          </m:sSup>
                          <m:r>
                            <a:rPr lang="el-GR" sz="1800" i="1" dirty="0">
                              <a:latin typeface="Cambria Math"/>
                            </a:rPr>
                            <m:t> </m:t>
                          </m:r>
                          <m:r>
                            <a:rPr lang="en-US" sz="1800" i="1" dirty="0">
                              <a:latin typeface="Cambria Math"/>
                            </a:rPr>
                            <m:t>𝑑</m:t>
                          </m:r>
                          <m:r>
                            <a:rPr lang="el-GR" sz="1800" i="1" dirty="0">
                              <a:latin typeface="Cambria Math"/>
                            </a:rPr>
                            <m:t>𝜏</m:t>
                          </m:r>
                        </m:e>
                      </m:nary>
                      <m:r>
                        <a:rPr lang="el-GR" sz="1800" i="1" dirty="0">
                          <a:latin typeface="Cambria Math"/>
                        </a:rPr>
                        <m:t>=</m:t>
                      </m:r>
                      <m:sSup>
                        <m:sSupPr>
                          <m:ctrlPr>
                            <a:rPr lang="en-US" sz="1800" i="1" dirty="0" smtClean="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ary>
                        <m:naryPr>
                          <m:ctrlPr>
                            <a:rPr lang="en-US" sz="1800" i="1" dirty="0">
                              <a:latin typeface="Cambria Math"/>
                            </a:rPr>
                          </m:ctrlPr>
                        </m:naryPr>
                        <m:sub>
                          <m:r>
                            <a:rPr lang="en-US" sz="1800" i="1" dirty="0">
                              <a:latin typeface="Cambria Math"/>
                            </a:rPr>
                            <m:t>0</m:t>
                          </m:r>
                        </m:sub>
                        <m:sup>
                          <m:r>
                            <a:rPr lang="en-US" sz="1800" i="1" dirty="0">
                              <a:latin typeface="Cambria Math"/>
                            </a:rPr>
                            <m:t>𝑡</m:t>
                          </m:r>
                        </m:sup>
                        <m:e>
                          <m:sSup>
                            <m:sSupPr>
                              <m:ctrlPr>
                                <a:rPr lang="en-US" sz="1800" i="1" dirty="0">
                                  <a:latin typeface="Cambria Math"/>
                                </a:rPr>
                              </m:ctrlPr>
                            </m:sSupPr>
                            <m:e>
                              <m:r>
                                <a:rPr lang="en-US" sz="1800" i="1" dirty="0">
                                  <a:latin typeface="Cambria Math"/>
                                </a:rPr>
                                <m:t>𝑒</m:t>
                              </m:r>
                            </m:e>
                            <m:sup>
                              <m:d>
                                <m:dPr>
                                  <m:ctrlPr>
                                    <a:rPr lang="en-US" sz="1800" i="1" dirty="0">
                                      <a:latin typeface="Cambria Math"/>
                                    </a:rPr>
                                  </m:ctrlPr>
                                </m:dPr>
                                <m:e>
                                  <m:r>
                                    <a:rPr lang="el-GR" sz="1800" i="1" dirty="0">
                                      <a:latin typeface="Cambria Math"/>
                                    </a:rPr>
                                    <m:t>𝛽</m:t>
                                  </m:r>
                                  <m:r>
                                    <a:rPr lang="el-GR" sz="1800" i="1" dirty="0">
                                      <a:latin typeface="Cambria Math"/>
                                    </a:rPr>
                                    <m:t>−</m:t>
                                  </m:r>
                                  <m:r>
                                    <a:rPr lang="el-GR" sz="1800" i="1" dirty="0" err="1">
                                      <a:latin typeface="Cambria Math"/>
                                    </a:rPr>
                                    <m:t>𝛼</m:t>
                                  </m:r>
                                </m:e>
                              </m:d>
                              <m:r>
                                <a:rPr lang="el-GR" sz="1800" i="1" dirty="0" err="1">
                                  <a:latin typeface="Cambria Math"/>
                                </a:rPr>
                                <m:t>𝜏</m:t>
                              </m:r>
                            </m:sup>
                          </m:sSup>
                          <m:r>
                            <a:rPr lang="el-GR" sz="1800" i="1" dirty="0">
                              <a:latin typeface="Cambria Math"/>
                            </a:rPr>
                            <m:t> </m:t>
                          </m:r>
                          <m:r>
                            <a:rPr lang="en-US" sz="1800" i="1" dirty="0">
                              <a:latin typeface="Cambria Math"/>
                            </a:rPr>
                            <m:t>𝑑</m:t>
                          </m:r>
                          <m:r>
                            <a:rPr lang="el-GR" sz="1800" i="1" dirty="0">
                              <a:latin typeface="Cambria Math"/>
                            </a:rPr>
                            <m:t>𝜏</m:t>
                          </m:r>
                        </m:e>
                      </m:nary>
                      <m:r>
                        <a:rPr lang="el-GR" sz="1800" i="1" dirty="0">
                          <a:latin typeface="Cambria Math"/>
                        </a:rPr>
                        <m:t>=</m:t>
                      </m:r>
                    </m:oMath>
                  </m:oMathPara>
                </a14:m>
                <a:endParaRPr lang="el-GR" sz="1800" dirty="0"/>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d>
                        <m:dPr>
                          <m:begChr m:val="["/>
                          <m:endChr m:val="]"/>
                          <m:ctrlPr>
                            <a:rPr lang="en-US" sz="1800" i="1" dirty="0">
                              <a:latin typeface="Cambria Math"/>
                            </a:rPr>
                          </m:ctrlPr>
                        </m:dPr>
                        <m:e>
                          <m:f>
                            <m:fPr>
                              <m:ctrlPr>
                                <a:rPr lang="el-GR" sz="1800" i="1" dirty="0">
                                  <a:latin typeface="Cambria Math"/>
                                </a:rPr>
                              </m:ctrlPr>
                            </m:fPr>
                            <m:num>
                              <m:sSup>
                                <m:sSupPr>
                                  <m:ctrlPr>
                                    <a:rPr lang="en-US" sz="1800" i="1" dirty="0">
                                      <a:latin typeface="Cambria Math"/>
                                    </a:rPr>
                                  </m:ctrlPr>
                                </m:sSupPr>
                                <m:e>
                                  <m:r>
                                    <a:rPr lang="en-US" sz="1800" i="1" dirty="0">
                                      <a:latin typeface="Cambria Math"/>
                                    </a:rPr>
                                    <m:t>𝑒</m:t>
                                  </m:r>
                                </m:e>
                                <m:sup>
                                  <m:d>
                                    <m:dPr>
                                      <m:ctrlPr>
                                        <a:rPr lang="en-US" sz="1800" i="1" dirty="0">
                                          <a:latin typeface="Cambria Math"/>
                                        </a:rPr>
                                      </m:ctrlPr>
                                    </m:dPr>
                                    <m:e>
                                      <m:r>
                                        <a:rPr lang="el-GR" sz="1800" i="1" dirty="0">
                                          <a:latin typeface="Cambria Math"/>
                                        </a:rPr>
                                        <m:t>𝛽</m:t>
                                      </m:r>
                                      <m:r>
                                        <a:rPr lang="el-GR" sz="1800" i="1" dirty="0">
                                          <a:latin typeface="Cambria Math"/>
                                        </a:rPr>
                                        <m:t>−</m:t>
                                      </m:r>
                                      <m:r>
                                        <a:rPr lang="el-GR" sz="1800" i="1" dirty="0" err="1">
                                          <a:latin typeface="Cambria Math"/>
                                        </a:rPr>
                                        <m:t>𝛼</m:t>
                                      </m:r>
                                    </m:e>
                                  </m:d>
                                  <m:r>
                                    <a:rPr lang="el-GR" sz="1800" i="1" dirty="0" err="1">
                                      <a:latin typeface="Cambria Math"/>
                                    </a:rPr>
                                    <m:t>𝜏</m:t>
                                  </m:r>
                                </m:sup>
                              </m:sSup>
                            </m:num>
                            <m:den>
                              <m:r>
                                <a:rPr lang="el-GR" sz="1800" i="1" dirty="0" err="1">
                                  <a:latin typeface="Cambria Math"/>
                                </a:rPr>
                                <m:t>𝛽</m:t>
                              </m:r>
                              <m:r>
                                <a:rPr lang="el-GR" sz="1800" i="1" dirty="0" err="1">
                                  <a:latin typeface="Cambria Math"/>
                                </a:rPr>
                                <m:t>−</m:t>
                              </m:r>
                              <m:r>
                                <a:rPr lang="el-GR" sz="1800" i="1" dirty="0" err="1">
                                  <a:latin typeface="Cambria Math"/>
                                </a:rPr>
                                <m:t>𝛼</m:t>
                              </m:r>
                            </m:den>
                          </m:f>
                        </m:e>
                      </m:d>
                      <m:f>
                        <m:fPr>
                          <m:type m:val="noBar"/>
                          <m:ctrlPr>
                            <a:rPr lang="en-US" sz="1800" i="1" dirty="0">
                              <a:latin typeface="Cambria Math"/>
                            </a:rPr>
                          </m:ctrlPr>
                        </m:fPr>
                        <m:num>
                          <m:r>
                            <a:rPr lang="en-US" sz="1800" i="1" dirty="0">
                              <a:latin typeface="Cambria Math"/>
                            </a:rPr>
                            <m:t>𝑡</m:t>
                          </m:r>
                        </m:num>
                        <m:den>
                          <m:r>
                            <a:rPr lang="en-US" sz="1800" i="1" dirty="0">
                              <a:latin typeface="Cambria Math"/>
                            </a:rPr>
                            <m:t>0</m:t>
                          </m:r>
                        </m:den>
                      </m:f>
                      <m:r>
                        <a:rPr lang="en-US" sz="1800" i="1" dirty="0">
                          <a:latin typeface="Cambria Math"/>
                        </a:rPr>
                        <m:t>=</m:t>
                      </m:r>
                      <m:f>
                        <m:fPr>
                          <m:ctrlPr>
                            <a:rPr lang="en-US" sz="1800" i="1" dirty="0">
                              <a:latin typeface="Cambria Math"/>
                            </a:rPr>
                          </m:ctrlPr>
                        </m:fPr>
                        <m:num>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um>
                        <m:den>
                          <m:r>
                            <a:rPr lang="el-GR" sz="1800" i="1" dirty="0">
                              <a:latin typeface="Cambria Math"/>
                            </a:rPr>
                            <m:t>𝛽</m:t>
                          </m:r>
                          <m:r>
                            <a:rPr lang="el-GR" sz="1800" i="1" dirty="0">
                              <a:latin typeface="Cambria Math"/>
                            </a:rPr>
                            <m:t>−</m:t>
                          </m:r>
                          <m:r>
                            <a:rPr lang="el-GR" sz="1800" i="1" dirty="0">
                              <a:latin typeface="Cambria Math"/>
                            </a:rPr>
                            <m:t>𝛼</m:t>
                          </m:r>
                        </m:den>
                      </m:f>
                      <m:d>
                        <m:dPr>
                          <m:begChr m:val="["/>
                          <m:endChr m:val="]"/>
                          <m:ctrlPr>
                            <a:rPr lang="el-GR" sz="1800" i="1" dirty="0">
                              <a:latin typeface="Cambria Math"/>
                            </a:rPr>
                          </m:ctrlPr>
                        </m:dPr>
                        <m:e>
                          <m:sSup>
                            <m:sSupPr>
                              <m:ctrlPr>
                                <a:rPr lang="en-US" sz="1800" i="1" dirty="0">
                                  <a:latin typeface="Cambria Math"/>
                                </a:rPr>
                              </m:ctrlPr>
                            </m:sSupPr>
                            <m:e>
                              <m:r>
                                <a:rPr lang="en-US" sz="1800" i="1" dirty="0">
                                  <a:latin typeface="Cambria Math"/>
                                </a:rPr>
                                <m:t>𝑒</m:t>
                              </m:r>
                            </m:e>
                            <m:sup>
                              <m:d>
                                <m:dPr>
                                  <m:ctrlPr>
                                    <a:rPr lang="en-US" sz="1800" i="1" dirty="0">
                                      <a:latin typeface="Cambria Math"/>
                                    </a:rPr>
                                  </m:ctrlPr>
                                </m:dPr>
                                <m:e>
                                  <m:r>
                                    <a:rPr lang="el-GR" sz="1800" i="1" dirty="0">
                                      <a:latin typeface="Cambria Math"/>
                                    </a:rPr>
                                    <m:t>𝛽</m:t>
                                  </m:r>
                                  <m:r>
                                    <a:rPr lang="el-GR" sz="1800" i="1" dirty="0">
                                      <a:latin typeface="Cambria Math"/>
                                    </a:rPr>
                                    <m:t>−</m:t>
                                  </m:r>
                                  <m:r>
                                    <a:rPr lang="el-GR" sz="1800" i="1" dirty="0">
                                      <a:latin typeface="Cambria Math"/>
                                    </a:rPr>
                                    <m:t>𝛼</m:t>
                                  </m:r>
                                </m:e>
                              </m:d>
                              <m:r>
                                <a:rPr lang="en-US" sz="1800" i="1" dirty="0">
                                  <a:latin typeface="Cambria Math"/>
                                </a:rPr>
                                <m:t>𝑡</m:t>
                              </m:r>
                            </m:sup>
                          </m:sSup>
                          <m:r>
                            <a:rPr lang="en-US" sz="1800" i="1" dirty="0">
                              <a:latin typeface="Cambria Math"/>
                            </a:rPr>
                            <m:t>−1</m:t>
                          </m:r>
                        </m:e>
                      </m:d>
                      <m:r>
                        <a:rPr lang="en-US" sz="1800" i="1" dirty="0">
                          <a:latin typeface="Cambria Math"/>
                        </a:rPr>
                        <m:t>=</m:t>
                      </m:r>
                      <m:f>
                        <m:fPr>
                          <m:ctrlPr>
                            <a:rPr lang="en-US" sz="1800" i="1" dirty="0">
                              <a:latin typeface="Cambria Math"/>
                            </a:rPr>
                          </m:ctrlPr>
                        </m:fPr>
                        <m:num>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𝛼</m:t>
                              </m:r>
                              <m:r>
                                <a:rPr lang="en-US" sz="1800" i="1" dirty="0">
                                  <a:latin typeface="Cambria Math"/>
                                </a:rPr>
                                <m:t>𝑡</m:t>
                              </m:r>
                            </m:sup>
                          </m:sSup>
                          <m:r>
                            <a:rPr lang="en-US" sz="1800" i="1" dirty="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um>
                        <m:den>
                          <m:r>
                            <a:rPr lang="el-GR" sz="1800" i="1" dirty="0">
                              <a:latin typeface="Cambria Math"/>
                            </a:rPr>
                            <m:t>𝛽</m:t>
                          </m:r>
                          <m:r>
                            <a:rPr lang="el-GR" sz="1800" i="1" dirty="0">
                              <a:latin typeface="Cambria Math"/>
                            </a:rPr>
                            <m:t>−</m:t>
                          </m:r>
                          <m:r>
                            <a:rPr lang="el-GR" sz="1800" i="1" dirty="0">
                              <a:latin typeface="Cambria Math"/>
                            </a:rPr>
                            <m:t>𝛼</m:t>
                          </m:r>
                        </m:den>
                      </m:f>
                    </m:oMath>
                  </m:oMathPara>
                </a14:m>
                <a:endParaRPr lang="el-GR" sz="1800" dirty="0"/>
              </a:p>
              <a:p>
                <a:pPr marL="0" indent="0" algn="l">
                  <a:lnSpc>
                    <a:spcPct val="120000"/>
                  </a:lnSpc>
                  <a:spcBef>
                    <a:spcPts val="600"/>
                  </a:spcBef>
                  <a:spcAft>
                    <a:spcPts val="600"/>
                  </a:spcAft>
                  <a:buNone/>
                </a:pPr>
                <a:endParaRPr lang="el-GR" sz="1800" dirty="0" smtClean="0"/>
              </a:p>
              <a:p>
                <a:pPr marL="0" indent="0" algn="l">
                  <a:lnSpc>
                    <a:spcPct val="120000"/>
                  </a:lnSpc>
                  <a:spcBef>
                    <a:spcPts val="600"/>
                  </a:spcBef>
                  <a:spcAft>
                    <a:spcPts val="600"/>
                  </a:spcAft>
                  <a:buNone/>
                </a:pPr>
                <a:r>
                  <a:rPr lang="el-GR" sz="1800" dirty="0" smtClean="0"/>
                  <a:t>Η </a:t>
                </a:r>
                <a:r>
                  <a:rPr lang="el-GR" sz="1800" dirty="0"/>
                  <a:t>παραπάνω σχέση ισχύει για την περιοχή τιμών </a:t>
                </a:r>
                <a14:m>
                  <m:oMath xmlns:m="http://schemas.openxmlformats.org/officeDocument/2006/math">
                    <m:r>
                      <a:rPr lang="en-US" sz="1800" i="1" dirty="0" smtClean="0">
                        <a:latin typeface="Cambria Math"/>
                      </a:rPr>
                      <m:t>𝑡</m:t>
                    </m:r>
                    <m:r>
                      <a:rPr lang="en-US" sz="1800" i="1" dirty="0" smtClean="0">
                        <a:latin typeface="Cambria Math"/>
                      </a:rPr>
                      <m:t>&gt;0</m:t>
                    </m:r>
                  </m:oMath>
                </a14:m>
                <a:r>
                  <a:rPr lang="en-US" sz="1800" dirty="0"/>
                  <a:t> </a:t>
                </a:r>
                <a:r>
                  <a:rPr lang="el-GR" sz="1800" dirty="0"/>
                  <a:t>και επειδή για </a:t>
                </a:r>
                <a14:m>
                  <m:oMath xmlns:m="http://schemas.openxmlformats.org/officeDocument/2006/math">
                    <m:r>
                      <a:rPr lang="en-US" sz="1800" i="1" dirty="0" smtClean="0">
                        <a:latin typeface="Cambria Math"/>
                      </a:rPr>
                      <m:t>𝑡</m:t>
                    </m:r>
                    <m:r>
                      <a:rPr lang="en-US" sz="1800" i="1" dirty="0" smtClean="0">
                        <a:latin typeface="Cambria Math"/>
                      </a:rPr>
                      <m:t>&lt;0</m:t>
                    </m:r>
                  </m:oMath>
                </a14:m>
                <a:r>
                  <a:rPr lang="en-US" sz="1800" dirty="0"/>
                  <a:t> </a:t>
                </a:r>
                <a:r>
                  <a:rPr lang="el-GR" sz="1800" dirty="0"/>
                  <a:t>είναι </a:t>
                </a:r>
                <a14:m>
                  <m:oMath xmlns:m="http://schemas.openxmlformats.org/officeDocument/2006/math">
                    <m:r>
                      <a:rPr lang="en-US" sz="1800" i="1" dirty="0" smtClean="0">
                        <a:latin typeface="Cambria Math"/>
                      </a:rPr>
                      <m:t>𝑧</m:t>
                    </m:r>
                    <m:r>
                      <a:rPr lang="en-US" sz="1800" i="1" dirty="0" smtClean="0">
                        <a:latin typeface="Cambria Math"/>
                      </a:rPr>
                      <m:t>(</m:t>
                    </m:r>
                    <m:r>
                      <a:rPr lang="en-US" sz="1800" i="1" dirty="0" smtClean="0">
                        <a:latin typeface="Cambria Math"/>
                      </a:rPr>
                      <m:t>𝑡</m:t>
                    </m:r>
                    <m:r>
                      <a:rPr lang="en-US" sz="1800" i="1" dirty="0" smtClean="0">
                        <a:latin typeface="Cambria Math"/>
                      </a:rPr>
                      <m:t>)=0</m:t>
                    </m:r>
                  </m:oMath>
                </a14:m>
                <a:r>
                  <a:rPr lang="en-US" sz="1800" dirty="0"/>
                  <a:t> </a:t>
                </a:r>
                <a:r>
                  <a:rPr lang="el-GR" sz="1800" dirty="0"/>
                  <a:t>μπορούμε να συνδυάσουμε τις παραπάνω περιπτώσεις σε μία απλή εξίσωση γράφοντας</a:t>
                </a:r>
                <a:r>
                  <a:rPr lang="el-GR" sz="1800" dirty="0" smtClean="0"/>
                  <a:t>:</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dirty="0" smtClean="0">
                          <a:latin typeface="Cambria Math"/>
                        </a:rPr>
                        <m:t>𝑧</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r>
                        <a:rPr lang="en-US" sz="1800" i="1" dirty="0" smtClean="0">
                          <a:latin typeface="Cambria Math"/>
                        </a:rPr>
                        <m:t>𝑥</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r>
                        <a:rPr lang="en-US" sz="1800" i="1" dirty="0" smtClean="0">
                          <a:latin typeface="Cambria Math"/>
                        </a:rPr>
                        <m:t>𝑦</m:t>
                      </m:r>
                      <m:d>
                        <m:dPr>
                          <m:ctrlPr>
                            <a:rPr lang="en-US" sz="1800" i="1" dirty="0" smtClean="0">
                              <a:latin typeface="Cambria Math"/>
                            </a:rPr>
                          </m:ctrlPr>
                        </m:dPr>
                        <m:e>
                          <m:r>
                            <a:rPr lang="en-US" sz="1800" i="1" dirty="0" smtClean="0">
                              <a:latin typeface="Cambria Math"/>
                            </a:rPr>
                            <m:t>𝑡</m:t>
                          </m:r>
                        </m:e>
                      </m:d>
                      <m:r>
                        <a:rPr lang="en-US" sz="1800" i="1" dirty="0" smtClean="0">
                          <a:latin typeface="Cambria Math"/>
                        </a:rPr>
                        <m:t>=</m:t>
                      </m:r>
                      <m:d>
                        <m:dPr>
                          <m:begChr m:val="{"/>
                          <m:endChr m:val=""/>
                          <m:ctrlPr>
                            <a:rPr lang="en-US" sz="1800" i="1" dirty="0" smtClean="0">
                              <a:latin typeface="Cambria Math"/>
                            </a:rPr>
                          </m:ctrlPr>
                        </m:dPr>
                        <m:e>
                          <m:eqArr>
                            <m:eqArrPr>
                              <m:ctrlPr>
                                <a:rPr lang="en-US" sz="1800" i="1" dirty="0" smtClean="0">
                                  <a:latin typeface="Cambria Math"/>
                                </a:rPr>
                              </m:ctrlPr>
                            </m:eqArrPr>
                            <m:e>
                              <m:f>
                                <m:fPr>
                                  <m:ctrlPr>
                                    <a:rPr lang="en-US" sz="1800" i="1" dirty="0" smtClean="0">
                                      <a:latin typeface="Cambria Math"/>
                                    </a:rPr>
                                  </m:ctrlPr>
                                </m:fPr>
                                <m:num>
                                  <m:sSup>
                                    <m:sSupPr>
                                      <m:ctrlPr>
                                        <a:rPr lang="en-US" sz="1800" i="1" dirty="0" smtClean="0">
                                          <a:latin typeface="Cambria Math"/>
                                        </a:rPr>
                                      </m:ctrlPr>
                                    </m:sSupPr>
                                    <m:e>
                                      <m:r>
                                        <a:rPr lang="en-US" sz="1800" i="1" dirty="0" smtClean="0">
                                          <a:latin typeface="Cambria Math"/>
                                        </a:rPr>
                                        <m:t>𝑒</m:t>
                                      </m:r>
                                    </m:e>
                                    <m:sup>
                                      <m:r>
                                        <a:rPr lang="en-US" sz="1800" i="1" dirty="0" smtClean="0">
                                          <a:latin typeface="Cambria Math"/>
                                        </a:rPr>
                                        <m:t>−</m:t>
                                      </m:r>
                                      <m:r>
                                        <a:rPr lang="el-GR" sz="1800" i="1" dirty="0">
                                          <a:latin typeface="Cambria Math"/>
                                        </a:rPr>
                                        <m:t>𝛼</m:t>
                                      </m:r>
                                      <m:r>
                                        <a:rPr lang="en-US" sz="1800" i="1" dirty="0">
                                          <a:latin typeface="Cambria Math"/>
                                        </a:rPr>
                                        <m:t>𝑡</m:t>
                                      </m:r>
                                    </m:sup>
                                  </m:sSup>
                                  <m:r>
                                    <a:rPr lang="en-US" sz="1800" i="1" dirty="0">
                                      <a:latin typeface="Cambria Math"/>
                                    </a:rPr>
                                    <m:t>−</m:t>
                                  </m:r>
                                  <m:sSup>
                                    <m:sSupPr>
                                      <m:ctrlPr>
                                        <a:rPr lang="en-US" sz="1800" i="1" dirty="0" smtClean="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um>
                                <m:den>
                                  <m:r>
                                    <a:rPr lang="el-GR" sz="1800" i="1" dirty="0">
                                      <a:latin typeface="Cambria Math"/>
                                    </a:rPr>
                                    <m:t>𝛽</m:t>
                                  </m:r>
                                  <m:r>
                                    <a:rPr lang="el-GR" sz="1800" i="1" dirty="0">
                                      <a:latin typeface="Cambria Math"/>
                                    </a:rPr>
                                    <m:t>−</m:t>
                                  </m:r>
                                  <m:r>
                                    <a:rPr lang="el-GR" sz="1800" i="1" dirty="0">
                                      <a:latin typeface="Cambria Math"/>
                                    </a:rPr>
                                    <m:t>𝛼</m:t>
                                  </m:r>
                                </m:den>
                              </m:f>
                              <m:r>
                                <a:rPr lang="el-GR" sz="1800" i="1" dirty="0">
                                  <a:latin typeface="Cambria Math"/>
                                </a:rPr>
                                <m:t>     </m:t>
                              </m:r>
                              <m:r>
                                <a:rPr lang="el-GR" sz="1800" i="1" dirty="0">
                                  <a:latin typeface="Cambria Math"/>
                                </a:rPr>
                                <m:t>𝛾𝜄𝛼</m:t>
                              </m:r>
                              <m:r>
                                <a:rPr lang="el-GR" sz="1800" i="1" dirty="0">
                                  <a:latin typeface="Cambria Math"/>
                                </a:rPr>
                                <m:t> </m:t>
                              </m:r>
                              <m:r>
                                <a:rPr lang="en-US" sz="1800" i="1" dirty="0">
                                  <a:latin typeface="Cambria Math"/>
                                </a:rPr>
                                <m:t>𝑡</m:t>
                              </m:r>
                              <m:r>
                                <a:rPr lang="en-US" sz="1800" i="1" dirty="0">
                                  <a:latin typeface="Cambria Math"/>
                                </a:rPr>
                                <m:t>&gt;0 </m:t>
                              </m:r>
                            </m:e>
                            <m:e>
                              <m:r>
                                <a:rPr lang="en-US" sz="1800" i="1" dirty="0">
                                  <a:latin typeface="Cambria Math"/>
                                </a:rPr>
                                <m:t>0                         </m:t>
                              </m:r>
                              <m:r>
                                <a:rPr lang="el-GR" sz="1800" i="1" dirty="0">
                                  <a:latin typeface="Cambria Math"/>
                                </a:rPr>
                                <m:t>𝛾𝜄𝛼</m:t>
                              </m:r>
                              <m:r>
                                <a:rPr lang="el-GR" sz="1800" i="1" dirty="0">
                                  <a:latin typeface="Cambria Math"/>
                                </a:rPr>
                                <m:t> </m:t>
                              </m:r>
                              <m:r>
                                <a:rPr lang="en-US" sz="1800" i="1" dirty="0">
                                  <a:latin typeface="Cambria Math"/>
                                </a:rPr>
                                <m:t>𝑡</m:t>
                              </m:r>
                              <m:r>
                                <a:rPr lang="en-US" sz="1800" i="1" dirty="0">
                                  <a:latin typeface="Cambria Math"/>
                                </a:rPr>
                                <m:t>&lt;0</m:t>
                              </m:r>
                            </m:e>
                          </m:eqArr>
                        </m:e>
                      </m:d>
                      <m:r>
                        <a:rPr lang="en-US" sz="1800" i="1" dirty="0">
                          <a:latin typeface="Cambria Math"/>
                        </a:rPr>
                        <m:t>=</m:t>
                      </m:r>
                      <m:f>
                        <m:fPr>
                          <m:ctrlPr>
                            <a:rPr lang="en-US" sz="1800" i="1" dirty="0">
                              <a:latin typeface="Cambria Math"/>
                            </a:rPr>
                          </m:ctrlPr>
                        </m:fPr>
                        <m:num>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𝛼</m:t>
                              </m:r>
                              <m:r>
                                <a:rPr lang="en-US" sz="1800" i="1" dirty="0">
                                  <a:latin typeface="Cambria Math"/>
                                </a:rPr>
                                <m:t>𝑡</m:t>
                              </m:r>
                            </m:sup>
                          </m:sSup>
                          <m:r>
                            <a:rPr lang="en-US" sz="1800" i="1" dirty="0">
                              <a:latin typeface="Cambria Math"/>
                            </a:rPr>
                            <m:t>−</m:t>
                          </m:r>
                          <m:sSup>
                            <m:sSupPr>
                              <m:ctrlPr>
                                <a:rPr lang="en-US" sz="1800" i="1" dirty="0">
                                  <a:latin typeface="Cambria Math"/>
                                </a:rPr>
                              </m:ctrlPr>
                            </m:sSupPr>
                            <m:e>
                              <m:r>
                                <a:rPr lang="en-US" sz="1800" i="1" dirty="0">
                                  <a:latin typeface="Cambria Math"/>
                                </a:rPr>
                                <m:t>𝑒</m:t>
                              </m:r>
                            </m:e>
                            <m:sup>
                              <m:r>
                                <a:rPr lang="en-US" sz="1800" i="1" dirty="0">
                                  <a:latin typeface="Cambria Math"/>
                                </a:rPr>
                                <m:t>−</m:t>
                              </m:r>
                              <m:r>
                                <a:rPr lang="el-GR" sz="1800" i="1" dirty="0">
                                  <a:latin typeface="Cambria Math"/>
                                </a:rPr>
                                <m:t>𝛽</m:t>
                              </m:r>
                              <m:r>
                                <a:rPr lang="en-US" sz="1800" i="1" dirty="0">
                                  <a:latin typeface="Cambria Math"/>
                                </a:rPr>
                                <m:t>𝑡</m:t>
                              </m:r>
                            </m:sup>
                          </m:sSup>
                        </m:num>
                        <m:den>
                          <m:r>
                            <a:rPr lang="el-GR" sz="1800" i="1" dirty="0">
                              <a:latin typeface="Cambria Math"/>
                            </a:rPr>
                            <m:t>𝛽</m:t>
                          </m:r>
                          <m:r>
                            <a:rPr lang="el-GR" sz="1800" i="1" dirty="0">
                              <a:latin typeface="Cambria Math"/>
                            </a:rPr>
                            <m:t>−</m:t>
                          </m:r>
                          <m:r>
                            <a:rPr lang="el-GR" sz="1800" i="1" dirty="0">
                              <a:latin typeface="Cambria Math"/>
                            </a:rPr>
                            <m:t>𝛼</m:t>
                          </m:r>
                        </m:den>
                      </m:f>
                      <m:r>
                        <a:rPr lang="en-US" sz="1800" i="1" dirty="0">
                          <a:latin typeface="Cambria Math"/>
                        </a:rPr>
                        <m:t>𝑢</m:t>
                      </m:r>
                      <m:d>
                        <m:dPr>
                          <m:ctrlPr>
                            <a:rPr lang="en-US" sz="1800" i="1" dirty="0">
                              <a:latin typeface="Cambria Math"/>
                            </a:rPr>
                          </m:ctrlPr>
                        </m:dPr>
                        <m:e>
                          <m:r>
                            <a:rPr lang="en-US" sz="1800" i="1" dirty="0">
                              <a:latin typeface="Cambria Math"/>
                            </a:rPr>
                            <m:t>𝑡</m:t>
                          </m:r>
                        </m:e>
                      </m:d>
                    </m:oMath>
                  </m:oMathPara>
                </a14:m>
                <a:endParaRPr lang="en-US"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22</a:t>
            </a:fld>
            <a:endParaRPr lang="el-GR"/>
          </a:p>
        </p:txBody>
      </p:sp>
    </p:spTree>
    <p:extLst>
      <p:ext uri="{BB962C8B-B14F-4D97-AF65-F5344CB8AC3E}">
        <p14:creationId xmlns:p14="http://schemas.microsoft.com/office/powerpoint/2010/main" val="3211493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a:t>
            </a:r>
            <a:r>
              <a:rPr lang="el-GR" dirty="0"/>
              <a:t>5</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Να υπολογίσετε τη συνέλιξη ανάμεσα στα σήματα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και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a:t>
                </a:r>
              </a:p>
              <a:p>
                <a:pPr marL="0" indent="0" algn="l">
                  <a:buNone/>
                </a:pPr>
                <a:endParaRPr lang="el-GR" sz="1800" dirty="0"/>
              </a:p>
              <a:p>
                <a:pPr marL="0" indent="0" algn="l">
                  <a:buNone/>
                </a:pPr>
                <a:r>
                  <a:rPr lang="el-GR" sz="1800" u="sng" dirty="0"/>
                  <a:t>Απάντηση</a:t>
                </a:r>
                <a:r>
                  <a:rPr lang="el-GR" sz="1800" dirty="0"/>
                  <a:t>: Διαπιστώνουμε ότι η άσκηση αυτή αποτελεί υποπερίπτωση της προηγούμενης άσκησης και συγκεκριμένα για </a:t>
                </a:r>
                <a14:m>
                  <m:oMath xmlns:m="http://schemas.openxmlformats.org/officeDocument/2006/math">
                    <m:r>
                      <a:rPr lang="el-GR" sz="1800" i="1" dirty="0" smtClean="0">
                        <a:latin typeface="Cambria Math"/>
                      </a:rPr>
                      <m:t>𝛼</m:t>
                    </m:r>
                    <m:r>
                      <a:rPr lang="el-GR" sz="1800" i="1" dirty="0" smtClean="0">
                        <a:latin typeface="Cambria Math"/>
                      </a:rPr>
                      <m:t>=</m:t>
                    </m:r>
                    <m:r>
                      <a:rPr lang="el-GR" sz="1800" i="1" dirty="0" smtClean="0">
                        <a:latin typeface="Cambria Math"/>
                      </a:rPr>
                      <m:t>𝛽</m:t>
                    </m:r>
                    <m:r>
                      <a:rPr lang="el-GR" sz="1800" i="1" dirty="0" smtClean="0">
                        <a:latin typeface="Cambria Math"/>
                      </a:rPr>
                      <m:t>=0</m:t>
                    </m:r>
                  </m:oMath>
                </a14:m>
                <a:r>
                  <a:rPr lang="el-GR" sz="1800" dirty="0"/>
                  <a:t>. </a:t>
                </a:r>
                <a:r>
                  <a:rPr lang="el-GR" sz="1800" dirty="0" smtClean="0"/>
                  <a:t> Όμως </a:t>
                </a:r>
                <a:r>
                  <a:rPr lang="el-GR" sz="1800" dirty="0"/>
                  <a:t>αν κάνουμε χρήση της λύσης:</a:t>
                </a:r>
              </a:p>
              <a:p>
                <a:pPr marL="0" indent="0" algn="l">
                  <a:buNone/>
                </a:pPr>
                <a14:m>
                  <m:oMathPara xmlns:m="http://schemas.openxmlformats.org/officeDocument/2006/math">
                    <m:oMathParaPr>
                      <m:jc m:val="centerGroup"/>
                    </m:oMathParaPr>
                    <m:oMath xmlns:m="http://schemas.openxmlformats.org/officeDocument/2006/math">
                      <m:r>
                        <a:rPr lang="el-GR" sz="1800" i="1" dirty="0" smtClean="0">
                          <a:latin typeface="Cambria Math"/>
                        </a:rPr>
                        <m:t>𝑧</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f>
                        <m:fPr>
                          <m:ctrlPr>
                            <a:rPr lang="el-GR" sz="1800" i="1" dirty="0" smtClean="0">
                              <a:latin typeface="Cambria Math"/>
                            </a:rPr>
                          </m:ctrlPr>
                        </m:fPr>
                        <m:num>
                          <m:sSup>
                            <m:sSupPr>
                              <m:ctrlPr>
                                <a:rPr lang="el-GR" sz="1800" i="1" dirty="0" smtClean="0">
                                  <a:latin typeface="Cambria Math"/>
                                </a:rPr>
                              </m:ctrlPr>
                            </m:sSupPr>
                            <m:e>
                              <m:r>
                                <a:rPr lang="el-GR" sz="1800" i="1" dirty="0" smtClean="0">
                                  <a:latin typeface="Cambria Math"/>
                                </a:rPr>
                                <m:t>𝑒</m:t>
                              </m:r>
                            </m:e>
                            <m:sup>
                              <m:r>
                                <a:rPr lang="el-GR" sz="1800" i="1" dirty="0">
                                  <a:latin typeface="Cambria Math"/>
                                </a:rPr>
                                <m:t>−</m:t>
                              </m:r>
                              <m:r>
                                <a:rPr lang="el-GR" sz="1800" i="1" dirty="0" err="1">
                                  <a:latin typeface="Cambria Math"/>
                                </a:rPr>
                                <m:t>𝛼</m:t>
                              </m:r>
                              <m:r>
                                <a:rPr lang="el-GR" sz="1800" i="1" dirty="0" err="1">
                                  <a:latin typeface="Cambria Math"/>
                                </a:rPr>
                                <m:t>𝑡</m:t>
                              </m:r>
                            </m:sup>
                          </m:sSup>
                          <m:r>
                            <a:rPr lang="el-GR" sz="1800" i="1" dirty="0">
                              <a:latin typeface="Cambria Math"/>
                            </a:rPr>
                            <m:t>−</m:t>
                          </m:r>
                          <m:sSup>
                            <m:sSupPr>
                              <m:ctrlPr>
                                <a:rPr lang="el-GR" sz="1800" i="1" dirty="0">
                                  <a:latin typeface="Cambria Math"/>
                                </a:rPr>
                              </m:ctrlPr>
                            </m:sSupPr>
                            <m:e>
                              <m:r>
                                <a:rPr lang="el-GR" sz="1800" i="1" dirty="0">
                                  <a:latin typeface="Cambria Math"/>
                                </a:rPr>
                                <m:t>𝑒</m:t>
                              </m:r>
                            </m:e>
                            <m:sup>
                              <m:r>
                                <a:rPr lang="el-GR" sz="1800" i="1" dirty="0">
                                  <a:latin typeface="Cambria Math"/>
                                </a:rPr>
                                <m:t>−</m:t>
                              </m:r>
                              <m:r>
                                <a:rPr lang="el-GR" sz="1800" i="1" dirty="0" err="1">
                                  <a:latin typeface="Cambria Math"/>
                                </a:rPr>
                                <m:t>𝛽</m:t>
                              </m:r>
                              <m:r>
                                <a:rPr lang="el-GR" sz="1800" i="1" dirty="0" err="1">
                                  <a:latin typeface="Cambria Math"/>
                                </a:rPr>
                                <m:t>𝑡</m:t>
                              </m:r>
                            </m:sup>
                          </m:sSup>
                        </m:num>
                        <m:den>
                          <m:r>
                            <a:rPr lang="el-GR" sz="1800" i="1" dirty="0">
                              <a:latin typeface="Cambria Math"/>
                            </a:rPr>
                            <m:t>𝛽</m:t>
                          </m:r>
                          <m:r>
                            <a:rPr lang="el-GR" sz="1800" i="1" dirty="0">
                              <a:latin typeface="Cambria Math"/>
                            </a:rPr>
                            <m:t>−</m:t>
                          </m:r>
                          <m:r>
                            <a:rPr lang="el-GR" sz="1800" i="1" dirty="0">
                              <a:latin typeface="Cambria Math"/>
                            </a:rPr>
                            <m:t>𝛼</m:t>
                          </m:r>
                        </m:den>
                      </m:f>
                      <m:r>
                        <a:rPr lang="el-GR" sz="1800" i="1" dirty="0" err="1">
                          <a:latin typeface="Cambria Math"/>
                        </a:rPr>
                        <m:t>𝑢</m:t>
                      </m:r>
                      <m:d>
                        <m:dPr>
                          <m:ctrlPr>
                            <a:rPr lang="el-GR" sz="1800" i="1" dirty="0" err="1">
                              <a:latin typeface="Cambria Math"/>
                            </a:rPr>
                          </m:ctrlPr>
                        </m:dPr>
                        <m:e>
                          <m:r>
                            <a:rPr lang="el-GR" sz="1800" i="1" dirty="0" err="1">
                              <a:latin typeface="Cambria Math"/>
                            </a:rPr>
                            <m:t>𝑡</m:t>
                          </m:r>
                        </m:e>
                      </m:d>
                    </m:oMath>
                  </m:oMathPara>
                </a14:m>
                <a:endParaRPr lang="el-GR" sz="1800" dirty="0"/>
              </a:p>
              <a:p>
                <a:pPr marL="0" indent="0" algn="l">
                  <a:buNone/>
                </a:pPr>
                <a:r>
                  <a:rPr lang="el-GR" sz="1800" dirty="0"/>
                  <a:t>θα οδηγηθούμε στην </a:t>
                </a:r>
                <a:r>
                  <a:rPr lang="el-GR" sz="1800" dirty="0" err="1"/>
                  <a:t>απροδιόριστη</a:t>
                </a:r>
                <a:r>
                  <a:rPr lang="el-GR" sz="1800" dirty="0"/>
                  <a:t> μορφή 0/0. Για το λόγο αυτό, εφαρμόζουμε τον κανόνα </a:t>
                </a:r>
                <a:r>
                  <a:rPr lang="el-GR" sz="1800" dirty="0" err="1"/>
                  <a:t>Del</a:t>
                </a:r>
                <a:r>
                  <a:rPr lang="el-GR" sz="1800" dirty="0"/>
                  <a:t>’ </a:t>
                </a:r>
                <a:r>
                  <a:rPr lang="el-GR" sz="1800" dirty="0" err="1"/>
                  <a:t>Hospital</a:t>
                </a:r>
                <a:r>
                  <a:rPr lang="el-GR" sz="1800" dirty="0"/>
                  <a:t> και βρίσκουμε:</a:t>
                </a:r>
              </a:p>
              <a:p>
                <a:pPr marL="0" indent="0" algn="l">
                  <a:buNone/>
                </a:pPr>
                <a:endParaRPr lang="el-GR" sz="1800" dirty="0"/>
              </a:p>
              <a:p>
                <a:pPr marL="0" indent="0" algn="l">
                  <a:buNone/>
                </a:pPr>
                <a14:m>
                  <m:oMathPara xmlns:m="http://schemas.openxmlformats.org/officeDocument/2006/math">
                    <m:oMathParaPr>
                      <m:jc m:val="centerGroup"/>
                    </m:oMathParaPr>
                    <m:oMath xmlns:m="http://schemas.openxmlformats.org/officeDocument/2006/math">
                      <m:r>
                        <a:rPr lang="el-GR" sz="1800" i="1" dirty="0" smtClean="0">
                          <a:latin typeface="Cambria Math"/>
                        </a:rPr>
                        <m:t>𝑧</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func>
                        <m:funcPr>
                          <m:ctrlPr>
                            <a:rPr lang="el-GR" sz="1800" i="1" dirty="0" smtClean="0">
                              <a:latin typeface="Cambria Math"/>
                            </a:rPr>
                          </m:ctrlPr>
                        </m:funcPr>
                        <m:fName>
                          <m:limLow>
                            <m:limLowPr>
                              <m:ctrlPr>
                                <a:rPr lang="el-GR" sz="1800" i="1" dirty="0" smtClean="0">
                                  <a:latin typeface="Cambria Math"/>
                                </a:rPr>
                              </m:ctrlPr>
                            </m:limLowPr>
                            <m:e>
                              <m:r>
                                <m:rPr>
                                  <m:sty m:val="p"/>
                                </m:rPr>
                                <a:rPr lang="el-GR" sz="1800" i="1" dirty="0" smtClean="0">
                                  <a:latin typeface="Cambria Math"/>
                                </a:rPr>
                                <m:t>lim</m:t>
                              </m:r>
                            </m:e>
                            <m:lim>
                              <m:r>
                                <a:rPr lang="el-GR" sz="1800" i="1" dirty="0" smtClean="0">
                                  <a:latin typeface="Cambria Math"/>
                                </a:rPr>
                                <m:t>𝛼</m:t>
                              </m:r>
                              <m:r>
                                <a:rPr lang="el-GR" sz="1800" i="1" dirty="0" smtClean="0">
                                  <a:latin typeface="Cambria Math"/>
                                </a:rPr>
                                <m:t>→</m:t>
                              </m:r>
                              <m:r>
                                <a:rPr lang="el-GR" sz="1800" i="1" dirty="0" smtClean="0">
                                  <a:latin typeface="Cambria Math"/>
                                </a:rPr>
                                <m:t>𝛽</m:t>
                              </m:r>
                            </m:lim>
                          </m:limLow>
                        </m:fName>
                        <m:e>
                          <m:d>
                            <m:dPr>
                              <m:begChr m:val="{"/>
                              <m:endChr m:val="}"/>
                              <m:ctrlPr>
                                <a:rPr lang="el-GR" sz="1800" i="1" dirty="0" smtClean="0">
                                  <a:latin typeface="Cambria Math"/>
                                </a:rPr>
                              </m:ctrlPr>
                            </m:dPr>
                            <m:e>
                              <m:f>
                                <m:fPr>
                                  <m:ctrlPr>
                                    <a:rPr lang="el-GR" sz="1800" i="1" dirty="0" smtClean="0">
                                      <a:latin typeface="Cambria Math"/>
                                    </a:rPr>
                                  </m:ctrlPr>
                                </m:fPr>
                                <m:num>
                                  <m:f>
                                    <m:fPr>
                                      <m:ctrlPr>
                                        <a:rPr lang="el-GR" sz="1800" i="1" dirty="0" smtClean="0">
                                          <a:latin typeface="Cambria Math"/>
                                        </a:rPr>
                                      </m:ctrlPr>
                                    </m:fPr>
                                    <m:num>
                                      <m:r>
                                        <a:rPr lang="el-GR" sz="1800" i="1" dirty="0" smtClean="0">
                                          <a:latin typeface="Cambria Math"/>
                                        </a:rPr>
                                        <m:t>𝑑</m:t>
                                      </m:r>
                                    </m:num>
                                    <m:den>
                                      <m:r>
                                        <a:rPr lang="el-GR" sz="1800" i="1" dirty="0" err="1">
                                          <a:latin typeface="Cambria Math"/>
                                        </a:rPr>
                                        <m:t>𝑑</m:t>
                                      </m:r>
                                      <m:r>
                                        <a:rPr lang="el-GR" sz="1800" i="1" dirty="0" err="1">
                                          <a:latin typeface="Cambria Math"/>
                                        </a:rPr>
                                        <m:t>𝛼</m:t>
                                      </m:r>
                                    </m:den>
                                  </m:f>
                                  <m:d>
                                    <m:dPr>
                                      <m:ctrlPr>
                                        <a:rPr lang="el-GR" sz="1800" i="1" dirty="0">
                                          <a:latin typeface="Cambria Math"/>
                                        </a:rPr>
                                      </m:ctrlPr>
                                    </m:dPr>
                                    <m:e>
                                      <m:sSup>
                                        <m:sSupPr>
                                          <m:ctrlPr>
                                            <a:rPr lang="el-GR" sz="1800" i="1" dirty="0">
                                              <a:latin typeface="Cambria Math"/>
                                            </a:rPr>
                                          </m:ctrlPr>
                                        </m:sSupPr>
                                        <m:e>
                                          <m:r>
                                            <a:rPr lang="el-GR" sz="1800" i="1" dirty="0">
                                              <a:latin typeface="Cambria Math"/>
                                            </a:rPr>
                                            <m:t>𝑒</m:t>
                                          </m:r>
                                        </m:e>
                                        <m:sup>
                                          <m:r>
                                            <a:rPr lang="el-GR" sz="1800" i="1" dirty="0">
                                              <a:latin typeface="Cambria Math"/>
                                            </a:rPr>
                                            <m:t>−</m:t>
                                          </m:r>
                                          <m:r>
                                            <a:rPr lang="el-GR" sz="1800" i="1" dirty="0" err="1">
                                              <a:latin typeface="Cambria Math"/>
                                            </a:rPr>
                                            <m:t>𝛼</m:t>
                                          </m:r>
                                          <m:r>
                                            <a:rPr lang="el-GR" sz="1800" i="1" dirty="0" err="1">
                                              <a:latin typeface="Cambria Math"/>
                                            </a:rPr>
                                            <m:t>𝑡</m:t>
                                          </m:r>
                                        </m:sup>
                                      </m:sSup>
                                      <m:r>
                                        <a:rPr lang="el-GR" sz="1800" i="1" dirty="0">
                                          <a:latin typeface="Cambria Math"/>
                                        </a:rPr>
                                        <m:t>−</m:t>
                                      </m:r>
                                      <m:sSup>
                                        <m:sSupPr>
                                          <m:ctrlPr>
                                            <a:rPr lang="el-GR" sz="1800" i="1" dirty="0">
                                              <a:latin typeface="Cambria Math"/>
                                            </a:rPr>
                                          </m:ctrlPr>
                                        </m:sSupPr>
                                        <m:e>
                                          <m:r>
                                            <a:rPr lang="el-GR" sz="1800" i="1" dirty="0">
                                              <a:latin typeface="Cambria Math"/>
                                            </a:rPr>
                                            <m:t>𝑒</m:t>
                                          </m:r>
                                        </m:e>
                                        <m:sup>
                                          <m:r>
                                            <a:rPr lang="el-GR" sz="1800" i="1" dirty="0">
                                              <a:latin typeface="Cambria Math"/>
                                            </a:rPr>
                                            <m:t>−</m:t>
                                          </m:r>
                                          <m:r>
                                            <a:rPr lang="el-GR" sz="1800" i="1" dirty="0">
                                              <a:latin typeface="Cambria Math"/>
                                            </a:rPr>
                                            <m:t>𝛽</m:t>
                                          </m:r>
                                          <m:r>
                                            <a:rPr lang="el-GR" sz="1800" i="1" dirty="0">
                                              <a:latin typeface="Cambria Math"/>
                                            </a:rPr>
                                            <m:t>𝑡</m:t>
                                          </m:r>
                                        </m:sup>
                                      </m:sSup>
                                    </m:e>
                                  </m:d>
                                </m:num>
                                <m:den>
                                  <m:f>
                                    <m:fPr>
                                      <m:ctrlPr>
                                        <a:rPr lang="el-GR" sz="1800" i="1" dirty="0">
                                          <a:latin typeface="Cambria Math"/>
                                        </a:rPr>
                                      </m:ctrlPr>
                                    </m:fPr>
                                    <m:num>
                                      <m:r>
                                        <a:rPr lang="el-GR" sz="1800" i="1" dirty="0">
                                          <a:latin typeface="Cambria Math"/>
                                        </a:rPr>
                                        <m:t>𝑑</m:t>
                                      </m:r>
                                    </m:num>
                                    <m:den>
                                      <m:r>
                                        <a:rPr lang="el-GR" sz="1800" i="1" dirty="0">
                                          <a:latin typeface="Cambria Math"/>
                                        </a:rPr>
                                        <m:t>𝑑</m:t>
                                      </m:r>
                                      <m:r>
                                        <a:rPr lang="el-GR" sz="1800" i="1" dirty="0">
                                          <a:latin typeface="Cambria Math"/>
                                        </a:rPr>
                                        <m:t>𝛼</m:t>
                                      </m:r>
                                    </m:den>
                                  </m:f>
                                  <m:d>
                                    <m:dPr>
                                      <m:ctrlPr>
                                        <a:rPr lang="el-GR" sz="1800" i="1" dirty="0">
                                          <a:latin typeface="Cambria Math"/>
                                        </a:rPr>
                                      </m:ctrlPr>
                                    </m:dPr>
                                    <m:e>
                                      <m:r>
                                        <a:rPr lang="el-GR" sz="1800" i="1" dirty="0">
                                          <a:latin typeface="Cambria Math"/>
                                        </a:rPr>
                                        <m:t>𝛽</m:t>
                                      </m:r>
                                      <m:r>
                                        <a:rPr lang="el-GR" sz="1800" i="1" dirty="0">
                                          <a:latin typeface="Cambria Math"/>
                                        </a:rPr>
                                        <m:t>−</m:t>
                                      </m:r>
                                      <m:r>
                                        <a:rPr lang="el-GR" sz="1800" i="1" dirty="0">
                                          <a:latin typeface="Cambria Math"/>
                                        </a:rPr>
                                        <m:t>𝛼</m:t>
                                      </m:r>
                                    </m:e>
                                  </m:d>
                                </m:den>
                              </m:f>
                              <m:r>
                                <a:rPr lang="el-GR" sz="1800" i="1" dirty="0" err="1">
                                  <a:latin typeface="Cambria Math"/>
                                </a:rPr>
                                <m:t>𝑢</m:t>
                              </m:r>
                              <m:d>
                                <m:dPr>
                                  <m:ctrlPr>
                                    <a:rPr lang="el-GR" sz="1800" i="1" dirty="0" err="1">
                                      <a:latin typeface="Cambria Math"/>
                                    </a:rPr>
                                  </m:ctrlPr>
                                </m:dPr>
                                <m:e>
                                  <m:r>
                                    <a:rPr lang="el-GR" sz="1800" i="1" dirty="0" err="1">
                                      <a:latin typeface="Cambria Math"/>
                                    </a:rPr>
                                    <m:t>𝑡</m:t>
                                  </m:r>
                                </m:e>
                              </m:d>
                            </m:e>
                          </m:d>
                        </m:e>
                      </m:func>
                      <m:r>
                        <a:rPr lang="el-GR" sz="1800" i="1" dirty="0">
                          <a:latin typeface="Cambria Math"/>
                        </a:rPr>
                        <m:t>=−</m:t>
                      </m:r>
                      <m:func>
                        <m:funcPr>
                          <m:ctrlPr>
                            <a:rPr lang="el-GR" sz="1800" i="1" dirty="0" err="1">
                              <a:latin typeface="Cambria Math"/>
                            </a:rPr>
                          </m:ctrlPr>
                        </m:funcPr>
                        <m:fName>
                          <m:limLow>
                            <m:limLowPr>
                              <m:ctrlPr>
                                <a:rPr lang="el-GR" sz="1800" i="1" dirty="0" err="1">
                                  <a:latin typeface="Cambria Math"/>
                                </a:rPr>
                              </m:ctrlPr>
                            </m:limLowPr>
                            <m:e>
                              <m:r>
                                <m:rPr>
                                  <m:sty m:val="p"/>
                                </m:rPr>
                                <a:rPr lang="el-GR" sz="1800" i="1" dirty="0" err="1">
                                  <a:latin typeface="Cambria Math"/>
                                </a:rPr>
                                <m:t>lim</m:t>
                              </m:r>
                            </m:e>
                            <m:lim>
                              <m:r>
                                <a:rPr lang="el-GR" sz="1800" i="1" dirty="0" err="1">
                                  <a:latin typeface="Cambria Math"/>
                                </a:rPr>
                                <m:t>𝛼</m:t>
                              </m:r>
                              <m:r>
                                <a:rPr lang="el-GR" sz="1800" i="1" dirty="0" err="1">
                                  <a:latin typeface="Cambria Math"/>
                                </a:rPr>
                                <m:t>→</m:t>
                              </m:r>
                              <m:r>
                                <a:rPr lang="el-GR" sz="1800" i="1" dirty="0" err="1">
                                  <a:latin typeface="Cambria Math"/>
                                </a:rPr>
                                <m:t>𝛽</m:t>
                              </m:r>
                            </m:lim>
                          </m:limLow>
                        </m:fName>
                        <m:e>
                          <m:d>
                            <m:dPr>
                              <m:begChr m:val="{"/>
                              <m:endChr m:val="}"/>
                              <m:ctrlPr>
                                <a:rPr lang="el-GR" sz="1800" i="1" dirty="0">
                                  <a:latin typeface="Cambria Math"/>
                                </a:rPr>
                              </m:ctrlPr>
                            </m:dPr>
                            <m:e>
                              <m:sSup>
                                <m:sSupPr>
                                  <m:ctrlPr>
                                    <a:rPr lang="el-GR" sz="1800" i="1" dirty="0" err="1">
                                      <a:latin typeface="Cambria Math"/>
                                    </a:rPr>
                                  </m:ctrlPr>
                                </m:sSupPr>
                                <m:e>
                                  <m:r>
                                    <a:rPr lang="el-GR" sz="1800" i="1" dirty="0">
                                      <a:latin typeface="Cambria Math"/>
                                    </a:rPr>
                                    <m:t>−</m:t>
                                  </m:r>
                                  <m:r>
                                    <a:rPr lang="el-GR" sz="1800" i="1" dirty="0" err="1">
                                      <a:latin typeface="Cambria Math"/>
                                    </a:rPr>
                                    <m:t>𝑡𝑒</m:t>
                                  </m:r>
                                </m:e>
                                <m:sup>
                                  <m:r>
                                    <a:rPr lang="el-GR" sz="1800" i="1" dirty="0" err="1">
                                      <a:latin typeface="Cambria Math"/>
                                    </a:rPr>
                                    <m:t>−</m:t>
                                  </m:r>
                                  <m:r>
                                    <a:rPr lang="el-GR" sz="1800" i="1" dirty="0" err="1">
                                      <a:latin typeface="Cambria Math"/>
                                    </a:rPr>
                                    <m:t>𝛼</m:t>
                                  </m:r>
                                  <m:r>
                                    <a:rPr lang="el-GR" sz="1800" i="1" dirty="0" err="1">
                                      <a:latin typeface="Cambria Math"/>
                                    </a:rPr>
                                    <m:t>𝑡</m:t>
                                  </m:r>
                                </m:sup>
                              </m:sSup>
                              <m:r>
                                <a:rPr lang="el-GR" sz="1800" i="1" dirty="0" err="1">
                                  <a:latin typeface="Cambria Math"/>
                                </a:rPr>
                                <m:t>𝑢</m:t>
                              </m:r>
                              <m:d>
                                <m:dPr>
                                  <m:ctrlPr>
                                    <a:rPr lang="el-GR" sz="1800" i="1" dirty="0" err="1">
                                      <a:latin typeface="Cambria Math"/>
                                    </a:rPr>
                                  </m:ctrlPr>
                                </m:dPr>
                                <m:e>
                                  <m:r>
                                    <a:rPr lang="el-GR" sz="1800" i="1" dirty="0" err="1">
                                      <a:latin typeface="Cambria Math"/>
                                    </a:rPr>
                                    <m:t>𝑡</m:t>
                                  </m:r>
                                </m:e>
                              </m:d>
                            </m:e>
                          </m:d>
                        </m:e>
                      </m:func>
                      <m:r>
                        <a:rPr lang="el-GR" sz="1800" i="1" dirty="0" err="1">
                          <a:latin typeface="Cambria Math"/>
                        </a:rPr>
                        <m:t>=</m:t>
                      </m:r>
                      <m:sSup>
                        <m:sSupPr>
                          <m:ctrlPr>
                            <a:rPr lang="el-GR" sz="1800" i="1" dirty="0">
                              <a:latin typeface="Cambria Math"/>
                            </a:rPr>
                          </m:ctrlPr>
                        </m:sSupPr>
                        <m:e>
                          <m:r>
                            <a:rPr lang="el-GR" sz="1800" i="1" dirty="0" err="1">
                              <a:latin typeface="Cambria Math"/>
                            </a:rPr>
                            <m:t>𝑡𝑒</m:t>
                          </m:r>
                        </m:e>
                        <m:sup>
                          <m:r>
                            <a:rPr lang="el-GR" sz="1800" i="1" dirty="0">
                              <a:latin typeface="Cambria Math"/>
                            </a:rPr>
                            <m:t>−</m:t>
                          </m:r>
                          <m:r>
                            <a:rPr lang="el-GR" sz="1800" i="1" dirty="0">
                              <a:latin typeface="Cambria Math"/>
                            </a:rPr>
                            <m:t>𝛽</m:t>
                          </m:r>
                          <m:r>
                            <a:rPr lang="el-GR" sz="1800" i="1" dirty="0">
                              <a:latin typeface="Cambria Math"/>
                            </a:rPr>
                            <m:t>𝑡</m:t>
                          </m:r>
                        </m:sup>
                      </m:sSup>
                      <m:r>
                        <a:rPr lang="el-GR" sz="1800" i="1" dirty="0" err="1">
                          <a:latin typeface="Cambria Math"/>
                        </a:rPr>
                        <m:t>𝑢</m:t>
                      </m:r>
                      <m:d>
                        <m:dPr>
                          <m:ctrlPr>
                            <a:rPr lang="el-GR" sz="1800" i="1" dirty="0" err="1">
                              <a:latin typeface="Cambria Math"/>
                            </a:rPr>
                          </m:ctrlPr>
                        </m:dPr>
                        <m:e>
                          <m:r>
                            <a:rPr lang="el-GR" sz="1800" i="1" dirty="0" err="1">
                              <a:latin typeface="Cambria Math"/>
                            </a:rPr>
                            <m:t>𝑡</m:t>
                          </m:r>
                        </m:e>
                      </m:d>
                      <m:r>
                        <a:rPr lang="el-GR" sz="1800" i="1" dirty="0" err="1">
                          <a:latin typeface="Cambria Math"/>
                        </a:rPr>
                        <m:t>=</m:t>
                      </m:r>
                      <m:r>
                        <a:rPr lang="el-GR" sz="1800" i="1" dirty="0" err="1">
                          <a:latin typeface="Cambria Math"/>
                        </a:rPr>
                        <m:t>𝑡</m:t>
                      </m:r>
                      <m:r>
                        <a:rPr lang="el-GR" sz="1800" i="1" dirty="0">
                          <a:latin typeface="Cambria Math"/>
                        </a:rPr>
                        <m:t> </m:t>
                      </m:r>
                      <m:r>
                        <a:rPr lang="el-GR" sz="1800" i="1" dirty="0" err="1">
                          <a:latin typeface="Cambria Math"/>
                        </a:rPr>
                        <m:t>𝑢</m:t>
                      </m:r>
                      <m:d>
                        <m:dPr>
                          <m:ctrlPr>
                            <a:rPr lang="el-GR" sz="1800" i="1" dirty="0" err="1">
                              <a:latin typeface="Cambria Math"/>
                            </a:rPr>
                          </m:ctrlPr>
                        </m:dPr>
                        <m:e>
                          <m:r>
                            <a:rPr lang="el-GR" sz="1800" i="1" dirty="0" err="1">
                              <a:latin typeface="Cambria Math"/>
                            </a:rPr>
                            <m:t>𝑡</m:t>
                          </m:r>
                        </m:e>
                      </m:d>
                    </m:oMath>
                  </m:oMathPara>
                </a14:m>
                <a:endParaRPr lang="el-GR" sz="1800" dirty="0"/>
              </a:p>
              <a:p>
                <a:pPr marL="0" indent="0" algn="l">
                  <a:buNone/>
                </a:pPr>
                <a:endParaRPr lang="el-GR" sz="1800" dirty="0"/>
              </a:p>
              <a:p>
                <a:pPr marL="0" indent="0" algn="l">
                  <a:buNone/>
                </a:pPr>
                <a:r>
                  <a:rPr lang="el-GR" sz="1800" dirty="0"/>
                  <a:t>όπου </a:t>
                </a:r>
                <a14:m>
                  <m:oMath xmlns:m="http://schemas.openxmlformats.org/officeDocument/2006/math">
                    <m:r>
                      <a:rPr lang="el-GR" sz="1800" i="1" dirty="0" smtClean="0">
                        <a:latin typeface="Cambria Math"/>
                      </a:rPr>
                      <m:t>𝑡</m:t>
                    </m:r>
                    <m:r>
                      <a:rPr lang="el-GR" sz="1800" i="1" dirty="0" smtClean="0">
                        <a:latin typeface="Cambria Math"/>
                      </a:rPr>
                      <m:t> </m:t>
                    </m:r>
                    <m:r>
                      <a:rPr lang="el-GR" sz="1800" i="1" dirty="0" err="1">
                        <a:latin typeface="Cambria Math"/>
                      </a:rPr>
                      <m:t>𝑢</m:t>
                    </m:r>
                    <m:r>
                      <a:rPr lang="el-GR" sz="1800" i="1" dirty="0" err="1">
                        <a:latin typeface="Cambria Math"/>
                      </a:rPr>
                      <m:t>(</m:t>
                    </m:r>
                    <m:r>
                      <a:rPr lang="el-GR" sz="1800" i="1" dirty="0" err="1">
                        <a:latin typeface="Cambria Math"/>
                      </a:rPr>
                      <m:t>𝑡</m:t>
                    </m:r>
                    <m:r>
                      <a:rPr lang="el-GR" sz="1800" i="1" dirty="0" err="1">
                        <a:latin typeface="Cambria Math"/>
                      </a:rPr>
                      <m:t>)=</m:t>
                    </m:r>
                    <m:r>
                      <a:rPr lang="el-GR" sz="1800" i="1" dirty="0" err="1">
                        <a:latin typeface="Cambria Math"/>
                      </a:rPr>
                      <m:t>𝑟</m:t>
                    </m:r>
                    <m:r>
                      <a:rPr lang="el-GR" sz="1800" i="1" dirty="0" err="1">
                        <a:latin typeface="Cambria Math"/>
                      </a:rPr>
                      <m:t>(</m:t>
                    </m:r>
                    <m:r>
                      <a:rPr lang="el-GR" sz="1800" i="1" dirty="0" err="1">
                        <a:latin typeface="Cambria Math"/>
                      </a:rPr>
                      <m:t>𝑡</m:t>
                    </m:r>
                    <m:r>
                      <a:rPr lang="el-GR" sz="1800" i="1" dirty="0">
                        <a:latin typeface="Cambria Math"/>
                      </a:rPr>
                      <m:t>)</m:t>
                    </m:r>
                  </m:oMath>
                </a14:m>
                <a:r>
                  <a:rPr lang="el-GR" sz="1800" dirty="0"/>
                  <a:t> είναι η γνωστή συνάρτηση ράμπας. </a:t>
                </a:r>
              </a:p>
              <a:p>
                <a:pPr marL="0" indent="0" algn="l">
                  <a:buNone/>
                </a:pPr>
                <a:r>
                  <a:rPr lang="el-GR" sz="1800" dirty="0"/>
                  <a:t>Επομένως, η συνέλιξη της </a:t>
                </a:r>
                <a:r>
                  <a:rPr lang="el-GR" sz="1800" dirty="0" err="1"/>
                  <a:t>βηματικής</a:t>
                </a:r>
                <a:r>
                  <a:rPr lang="el-GR" sz="1800" dirty="0"/>
                  <a:t> συνάρτησης </a:t>
                </a:r>
                <a14:m>
                  <m:oMath xmlns:m="http://schemas.openxmlformats.org/officeDocument/2006/math">
                    <m:r>
                      <a:rPr lang="el-GR" sz="1800" i="1" dirty="0" smtClean="0">
                        <a:latin typeface="Cambria Math"/>
                      </a:rPr>
                      <m:t>𝑢</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με τον εαυτό της οδηγεί στη συνάρτηση ράμπας </a:t>
                </a:r>
                <a14:m>
                  <m:oMath xmlns:m="http://schemas.openxmlformats.org/officeDocument/2006/math">
                    <m:r>
                      <a:rPr lang="el-GR" sz="1800" i="1" dirty="0" smtClean="0">
                        <a:latin typeface="Cambria Math"/>
                      </a:rPr>
                      <m:t>𝑟</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23</a:t>
            </a:fld>
            <a:endParaRPr lang="el-GR"/>
          </a:p>
        </p:txBody>
      </p:sp>
    </p:spTree>
    <p:extLst>
      <p:ext uri="{BB962C8B-B14F-4D97-AF65-F5344CB8AC3E}">
        <p14:creationId xmlns:p14="http://schemas.microsoft.com/office/powerpoint/2010/main" val="40697780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pPr lvl="0"/>
            <a:r>
              <a:rPr lang="el-GR" b="1" dirty="0"/>
              <a:t>1</a:t>
            </a:r>
            <a:r>
              <a:rPr lang="en-US" b="1" dirty="0" smtClean="0"/>
              <a:t>. </a:t>
            </a:r>
            <a:r>
              <a:rPr lang="el-GR" b="1" dirty="0" smtClean="0"/>
              <a:t>Κρουστική </a:t>
            </a:r>
            <a:r>
              <a:rPr lang="el-GR" b="1" dirty="0"/>
              <a:t>Απόκριση </a:t>
            </a:r>
            <a:r>
              <a:rPr lang="en-US" b="1" dirty="0" smtClean="0"/>
              <a:t/>
            </a:r>
            <a:br>
              <a:rPr lang="en-US" b="1" dirty="0" smtClean="0"/>
            </a:br>
            <a:r>
              <a:rPr lang="el-GR" b="1" dirty="0" smtClean="0"/>
              <a:t>Γραμμικών </a:t>
            </a:r>
            <a:r>
              <a:rPr lang="el-GR" b="1" dirty="0"/>
              <a:t>και </a:t>
            </a:r>
            <a:r>
              <a:rPr lang="en-US" b="1" dirty="0" smtClean="0"/>
              <a:t/>
            </a:r>
            <a:br>
              <a:rPr lang="en-US" b="1" dirty="0" smtClean="0"/>
            </a:br>
            <a:r>
              <a:rPr lang="el-GR" b="1" dirty="0" smtClean="0"/>
              <a:t>Χρονικά </a:t>
            </a:r>
            <a:r>
              <a:rPr lang="el-GR" b="1" dirty="0"/>
              <a:t>Αμετάβλητων </a:t>
            </a:r>
            <a:r>
              <a:rPr lang="el-GR" b="1" dirty="0" smtClean="0"/>
              <a:t>Συστημάτων</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3</a:t>
            </a:fld>
            <a:endParaRPr lang="el-GR"/>
          </a:p>
        </p:txBody>
      </p:sp>
    </p:spTree>
    <p:extLst>
      <p:ext uri="{BB962C8B-B14F-4D97-AF65-F5344CB8AC3E}">
        <p14:creationId xmlns:p14="http://schemas.microsoft.com/office/powerpoint/2010/main" val="33160822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Κρουστική Απόκριση ΓΧΑ Συστημάτων</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20000"/>
                  </a:lnSpc>
                  <a:spcBef>
                    <a:spcPts val="600"/>
                  </a:spcBef>
                  <a:spcAft>
                    <a:spcPts val="600"/>
                  </a:spcAft>
                </a:pPr>
                <a:r>
                  <a:rPr lang="el-GR" sz="1800" b="1" dirty="0" smtClean="0"/>
                  <a:t>Κρουστική </a:t>
                </a:r>
                <a:r>
                  <a:rPr lang="el-GR" sz="1800" b="1" dirty="0"/>
                  <a:t>απόκριση</a:t>
                </a:r>
                <a:r>
                  <a:rPr lang="el-GR" sz="1800" dirty="0"/>
                  <a:t> </a:t>
                </a:r>
                <a:r>
                  <a:rPr lang="el-GR" sz="1800" dirty="0" smtClean="0"/>
                  <a:t>ονομάζεται η έξοδος που παράγει ένα σύστημα όταν στην είσοδό του εφαρμοστεί η μοναδιαία κρουστική συνάρτηση </a:t>
                </a:r>
                <a14:m>
                  <m:oMath xmlns:m="http://schemas.openxmlformats.org/officeDocument/2006/math">
                    <m:r>
                      <a:rPr lang="el-GR" sz="1800" i="1" dirty="0" smtClean="0">
                        <a:latin typeface="Cambria Math"/>
                      </a:rPr>
                      <m:t>𝛿</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a:t>
                </a:r>
              </a:p>
              <a:p>
                <a:pPr algn="l">
                  <a:lnSpc>
                    <a:spcPct val="120000"/>
                  </a:lnSpc>
                  <a:spcBef>
                    <a:spcPts val="600"/>
                  </a:spcBef>
                  <a:spcAft>
                    <a:spcPts val="600"/>
                  </a:spcAft>
                </a:pPr>
                <a:r>
                  <a:rPr lang="el-GR" sz="1800" dirty="0" smtClean="0"/>
                  <a:t>Αν το σύστημα είναι </a:t>
                </a:r>
                <a:r>
                  <a:rPr lang="el-GR" sz="1800" b="1" dirty="0" smtClean="0"/>
                  <a:t>γραμμικό </a:t>
                </a:r>
                <a:r>
                  <a:rPr lang="el-GR" sz="1800" b="1" dirty="0"/>
                  <a:t>και χρονικά αμετάβλητο </a:t>
                </a:r>
                <a:r>
                  <a:rPr lang="el-GR" sz="1800" dirty="0"/>
                  <a:t>(ΓΧΑ</a:t>
                </a:r>
                <a:r>
                  <a:rPr lang="el-GR" sz="1800" dirty="0" smtClean="0"/>
                  <a:t>), η κρουστική απόκριση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oMath>
                </a14:m>
                <a:r>
                  <a:rPr lang="el-GR" sz="1800" dirty="0" smtClean="0"/>
                  <a:t> δίνεται </a:t>
                </a:r>
                <a:r>
                  <a:rPr lang="el-GR" sz="1800" dirty="0"/>
                  <a:t>από τη </a:t>
                </a:r>
                <a:r>
                  <a:rPr lang="el-GR" sz="1800" dirty="0" smtClean="0"/>
                  <a:t>σχέση:</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r>
                        <a:rPr lang="en-US" sz="1800" b="1" i="1">
                          <a:latin typeface="Cambria Math"/>
                        </a:rPr>
                        <m:t>𝑺</m:t>
                      </m:r>
                      <m:r>
                        <a:rPr lang="el-GR" sz="1800" i="1">
                          <a:latin typeface="Cambria Math"/>
                        </a:rPr>
                        <m:t>[</m:t>
                      </m:r>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m:oMathPara>
                </a14:m>
                <a:endParaRPr lang="el-GR" sz="1800" dirty="0" smtClean="0"/>
              </a:p>
              <a:p>
                <a:pPr algn="l">
                  <a:lnSpc>
                    <a:spcPct val="120000"/>
                  </a:lnSpc>
                  <a:spcBef>
                    <a:spcPts val="600"/>
                  </a:spcBef>
                  <a:spcAft>
                    <a:spcPts val="600"/>
                  </a:spcAft>
                </a:pPr>
                <a:endParaRPr lang="el-GR" sz="1800" dirty="0" smtClean="0"/>
              </a:p>
              <a:p>
                <a:pPr algn="l">
                  <a:lnSpc>
                    <a:spcPct val="120000"/>
                  </a:lnSpc>
                  <a:spcBef>
                    <a:spcPts val="600"/>
                  </a:spcBef>
                  <a:spcAft>
                    <a:spcPts val="600"/>
                  </a:spcAft>
                </a:pPr>
                <a:endParaRPr lang="el-GR" sz="1800" dirty="0"/>
              </a:p>
              <a:p>
                <a:pPr algn="l">
                  <a:lnSpc>
                    <a:spcPct val="120000"/>
                  </a:lnSpc>
                  <a:spcBef>
                    <a:spcPts val="600"/>
                  </a:spcBef>
                  <a:spcAft>
                    <a:spcPts val="600"/>
                  </a:spcAft>
                </a:pPr>
                <a:endParaRPr lang="el-GR" sz="1800" dirty="0" smtClean="0"/>
              </a:p>
              <a:p>
                <a:pPr algn="l">
                  <a:lnSpc>
                    <a:spcPct val="120000"/>
                  </a:lnSpc>
                  <a:spcBef>
                    <a:spcPts val="600"/>
                  </a:spcBef>
                  <a:spcAft>
                    <a:spcPts val="600"/>
                  </a:spcAft>
                </a:pPr>
                <a:r>
                  <a:rPr lang="el-GR" sz="1800" dirty="0"/>
                  <a:t>Αν το σύστημα είναι </a:t>
                </a:r>
                <a:r>
                  <a:rPr lang="el-GR" sz="1800" b="1" dirty="0"/>
                  <a:t>γραμμικό </a:t>
                </a:r>
                <a:r>
                  <a:rPr lang="el-GR" sz="1800" b="1" dirty="0" smtClean="0"/>
                  <a:t>αλλά όχι και </a:t>
                </a:r>
                <a:r>
                  <a:rPr lang="el-GR" sz="1800" b="1" dirty="0"/>
                  <a:t>χρονικά αμετάβλητο </a:t>
                </a:r>
                <a:r>
                  <a:rPr lang="el-GR" sz="1800" dirty="0" smtClean="0"/>
                  <a:t>, </a:t>
                </a:r>
                <a:r>
                  <a:rPr lang="el-GR" sz="1800" dirty="0"/>
                  <a:t>η κρουστική απόκριση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b="0" i="1" smtClean="0">
                        <a:latin typeface="Cambria Math"/>
                      </a:rPr>
                      <m:t>,</m:t>
                    </m:r>
                    <m:r>
                      <a:rPr lang="el-GR" sz="1800" b="0" i="1" smtClean="0">
                        <a:latin typeface="Cambria Math"/>
                      </a:rPr>
                      <m:t>𝜏</m:t>
                    </m:r>
                    <m:r>
                      <a:rPr lang="el-GR" sz="1800" i="1">
                        <a:latin typeface="Cambria Math"/>
                      </a:rPr>
                      <m:t>)</m:t>
                    </m:r>
                  </m:oMath>
                </a14:m>
                <a:r>
                  <a:rPr lang="el-GR" sz="1800" dirty="0"/>
                  <a:t> </a:t>
                </a:r>
                <a:r>
                  <a:rPr lang="el-GR" sz="1800" dirty="0" smtClean="0"/>
                  <a:t>του συστήματος με είσοδο την μοναδιαία κρουστική συνάρτηση </a:t>
                </a:r>
                <a14:m>
                  <m:oMath xmlns:m="http://schemas.openxmlformats.org/officeDocument/2006/math">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r>
                      <a:rPr lang="el-GR" sz="1800" i="1">
                        <a:latin typeface="Cambria Math"/>
                      </a:rPr>
                      <m:t>𝜏</m:t>
                    </m:r>
                    <m:r>
                      <a:rPr lang="el-GR" sz="1800" i="1">
                        <a:latin typeface="Cambria Math"/>
                      </a:rPr>
                      <m:t>)</m:t>
                    </m:r>
                  </m:oMath>
                </a14:m>
                <a:r>
                  <a:rPr lang="el-GR" sz="1800" dirty="0"/>
                  <a:t> </a:t>
                </a:r>
                <a:r>
                  <a:rPr lang="el-GR" sz="1800" dirty="0" smtClean="0"/>
                  <a:t>που εφαρμόζεται κατά </a:t>
                </a:r>
                <a:r>
                  <a:rPr lang="el-GR" sz="1800" dirty="0"/>
                  <a:t>τη χρονική στιγμή </a:t>
                </a:r>
                <a14:m>
                  <m:oMath xmlns:m="http://schemas.openxmlformats.org/officeDocument/2006/math">
                    <m:r>
                      <a:rPr lang="el-GR" sz="1800" i="1" dirty="0" smtClean="0">
                        <a:latin typeface="Cambria Math"/>
                      </a:rPr>
                      <m:t>𝜏</m:t>
                    </m:r>
                  </m:oMath>
                </a14:m>
                <a:r>
                  <a:rPr lang="el-GR" sz="1800" dirty="0" smtClean="0"/>
                  <a:t>, είναι:</a:t>
                </a:r>
                <a:endParaRPr lang="el-GR" sz="1800" dirty="0"/>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b="0" i="1" smtClean="0">
                          <a:latin typeface="Cambria Math"/>
                        </a:rPr>
                        <m:t>,</m:t>
                      </m:r>
                      <m:r>
                        <a:rPr lang="el-GR" sz="1800" b="0" i="1" smtClean="0">
                          <a:latin typeface="Cambria Math"/>
                        </a:rPr>
                        <m:t>𝜏</m:t>
                      </m:r>
                      <m:r>
                        <a:rPr lang="el-GR" sz="1800" i="1">
                          <a:latin typeface="Cambria Math"/>
                        </a:rPr>
                        <m:t>)=</m:t>
                      </m:r>
                      <m:r>
                        <a:rPr lang="en-US" sz="1800" b="1" i="1">
                          <a:latin typeface="Cambria Math"/>
                        </a:rPr>
                        <m:t>𝑺</m:t>
                      </m:r>
                      <m:r>
                        <a:rPr lang="el-GR" sz="1800" i="1">
                          <a:latin typeface="Cambria Math"/>
                        </a:rPr>
                        <m:t>[</m:t>
                      </m:r>
                      <m:r>
                        <a:rPr lang="el-GR" sz="1800" i="1">
                          <a:latin typeface="Cambria Math"/>
                        </a:rPr>
                        <m:t>𝛿</m:t>
                      </m:r>
                      <m:r>
                        <a:rPr lang="el-GR" sz="1800" i="1">
                          <a:latin typeface="Cambria Math"/>
                        </a:rPr>
                        <m:t>(</m:t>
                      </m:r>
                      <m:r>
                        <a:rPr lang="en-US" sz="1800" i="1">
                          <a:latin typeface="Cambria Math"/>
                        </a:rPr>
                        <m:t>𝑡</m:t>
                      </m:r>
                      <m:r>
                        <a:rPr lang="el-GR" sz="1800" b="0" i="1" smtClean="0">
                          <a:latin typeface="Cambria Math"/>
                        </a:rPr>
                        <m:t>−</m:t>
                      </m:r>
                      <m:r>
                        <a:rPr lang="el-GR" sz="1800" b="0" i="1" smtClean="0">
                          <a:latin typeface="Cambria Math"/>
                        </a:rPr>
                        <m:t>𝜏</m:t>
                      </m:r>
                      <m:r>
                        <a:rPr lang="el-GR" sz="1800" i="1">
                          <a:latin typeface="Cambria Math"/>
                        </a:rPr>
                        <m:t>)]</m:t>
                      </m:r>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a:t>
            </a:fld>
            <a:endParaRPr lang="el-G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3136379"/>
            <a:ext cx="4657725" cy="122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69686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Κρουστική Απόκριση </a:t>
            </a:r>
            <a:r>
              <a:rPr lang="en-US" dirty="0" smtClean="0"/>
              <a:t>RC</a:t>
            </a:r>
            <a:r>
              <a:rPr lang="el-GR" dirty="0" smtClean="0"/>
              <a:t> Κυκλώματος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20000"/>
                  </a:lnSpc>
                  <a:spcBef>
                    <a:spcPts val="600"/>
                  </a:spcBef>
                  <a:spcAft>
                    <a:spcPts val="600"/>
                  </a:spcAft>
                </a:pPr>
                <a:r>
                  <a:rPr lang="el-GR" sz="1800" dirty="0" smtClean="0"/>
                  <a:t>Για το διπλανό ΓΧΑ σύστημα (</a:t>
                </a:r>
                <a:r>
                  <a:rPr lang="en-US" sz="1800" dirty="0" smtClean="0"/>
                  <a:t>RC</a:t>
                </a:r>
                <a:r>
                  <a:rPr lang="el-GR" sz="1800" dirty="0" smtClean="0"/>
                  <a:t> κύκλωμα) επιθυμούμε να διατυπώσουμε μία σχέση που να συνδέει την τάση </a:t>
                </a:r>
                <a:r>
                  <a:rPr lang="el-GR" sz="1800" dirty="0"/>
                  <a:t>της πηγής </a:t>
                </a:r>
                <a14:m>
                  <m:oMath xmlns:m="http://schemas.openxmlformats.org/officeDocument/2006/math">
                    <m:sSub>
                      <m:sSubPr>
                        <m:ctrlPr>
                          <a:rPr lang="el-GR" sz="1800" i="1">
                            <a:latin typeface="Cambria Math"/>
                          </a:rPr>
                        </m:ctrlPr>
                      </m:sSubPr>
                      <m:e>
                        <m:r>
                          <a:rPr lang="en-US" sz="1800" i="1">
                            <a:latin typeface="Cambria Math"/>
                          </a:rPr>
                          <m:t>𝑣</m:t>
                        </m:r>
                      </m:e>
                      <m:sub>
                        <m:r>
                          <a:rPr lang="en-US" sz="1800" i="1">
                            <a:latin typeface="Cambria Math"/>
                          </a:rPr>
                          <m:t>𝑖𝑛</m:t>
                        </m:r>
                      </m:sub>
                    </m:sSub>
                    <m:r>
                      <a:rPr lang="el-GR" sz="1800" i="1">
                        <a:latin typeface="Cambria Math"/>
                      </a:rPr>
                      <m:t>(</m:t>
                    </m:r>
                    <m:r>
                      <a:rPr lang="en-US" sz="1800" i="1">
                        <a:latin typeface="Cambria Math"/>
                      </a:rPr>
                      <m:t>𝑡</m:t>
                    </m:r>
                    <m:r>
                      <a:rPr lang="el-GR" sz="1800" i="1">
                        <a:latin typeface="Cambria Math"/>
                      </a:rPr>
                      <m:t>)</m:t>
                    </m:r>
                  </m:oMath>
                </a14:m>
                <a:r>
                  <a:rPr lang="el-GR" sz="1800" dirty="0" smtClean="0"/>
                  <a:t> (είσοδο) και την </a:t>
                </a:r>
                <a:r>
                  <a:rPr lang="el-GR" sz="1800" dirty="0"/>
                  <a:t>τάση στα άκρα του πυκνωτή </a:t>
                </a:r>
                <a14:m>
                  <m:oMath xmlns:m="http://schemas.openxmlformats.org/officeDocument/2006/math">
                    <m:sSub>
                      <m:sSubPr>
                        <m:ctrlPr>
                          <a:rPr lang="el-GR" sz="1800" i="1">
                            <a:latin typeface="Cambria Math"/>
                          </a:rPr>
                        </m:ctrlPr>
                      </m:sSubPr>
                      <m:e>
                        <m:r>
                          <a:rPr lang="en-US" sz="1800" i="1">
                            <a:latin typeface="Cambria Math"/>
                          </a:rPr>
                          <m:t>𝑣</m:t>
                        </m:r>
                      </m:e>
                      <m:sub>
                        <m:r>
                          <a:rPr lang="en-US" sz="1800" i="1">
                            <a:latin typeface="Cambria Math"/>
                          </a:rPr>
                          <m:t>𝑐</m:t>
                        </m:r>
                      </m:sub>
                    </m:sSub>
                    <m:r>
                      <a:rPr lang="el-GR" sz="1800" i="1">
                        <a:latin typeface="Cambria Math"/>
                      </a:rPr>
                      <m:t>(</m:t>
                    </m:r>
                    <m:r>
                      <a:rPr lang="en-US" sz="1800" i="1">
                        <a:latin typeface="Cambria Math"/>
                      </a:rPr>
                      <m:t>𝑡</m:t>
                    </m:r>
                    <m:r>
                      <a:rPr lang="el-GR" sz="1800" i="1">
                        <a:latin typeface="Cambria Math"/>
                      </a:rPr>
                      <m:t>)</m:t>
                    </m:r>
                  </m:oMath>
                </a14:m>
                <a:r>
                  <a:rPr lang="el-GR" sz="1800" dirty="0" smtClean="0"/>
                  <a:t> (έξοδος).</a:t>
                </a:r>
              </a:p>
              <a:p>
                <a:pPr algn="l">
                  <a:lnSpc>
                    <a:spcPct val="120000"/>
                  </a:lnSpc>
                  <a:spcBef>
                    <a:spcPts val="600"/>
                  </a:spcBef>
                  <a:spcAft>
                    <a:spcPts val="600"/>
                  </a:spcAft>
                </a:pPr>
                <a:endParaRPr lang="el-GR" sz="1800" dirty="0" smtClean="0"/>
              </a:p>
              <a:p>
                <a:pPr algn="l">
                  <a:lnSpc>
                    <a:spcPct val="120000"/>
                  </a:lnSpc>
                  <a:spcBef>
                    <a:spcPts val="600"/>
                  </a:spcBef>
                  <a:spcAft>
                    <a:spcPts val="600"/>
                  </a:spcAft>
                </a:pPr>
                <a:endParaRPr lang="el-GR" sz="1800" dirty="0"/>
              </a:p>
              <a:p>
                <a:pPr algn="l">
                  <a:lnSpc>
                    <a:spcPct val="120000"/>
                  </a:lnSpc>
                  <a:spcBef>
                    <a:spcPts val="600"/>
                  </a:spcBef>
                  <a:spcAft>
                    <a:spcPts val="600"/>
                  </a:spcAft>
                </a:pPr>
                <a:endParaRPr lang="el-GR" sz="1800" dirty="0" smtClean="0"/>
              </a:p>
              <a:p>
                <a:pPr algn="l">
                  <a:lnSpc>
                    <a:spcPct val="120000"/>
                  </a:lnSpc>
                  <a:spcBef>
                    <a:spcPts val="600"/>
                  </a:spcBef>
                  <a:spcAft>
                    <a:spcPts val="600"/>
                  </a:spcAft>
                </a:pPr>
                <a:endParaRPr lang="el-GR" sz="1800" dirty="0"/>
              </a:p>
              <a:p>
                <a:pPr algn="l">
                  <a:lnSpc>
                    <a:spcPct val="120000"/>
                  </a:lnSpc>
                  <a:spcBef>
                    <a:spcPts val="600"/>
                  </a:spcBef>
                  <a:spcAft>
                    <a:spcPts val="600"/>
                  </a:spcAft>
                </a:pPr>
                <a:r>
                  <a:rPr lang="el-GR" sz="1800" dirty="0" smtClean="0"/>
                  <a:t>Χρησιμοποιώντας το νόμο του </a:t>
                </a:r>
                <a:r>
                  <a:rPr lang="en-US" sz="1800" dirty="0" err="1" smtClean="0"/>
                  <a:t>Kirchoff</a:t>
                </a:r>
                <a:r>
                  <a:rPr lang="el-GR" sz="1800" dirty="0" smtClean="0"/>
                  <a:t> αποδεικνύεται ότι το </a:t>
                </a:r>
                <a:r>
                  <a:rPr lang="en-US" sz="1800" dirty="0" smtClean="0"/>
                  <a:t>RC</a:t>
                </a:r>
                <a:r>
                  <a:rPr lang="el-GR" sz="1800" dirty="0" smtClean="0"/>
                  <a:t> κύκλωμα περιγράφεται από τη γραμμική διαφορική εξίσωση (Δ.Ε.) 1</a:t>
                </a:r>
                <a:r>
                  <a:rPr lang="el-GR" sz="1800" baseline="30000" dirty="0" smtClean="0"/>
                  <a:t>ου</a:t>
                </a:r>
                <a:r>
                  <a:rPr lang="el-GR" sz="1800" dirty="0" smtClean="0"/>
                  <a:t> βαθμού</a:t>
                </a:r>
                <a:r>
                  <a:rPr lang="en-US" sz="1800" dirty="0" smtClean="0"/>
                  <a:t> </a:t>
                </a:r>
                <a:r>
                  <a:rPr lang="el-GR" sz="1800" dirty="0" smtClean="0"/>
                  <a:t>με σταθερούς συντελεστές:</a:t>
                </a:r>
              </a:p>
              <a:p>
                <a:pPr marL="0" indent="0" algn="l">
                  <a:lnSpc>
                    <a:spcPct val="12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𝑅</m:t>
                      </m:r>
                      <m:r>
                        <a:rPr lang="el-GR" sz="1800" i="1">
                          <a:latin typeface="Cambria Math"/>
                        </a:rPr>
                        <m:t>𝐶</m:t>
                      </m:r>
                      <m:f>
                        <m:fPr>
                          <m:ctrlPr>
                            <a:rPr lang="el-GR" sz="1800" i="1">
                              <a:latin typeface="Cambria Math"/>
                            </a:rPr>
                          </m:ctrlPr>
                        </m:fPr>
                        <m:num>
                          <m:r>
                            <a:rPr lang="el-GR" sz="1800" i="1">
                              <a:latin typeface="Cambria Math"/>
                            </a:rPr>
                            <m:t>𝑑</m:t>
                          </m:r>
                          <m:sSub>
                            <m:sSubPr>
                              <m:ctrlPr>
                                <a:rPr lang="el-GR" sz="1800" i="1">
                                  <a:latin typeface="Cambria Math"/>
                                </a:rPr>
                              </m:ctrlPr>
                            </m:sSubPr>
                            <m:e>
                              <m:r>
                                <a:rPr lang="el-GR" sz="1800" i="1">
                                  <a:latin typeface="Cambria Math"/>
                                </a:rPr>
                                <m:t>𝑣</m:t>
                              </m:r>
                            </m:e>
                            <m:sub>
                              <m:r>
                                <a:rPr lang="el-GR" sz="1800" i="1">
                                  <a:latin typeface="Cambria Math"/>
                                </a:rPr>
                                <m:t>𝑐</m:t>
                              </m:r>
                            </m:sub>
                          </m:sSub>
                          <m:d>
                            <m:dPr>
                              <m:ctrlPr>
                                <a:rPr lang="el-GR" sz="1800" i="1">
                                  <a:latin typeface="Cambria Math"/>
                                </a:rPr>
                              </m:ctrlPr>
                            </m:dPr>
                            <m:e>
                              <m:r>
                                <a:rPr lang="el-GR" sz="1800" i="1">
                                  <a:latin typeface="Cambria Math"/>
                                </a:rPr>
                                <m:t>𝑡</m:t>
                              </m:r>
                            </m:e>
                          </m:d>
                        </m:num>
                        <m:den>
                          <m:r>
                            <a:rPr lang="el-GR" sz="1800" i="1">
                              <a:latin typeface="Cambria Math"/>
                            </a:rPr>
                            <m:t>𝑑𝑡</m:t>
                          </m:r>
                        </m:den>
                      </m:f>
                      <m:r>
                        <a:rPr lang="el-GR" sz="1800" i="1">
                          <a:latin typeface="Cambria Math"/>
                        </a:rPr>
                        <m:t>+</m:t>
                      </m:r>
                      <m:sSub>
                        <m:sSubPr>
                          <m:ctrlPr>
                            <a:rPr lang="el-GR" sz="1800" i="1">
                              <a:latin typeface="Cambria Math"/>
                            </a:rPr>
                          </m:ctrlPr>
                        </m:sSubPr>
                        <m:e>
                          <m:r>
                            <a:rPr lang="el-GR" sz="1800" i="1">
                              <a:latin typeface="Cambria Math"/>
                            </a:rPr>
                            <m:t>𝑣</m:t>
                          </m:r>
                        </m:e>
                        <m:sub>
                          <m:r>
                            <a:rPr lang="el-GR" sz="1800" i="1">
                              <a:latin typeface="Cambria Math"/>
                            </a:rPr>
                            <m:t>𝑐</m:t>
                          </m:r>
                        </m:sub>
                      </m:sSub>
                      <m:d>
                        <m:dPr>
                          <m:ctrlPr>
                            <a:rPr lang="el-GR" sz="1800" i="1">
                              <a:latin typeface="Cambria Math"/>
                            </a:rPr>
                          </m:ctrlPr>
                        </m:dPr>
                        <m:e>
                          <m:r>
                            <a:rPr lang="el-GR"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𝑣</m:t>
                          </m:r>
                        </m:e>
                        <m:sub>
                          <m:r>
                            <a:rPr lang="el-GR" sz="1800" i="1">
                              <a:latin typeface="Cambria Math"/>
                            </a:rPr>
                            <m:t>𝑖𝑛</m:t>
                          </m:r>
                        </m:sub>
                      </m:sSub>
                      <m:d>
                        <m:dPr>
                          <m:ctrlPr>
                            <a:rPr lang="el-GR" sz="1800" i="1">
                              <a:latin typeface="Cambria Math"/>
                            </a:rPr>
                          </m:ctrlPr>
                        </m:dPr>
                        <m:e>
                          <m:r>
                            <a:rPr lang="el-GR" sz="1800" i="1">
                              <a:latin typeface="Cambria Math"/>
                            </a:rPr>
                            <m:t>𝑡</m:t>
                          </m:r>
                        </m:e>
                      </m:d>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111" r="-88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5</a:t>
            </a:fld>
            <a:endParaRPr lang="el-GR"/>
          </a:p>
        </p:txBody>
      </p:sp>
      <p:pic>
        <p:nvPicPr>
          <p:cNvPr id="6" name="Picture 5"/>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83768" y="2132856"/>
            <a:ext cx="3672408" cy="2016224"/>
          </a:xfrm>
          <a:prstGeom prst="rect">
            <a:avLst/>
          </a:prstGeom>
          <a:noFill/>
          <a:ln>
            <a:noFill/>
          </a:ln>
        </p:spPr>
      </p:pic>
    </p:spTree>
    <p:extLst>
      <p:ext uri="{BB962C8B-B14F-4D97-AF65-F5344CB8AC3E}">
        <p14:creationId xmlns:p14="http://schemas.microsoft.com/office/powerpoint/2010/main" val="2560078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Κρουστική Απόκριση </a:t>
            </a:r>
            <a:r>
              <a:rPr lang="en-US" dirty="0" smtClean="0"/>
              <a:t>RC</a:t>
            </a:r>
            <a:r>
              <a:rPr lang="el-GR" dirty="0" smtClean="0"/>
              <a:t> Κυκλώματος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spcBef>
                    <a:spcPts val="600"/>
                  </a:spcBef>
                  <a:spcAft>
                    <a:spcPts val="600"/>
                  </a:spcAft>
                </a:pPr>
                <a:r>
                  <a:rPr lang="el-GR" sz="1800" dirty="0" smtClean="0"/>
                  <a:t>Θεωρώντας </a:t>
                </a:r>
                <a:r>
                  <a:rPr lang="el-GR" sz="1800" dirty="0"/>
                  <a:t>ότι το κύκλωμα </a:t>
                </a:r>
                <a:r>
                  <a:rPr lang="en-US" sz="1800" dirty="0"/>
                  <a:t>RC</a:t>
                </a:r>
                <a:r>
                  <a:rPr lang="el-GR" sz="1800" dirty="0"/>
                  <a:t> </a:t>
                </a:r>
                <a:r>
                  <a:rPr lang="el-GR" sz="1800" dirty="0" smtClean="0"/>
                  <a:t>βρίσκεται </a:t>
                </a:r>
                <a:r>
                  <a:rPr lang="el-GR" sz="1800" dirty="0"/>
                  <a:t>σε αρχική ηρεμία, δηλαδή ότι ισχύει </a:t>
                </a:r>
                <a14:m>
                  <m:oMath xmlns:m="http://schemas.openxmlformats.org/officeDocument/2006/math">
                    <m:sSub>
                      <m:sSubPr>
                        <m:ctrlPr>
                          <a:rPr lang="el-GR" sz="1800" i="1">
                            <a:latin typeface="Cambria Math"/>
                          </a:rPr>
                        </m:ctrlPr>
                      </m:sSubPr>
                      <m:e>
                        <m:r>
                          <a:rPr lang="en-US" sz="1800" i="1">
                            <a:latin typeface="Cambria Math"/>
                          </a:rPr>
                          <m:t>𝑣</m:t>
                        </m:r>
                      </m:e>
                      <m:sub>
                        <m:r>
                          <a:rPr lang="en-US" sz="1800" i="1">
                            <a:latin typeface="Cambria Math"/>
                          </a:rPr>
                          <m:t>𝑐</m:t>
                        </m:r>
                      </m:sub>
                    </m:sSub>
                    <m:r>
                      <a:rPr lang="el-GR" sz="1800" i="1">
                        <a:latin typeface="Cambria Math"/>
                      </a:rPr>
                      <m:t>(0)=0</m:t>
                    </m:r>
                  </m:oMath>
                </a14:m>
                <a:r>
                  <a:rPr lang="el-GR" sz="1800" dirty="0"/>
                  <a:t>, η </a:t>
                </a:r>
                <a:r>
                  <a:rPr lang="el-GR" sz="1800" dirty="0" smtClean="0"/>
                  <a:t>γενική λύση της Δ.Ε. είναι:</a:t>
                </a:r>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𝑣</m:t>
                          </m:r>
                        </m:e>
                        <m:sub>
                          <m:r>
                            <a:rPr lang="en-US" sz="1800" i="1">
                              <a:latin typeface="Cambria Math"/>
                            </a:rPr>
                            <m:t>𝑐</m:t>
                          </m:r>
                        </m:sub>
                      </m:sSub>
                      <m:d>
                        <m:dPr>
                          <m:ctrlPr>
                            <a:rPr lang="el-GR" sz="1800" i="1">
                              <a:latin typeface="Cambria Math"/>
                            </a:rPr>
                          </m:ctrlPr>
                        </m:dPr>
                        <m:e>
                          <m:r>
                            <a:rPr lang="en-US" sz="1800" i="1">
                              <a:latin typeface="Cambria Math"/>
                            </a:rPr>
                            <m:t>𝑡</m:t>
                          </m:r>
                        </m:e>
                      </m:d>
                      <m:r>
                        <a:rPr lang="el-GR" sz="1800" i="1">
                          <a:latin typeface="Cambria Math"/>
                        </a:rPr>
                        <m:t>=</m:t>
                      </m:r>
                      <m:sSup>
                        <m:sSupPr>
                          <m:ctrlPr>
                            <a:rPr lang="el-GR" sz="1800" i="1">
                              <a:latin typeface="Cambria Math"/>
                            </a:rPr>
                          </m:ctrlPr>
                        </m:sSupPr>
                        <m:e>
                          <m:r>
                            <a:rPr lang="en-US" sz="1800" i="1">
                              <a:latin typeface="Cambria Math"/>
                            </a:rPr>
                            <m:t>𝑒</m:t>
                          </m:r>
                        </m:e>
                        <m:sup>
                          <m:r>
                            <a:rPr lang="el-GR" sz="1800" i="1">
                              <a:latin typeface="Cambria Math"/>
                            </a:rPr>
                            <m:t>−</m:t>
                          </m:r>
                          <m:r>
                            <a:rPr lang="en-US" sz="1800" i="1">
                              <a:latin typeface="Cambria Math"/>
                            </a:rPr>
                            <m:t>𝑡</m:t>
                          </m:r>
                          <m:r>
                            <a:rPr lang="el-GR" sz="1800" i="1">
                              <a:latin typeface="Cambria Math"/>
                            </a:rPr>
                            <m:t>/</m:t>
                          </m:r>
                          <m:r>
                            <a:rPr lang="en-US" sz="1800" i="1">
                              <a:latin typeface="Cambria Math"/>
                            </a:rPr>
                            <m:t>𝑅𝐶</m:t>
                          </m:r>
                        </m:sup>
                      </m:sSup>
                      <m:f>
                        <m:fPr>
                          <m:ctrlPr>
                            <a:rPr lang="el-GR" sz="1800" i="1">
                              <a:latin typeface="Cambria Math"/>
                            </a:rPr>
                          </m:ctrlPr>
                        </m:fPr>
                        <m:num>
                          <m:r>
                            <a:rPr lang="el-GR" sz="1800" i="1">
                              <a:latin typeface="Cambria Math"/>
                            </a:rPr>
                            <m:t>1</m:t>
                          </m:r>
                        </m:num>
                        <m:den>
                          <m:r>
                            <a:rPr lang="en-US" sz="1800" i="1">
                              <a:latin typeface="Cambria Math"/>
                            </a:rPr>
                            <m:t>𝑅𝐶</m:t>
                          </m:r>
                        </m:den>
                      </m:f>
                      <m:nary>
                        <m:naryPr>
                          <m:limLoc m:val="subSup"/>
                          <m:ctrlPr>
                            <a:rPr lang="el-GR" sz="1800" i="1">
                              <a:latin typeface="Cambria Math"/>
                            </a:rPr>
                          </m:ctrlPr>
                        </m:naryPr>
                        <m:sub>
                          <m:sSup>
                            <m:sSupPr>
                              <m:ctrlPr>
                                <a:rPr lang="el-GR" sz="1800" i="1">
                                  <a:latin typeface="Cambria Math"/>
                                </a:rPr>
                              </m:ctrlPr>
                            </m:sSupPr>
                            <m:e>
                              <m:r>
                                <a:rPr lang="el-GR" sz="1800" i="1">
                                  <a:latin typeface="Cambria Math"/>
                                </a:rPr>
                                <m:t>0</m:t>
                              </m:r>
                            </m:e>
                            <m:sup>
                              <m:r>
                                <a:rPr lang="el-GR" sz="1800" i="1">
                                  <a:latin typeface="Cambria Math"/>
                                </a:rPr>
                                <m:t>−</m:t>
                              </m:r>
                            </m:sup>
                          </m:sSup>
                        </m:sub>
                        <m:sup>
                          <m:r>
                            <a:rPr lang="en-US" sz="1800" i="1">
                              <a:latin typeface="Cambria Math"/>
                            </a:rPr>
                            <m:t>𝑡</m:t>
                          </m:r>
                        </m:sup>
                        <m:e>
                          <m:sSup>
                            <m:sSupPr>
                              <m:ctrlPr>
                                <a:rPr lang="el-GR" sz="1800" i="1">
                                  <a:latin typeface="Cambria Math"/>
                                </a:rPr>
                              </m:ctrlPr>
                            </m:sSupPr>
                            <m:e>
                              <m:r>
                                <a:rPr lang="en-US" sz="1800" i="1">
                                  <a:latin typeface="Cambria Math"/>
                                </a:rPr>
                                <m:t>𝑒</m:t>
                              </m:r>
                            </m:e>
                            <m:sup>
                              <m:r>
                                <a:rPr lang="el-GR" sz="1800" i="1">
                                  <a:latin typeface="Cambria Math"/>
                                </a:rPr>
                                <m:t>𝜏</m:t>
                              </m:r>
                              <m:r>
                                <a:rPr lang="el-GR" sz="1800" i="1">
                                  <a:latin typeface="Cambria Math"/>
                                </a:rPr>
                                <m:t>/</m:t>
                              </m:r>
                              <m:r>
                                <a:rPr lang="en-US" sz="1800" i="1">
                                  <a:latin typeface="Cambria Math"/>
                                </a:rPr>
                                <m:t>𝑅𝐶</m:t>
                              </m:r>
                            </m:sup>
                          </m:sSup>
                          <m:r>
                            <a:rPr lang="en-US" sz="1800" i="1">
                              <a:latin typeface="Cambria Math"/>
                            </a:rPr>
                            <m:t> </m:t>
                          </m:r>
                          <m:sSub>
                            <m:sSubPr>
                              <m:ctrlPr>
                                <a:rPr lang="el-GR" sz="1800" i="1">
                                  <a:latin typeface="Cambria Math"/>
                                </a:rPr>
                              </m:ctrlPr>
                            </m:sSubPr>
                            <m:e>
                              <m:r>
                                <a:rPr lang="en-US" sz="1800" i="1">
                                  <a:latin typeface="Cambria Math"/>
                                </a:rPr>
                                <m:t>𝑣</m:t>
                              </m:r>
                            </m:e>
                            <m:sub>
                              <m:r>
                                <a:rPr lang="en-US" sz="1800" i="1">
                                  <a:latin typeface="Cambria Math"/>
                                </a:rPr>
                                <m:t>𝑖𝑛</m:t>
                              </m:r>
                            </m:sub>
                          </m:sSub>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𝑑𝑡</m:t>
                          </m:r>
                        </m:e>
                      </m:nary>
                    </m:oMath>
                  </m:oMathPara>
                </a14:m>
                <a:endParaRPr lang="el-GR" sz="1800" dirty="0" smtClean="0"/>
              </a:p>
              <a:p>
                <a:pPr algn="l">
                  <a:spcBef>
                    <a:spcPts val="600"/>
                  </a:spcBef>
                  <a:spcAft>
                    <a:spcPts val="600"/>
                  </a:spcAft>
                </a:pPr>
                <a:r>
                  <a:rPr lang="el-GR" sz="1800" dirty="0" smtClean="0"/>
                  <a:t>Η κρουστική απόκριση </a:t>
                </a:r>
                <a14:m>
                  <m:oMath xmlns:m="http://schemas.openxmlformats.org/officeDocument/2006/math">
                    <m:r>
                      <a:rPr lang="el-GR" sz="1800" i="1">
                        <a:latin typeface="Cambria Math"/>
                      </a:rPr>
                      <m:t>h</m:t>
                    </m:r>
                    <m:d>
                      <m:dPr>
                        <m:ctrlPr>
                          <a:rPr lang="el-GR" sz="1800" i="1">
                            <a:latin typeface="Cambria Math"/>
                          </a:rPr>
                        </m:ctrlPr>
                      </m:dPr>
                      <m:e>
                        <m:r>
                          <a:rPr lang="en-US" sz="1800" i="1">
                            <a:latin typeface="Cambria Math"/>
                          </a:rPr>
                          <m:t>𝑡</m:t>
                        </m:r>
                      </m:e>
                    </m:d>
                  </m:oMath>
                </a14:m>
                <a:r>
                  <a:rPr lang="el-GR" sz="1800" dirty="0" smtClean="0"/>
                  <a:t> βρίσκεται αν θέσουμε </a:t>
                </a:r>
                <a:r>
                  <a:rPr lang="el-GR" sz="1800" dirty="0"/>
                  <a:t>ως είσοδο </a:t>
                </a:r>
                <a:r>
                  <a:rPr lang="el-GR" sz="1800" dirty="0" smtClean="0"/>
                  <a:t>τη </a:t>
                </a:r>
                <a:r>
                  <a:rPr lang="el-GR" sz="1800" dirty="0"/>
                  <a:t>μοναδιαία κρουστική συνάρτηση, δηλαδή </a:t>
                </a:r>
                <a14:m>
                  <m:oMath xmlns:m="http://schemas.openxmlformats.org/officeDocument/2006/math">
                    <m:sSub>
                      <m:sSubPr>
                        <m:ctrlPr>
                          <a:rPr lang="el-GR" sz="1800" i="1">
                            <a:latin typeface="Cambria Math"/>
                          </a:rPr>
                        </m:ctrlPr>
                      </m:sSubPr>
                      <m:e>
                        <m:r>
                          <a:rPr lang="el-GR" sz="1800" i="1">
                            <a:latin typeface="Cambria Math"/>
                          </a:rPr>
                          <m:t>𝑣</m:t>
                        </m:r>
                      </m:e>
                      <m:sub>
                        <m:r>
                          <a:rPr lang="el-GR" sz="1800" i="1">
                            <a:latin typeface="Cambria Math"/>
                          </a:rPr>
                          <m:t>𝑖𝑛</m:t>
                        </m:r>
                      </m:sub>
                    </m:sSub>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𝛿</m:t>
                    </m:r>
                    <m:r>
                      <a:rPr lang="el-GR" sz="1800" i="1">
                        <a:latin typeface="Cambria Math"/>
                      </a:rPr>
                      <m:t>(</m:t>
                    </m:r>
                    <m:r>
                      <a:rPr lang="en-US" sz="1800" i="1">
                        <a:latin typeface="Cambria Math"/>
                      </a:rPr>
                      <m:t>𝑡</m:t>
                    </m:r>
                    <m:r>
                      <a:rPr lang="el-GR" sz="1800" i="1">
                        <a:latin typeface="Cambria Math"/>
                      </a:rPr>
                      <m:t>)</m:t>
                    </m:r>
                  </m:oMath>
                </a14:m>
                <a:r>
                  <a:rPr lang="el-GR" sz="1800" dirty="0" smtClean="0"/>
                  <a:t> και είναι: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h</m:t>
                      </m:r>
                      <m:d>
                        <m:dPr>
                          <m:ctrlPr>
                            <a:rPr lang="el-GR" sz="1800" i="1">
                              <a:latin typeface="Cambria Math"/>
                            </a:rPr>
                          </m:ctrlPr>
                        </m:dPr>
                        <m:e>
                          <m:r>
                            <a:rPr lang="en-US" sz="1800" i="1">
                              <a:latin typeface="Cambria Math"/>
                            </a:rPr>
                            <m:t>𝑡</m:t>
                          </m:r>
                        </m:e>
                      </m:d>
                      <m:r>
                        <a:rPr lang="el-GR" sz="1800" i="1">
                          <a:latin typeface="Cambria Math"/>
                        </a:rPr>
                        <m:t>=</m:t>
                      </m:r>
                      <m:sSup>
                        <m:sSupPr>
                          <m:ctrlPr>
                            <a:rPr lang="el-GR" sz="1800" i="1">
                              <a:latin typeface="Cambria Math"/>
                            </a:rPr>
                          </m:ctrlPr>
                        </m:sSupPr>
                        <m:e>
                          <m:r>
                            <a:rPr lang="en-US" sz="1800" i="1">
                              <a:latin typeface="Cambria Math"/>
                            </a:rPr>
                            <m:t>𝑒</m:t>
                          </m:r>
                        </m:e>
                        <m:sup>
                          <m:r>
                            <a:rPr lang="en-US" sz="1800" i="1">
                              <a:latin typeface="Cambria Math"/>
                            </a:rPr>
                            <m:t>−</m:t>
                          </m:r>
                          <m:r>
                            <a:rPr lang="en-US" sz="1800" i="1">
                              <a:latin typeface="Cambria Math"/>
                            </a:rPr>
                            <m:t>𝑡</m:t>
                          </m:r>
                          <m:r>
                            <a:rPr lang="en-US" sz="1800" i="1">
                              <a:latin typeface="Cambria Math"/>
                            </a:rPr>
                            <m:t>/</m:t>
                          </m:r>
                          <m:r>
                            <a:rPr lang="en-US" sz="1800" i="1">
                              <a:latin typeface="Cambria Math"/>
                            </a:rPr>
                            <m:t>𝑅𝐶</m:t>
                          </m:r>
                        </m:sup>
                      </m:sSup>
                      <m:f>
                        <m:fPr>
                          <m:ctrlPr>
                            <a:rPr lang="el-GR" sz="1800" i="1">
                              <a:latin typeface="Cambria Math"/>
                            </a:rPr>
                          </m:ctrlPr>
                        </m:fPr>
                        <m:num>
                          <m:r>
                            <a:rPr lang="en-US" sz="1800" i="1">
                              <a:latin typeface="Cambria Math"/>
                            </a:rPr>
                            <m:t>1</m:t>
                          </m:r>
                        </m:num>
                        <m:den>
                          <m:r>
                            <a:rPr lang="en-US" sz="1800" i="1">
                              <a:latin typeface="Cambria Math"/>
                            </a:rPr>
                            <m:t>𝑅𝐶</m:t>
                          </m:r>
                        </m:den>
                      </m:f>
                      <m:nary>
                        <m:naryPr>
                          <m:limLoc m:val="subSup"/>
                          <m:ctrlPr>
                            <a:rPr lang="el-GR" sz="1800" i="1">
                              <a:latin typeface="Cambria Math"/>
                            </a:rPr>
                          </m:ctrlPr>
                        </m:naryPr>
                        <m:sub>
                          <m:sSup>
                            <m:sSupPr>
                              <m:ctrlPr>
                                <a:rPr lang="el-GR" sz="1800" i="1">
                                  <a:latin typeface="Cambria Math"/>
                                </a:rPr>
                              </m:ctrlPr>
                            </m:sSupPr>
                            <m:e>
                              <m:r>
                                <a:rPr lang="en-US" sz="1800" i="1">
                                  <a:latin typeface="Cambria Math"/>
                                </a:rPr>
                                <m:t>0</m:t>
                              </m:r>
                            </m:e>
                            <m:sup>
                              <m:r>
                                <a:rPr lang="en-US" sz="1800" i="1">
                                  <a:latin typeface="Cambria Math"/>
                                </a:rPr>
                                <m:t>−</m:t>
                              </m:r>
                            </m:sup>
                          </m:sSup>
                        </m:sub>
                        <m:sup>
                          <m:r>
                            <a:rPr lang="en-US" sz="1800" i="1">
                              <a:latin typeface="Cambria Math"/>
                            </a:rPr>
                            <m:t>𝑡</m:t>
                          </m:r>
                        </m:sup>
                        <m:e>
                          <m:sSup>
                            <m:sSupPr>
                              <m:ctrlPr>
                                <a:rPr lang="el-GR" sz="1800" i="1">
                                  <a:latin typeface="Cambria Math"/>
                                </a:rPr>
                              </m:ctrlPr>
                            </m:sSupPr>
                            <m:e>
                              <m:r>
                                <a:rPr lang="en-US" sz="1800" i="1">
                                  <a:latin typeface="Cambria Math"/>
                                </a:rPr>
                                <m:t>𝑒</m:t>
                              </m:r>
                            </m:e>
                            <m:sup>
                              <m:r>
                                <a:rPr lang="el-GR" sz="1800" i="1">
                                  <a:latin typeface="Cambria Math"/>
                                </a:rPr>
                                <m:t>𝜏</m:t>
                              </m:r>
                              <m:r>
                                <a:rPr lang="en-US" sz="1800" i="1">
                                  <a:latin typeface="Cambria Math"/>
                                </a:rPr>
                                <m:t>/</m:t>
                              </m:r>
                              <m:r>
                                <a:rPr lang="en-US" sz="1800" i="1">
                                  <a:latin typeface="Cambria Math"/>
                                </a:rPr>
                                <m:t>𝑅𝐶</m:t>
                              </m:r>
                            </m:sup>
                          </m:sSup>
                          <m:r>
                            <a:rPr lang="en-US" sz="1800" i="1">
                              <a:latin typeface="Cambria Math"/>
                            </a:rPr>
                            <m:t> </m:t>
                          </m:r>
                          <m:r>
                            <a:rPr lang="en-US" sz="1800" i="1">
                              <a:latin typeface="Cambria Math"/>
                            </a:rPr>
                            <m:t>𝛿</m:t>
                          </m:r>
                          <m:d>
                            <m:dPr>
                              <m:ctrlPr>
                                <a:rPr lang="el-GR" sz="1800" i="1">
                                  <a:latin typeface="Cambria Math"/>
                                </a:rPr>
                              </m:ctrlPr>
                            </m:dPr>
                            <m:e>
                              <m:r>
                                <a:rPr lang="en-US" sz="1800" i="1">
                                  <a:latin typeface="Cambria Math"/>
                                </a:rPr>
                                <m:t>𝑡</m:t>
                              </m:r>
                            </m:e>
                          </m:d>
                          <m:r>
                            <a:rPr lang="en-US" sz="1800" i="1">
                              <a:latin typeface="Cambria Math"/>
                            </a:rPr>
                            <m:t> </m:t>
                          </m:r>
                          <m:r>
                            <a:rPr lang="en-US" sz="1800" i="1">
                              <a:latin typeface="Cambria Math"/>
                            </a:rPr>
                            <m:t>𝑑𝑡</m:t>
                          </m:r>
                        </m:e>
                      </m:nary>
                      <m:r>
                        <a:rPr lang="el-GR" sz="1800" b="0" i="1" smtClean="0">
                          <a:latin typeface="Cambria Math"/>
                        </a:rPr>
                        <m:t>=</m:t>
                      </m:r>
                      <m:f>
                        <m:fPr>
                          <m:ctrlPr>
                            <a:rPr lang="el-GR" sz="1800" i="1">
                              <a:latin typeface="Cambria Math"/>
                            </a:rPr>
                          </m:ctrlPr>
                        </m:fPr>
                        <m:num>
                          <m:r>
                            <a:rPr lang="el-GR" sz="1800" i="1">
                              <a:latin typeface="Cambria Math"/>
                            </a:rPr>
                            <m:t>1</m:t>
                          </m:r>
                        </m:num>
                        <m:den>
                          <m:r>
                            <a:rPr lang="en-US" sz="1800" i="1">
                              <a:latin typeface="Cambria Math"/>
                            </a:rPr>
                            <m:t>𝑅𝐶</m:t>
                          </m:r>
                        </m:den>
                      </m:f>
                      <m:sSup>
                        <m:sSupPr>
                          <m:ctrlPr>
                            <a:rPr lang="el-GR" sz="1800" i="1">
                              <a:latin typeface="Cambria Math"/>
                            </a:rPr>
                          </m:ctrlPr>
                        </m:sSupPr>
                        <m:e>
                          <m:r>
                            <a:rPr lang="en-US" sz="1800" i="1">
                              <a:latin typeface="Cambria Math"/>
                            </a:rPr>
                            <m:t>𝑒</m:t>
                          </m:r>
                        </m:e>
                        <m:sup>
                          <m:r>
                            <a:rPr lang="el-GR" sz="1800" i="1">
                              <a:latin typeface="Cambria Math"/>
                            </a:rPr>
                            <m:t>−</m:t>
                          </m:r>
                          <m:r>
                            <a:rPr lang="el-GR" sz="1800" i="1">
                              <a:latin typeface="Cambria Math"/>
                            </a:rPr>
                            <m:t>𝑡</m:t>
                          </m:r>
                          <m:r>
                            <a:rPr lang="el-GR" sz="1800" i="1">
                              <a:latin typeface="Cambria Math"/>
                            </a:rPr>
                            <m:t>/</m:t>
                          </m:r>
                          <m:r>
                            <a:rPr lang="el-GR" sz="1800" i="1">
                              <a:latin typeface="Cambria Math"/>
                            </a:rPr>
                            <m:t>𝑅𝐶</m:t>
                          </m:r>
                        </m:sup>
                      </m:sSup>
                      <m:r>
                        <a:rPr lang="en-US" sz="1800" i="1">
                          <a:latin typeface="Cambria Math"/>
                        </a:rPr>
                        <m:t> </m:t>
                      </m:r>
                      <m:r>
                        <a:rPr lang="el-GR" sz="1800" i="1">
                          <a:latin typeface="Cambria Math"/>
                        </a:rPr>
                        <m:t>𝑢</m:t>
                      </m:r>
                      <m:r>
                        <a:rPr lang="el-GR" sz="1800" i="1">
                          <a:latin typeface="Cambria Math"/>
                        </a:rPr>
                        <m:t>(</m:t>
                      </m:r>
                      <m:r>
                        <a:rPr lang="el-GR" sz="1800" i="1">
                          <a:latin typeface="Cambria Math"/>
                        </a:rPr>
                        <m:t>𝑡</m:t>
                      </m:r>
                      <m:r>
                        <a:rPr lang="el-GR" sz="1800" i="1">
                          <a:latin typeface="Cambria Math"/>
                        </a:rPr>
                        <m:t>)</m:t>
                      </m:r>
                    </m:oMath>
                  </m:oMathPara>
                </a14:m>
                <a:endParaRPr lang="el-GR" sz="1800" dirty="0" smtClean="0"/>
              </a:p>
              <a:p>
                <a:pPr algn="l">
                  <a:spcBef>
                    <a:spcPts val="600"/>
                  </a:spcBef>
                  <a:spcAft>
                    <a:spcPts val="600"/>
                  </a:spcAft>
                </a:pPr>
                <a:r>
                  <a:rPr lang="el-GR" sz="1800" dirty="0" smtClean="0"/>
                  <a:t>Από την μορφή της γραφικής παράστασης παρατηρούμε ότι το σύστημα είναι δυναμικό.</a:t>
                </a:r>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smtClean="0"/>
              </a:p>
              <a:p>
                <a:pPr marL="0" indent="0" algn="ctr">
                  <a:spcBef>
                    <a:spcPts val="600"/>
                  </a:spcBef>
                  <a:spcAft>
                    <a:spcPts val="600"/>
                  </a:spcAft>
                  <a:buNone/>
                </a:pPr>
                <a:r>
                  <a:rPr lang="el-GR" sz="1800" dirty="0" smtClean="0"/>
                  <a:t>Κρουστική απόκριση </a:t>
                </a:r>
                <a:r>
                  <a:rPr lang="en-US" sz="1800" dirty="0" smtClean="0"/>
                  <a:t>RC</a:t>
                </a:r>
                <a:r>
                  <a:rPr lang="el-GR" sz="1800" dirty="0" smtClean="0"/>
                  <a:t> κυκλώματος</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669" r="-593" b="-33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a:t>
            </a:fld>
            <a:endParaRPr lang="el-GR"/>
          </a:p>
        </p:txBody>
      </p:sp>
      <p:pic>
        <p:nvPicPr>
          <p:cNvPr id="7" name="Picture 6"/>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2627784" y="4439880"/>
            <a:ext cx="3644265" cy="1869440"/>
          </a:xfrm>
          <a:prstGeom prst="rect">
            <a:avLst/>
          </a:prstGeom>
          <a:noFill/>
          <a:ln>
            <a:noFill/>
          </a:ln>
        </p:spPr>
      </p:pic>
    </p:spTree>
    <p:extLst>
      <p:ext uri="{BB962C8B-B14F-4D97-AF65-F5344CB8AC3E}">
        <p14:creationId xmlns:p14="http://schemas.microsoft.com/office/powerpoint/2010/main" val="24438732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pPr lvl="0"/>
            <a:r>
              <a:rPr lang="el-GR" b="1" dirty="0"/>
              <a:t>2</a:t>
            </a:r>
            <a:r>
              <a:rPr lang="en-US" b="1" dirty="0" smtClean="0"/>
              <a:t>. </a:t>
            </a:r>
            <a:r>
              <a:rPr lang="el-GR" b="1" dirty="0"/>
              <a:t>Το Ολοκλήρωμα της Συνέλιξης </a:t>
            </a:r>
            <a:r>
              <a:rPr lang="en-US" b="1" dirty="0" smtClean="0"/>
              <a:t/>
            </a:r>
            <a:br>
              <a:rPr lang="en-US" b="1" dirty="0" smtClean="0"/>
            </a:br>
            <a:r>
              <a:rPr lang="el-GR" b="1" dirty="0" smtClean="0"/>
              <a:t>σε </a:t>
            </a:r>
            <a:r>
              <a:rPr lang="el-GR" b="1" dirty="0"/>
              <a:t>Γραμμικά και </a:t>
            </a:r>
            <a:r>
              <a:rPr lang="en-US" b="1" dirty="0" smtClean="0"/>
              <a:t/>
            </a:r>
            <a:br>
              <a:rPr lang="en-US" b="1" dirty="0" smtClean="0"/>
            </a:br>
            <a:r>
              <a:rPr lang="el-GR" b="1" dirty="0" smtClean="0"/>
              <a:t>Χρονικά </a:t>
            </a:r>
            <a:r>
              <a:rPr lang="el-GR" b="1" dirty="0"/>
              <a:t>Αμετάβλητα </a:t>
            </a:r>
            <a:r>
              <a:rPr lang="el-GR" b="1" dirty="0" smtClean="0"/>
              <a:t>Συστήματα</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7</a:t>
            </a:fld>
            <a:endParaRPr lang="el-GR"/>
          </a:p>
        </p:txBody>
      </p:sp>
    </p:spTree>
    <p:extLst>
      <p:ext uri="{BB962C8B-B14F-4D97-AF65-F5344CB8AC3E}">
        <p14:creationId xmlns:p14="http://schemas.microsoft.com/office/powerpoint/2010/main" val="3316082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smtClean="0"/>
              <a:t>Το Ολοκλήρωμα της Συνέλιξης σε ΓΧΑ Συστήματα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30000"/>
                  </a:lnSpc>
                  <a:spcBef>
                    <a:spcPts val="600"/>
                  </a:spcBef>
                  <a:spcAft>
                    <a:spcPts val="600"/>
                  </a:spcAft>
                </a:pPr>
                <a:r>
                  <a:rPr lang="el-GR" sz="1800" dirty="0" smtClean="0"/>
                  <a:t>Αποδεικνύεται ότι η έξοδος </a:t>
                </a:r>
                <a14:m>
                  <m:oMath xmlns:m="http://schemas.openxmlformats.org/officeDocument/2006/math">
                    <m:r>
                      <a:rPr lang="en-US" sz="1800" i="1" dirty="0" smtClean="0">
                        <a:latin typeface="Cambria Math"/>
                      </a:rPr>
                      <m:t>𝑦</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ενός </a:t>
                </a:r>
                <a:r>
                  <a:rPr lang="el-GR" sz="1800" b="1" dirty="0" smtClean="0"/>
                  <a:t>ΓΧΑ συστήματος </a:t>
                </a:r>
                <a:r>
                  <a:rPr lang="el-GR" sz="1800" dirty="0" smtClean="0"/>
                  <a:t>που βρίσκεται σε αρχική ηρεμία και έχει κρουστική απόκριση </a:t>
                </a:r>
                <a14:m>
                  <m:oMath xmlns:m="http://schemas.openxmlformats.org/officeDocument/2006/math">
                    <m:r>
                      <a:rPr lang="en-US" sz="1800" i="1" dirty="0" smtClean="0">
                        <a:latin typeface="Cambria Math"/>
                      </a:rPr>
                      <m:t>h</m:t>
                    </m:r>
                    <m:d>
                      <m:dPr>
                        <m:ctrlPr>
                          <a:rPr lang="en-US" sz="1800" i="1" dirty="0" smtClean="0">
                            <a:latin typeface="Cambria Math"/>
                          </a:rPr>
                        </m:ctrlPr>
                      </m:dPr>
                      <m:e>
                        <m:r>
                          <a:rPr lang="en-US" sz="1800" i="1" dirty="0" smtClean="0">
                            <a:latin typeface="Cambria Math"/>
                          </a:rPr>
                          <m:t>𝑡</m:t>
                        </m:r>
                      </m:e>
                    </m:d>
                    <m:r>
                      <a:rPr lang="el-GR" sz="1800" b="0" i="1" dirty="0" smtClean="0">
                        <a:latin typeface="Cambria Math"/>
                      </a:rPr>
                      <m:t>,</m:t>
                    </m:r>
                  </m:oMath>
                </a14:m>
                <a:r>
                  <a:rPr lang="en-US" sz="1800" dirty="0" smtClean="0"/>
                  <a:t> </a:t>
                </a:r>
                <a:r>
                  <a:rPr lang="el-GR" sz="1800" dirty="0" smtClean="0"/>
                  <a:t>όταν στην είσοδό του εφαρμοστεί το σήμα </a:t>
                </a:r>
                <a14:m>
                  <m:oMath xmlns:m="http://schemas.openxmlformats.org/officeDocument/2006/math">
                    <m:r>
                      <a:rPr lang="en-US" sz="1800" i="1" dirty="0" smtClean="0">
                        <a:latin typeface="Cambria Math"/>
                      </a:rPr>
                      <m:t>𝑥</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 </a:t>
                </a:r>
                <a:r>
                  <a:rPr lang="el-GR" sz="1800" dirty="0" smtClean="0"/>
                  <a:t>δίνεται από:</a:t>
                </a:r>
              </a:p>
              <a:p>
                <a:pPr marL="0" indent="0" algn="l">
                  <a:lnSpc>
                    <a:spcPct val="13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nary>
                        <m:naryPr>
                          <m:limLoc m:val="subSup"/>
                          <m:ctrlPr>
                            <a:rPr lang="el-GR" sz="1800" i="1">
                              <a:latin typeface="Cambria Math"/>
                            </a:rPr>
                          </m:ctrlPr>
                        </m:naryPr>
                        <m:sub>
                          <m:r>
                            <a:rPr lang="en-US" sz="1800" i="1">
                              <a:latin typeface="Cambria Math"/>
                            </a:rPr>
                            <m:t>−∞</m:t>
                          </m:r>
                        </m:sub>
                        <m:sup>
                          <m:r>
                            <a:rPr lang="en-US" sz="1800" i="1">
                              <a:latin typeface="Cambria Math"/>
                            </a:rPr>
                            <m:t>+∞</m:t>
                          </m:r>
                        </m:sup>
                        <m:e>
                          <m:r>
                            <a:rPr lang="en-US" sz="1800" i="1">
                              <a:latin typeface="Cambria Math"/>
                            </a:rPr>
                            <m:t>𝑥</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h</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b="0" i="1" smtClean="0">
                              <a:latin typeface="Cambria Math"/>
                            </a:rPr>
                            <m:t> </m:t>
                          </m:r>
                          <m:r>
                            <a:rPr lang="en-US" sz="1800" i="1">
                              <a:latin typeface="Cambria Math"/>
                            </a:rPr>
                            <m:t>𝑑</m:t>
                          </m:r>
                          <m:r>
                            <a:rPr lang="el-GR" sz="1800" i="1">
                              <a:latin typeface="Cambria Math"/>
                            </a:rPr>
                            <m:t>𝜏</m:t>
                          </m:r>
                          <m:r>
                            <a:rPr lang="el-GR" sz="1800" b="0" i="1" smtClean="0">
                              <a:latin typeface="Cambria Math"/>
                            </a:rPr>
                            <m:t>=</m:t>
                          </m:r>
                          <m:nary>
                            <m:naryPr>
                              <m:limLoc m:val="subSup"/>
                              <m:ctrlPr>
                                <a:rPr lang="el-GR" sz="1800" i="1">
                                  <a:latin typeface="Cambria Math"/>
                                </a:rPr>
                              </m:ctrlPr>
                            </m:naryPr>
                            <m:sub>
                              <m:r>
                                <a:rPr lang="en-US" sz="1800" i="1">
                                  <a:latin typeface="Cambria Math"/>
                                </a:rPr>
                                <m:t>−∞</m:t>
                              </m:r>
                            </m:sub>
                            <m:sup>
                              <m:r>
                                <a:rPr lang="en-US" sz="1800" i="1">
                                  <a:latin typeface="Cambria Math"/>
                                </a:rPr>
                                <m:t>+∞</m:t>
                              </m:r>
                            </m:sup>
                            <m:e>
                              <m:r>
                                <a:rPr lang="en-US" sz="1800" i="1">
                                  <a:latin typeface="Cambria Math"/>
                                </a:rPr>
                                <m:t>h</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𝑥</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e>
                      </m:nary>
                    </m:oMath>
                  </m:oMathPara>
                </a14:m>
                <a:endParaRPr lang="el-GR" sz="1800" dirty="0" smtClean="0"/>
              </a:p>
              <a:p>
                <a:pPr algn="l">
                  <a:lnSpc>
                    <a:spcPct val="130000"/>
                  </a:lnSpc>
                  <a:spcBef>
                    <a:spcPts val="600"/>
                  </a:spcBef>
                  <a:spcAft>
                    <a:spcPts val="600"/>
                  </a:spcAft>
                </a:pPr>
                <a:r>
                  <a:rPr lang="el-GR" sz="1800" dirty="0" smtClean="0"/>
                  <a:t>Το </a:t>
                </a:r>
                <a:r>
                  <a:rPr lang="el-GR" sz="1800" dirty="0"/>
                  <a:t>ολοκλήρωμα </a:t>
                </a:r>
                <a:r>
                  <a:rPr lang="el-GR" sz="1800" dirty="0" smtClean="0"/>
                  <a:t>ονομάζεται </a:t>
                </a:r>
                <a:r>
                  <a:rPr lang="el-GR" sz="1800" b="1" dirty="0"/>
                  <a:t>συνέλιξη</a:t>
                </a:r>
                <a:r>
                  <a:rPr lang="el-GR" sz="1800" dirty="0"/>
                  <a:t> (</a:t>
                </a:r>
                <a:r>
                  <a:rPr lang="en-US" sz="1800" dirty="0"/>
                  <a:t>convolution</a:t>
                </a:r>
                <a:r>
                  <a:rPr lang="el-GR" sz="1800" dirty="0"/>
                  <a:t>) ή </a:t>
                </a:r>
                <a:r>
                  <a:rPr lang="el-GR" sz="1800" dirty="0" smtClean="0"/>
                  <a:t>δίπλωση ή συνελικτικό </a:t>
                </a:r>
                <a:r>
                  <a:rPr lang="el-GR" sz="1800" dirty="0"/>
                  <a:t>ολοκλήρωμα </a:t>
                </a:r>
                <a:r>
                  <a:rPr lang="el-GR" sz="1800" dirty="0" smtClean="0"/>
                  <a:t>μεταξύ </a:t>
                </a:r>
                <a:r>
                  <a:rPr lang="el-GR" sz="1800" dirty="0"/>
                  <a:t>των συναρτήσεων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r>
                      <a:rPr lang="el-GR" sz="1800" i="1">
                        <a:latin typeface="Cambria Math"/>
                      </a:rPr>
                      <m:t>h</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και συμβολικά </a:t>
                </a:r>
                <a:r>
                  <a:rPr lang="el-GR" sz="1800" dirty="0"/>
                  <a:t>γράφεται </a:t>
                </a:r>
                <a:r>
                  <a:rPr lang="el-GR" sz="1800" dirty="0" smtClean="0"/>
                  <a:t>ως:</a:t>
                </a:r>
              </a:p>
              <a:p>
                <a:pPr marL="0" indent="0" algn="l">
                  <a:lnSpc>
                    <a:spcPct val="13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h</m:t>
                      </m:r>
                      <m:r>
                        <a:rPr lang="en-US" sz="1800" i="1">
                          <a:latin typeface="Cambria Math"/>
                        </a:rPr>
                        <m:t>(</m:t>
                      </m:r>
                      <m:r>
                        <a:rPr lang="en-US" sz="1800" i="1">
                          <a:latin typeface="Cambria Math"/>
                        </a:rPr>
                        <m:t>𝑡</m:t>
                      </m:r>
                      <m:r>
                        <a:rPr lang="en-US" sz="1800" i="1">
                          <a:latin typeface="Cambria Math"/>
                        </a:rPr>
                        <m:t>)</m:t>
                      </m:r>
                    </m:oMath>
                  </m:oMathPara>
                </a14:m>
                <a:endParaRPr lang="el-GR" sz="1800" dirty="0"/>
              </a:p>
              <a:p>
                <a:pPr algn="l">
                  <a:lnSpc>
                    <a:spcPct val="130000"/>
                  </a:lnSpc>
                  <a:spcBef>
                    <a:spcPts val="600"/>
                  </a:spcBef>
                  <a:spcAft>
                    <a:spcPts val="600"/>
                  </a:spcAft>
                </a:pPr>
                <a:r>
                  <a:rPr lang="el-GR" sz="1800" dirty="0" smtClean="0"/>
                  <a:t>Αν το σύστημα εκτός από </a:t>
                </a:r>
                <a:r>
                  <a:rPr lang="el-GR" sz="1800" b="1" dirty="0" smtClean="0"/>
                  <a:t>ΓΧΑ είναι και αιτιατό </a:t>
                </a:r>
                <a:r>
                  <a:rPr lang="el-GR" sz="1800" dirty="0" smtClean="0"/>
                  <a:t>τότε η συνέλιξη απλοποιείται σε:</a:t>
                </a:r>
                <a:endParaRPr lang="el-GR" sz="1800" dirty="0"/>
              </a:p>
              <a:p>
                <a:pPr marL="0" indent="0" algn="l">
                  <a:lnSpc>
                    <a:spcPct val="13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nary>
                        <m:naryPr>
                          <m:limLoc m:val="subSup"/>
                          <m:ctrlPr>
                            <a:rPr lang="el-GR" sz="1800" i="1">
                              <a:latin typeface="Cambria Math"/>
                            </a:rPr>
                          </m:ctrlPr>
                        </m:naryPr>
                        <m:sub>
                          <m:r>
                            <a:rPr lang="en-US" sz="1800" i="1" smtClean="0">
                              <a:latin typeface="Cambria Math"/>
                            </a:rPr>
                            <m:t>−</m:t>
                          </m:r>
                          <m:r>
                            <a:rPr lang="en-US" sz="1800" i="1">
                              <a:latin typeface="Cambria Math"/>
                            </a:rPr>
                            <m:t>∞</m:t>
                          </m:r>
                        </m:sub>
                        <m:sup>
                          <m:r>
                            <a:rPr lang="en-US" sz="1800" b="0" i="1" smtClean="0">
                              <a:latin typeface="Cambria Math"/>
                            </a:rPr>
                            <m:t>𝑡</m:t>
                          </m:r>
                        </m:sup>
                        <m:e>
                          <m:r>
                            <a:rPr lang="en-US" sz="1800" i="1">
                              <a:latin typeface="Cambria Math"/>
                            </a:rPr>
                            <m:t>𝑥</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h</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r>
                        <a:rPr lang="en-US" sz="1800" b="0" i="1" smtClean="0">
                          <a:latin typeface="Cambria Math"/>
                        </a:rPr>
                        <m:t>=</m:t>
                      </m:r>
                      <m:nary>
                        <m:naryPr>
                          <m:limLoc m:val="subSup"/>
                          <m:ctrlPr>
                            <a:rPr lang="el-GR" sz="1800" i="1">
                              <a:latin typeface="Cambria Math"/>
                            </a:rPr>
                          </m:ctrlPr>
                        </m:naryPr>
                        <m:sub>
                          <m:r>
                            <a:rPr lang="en-US" sz="1800" i="1">
                              <a:latin typeface="Cambria Math"/>
                            </a:rPr>
                            <m:t>−∞</m:t>
                          </m:r>
                        </m:sub>
                        <m:sup>
                          <m:r>
                            <a:rPr lang="en-US" sz="1800" b="0" i="1" smtClean="0">
                              <a:latin typeface="Cambria Math"/>
                            </a:rPr>
                            <m:t>𝑡</m:t>
                          </m:r>
                        </m:sup>
                        <m:e>
                          <m:r>
                            <a:rPr lang="en-US" sz="1800" i="1">
                              <a:latin typeface="Cambria Math"/>
                            </a:rPr>
                            <m:t>h</m:t>
                          </m:r>
                          <m:d>
                            <m:dPr>
                              <m:ctrlPr>
                                <a:rPr lang="el-GR" sz="1800" i="1">
                                  <a:latin typeface="Cambria Math"/>
                                </a:rPr>
                              </m:ctrlPr>
                            </m:dPr>
                            <m:e>
                              <m:r>
                                <a:rPr lang="el-GR" sz="1800" i="1">
                                  <a:latin typeface="Cambria Math"/>
                                </a:rPr>
                                <m:t>𝜏</m:t>
                              </m:r>
                            </m:e>
                          </m:d>
                          <m:r>
                            <a:rPr lang="en-US" sz="1800" i="1">
                              <a:latin typeface="Cambria Math"/>
                            </a:rPr>
                            <m:t> </m:t>
                          </m:r>
                          <m:r>
                            <a:rPr lang="en-US" sz="1800" i="1">
                              <a:latin typeface="Cambria Math"/>
                            </a:rPr>
                            <m:t>𝑥</m:t>
                          </m:r>
                          <m:d>
                            <m:dPr>
                              <m:ctrlPr>
                                <a:rPr lang="el-GR" sz="1800" i="1">
                                  <a:latin typeface="Cambria Math"/>
                                </a:rPr>
                              </m:ctrlPr>
                            </m:dPr>
                            <m:e>
                              <m:r>
                                <a:rPr lang="en-US" sz="1800" i="1">
                                  <a:latin typeface="Cambria Math"/>
                                </a:rPr>
                                <m:t>𝑡</m:t>
                              </m:r>
                              <m:r>
                                <a:rPr lang="en-US" sz="1800" i="1">
                                  <a:latin typeface="Cambria Math"/>
                                </a:rPr>
                                <m:t>−</m:t>
                              </m:r>
                              <m:r>
                                <a:rPr lang="el-GR" sz="1800" i="1">
                                  <a:latin typeface="Cambria Math"/>
                                </a:rPr>
                                <m:t>𝜏</m:t>
                              </m:r>
                            </m:e>
                          </m:d>
                          <m:r>
                            <a:rPr lang="el-GR" sz="1800" i="1">
                              <a:latin typeface="Cambria Math"/>
                            </a:rPr>
                            <m:t> </m:t>
                          </m:r>
                          <m:r>
                            <a:rPr lang="en-US" sz="1800" i="1">
                              <a:latin typeface="Cambria Math"/>
                            </a:rPr>
                            <m:t>𝑑</m:t>
                          </m:r>
                          <m:r>
                            <a:rPr lang="el-GR" sz="1800" i="1">
                              <a:latin typeface="Cambria Math"/>
                            </a:rPr>
                            <m:t>𝜏</m:t>
                          </m:r>
                        </m:e>
                      </m:nary>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r="-222"/>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a:t>
            </a:fld>
            <a:endParaRPr lang="el-GR"/>
          </a:p>
        </p:txBody>
      </p:sp>
    </p:spTree>
    <p:extLst>
      <p:ext uri="{BB962C8B-B14F-4D97-AF65-F5344CB8AC3E}">
        <p14:creationId xmlns:p14="http://schemas.microsoft.com/office/powerpoint/2010/main" val="9502796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a:t>3</a:t>
            </a:r>
            <a:r>
              <a:rPr lang="el-GR" b="1" dirty="0" smtClean="0"/>
              <a:t>. Αναλυτικός Υπολογισμός του </a:t>
            </a:r>
            <a:r>
              <a:rPr lang="el-GR" b="1" dirty="0" err="1" smtClean="0"/>
              <a:t>Συνελικτικού</a:t>
            </a:r>
            <a:r>
              <a:rPr lang="el-GR" b="1" dirty="0" smtClean="0"/>
              <a:t> Ολοκληρώματος</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9</a:t>
            </a:fld>
            <a:endParaRPr lang="el-GR"/>
          </a:p>
        </p:txBody>
      </p:sp>
    </p:spTree>
    <p:extLst>
      <p:ext uri="{BB962C8B-B14F-4D97-AF65-F5344CB8AC3E}">
        <p14:creationId xmlns:p14="http://schemas.microsoft.com/office/powerpoint/2010/main" val="278194110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ZHAW.ACCESSIBILITYADDIN.CHECKTIMEDATE" val="21/8/2013 9:24:18 μμ"/>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1 6 " ? > < D o c u m e n t S e t t i n g s   x m l n s : x s i = " h t t p : / / w w w . w 3 . o r g / 2 0 0 1 / X M L S c h e m a - i n s t a n c e "   x m l n s : x s d = " h t t p : / / w w w . w 3 . o r g / 2 0 0 1 / X M L S c h e m a "   x m l n s = " h t t p : / / w w w . z h a w . c h / A c c e s s i b i l i t y A d d I n " >  
     < C h e c k R e a d i n g O r d e r > t r u e < / C h e c k R e a d i n g O r d e r >  
     < C h e c k T a b l e H e a d e r > t r u e < / C h e c k T a b l e H e a d e r >  
     < C h e c k S l i d e T i t l e > t r u e < / C h e c k S l i d e T i t l e >  
     < C h e c k L a n g u a g e S e t t i n g > t r u e < / C h e c k L a n g u a g e S e t t i n g >  
     < C h e c k A l t T e x t > t r u e < / C h e c k A l t T e x t >  
     < C h e c k T e x t S i z e > f a l s e < / C h e c k T e x t S i z e >  
     < C h e c k S c r e e n T i p > f a l s e < / C h e c k S c r e e n T i p >  
     < S h o w S h a p e N a m e C o l u m n > f a l s e < / S h o w S h a p e N a m e C o l u m n >  
     < S h o w I s s u e D e s c r i p t i o n > t r u e < / S h o w I s s u e D e s c r i p t i o n >  
 < / D o c u m e n t S e t t i n g s > 
</file>

<file path=customXml/itemProps1.xml><?xml version="1.0" encoding="utf-8"?>
<ds:datastoreItem xmlns:ds="http://schemas.openxmlformats.org/officeDocument/2006/customXml" ds:itemID="{0F069082-B519-4801-8876-89F466ACADDC}">
  <ds:schemaRefs>
    <ds:schemaRef ds:uri="http://www.w3.org/2001/XMLSchema"/>
    <ds:schemaRef ds:uri="http://www.zhaw.ch/AccessibilityAddIn"/>
  </ds:schemaRefs>
</ds:datastoreItem>
</file>

<file path=docProps/app.xml><?xml version="1.0" encoding="utf-8"?>
<Properties xmlns="http://schemas.openxmlformats.org/officeDocument/2006/extended-properties" xmlns:vt="http://schemas.openxmlformats.org/officeDocument/2006/docPropsVTypes">
  <Template>Essential</Template>
  <TotalTime>13916</TotalTime>
  <Words>2524</Words>
  <Application>Microsoft Office PowerPoint</Application>
  <PresentationFormat>On-screen Show (4:3)</PresentationFormat>
  <Paragraphs>169</Paragraphs>
  <Slides>23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Office Theme</vt:lpstr>
      <vt:lpstr>Microsoft Visio Drawing</vt:lpstr>
      <vt:lpstr>Σήματα και Συστήματα</vt:lpstr>
      <vt:lpstr>Μελέτη των Γραμμικών και  Χρονικά Αμετάβλητων Συστημάτων </vt:lpstr>
      <vt:lpstr>1. Κρουστική Απόκριση  Γραμμικών και  Χρονικά Αμετάβλητων Συστημάτων</vt:lpstr>
      <vt:lpstr>Κρουστική Απόκριση ΓΧΑ Συστημάτων</vt:lpstr>
      <vt:lpstr>Κρουστική Απόκριση RC Κυκλώματος (1/2)</vt:lpstr>
      <vt:lpstr>Κρουστική Απόκριση RC Κυκλώματος (2/2)</vt:lpstr>
      <vt:lpstr>2. Το Ολοκλήρωμα της Συνέλιξης  σε Γραμμικά και  Χρονικά Αμετάβλητα Συστήματα</vt:lpstr>
      <vt:lpstr>Το Ολοκλήρωμα της Συνέλιξης σε ΓΧΑ Συστήματα</vt:lpstr>
      <vt:lpstr>3. Αναλυτικός Υπολογισμός του Συνελικτικού Ολοκληρώματος</vt:lpstr>
      <vt:lpstr>Αναλυτικός Υπολογισμός</vt:lpstr>
      <vt:lpstr>Άσκηση 1</vt:lpstr>
      <vt:lpstr>Άσκηση 2</vt:lpstr>
      <vt:lpstr>Άσκηση 3</vt:lpstr>
      <vt:lpstr>Άσκηση 3 (συνέχεια)</vt:lpstr>
      <vt:lpstr>4. Ιδιότητες της Συνέλιξης</vt:lpstr>
      <vt:lpstr>Αντιμεταθετική ιδιότητα</vt:lpstr>
      <vt:lpstr>Προσεταιριστική ιδιότητα</vt:lpstr>
      <vt:lpstr>Επιμεριστική ιδιότητα</vt:lpstr>
      <vt:lpstr>Ταυτοτική ιδιότητα</vt:lpstr>
      <vt:lpstr>Λοιπές Ιδιότητες</vt:lpstr>
      <vt:lpstr>Άσκηση 4</vt:lpstr>
      <vt:lpstr>Άσκηση 4 (συνέχεια)</vt:lpstr>
      <vt:lpstr>Άσκηση 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NTS</dc:creator>
  <cp:lastModifiedBy>Paraskevas Michael</cp:lastModifiedBy>
  <cp:revision>426</cp:revision>
  <dcterms:created xsi:type="dcterms:W3CDTF">2012-03-18T08:27:36Z</dcterms:created>
  <dcterms:modified xsi:type="dcterms:W3CDTF">2015-09-28T06:49:10Z</dcterms:modified>
</cp:coreProperties>
</file>