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2"/>
  </p:notesMasterIdLst>
  <p:sldIdLst>
    <p:sldId id="311" r:id="rId3"/>
    <p:sldId id="432" r:id="rId4"/>
    <p:sldId id="257" r:id="rId5"/>
    <p:sldId id="430" r:id="rId6"/>
    <p:sldId id="434" r:id="rId7"/>
    <p:sldId id="435" r:id="rId8"/>
    <p:sldId id="436" r:id="rId9"/>
    <p:sldId id="437" r:id="rId10"/>
    <p:sldId id="438" r:id="rId11"/>
    <p:sldId id="439" r:id="rId12"/>
    <p:sldId id="440" r:id="rId13"/>
    <p:sldId id="441" r:id="rId14"/>
    <p:sldId id="442" r:id="rId15"/>
    <p:sldId id="443" r:id="rId16"/>
    <p:sldId id="444" r:id="rId17"/>
    <p:sldId id="445" r:id="rId18"/>
    <p:sldId id="446" r:id="rId19"/>
    <p:sldId id="447" r:id="rId20"/>
    <p:sldId id="448" r:id="rId21"/>
  </p:sldIdLst>
  <p:sldSz cx="9144000" cy="6858000" type="screen4x3"/>
  <p:notesSz cx="6858000" cy="9144000"/>
  <p:custDataLst>
    <p:tags r:id="rId2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p:scale>
          <a:sx n="75" d="100"/>
          <a:sy n="75" d="100"/>
        </p:scale>
        <p:origin x="-2592" y="-918"/>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E226D-C6C4-4801-B874-97967BB1E195}" type="datetimeFigureOut">
              <a:rPr lang="el-GR" smtClean="0"/>
              <a:t>28/9/2015</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060848"/>
            <a:ext cx="7772400" cy="1080120"/>
          </a:xfrm>
        </p:spPr>
        <p:txBody>
          <a:bodyPr>
            <a:normAutofit/>
          </a:bodyPr>
          <a:lstStyle/>
          <a:p>
            <a:r>
              <a:rPr lang="el-GR" sz="4000" b="1" dirty="0"/>
              <a:t>Σήματα και Συστήματα</a:t>
            </a:r>
          </a:p>
        </p:txBody>
      </p:sp>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a:t>
            </a:r>
            <a:r>
              <a:rPr lang="en-US" sz="2800" b="1" dirty="0" smtClean="0"/>
              <a:t>5</a:t>
            </a:r>
            <a:r>
              <a:rPr lang="el-GR" sz="2800" b="1" dirty="0" smtClean="0"/>
              <a:t>:</a:t>
            </a:r>
            <a:r>
              <a:rPr lang="en-US" sz="2800" b="1" dirty="0" smtClean="0"/>
              <a:t> </a:t>
            </a:r>
            <a:r>
              <a:rPr lang="el-GR" sz="2800" b="1" dirty="0" smtClean="0"/>
              <a:t>Γραφική Μέθοδος Υπολογισμού </a:t>
            </a:r>
            <a:br>
              <a:rPr lang="el-GR" sz="2800" b="1" dirty="0" smtClean="0"/>
            </a:br>
            <a:r>
              <a:rPr lang="el-GR" sz="2800" b="1" dirty="0" smtClean="0"/>
              <a:t>του Συνελικτικού </a:t>
            </a:r>
            <a:r>
              <a:rPr lang="el-GR" sz="2800" b="1" dirty="0"/>
              <a:t>Ολοκληρώματος</a:t>
            </a:r>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pic>
        <p:nvPicPr>
          <p:cNvPr id="9" name="Picture 2" descr="C:\Users\User\Dropbox\1_ΤΕΙ_ΔΕ\CIED_LOGO\CIED_LOGO_Simple\CIED_LOGO_FOR_WEB\GR\WEB_USE\CIED_LOGO_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8982"/>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67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 </a:t>
            </a:r>
            <a:r>
              <a:rPr lang="el-GR" dirty="0"/>
              <a:t>(</a:t>
            </a:r>
            <a:r>
              <a:rPr lang="el-GR" dirty="0" smtClean="0"/>
              <a:t>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Χρησιμοποιώντας τις σχέσεις που περιγράφουν την είσοδο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την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η έξοδος του συστήματος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nary>
                        <m:naryPr>
                          <m:limLoc m:val="subSup"/>
                          <m:ctrlPr>
                            <a:rPr lang="el-GR" sz="1800" i="1">
                              <a:latin typeface="Cambria Math"/>
                            </a:rPr>
                          </m:ctrlPr>
                        </m:naryPr>
                        <m:sub>
                          <m:r>
                            <a:rPr lang="el-GR" sz="1800" i="1">
                              <a:latin typeface="Cambria Math"/>
                            </a:rPr>
                            <m:t>0</m:t>
                          </m:r>
                        </m:sub>
                        <m:sup>
                          <m:r>
                            <a:rPr lang="el-GR"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r>
                        <a:rPr lang="el-GR" sz="1800" i="1">
                          <a:latin typeface="Cambria Math"/>
                        </a:rPr>
                        <m:t>𝑡</m:t>
                      </m:r>
                      <m:r>
                        <a:rPr lang="el-GR" sz="1800" i="1">
                          <a:latin typeface="Cambria Math"/>
                        </a:rPr>
                        <m:t>−</m:t>
                      </m:r>
                      <m:f>
                        <m:fPr>
                          <m:ctrlPr>
                            <a:rPr lang="el-GR" sz="1800" i="1">
                              <a:latin typeface="Cambria Math"/>
                            </a:rPr>
                          </m:ctrlPr>
                        </m:fPr>
                        <m:num>
                          <m:sSup>
                            <m:sSupPr>
                              <m:ctrlPr>
                                <a:rPr lang="el-GR" sz="1800" i="1">
                                  <a:latin typeface="Cambria Math"/>
                                </a:rPr>
                              </m:ctrlPr>
                            </m:sSupPr>
                            <m:e>
                              <m:r>
                                <a:rPr lang="el-GR" sz="1800" i="1">
                                  <a:latin typeface="Cambria Math"/>
                                </a:rPr>
                                <m:t>𝑡</m:t>
                              </m:r>
                            </m:e>
                            <m:sup>
                              <m:r>
                                <a:rPr lang="el-GR" sz="1800" i="1">
                                  <a:latin typeface="Cambria Math"/>
                                </a:rPr>
                                <m:t>2</m:t>
                              </m:r>
                            </m:sup>
                          </m:sSup>
                        </m:num>
                        <m:den>
                          <m:r>
                            <a:rPr lang="el-GR" sz="1800" i="1">
                              <a:latin typeface="Cambria Math"/>
                            </a:rPr>
                            <m:t>2</m:t>
                          </m:r>
                        </m:den>
                      </m:f>
                      <m:r>
                        <a:rPr lang="el-GR" sz="1800" i="1">
                          <a:latin typeface="Cambria Math"/>
                        </a:rPr>
                        <m:t>,  </m:t>
                      </m:r>
                      <m:r>
                        <m:rPr>
                          <m:sty m:val="p"/>
                        </m:rPr>
                        <a:rPr lang="el-GR" sz="1800">
                          <a:latin typeface="Cambria Math"/>
                        </a:rPr>
                        <m:t>όταν</m:t>
                      </m:r>
                      <m:r>
                        <a:rPr lang="el-GR" sz="1800">
                          <a:latin typeface="Cambria Math"/>
                        </a:rPr>
                        <m:t> </m:t>
                      </m:r>
                      <m:r>
                        <a:rPr lang="en-US" sz="1800" i="1">
                          <a:latin typeface="Cambria Math"/>
                        </a:rPr>
                        <m:t>0&lt;</m:t>
                      </m:r>
                      <m:r>
                        <a:rPr lang="en-US" sz="1800" i="1">
                          <a:latin typeface="Cambria Math"/>
                        </a:rPr>
                        <m:t>𝑡</m:t>
                      </m:r>
                      <m:r>
                        <a:rPr lang="en-US" sz="1800" i="1">
                          <a:latin typeface="Cambria Math"/>
                        </a:rPr>
                        <m:t>&lt;1</m:t>
                      </m:r>
                    </m:oMath>
                  </m:oMathPara>
                </a14:m>
                <a:endParaRPr lang="el-GR" sz="1800" dirty="0"/>
              </a:p>
              <a:p>
                <a:pPr marL="0" indent="0" algn="l">
                  <a:lnSpc>
                    <a:spcPct val="150000"/>
                  </a:lnSpc>
                  <a:spcBef>
                    <a:spcPts val="600"/>
                  </a:spcBef>
                  <a:spcAft>
                    <a:spcPts val="600"/>
                  </a:spcAft>
                  <a:buNone/>
                </a:pPr>
                <a:r>
                  <a:rPr lang="el-GR" sz="1800" dirty="0"/>
                  <a:t>και είναι ίση με το εμβαδόν του γραμμοσκιασμένου τραπεζίου στο σχήμα (ε). </a:t>
                </a:r>
              </a:p>
              <a:p>
                <a:pPr marL="0" indent="0" algn="l">
                  <a:lnSpc>
                    <a:spcPct val="150000"/>
                  </a:lnSpc>
                  <a:spcBef>
                    <a:spcPts val="600"/>
                  </a:spcBef>
                  <a:spcAft>
                    <a:spcPts val="600"/>
                  </a:spcAft>
                  <a:buNone/>
                </a:pPr>
                <a:r>
                  <a:rPr lang="el-GR" sz="1800" dirty="0"/>
                  <a:t>Στο σχήμα (στ)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a:t>
                </a:r>
                <a:r>
                  <a:rPr lang="el-GR" sz="1800" dirty="0" smtClean="0"/>
                  <a:t>κατά </a:t>
                </a:r>
                <a14:m>
                  <m:oMath xmlns:m="http://schemas.openxmlformats.org/officeDocument/2006/math">
                    <m:r>
                      <a:rPr lang="el-GR" sz="1800" i="1">
                        <a:latin typeface="Cambria Math"/>
                      </a:rPr>
                      <m:t>1 ≤ </m:t>
                    </m:r>
                    <m:r>
                      <a:rPr lang="en-US" sz="1800" i="1">
                        <a:latin typeface="Cambria Math"/>
                      </a:rPr>
                      <m:t>𝑡</m:t>
                    </m:r>
                    <m:r>
                      <a:rPr lang="el-GR" sz="1800" i="1">
                        <a:latin typeface="Cambria Math"/>
                      </a:rPr>
                      <m:t> ≤ 2</m:t>
                    </m:r>
                  </m:oMath>
                </a14:m>
                <a:r>
                  <a:rPr lang="el-GR" sz="1800" dirty="0"/>
                  <a:t>. Η έξοδος του συστήματος είναι ίση με το εμβαδό του γραμμοσκιασμένου τριγώνου στο σχήμα (στ) και δίνεται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𝑡</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≤2 </m:t>
                      </m:r>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a:t>Στο σχήμα (ζ) 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2 ≤ </m:t>
                    </m:r>
                    <m:r>
                      <a:rPr lang="en-US" sz="1800" i="1">
                        <a:latin typeface="Cambria Math"/>
                      </a:rPr>
                      <m:t>𝑡</m:t>
                    </m:r>
                    <m:r>
                      <a:rPr lang="el-GR" sz="1800" i="1">
                        <a:latin typeface="Cambria Math"/>
                      </a:rPr>
                      <m:t> ≤ 3</m:t>
                    </m:r>
                  </m:oMath>
                </a14:m>
                <a:r>
                  <a:rPr lang="el-GR" sz="1800" dirty="0"/>
                  <a:t>. Η έξοδος του συστήματος τώρα είναι ίση με το εμβαδό του γραμμοσκιασμένου τριγώνου του σχήματος (ζ) και ισούται με:</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𝑡</m:t>
                          </m:r>
                          <m:r>
                            <a:rPr lang="el-GR" sz="1800" i="1">
                              <a:latin typeface="Cambria Math"/>
                            </a:rPr>
                            <m:t>−1</m:t>
                          </m:r>
                        </m:sub>
                        <m:sup>
                          <m:r>
                            <a:rPr lang="en-US" sz="1800" i="1">
                              <a:latin typeface="Cambria Math"/>
                            </a:rPr>
                            <m:t>2</m:t>
                          </m:r>
                        </m:sup>
                        <m:e>
                          <m:r>
                            <a:rPr lang="el-GR" sz="1800" i="1">
                              <a:latin typeface="Cambria Math"/>
                            </a:rPr>
                            <m:t>1 </m:t>
                          </m:r>
                          <m:r>
                            <a:rPr lang="en-US" sz="1800" i="1">
                              <a:latin typeface="Cambria Math"/>
                            </a:rPr>
                            <m:t>h</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e>
                      </m:nary>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oMath>
                  </m:oMathPara>
                </a14:m>
                <a:endParaRPr lang="el-GR" sz="1800" dirty="0"/>
              </a:p>
              <a:p>
                <a:pPr marL="0" indent="0" algn="l">
                  <a:lnSpc>
                    <a:spcPct val="110000"/>
                  </a:lnSpc>
                  <a:spcBef>
                    <a:spcPts val="600"/>
                  </a:spcBef>
                  <a:spcAft>
                    <a:spcPts val="600"/>
                  </a:spcAft>
                  <a:buNone/>
                </a:pPr>
                <a:r>
                  <a:rPr lang="el-GR" sz="1800" dirty="0"/>
                  <a:t> </a:t>
                </a:r>
                <a:r>
                  <a:rPr lang="el-GR" sz="1800" dirty="0" smtClean="0"/>
                  <a:t>Όπως </a:t>
                </a:r>
                <a:r>
                  <a:rPr lang="el-GR" sz="1800" dirty="0"/>
                  <a:t>παρατηρούμε στο σχήμα (η) το γινόμενο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είναι ίσο με μηδέν για κάθε τιμή του χρόνου </a:t>
                </a:r>
                <a14:m>
                  <m:oMath xmlns:m="http://schemas.openxmlformats.org/officeDocument/2006/math">
                    <m:r>
                      <a:rPr lang="en-US" sz="1800" i="1">
                        <a:latin typeface="Cambria Math"/>
                      </a:rPr>
                      <m:t>𝑡</m:t>
                    </m:r>
                  </m:oMath>
                </a14:m>
                <a:r>
                  <a:rPr lang="el-GR" sz="1800" dirty="0"/>
                  <a:t> μεγαλύτερη από 3.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)=0</m:t>
                    </m:r>
                  </m:oMath>
                </a14:m>
                <a:r>
                  <a:rPr lang="el-GR" sz="1800" dirty="0"/>
                  <a:t> όταν </a:t>
                </a:r>
                <a14:m>
                  <m:oMath xmlns:m="http://schemas.openxmlformats.org/officeDocument/2006/math">
                    <m:r>
                      <a:rPr lang="el-GR" sz="1800" i="1">
                        <a:latin typeface="Cambria Math"/>
                      </a:rPr>
                      <m:t>3 &lt; </m:t>
                    </m:r>
                    <m:r>
                      <a:rPr lang="en-US" sz="1800" i="1">
                        <a:latin typeface="Cambria Math"/>
                      </a:rPr>
                      <m:t>𝑡</m:t>
                    </m:r>
                  </m:oMath>
                </a14:m>
                <a:r>
                  <a:rPr lang="el-GR" sz="1800" dirty="0"/>
                  <a:t>. </a:t>
                </a:r>
                <a:endParaRPr lang="el-GR" sz="1800" dirty="0" smtClean="0"/>
              </a:p>
              <a:p>
                <a:pPr marL="0" indent="0" algn="l">
                  <a:lnSpc>
                    <a:spcPct val="110000"/>
                  </a:lnSpc>
                  <a:spcBef>
                    <a:spcPts val="600"/>
                  </a:spcBef>
                  <a:spcAft>
                    <a:spcPts val="600"/>
                  </a:spcAft>
                  <a:buNone/>
                </a:pPr>
                <a:r>
                  <a:rPr lang="el-GR" sz="1800" dirty="0" smtClean="0"/>
                  <a:t>Η </a:t>
                </a:r>
                <a:r>
                  <a:rPr lang="el-GR" sz="1800" dirty="0"/>
                  <a:t>έξοδος του συστήματος είναι: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m:t>
                                  </m:r>
                                  <m:sSup>
                                    <m:sSupPr>
                                      <m:ctrlPr>
                                        <a:rPr lang="el-GR" sz="1800" i="1">
                                          <a:latin typeface="Cambria Math"/>
                                        </a:rPr>
                                      </m:ctrlPr>
                                    </m:sSupPr>
                                    <m:e>
                                      <m:r>
                                        <a:rPr lang="en-US" sz="1800" i="1">
                                          <a:latin typeface="Cambria Math"/>
                                        </a:rPr>
                                        <m:t>𝑡</m:t>
                                      </m:r>
                                    </m:e>
                                    <m:sup>
                                      <m:r>
                                        <a:rPr lang="en-US"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0≤</m:t>
                                  </m:r>
                                  <m:r>
                                    <a:rPr lang="en-US" sz="1800" i="1">
                                      <a:latin typeface="Cambria Math"/>
                                    </a:rPr>
                                    <m:t>𝑡</m:t>
                                  </m:r>
                                  <m:r>
                                    <a:rPr lang="en-US" sz="1800" i="1">
                                      <a:latin typeface="Cambria Math"/>
                                    </a:rPr>
                                    <m:t>&lt;1  </m:t>
                                  </m:r>
                                </m:e>
                                <m:e>
                                  <m:r>
                                    <a:rPr lang="el-GR" sz="1800" i="1">
                                      <a:latin typeface="Cambria Math"/>
                                    </a:rPr>
                                    <m:t> 1/2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m:t>
                                  </m:r>
                                </m:e>
                                <m:e>
                                  <m:sSup>
                                    <m:sSupPr>
                                      <m:ctrlPr>
                                        <a:rPr lang="el-GR" sz="1800" i="1">
                                          <a:latin typeface="Cambria Math"/>
                                        </a:rPr>
                                      </m:ctrlPr>
                                    </m:sSupPr>
                                    <m:e>
                                      <m:d>
                                        <m:dPr>
                                          <m:ctrlPr>
                                            <a:rPr lang="el-GR" sz="1800" i="1">
                                              <a:latin typeface="Cambria Math"/>
                                            </a:rPr>
                                          </m:ctrlPr>
                                        </m:dPr>
                                        <m:e>
                                          <m:r>
                                            <a:rPr lang="el-GR" sz="1800" i="1">
                                              <a:latin typeface="Cambria Math"/>
                                            </a:rPr>
                                            <m:t>3−</m:t>
                                          </m:r>
                                          <m:r>
                                            <a:rPr lang="el-GR" sz="1800" i="1">
                                              <a:latin typeface="Cambria Math"/>
                                            </a:rPr>
                                            <m:t>𝑡</m:t>
                                          </m:r>
                                        </m:e>
                                      </m:d>
                                    </m:e>
                                    <m:sup>
                                      <m:r>
                                        <a:rPr lang="el-GR" sz="1800" i="1">
                                          <a:latin typeface="Cambria Math"/>
                                        </a:rPr>
                                        <m:t>2</m:t>
                                      </m:r>
                                    </m:sup>
                                  </m:sSup>
                                  <m:r>
                                    <a:rPr lang="el-GR" sz="1800" i="1">
                                      <a:latin typeface="Cambria Math"/>
                                    </a:rPr>
                                    <m:t>/2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≤3</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l-GR" sz="1800" dirty="0"/>
              </a:p>
              <a:p>
                <a:pPr marL="0" indent="0" algn="l">
                  <a:lnSpc>
                    <a:spcPct val="11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 (συνέχεια)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pic>
        <p:nvPicPr>
          <p:cNvPr id="5" name="Content Placeholder 4"/>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58280" y="2276872"/>
            <a:ext cx="2853680" cy="1368152"/>
          </a:xfrm>
          <a:prstGeom prst="rect">
            <a:avLst/>
          </a:prstGeom>
          <a:noFill/>
          <a:ln>
            <a:noFill/>
          </a:ln>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4048" y="2321773"/>
            <a:ext cx="2780639" cy="1323253"/>
          </a:xfrm>
          <a:prstGeom prst="rect">
            <a:avLst/>
          </a:prstGeom>
          <a:noFill/>
          <a:ln>
            <a:noFill/>
          </a:ln>
        </p:spPr>
      </p:pic>
      <p:sp>
        <p:nvSpPr>
          <p:cNvPr id="7" name="Rectangle 6"/>
          <p:cNvSpPr/>
          <p:nvPr/>
        </p:nvSpPr>
        <p:spPr>
          <a:xfrm>
            <a:off x="1589187" y="4437112"/>
            <a:ext cx="6048672" cy="369332"/>
          </a:xfrm>
          <a:prstGeom prst="rect">
            <a:avLst/>
          </a:prstGeom>
        </p:spPr>
        <p:txBody>
          <a:bodyPr wrap="square">
            <a:spAutoFit/>
          </a:bodyPr>
          <a:lstStyle/>
          <a:p>
            <a:pPr algn="ctr"/>
            <a:r>
              <a:rPr lang="el-GR" dirty="0" smtClean="0">
                <a:latin typeface="Cambria Math" pitchFamily="18" charset="0"/>
                <a:ea typeface="Cambria Math" pitchFamily="18" charset="0"/>
              </a:rPr>
              <a:t>(</a:t>
            </a:r>
            <a:r>
              <a:rPr lang="el-GR" dirty="0">
                <a:latin typeface="Cambria Math" pitchFamily="18" charset="0"/>
                <a:ea typeface="Cambria Math" pitchFamily="18" charset="0"/>
              </a:rPr>
              <a:t>α) Η είσοδος και (β) η έξοδος του ΓΧΑ συστήματος</a:t>
            </a: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κρουστική απόκριση ενός ΓΧΑ συστήματος είναι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 Με τη βοήθεια του ολοκληρώματος της συνέλιξης να υπολογίσετε την έξοδο του συστήματος όταν η είσοδος είναι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−1) − </m:t>
                    </m:r>
                    <m:r>
                      <a:rPr lang="en-US" sz="1800" i="1">
                        <a:latin typeface="Cambria Math"/>
                      </a:rPr>
                      <m:t>𝑢</m:t>
                    </m:r>
                    <m:r>
                      <a:rPr lang="el-GR" sz="1800" i="1">
                        <a:latin typeface="Cambria Math"/>
                      </a:rPr>
                      <m:t>(</m:t>
                    </m:r>
                    <m:r>
                      <a:rPr lang="en-US" sz="1800" i="1">
                        <a:latin typeface="Cambria Math"/>
                      </a:rPr>
                      <m:t>𝑡</m:t>
                    </m:r>
                    <m:r>
                      <a:rPr lang="el-GR" sz="1800" i="1">
                        <a:latin typeface="Cambria Math"/>
                      </a:rPr>
                      <m:t>−2)</m:t>
                    </m:r>
                  </m:oMath>
                </a14:m>
                <a:r>
                  <a:rPr lang="el-GR" sz="1800" dirty="0"/>
                  <a:t>.</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Ακολουθώντας ίδια διαδικασία επίλυσης με τις δύο προηγούμενες ασκήσεις, προσδιορίζεται η έξοδος του συστήματος, η οποία είναι: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d>
                        <m:dPr>
                          <m:begChr m:val="{"/>
                          <m:endChr m:val=""/>
                          <m:ctrlPr>
                            <a:rPr lang="el-GR" sz="1800" i="1">
                              <a:latin typeface="Cambria Math"/>
                            </a:rPr>
                          </m:ctrlPr>
                        </m:dPr>
                        <m:e>
                          <m:eqArr>
                            <m:eqArrPr>
                              <m:ctrlPr>
                                <a:rPr lang="el-GR" sz="1800" i="1">
                                  <a:latin typeface="Cambria Math"/>
                                </a:rPr>
                              </m:ctrlPr>
                            </m:eqArrPr>
                            <m:e>
                              <m:eqArr>
                                <m:eqArrPr>
                                  <m:ctrlPr>
                                    <a:rPr lang="el-GR" sz="1800" i="1">
                                      <a:latin typeface="Cambria Math"/>
                                    </a:rPr>
                                  </m:ctrlPr>
                                </m:eqArrPr>
                                <m:e>
                                  <m:r>
                                    <a:rPr lang="el-GR" sz="1800" i="1">
                                      <a:latin typeface="Cambria Math"/>
                                    </a:rPr>
                                    <m:t> </m:t>
                                  </m:r>
                                  <m:r>
                                    <a:rPr lang="el-GR" sz="1800" i="1">
                                      <a:latin typeface="Cambria Math"/>
                                    </a:rPr>
                                    <m:t>𝑡</m:t>
                                  </m:r>
                                  <m:r>
                                    <a:rPr lang="el-GR" sz="1800" i="1">
                                      <a:latin typeface="Cambria Math"/>
                                    </a:rPr>
                                    <m:t>−1     </m:t>
                                  </m:r>
                                  <m:r>
                                    <m:rPr>
                                      <m:sty m:val="p"/>
                                    </m:rPr>
                                    <a:rPr lang="el-GR" sz="1800">
                                      <a:latin typeface="Cambria Math"/>
                                    </a:rPr>
                                    <m:t>όταν</m:t>
                                  </m:r>
                                  <m:r>
                                    <a:rPr lang="el-GR" sz="1800" i="1">
                                      <a:latin typeface="Cambria Math"/>
                                    </a:rPr>
                                    <m:t> 1≤</m:t>
                                  </m:r>
                                  <m:r>
                                    <a:rPr lang="en-US" sz="1800" i="1">
                                      <a:latin typeface="Cambria Math"/>
                                    </a:rPr>
                                    <m:t>𝑡</m:t>
                                  </m:r>
                                  <m:r>
                                    <a:rPr lang="en-US" sz="1800" i="1">
                                      <a:latin typeface="Cambria Math"/>
                                    </a:rPr>
                                    <m:t>&lt;2  </m:t>
                                  </m:r>
                                </m:e>
                                <m:e>
                                  <m:r>
                                    <a:rPr lang="el-GR" sz="1800" i="1">
                                      <a:latin typeface="Cambria Math"/>
                                    </a:rPr>
                                    <m:t> 1        </m:t>
                                  </m:r>
                                  <m:r>
                                    <m:rPr>
                                      <m:sty m:val="p"/>
                                    </m:rPr>
                                    <a:rPr lang="el-GR" sz="1800">
                                      <a:latin typeface="Cambria Math"/>
                                    </a:rPr>
                                    <m:t>όταν</m:t>
                                  </m:r>
                                  <m:r>
                                    <a:rPr lang="el-GR" sz="1800" i="1">
                                      <a:latin typeface="Cambria Math"/>
                                    </a:rPr>
                                    <m:t> 2≤</m:t>
                                  </m:r>
                                  <m:r>
                                    <a:rPr lang="en-US" sz="1800" i="1">
                                      <a:latin typeface="Cambria Math"/>
                                    </a:rPr>
                                    <m:t>𝑡</m:t>
                                  </m:r>
                                  <m:r>
                                    <a:rPr lang="en-US" sz="1800" i="1">
                                      <a:latin typeface="Cambria Math"/>
                                    </a:rPr>
                                    <m:t>&lt;3</m:t>
                                  </m:r>
                                </m:e>
                                <m:e>
                                  <m:r>
                                    <a:rPr lang="el-GR" sz="1800" i="1">
                                      <a:latin typeface="Cambria Math"/>
                                    </a:rPr>
                                    <m:t>4−</m:t>
                                  </m:r>
                                  <m:r>
                                    <a:rPr lang="el-GR" sz="1800" i="1">
                                      <a:latin typeface="Cambria Math"/>
                                    </a:rPr>
                                    <m:t>𝑡</m:t>
                                  </m:r>
                                  <m:r>
                                    <a:rPr lang="el-GR" sz="1800" i="1">
                                      <a:latin typeface="Cambria Math"/>
                                    </a:rPr>
                                    <m:t>     </m:t>
                                  </m:r>
                                  <m:r>
                                    <m:rPr>
                                      <m:sty m:val="p"/>
                                    </m:rPr>
                                    <a:rPr lang="el-GR" sz="1800">
                                      <a:latin typeface="Cambria Math"/>
                                    </a:rPr>
                                    <m:t>όταν</m:t>
                                  </m:r>
                                  <m:r>
                                    <a:rPr lang="el-GR" sz="1800" i="1">
                                      <a:latin typeface="Cambria Math"/>
                                    </a:rPr>
                                    <m:t> 3≤</m:t>
                                  </m:r>
                                  <m:r>
                                    <a:rPr lang="en-US" sz="1800" i="1">
                                      <a:latin typeface="Cambria Math"/>
                                    </a:rPr>
                                    <m:t>𝑡</m:t>
                                  </m:r>
                                  <m:r>
                                    <a:rPr lang="en-US" sz="1800" i="1">
                                      <a:latin typeface="Cambria Math"/>
                                    </a:rPr>
                                    <m:t>≤4</m:t>
                                  </m:r>
                                </m:e>
                              </m:eqArr>
                            </m:e>
                            <m:e>
                              <m:r>
                                <a:rPr lang="el-GR" sz="1800" i="1">
                                  <a:latin typeface="Cambria Math"/>
                                </a:rPr>
                                <m:t>0             </m:t>
                              </m:r>
                              <m:r>
                                <m:rPr>
                                  <m:sty m:val="p"/>
                                </m:rPr>
                                <a:rPr lang="el-GR" sz="1800">
                                  <a:latin typeface="Cambria Math"/>
                                </a:rPr>
                                <m:t>αλλού</m:t>
                              </m:r>
                            </m:e>
                          </m:eqArr>
                        </m:e>
                      </m:d>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 (συνέχεια)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1" b="59756"/>
          <a:stretch/>
        </p:blipFill>
        <p:spPr bwMode="auto">
          <a:xfrm>
            <a:off x="2123728" y="2060848"/>
            <a:ext cx="5022527" cy="313799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942719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 (συνέχεια)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pic>
        <p:nvPicPr>
          <p:cNvPr id="5" name="Content Placeholder 4"/>
          <p:cNvPicPr>
            <a:picLocks noGrp="1"/>
          </p:cNvPicPr>
          <p:nvPr>
            <p:ph idx="1"/>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38807" b="23619"/>
          <a:stretch/>
        </p:blipFill>
        <p:spPr bwMode="auto">
          <a:xfrm>
            <a:off x="1835696" y="1293999"/>
            <a:ext cx="5112568" cy="2855081"/>
          </a:xfrm>
          <a:prstGeom prst="rect">
            <a:avLst/>
          </a:prstGeom>
          <a:noFill/>
          <a:ln>
            <a:noFill/>
          </a:ln>
          <a:extLst>
            <a:ext uri="{53640926-AAD7-44D8-BBD7-CCE9431645EC}">
              <a14:shadowObscured xmlns:a14="http://schemas.microsoft.com/office/drawing/2010/main"/>
            </a:ext>
          </a:extLst>
        </p:spPr>
      </p:pic>
      <p:pic>
        <p:nvPicPr>
          <p:cNvPr id="6" name="Picture 5"/>
          <p:cNvPicPr/>
          <p:nvPr/>
        </p:nvPicPr>
        <p:blipFill>
          <a:blip r:embed="rId2" cstate="print">
            <a:extLst>
              <a:ext uri="{28A0092B-C50C-407E-A947-70E740481C1C}">
                <a14:useLocalDpi xmlns:a14="http://schemas.microsoft.com/office/drawing/2010/main" val="0"/>
              </a:ext>
            </a:extLst>
          </a:blip>
          <a:srcRect t="76266"/>
          <a:stretch>
            <a:fillRect/>
          </a:stretch>
        </p:blipFill>
        <p:spPr bwMode="auto">
          <a:xfrm>
            <a:off x="1966823" y="4365104"/>
            <a:ext cx="4853411" cy="1711439"/>
          </a:xfrm>
          <a:prstGeom prst="rect">
            <a:avLst/>
          </a:prstGeom>
          <a:noFill/>
          <a:ln>
            <a:noFill/>
          </a:ln>
        </p:spPr>
      </p:pic>
    </p:spTree>
    <p:extLst>
      <p:ext uri="{BB962C8B-B14F-4D97-AF65-F5344CB8AC3E}">
        <p14:creationId xmlns:p14="http://schemas.microsoft.com/office/powerpoint/2010/main" val="4161257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a:t>Χρησιμοποιώντας τη γραφική </a:t>
                </a:r>
                <a:r>
                  <a:rPr lang="el-GR" sz="1800" dirty="0" smtClean="0"/>
                  <a:t>μέθοδο να </a:t>
                </a:r>
                <a:r>
                  <a:rPr lang="el-GR" sz="1800" dirty="0"/>
                  <a:t>υπολογισθεί το </a:t>
                </a:r>
                <a:r>
                  <a:rPr lang="el-GR" sz="1800" dirty="0" smtClean="0"/>
                  <a:t>συνελικτικό </a:t>
                </a:r>
                <a:r>
                  <a:rPr lang="el-GR" sz="1800" dirty="0"/>
                  <a:t>ολοκλήρωμα </a:t>
                </a:r>
                <a14:m>
                  <m:oMath xmlns:m="http://schemas.openxmlformats.org/officeDocument/2006/math">
                    <m:r>
                      <a:rPr lang="en-US" sz="1800" i="1">
                        <a:latin typeface="Cambria Math"/>
                      </a:rPr>
                      <m:t>𝑔</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των </a:t>
                </a:r>
                <a:r>
                  <a:rPr lang="el-GR" sz="1800" dirty="0"/>
                  <a:t>συναρτήσεων </a:t>
                </a:r>
                <a14:m>
                  <m:oMath xmlns:m="http://schemas.openxmlformats.org/officeDocument/2006/math">
                    <m:sSub>
                      <m:sSubPr>
                        <m:ctrlPr>
                          <a:rPr lang="el-GR" sz="1800" i="1">
                            <a:latin typeface="Cambria Math"/>
                          </a:rPr>
                        </m:ctrlPr>
                      </m:sSubPr>
                      <m:e>
                        <m:r>
                          <a:rPr lang="en-US" sz="1800" i="1">
                            <a:latin typeface="Cambria Math"/>
                          </a:rPr>
                          <m:t>𝑓</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𝑓</m:t>
                        </m:r>
                      </m:e>
                      <m:sub>
                        <m:r>
                          <a:rPr lang="el-GR" sz="1800" i="1" baseline="-25000">
                            <a:latin typeface="Cambria Math"/>
                          </a:rPr>
                          <m:t>2</m:t>
                        </m:r>
                      </m:sub>
                    </m:sSub>
                    <m:d>
                      <m:dPr>
                        <m:ctrlPr>
                          <a:rPr lang="el-GR" sz="1800" i="1">
                            <a:latin typeface="Cambria Math"/>
                          </a:rPr>
                        </m:ctrlPr>
                      </m:dPr>
                      <m:e>
                        <m:r>
                          <a:rPr lang="en-US" sz="1800" i="1">
                            <a:latin typeface="Cambria Math"/>
                          </a:rPr>
                          <m:t>𝑡</m:t>
                        </m:r>
                      </m:e>
                    </m:d>
                    <m:r>
                      <a:rPr lang="el-GR" sz="1800" i="1">
                        <a:latin typeface="Cambria Math"/>
                      </a:rPr>
                      <m:t>,</m:t>
                    </m:r>
                  </m:oMath>
                </a14:m>
                <a:r>
                  <a:rPr lang="el-GR" sz="1800" dirty="0"/>
                  <a:t> </a:t>
                </a:r>
                <a:r>
                  <a:rPr lang="el-GR" sz="1800" dirty="0" smtClean="0"/>
                  <a:t>που </a:t>
                </a:r>
                <a:r>
                  <a:rPr lang="el-GR" sz="1800" dirty="0"/>
                  <a:t>δείχνονται στο σχήματα (α) </a:t>
                </a:r>
                <a:r>
                  <a:rPr lang="el-GR" sz="1800" dirty="0" smtClean="0"/>
                  <a:t>και </a:t>
                </a:r>
                <a:r>
                  <a:rPr lang="el-GR" sz="1800" dirty="0"/>
                  <a:t>(β).</a:t>
                </a:r>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u="sng" dirty="0" smtClean="0"/>
                  <a:t>Απάντηση</a:t>
                </a:r>
                <a:r>
                  <a:rPr lang="el-GR" sz="1800" dirty="0" smtClean="0"/>
                  <a:t>: </a:t>
                </a:r>
              </a:p>
              <a:p>
                <a:pPr marL="0" indent="0" algn="l">
                  <a:lnSpc>
                    <a:spcPct val="120000"/>
                  </a:lnSpc>
                  <a:spcBef>
                    <a:spcPts val="600"/>
                  </a:spcBef>
                  <a:spcAft>
                    <a:spcPts val="600"/>
                  </a:spcAft>
                  <a:buNone/>
                </a:pPr>
                <a:r>
                  <a:rPr lang="el-GR" sz="1800" dirty="0"/>
                  <a:t>Η διαδικασία υπολογισμού με τη γραφική μέθοδο δείχνεται στα σχήματα (γ) έως (στ</a:t>
                </a:r>
                <a:r>
                  <a:rPr lang="el-GR" sz="1800" dirty="0" smtClean="0"/>
                  <a:t>) (επόμενη διαφάνεια) και το αποτέλεσμα είναι:</a:t>
                </a:r>
              </a:p>
              <a:p>
                <a:pPr marL="0" indent="0" algn="l">
                  <a:lnSpc>
                    <a:spcPct val="120000"/>
                  </a:lnSpc>
                  <a:spcBef>
                    <a:spcPts val="600"/>
                  </a:spcBef>
                  <a:spcAft>
                    <a:spcPts val="600"/>
                  </a:spcAft>
                  <a:buNone/>
                </a:pPr>
                <a:endParaRPr lang="el-GR" sz="1800" dirty="0" smtClean="0"/>
              </a:p>
              <a:p>
                <a:pPr marL="0" indent="0">
                  <a:buNone/>
                </a:pPr>
                <a14:m>
                  <m:oMathPara xmlns:m="http://schemas.openxmlformats.org/officeDocument/2006/math">
                    <m:oMathParaPr>
                      <m:jc m:val="centerGroup"/>
                    </m:oMathParaPr>
                    <m:oMath xmlns:m="http://schemas.openxmlformats.org/officeDocument/2006/math">
                      <m:r>
                        <a:rPr lang="fr-FR" sz="1800" i="1">
                          <a:latin typeface="Cambria Math"/>
                        </a:rPr>
                        <m:t>𝑔</m:t>
                      </m:r>
                      <m:d>
                        <m:dPr>
                          <m:ctrlPr>
                            <a:rPr lang="el-GR" sz="1800" i="1">
                              <a:latin typeface="Cambria Math"/>
                            </a:rPr>
                          </m:ctrlPr>
                        </m:dPr>
                        <m:e>
                          <m:r>
                            <a:rPr lang="fr-FR" sz="1800" i="1">
                              <a:latin typeface="Cambria Math"/>
                            </a:rPr>
                            <m:t>𝑡</m:t>
                          </m:r>
                        </m:e>
                      </m:d>
                      <m:r>
                        <a:rPr lang="fr-FR" sz="1800" i="1">
                          <a:latin typeface="Cambria Math"/>
                        </a:rPr>
                        <m:t>= 1−</m:t>
                      </m:r>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pic>
        <p:nvPicPr>
          <p:cNvPr id="1031" name="Picture 7"/>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b="69551"/>
          <a:stretch/>
        </p:blipFill>
        <p:spPr bwMode="auto">
          <a:xfrm>
            <a:off x="2195736" y="2060848"/>
            <a:ext cx="4924136" cy="1719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12570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endParaRPr lang="el-GR" sz="1800" dirty="0" smtClean="0"/>
              </a:p>
              <a:p>
                <a:pPr marL="0" indent="0">
                  <a:buNone/>
                </a:pPr>
                <a:endParaRPr lang="el-GR" sz="1800" dirty="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endParaRPr lang="el-GR" sz="1800" dirty="0"/>
              </a:p>
              <a:p>
                <a:pPr marL="0" indent="0">
                  <a:buNone/>
                </a:pPr>
                <a:endParaRPr lang="el-GR" sz="1800" dirty="0" smtClean="0"/>
              </a:p>
              <a:p>
                <a:pPr marL="0" indent="0">
                  <a:buNone/>
                </a:pPr>
                <a:endParaRPr lang="el-GR" sz="1800" dirty="0"/>
              </a:p>
              <a:p>
                <a:pPr marL="0" indent="0">
                  <a:buNone/>
                </a:pPr>
                <a:r>
                  <a:rPr lang="el-GR" sz="1800" dirty="0" smtClean="0"/>
                  <a:t>Με τον αναλυτικό τρόπο υπολογισμού του </a:t>
                </a:r>
                <a:r>
                  <a:rPr lang="el-GR" sz="1800" dirty="0" err="1" smtClean="0"/>
                  <a:t>συνελικτικού</a:t>
                </a:r>
                <a:r>
                  <a:rPr lang="el-GR" sz="1800" dirty="0" smtClean="0"/>
                  <a:t> ολοκληρώματος, έχουμε:</a:t>
                </a:r>
              </a:p>
              <a:p>
                <a:pPr marL="0" indent="0">
                  <a:buNone/>
                </a:pPr>
                <a14:m>
                  <m:oMathPara xmlns:m="http://schemas.openxmlformats.org/officeDocument/2006/math">
                    <m:oMathParaPr>
                      <m:jc m:val="centerGroup"/>
                    </m:oMathParaPr>
                    <m:oMath xmlns:m="http://schemas.openxmlformats.org/officeDocument/2006/math">
                      <m:r>
                        <a:rPr lang="fr-FR" sz="1800" i="1">
                          <a:latin typeface="Cambria Math"/>
                        </a:rPr>
                        <m:t>𝑔</m:t>
                      </m:r>
                      <m:d>
                        <m:dPr>
                          <m:ctrlPr>
                            <a:rPr lang="el-GR" sz="1800" i="1">
                              <a:latin typeface="Cambria Math"/>
                            </a:rPr>
                          </m:ctrlPr>
                        </m:dPr>
                        <m:e>
                          <m:r>
                            <a:rPr lang="fr-FR" sz="1800" i="1">
                              <a:latin typeface="Cambria Math"/>
                            </a:rPr>
                            <m:t>𝑡</m:t>
                          </m:r>
                        </m:e>
                      </m:d>
                      <m:r>
                        <a:rPr lang="fr-FR" sz="1800" i="1">
                          <a:latin typeface="Cambria Math"/>
                        </a:rPr>
                        <m:t>= </m:t>
                      </m:r>
                      <m:sSub>
                        <m:sSubPr>
                          <m:ctrlPr>
                            <a:rPr lang="el-GR" sz="1800" i="1">
                              <a:latin typeface="Cambria Math"/>
                            </a:rPr>
                          </m:ctrlPr>
                        </m:sSubPr>
                        <m:e>
                          <m:r>
                            <a:rPr lang="fr-FR" sz="1800" i="1">
                              <a:latin typeface="Cambria Math"/>
                            </a:rPr>
                            <m:t>𝑓</m:t>
                          </m:r>
                        </m:e>
                        <m:sub>
                          <m:r>
                            <a:rPr lang="fr-FR" sz="1800" i="1" baseline="-25000">
                              <a:latin typeface="Cambria Math"/>
                            </a:rPr>
                            <m:t>1</m:t>
                          </m:r>
                        </m:sub>
                      </m:sSub>
                      <m:d>
                        <m:dPr>
                          <m:ctrlPr>
                            <a:rPr lang="el-GR" sz="1800" i="1">
                              <a:latin typeface="Cambria Math"/>
                            </a:rPr>
                          </m:ctrlPr>
                        </m:dPr>
                        <m:e>
                          <m:r>
                            <a:rPr lang="fr-FR" sz="1800" i="1">
                              <a:latin typeface="Cambria Math"/>
                            </a:rPr>
                            <m:t>𝑡</m:t>
                          </m:r>
                        </m:e>
                      </m:d>
                      <m:r>
                        <a:rPr lang="fr-FR" sz="1800" i="1">
                          <a:latin typeface="Cambria Math"/>
                        </a:rPr>
                        <m:t>∗ </m:t>
                      </m:r>
                      <m:sSub>
                        <m:sSubPr>
                          <m:ctrlPr>
                            <a:rPr lang="el-GR" sz="1800" i="1">
                              <a:latin typeface="Cambria Math"/>
                            </a:rPr>
                          </m:ctrlPr>
                        </m:sSubPr>
                        <m:e>
                          <m:r>
                            <a:rPr lang="fr-FR" sz="1800" i="1">
                              <a:latin typeface="Cambria Math"/>
                            </a:rPr>
                            <m:t>𝑓</m:t>
                          </m:r>
                        </m:e>
                        <m:sub>
                          <m:r>
                            <a:rPr lang="fr-FR" sz="1800" i="1" baseline="-25000">
                              <a:latin typeface="Cambria Math"/>
                            </a:rPr>
                            <m:t>2</m:t>
                          </m:r>
                        </m:sub>
                      </m:sSub>
                      <m:d>
                        <m:dPr>
                          <m:ctrlPr>
                            <a:rPr lang="el-GR" sz="1800" i="1">
                              <a:latin typeface="Cambria Math"/>
                            </a:rPr>
                          </m:ctrlPr>
                        </m:dPr>
                        <m:e>
                          <m:r>
                            <a:rPr lang="fr-FR" sz="1800" i="1">
                              <a:latin typeface="Cambria Math"/>
                            </a:rPr>
                            <m:t>𝑡</m:t>
                          </m:r>
                        </m:e>
                      </m:d>
                      <m:r>
                        <a:rPr lang="fr-FR" sz="1800" i="1">
                          <a:latin typeface="Cambria Math"/>
                        </a:rPr>
                        <m:t>=</m:t>
                      </m:r>
                      <m:nary>
                        <m:naryPr>
                          <m:limLoc m:val="undOvr"/>
                          <m:ctrlPr>
                            <a:rPr lang="el-GR" sz="1800" i="1">
                              <a:latin typeface="Cambria Math"/>
                            </a:rPr>
                          </m:ctrlPr>
                        </m:naryPr>
                        <m:sub>
                          <m:r>
                            <a:rPr lang="fr-FR" sz="1800" i="1">
                              <a:latin typeface="Cambria Math"/>
                            </a:rPr>
                            <m:t>−∞</m:t>
                          </m:r>
                        </m:sub>
                        <m:sup>
                          <m:r>
                            <a:rPr lang="fr-FR" sz="1800" i="1">
                              <a:latin typeface="Cambria Math"/>
                            </a:rPr>
                            <m:t>+∞</m:t>
                          </m:r>
                        </m:sup>
                        <m:e>
                          <m:sSub>
                            <m:sSubPr>
                              <m:ctrlPr>
                                <a:rPr lang="el-GR" sz="1800" i="1">
                                  <a:latin typeface="Cambria Math"/>
                                </a:rPr>
                              </m:ctrlPr>
                            </m:sSubPr>
                            <m:e>
                              <m:r>
                                <a:rPr lang="fr-FR" sz="1800" i="1">
                                  <a:latin typeface="Cambria Math"/>
                                </a:rPr>
                                <m:t>𝑓</m:t>
                              </m:r>
                            </m:e>
                            <m:sub>
                              <m:r>
                                <a:rPr lang="fr-FR" sz="1800" i="1" baseline="-25000">
                                  <a:latin typeface="Cambria Math"/>
                                </a:rPr>
                                <m:t>2</m:t>
                              </m:r>
                            </m:sub>
                          </m:sSub>
                          <m:d>
                            <m:dPr>
                              <m:ctrlPr>
                                <a:rPr lang="el-GR" sz="1800" i="1">
                                  <a:latin typeface="Cambria Math"/>
                                </a:rPr>
                              </m:ctrlPr>
                            </m:dPr>
                            <m:e>
                              <m:r>
                                <a:rPr lang="el-GR" sz="1800" i="1">
                                  <a:latin typeface="Cambria Math"/>
                                </a:rPr>
                                <m:t>𝜏</m:t>
                              </m:r>
                            </m:e>
                          </m:d>
                          <m:sSub>
                            <m:sSubPr>
                              <m:ctrlPr>
                                <a:rPr lang="el-GR" sz="1800" i="1">
                                  <a:latin typeface="Cambria Math"/>
                                </a:rPr>
                              </m:ctrlPr>
                            </m:sSubPr>
                            <m:e>
                              <m:r>
                                <a:rPr lang="fr-FR" sz="1800" i="1">
                                  <a:latin typeface="Cambria Math"/>
                                </a:rPr>
                                <m:t>𝑓</m:t>
                              </m:r>
                            </m:e>
                            <m:sub>
                              <m:r>
                                <a:rPr lang="fr-FR" sz="1800" i="1" baseline="-25000">
                                  <a:latin typeface="Cambria Math"/>
                                </a:rPr>
                                <m:t>1</m:t>
                              </m:r>
                            </m:sub>
                          </m:sSub>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n-US" sz="1800" i="1">
                              <a:latin typeface="Cambria Math"/>
                            </a:rPr>
                            <m:t>𝑑𝑡</m:t>
                          </m:r>
                          <m:r>
                            <a:rPr lang="en-US" sz="1800" i="1">
                              <a:latin typeface="Cambria Math"/>
                            </a:rPr>
                            <m:t>=</m:t>
                          </m:r>
                        </m:e>
                      </m:nary>
                      <m:nary>
                        <m:naryPr>
                          <m:limLoc m:val="undOvr"/>
                          <m:ctrlPr>
                            <a:rPr lang="el-GR" sz="1800" i="1">
                              <a:latin typeface="Cambria Math"/>
                            </a:rPr>
                          </m:ctrlPr>
                        </m:naryPr>
                        <m:sub>
                          <m:r>
                            <a:rPr lang="fr-FR" sz="1800" i="1">
                              <a:latin typeface="Cambria Math"/>
                            </a:rPr>
                            <m:t>0</m:t>
                          </m:r>
                        </m:sub>
                        <m:sup>
                          <m:r>
                            <a:rPr lang="fr-FR" sz="1800" i="1">
                              <a:latin typeface="Cambria Math"/>
                            </a:rPr>
                            <m:t>𝑡</m:t>
                          </m:r>
                        </m:sup>
                        <m:e>
                          <m:r>
                            <a:rPr lang="fr-FR" sz="1800" i="1">
                              <a:latin typeface="Cambria Math"/>
                            </a:rPr>
                            <m:t>1 </m:t>
                          </m:r>
                          <m:sSup>
                            <m:sSupPr>
                              <m:ctrlPr>
                                <a:rPr lang="el-GR" sz="1800" i="1">
                                  <a:latin typeface="Cambria Math"/>
                                </a:rPr>
                              </m:ctrlPr>
                            </m:sSupPr>
                            <m:e>
                              <m:r>
                                <a:rPr lang="fr-FR" sz="1800" i="1">
                                  <a:latin typeface="Cambria Math"/>
                                </a:rPr>
                                <m:t>𝑒</m:t>
                              </m:r>
                            </m:e>
                            <m:sup>
                              <m:r>
                                <a:rPr lang="fr-FR" sz="1800" i="1">
                                  <a:latin typeface="Cambria Math"/>
                                </a:rPr>
                                <m:t>−</m:t>
                              </m:r>
                              <m:d>
                                <m:dPr>
                                  <m:ctrlPr>
                                    <a:rPr lang="el-GR" sz="1800" i="1">
                                      <a:latin typeface="Cambria Math"/>
                                    </a:rPr>
                                  </m:ctrlPr>
                                </m:dPr>
                                <m:e>
                                  <m:r>
                                    <a:rPr lang="fr-FR" sz="1800" i="1">
                                      <a:latin typeface="Cambria Math"/>
                                    </a:rPr>
                                    <m:t>𝑡</m:t>
                                  </m:r>
                                  <m:r>
                                    <a:rPr lang="fr-FR" sz="1800" i="1">
                                      <a:latin typeface="Cambria Math"/>
                                    </a:rPr>
                                    <m:t>−</m:t>
                                  </m:r>
                                  <m:r>
                                    <a:rPr lang="el-GR" sz="1800" i="1">
                                      <a:latin typeface="Cambria Math"/>
                                    </a:rPr>
                                    <m:t>𝜏</m:t>
                                  </m:r>
                                </m:e>
                              </m:d>
                            </m:sup>
                          </m:sSup>
                          <m:r>
                            <a:rPr lang="en-US" sz="1800" i="1">
                              <a:latin typeface="Cambria Math"/>
                            </a:rPr>
                            <m:t>𝑑𝑡</m:t>
                          </m:r>
                          <m:r>
                            <a:rPr lang="en-US" sz="1800" i="1">
                              <a:latin typeface="Cambria Math"/>
                            </a:rPr>
                            <m:t>=</m:t>
                          </m:r>
                        </m:e>
                      </m:nary>
                    </m:oMath>
                  </m:oMathPara>
                </a14:m>
                <a:endParaRPr lang="el-GR" sz="1800" dirty="0"/>
              </a:p>
              <a:p>
                <a:pPr marL="0" indent="0">
                  <a:buNone/>
                </a:pPr>
                <a14:m>
                  <m:oMathPara xmlns:m="http://schemas.openxmlformats.org/officeDocument/2006/math">
                    <m:oMathParaPr>
                      <m:jc m:val="centerGroup"/>
                    </m:oMathParaPr>
                    <m:oMath xmlns:m="http://schemas.openxmlformats.org/officeDocument/2006/math">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d>
                        <m:dPr>
                          <m:ctrlPr>
                            <a:rPr lang="el-GR" sz="1800" i="1">
                              <a:latin typeface="Cambria Math"/>
                            </a:rPr>
                          </m:ctrlPr>
                        </m:dPr>
                        <m:e>
                          <m:d>
                            <m:dPr>
                              <m:begChr m:val="["/>
                              <m:endChr m:val="]"/>
                              <m:ctrlPr>
                                <a:rPr lang="el-GR" sz="1800" i="1">
                                  <a:latin typeface="Cambria Math"/>
                                </a:rPr>
                              </m:ctrlPr>
                            </m:dPr>
                            <m:e>
                              <m:sSup>
                                <m:sSupPr>
                                  <m:ctrlPr>
                                    <a:rPr lang="el-GR" sz="1800" i="1">
                                      <a:latin typeface="Cambria Math"/>
                                    </a:rPr>
                                  </m:ctrlPr>
                                </m:sSupPr>
                                <m:e>
                                  <m:r>
                                    <a:rPr lang="en-US" sz="1800" i="1">
                                      <a:latin typeface="Cambria Math"/>
                                    </a:rPr>
                                    <m:t>𝑒</m:t>
                                  </m:r>
                                </m:e>
                                <m:sup>
                                  <m:r>
                                    <a:rPr lang="el-GR" sz="1800" i="1">
                                      <a:latin typeface="Cambria Math"/>
                                    </a:rPr>
                                    <m:t>𝜏</m:t>
                                  </m:r>
                                </m:sup>
                              </m:sSup>
                            </m:e>
                          </m:d>
                          <m:m>
                            <m:mPr>
                              <m:mcs>
                                <m:mc>
                                  <m:mcPr>
                                    <m:count m:val="1"/>
                                    <m:mcJc m:val="center"/>
                                  </m:mcPr>
                                </m:mc>
                              </m:mcs>
                              <m:ctrlPr>
                                <a:rPr lang="el-GR" sz="1800" i="1">
                                  <a:latin typeface="Cambria Math"/>
                                </a:rPr>
                              </m:ctrlPr>
                            </m:mPr>
                            <m:mr>
                              <m:e>
                                <m:r>
                                  <a:rPr lang="en-US" sz="1800" i="1">
                                    <a:latin typeface="Cambria Math"/>
                                  </a:rPr>
                                  <m:t>𝑡</m:t>
                                </m:r>
                              </m:e>
                            </m:mr>
                            <m:mr>
                              <m:e>
                                <m:r>
                                  <a:rPr lang="fr-FR" sz="1800" i="1">
                                    <a:latin typeface="Cambria Math"/>
                                  </a:rPr>
                                  <m:t>0</m:t>
                                </m:r>
                              </m:e>
                            </m:mr>
                          </m:m>
                        </m:e>
                      </m:d>
                      <m:r>
                        <a:rPr lang="fr-FR" sz="1800" i="1">
                          <a:latin typeface="Cambria Math"/>
                        </a:rPr>
                        <m:t>=</m:t>
                      </m:r>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d>
                        <m:dPr>
                          <m:begChr m:val="["/>
                          <m:endChr m:val="]"/>
                          <m:ctrlPr>
                            <a:rPr lang="el-GR" sz="1800" i="1">
                              <a:latin typeface="Cambria Math"/>
                            </a:rPr>
                          </m:ctrlPr>
                        </m:dPr>
                        <m:e>
                          <m:sSup>
                            <m:sSupPr>
                              <m:ctrlPr>
                                <a:rPr lang="el-GR" sz="1800" i="1">
                                  <a:latin typeface="Cambria Math"/>
                                </a:rPr>
                              </m:ctrlPr>
                            </m:sSupPr>
                            <m:e>
                              <m:r>
                                <a:rPr lang="fr-FR" sz="1800" i="1">
                                  <a:latin typeface="Cambria Math"/>
                                </a:rPr>
                                <m:t>𝑒</m:t>
                              </m:r>
                            </m:e>
                            <m:sup>
                              <m:r>
                                <a:rPr lang="fr-FR" sz="1800" i="1">
                                  <a:latin typeface="Cambria Math"/>
                                </a:rPr>
                                <m:t>𝑡</m:t>
                              </m:r>
                            </m:sup>
                          </m:sSup>
                          <m:r>
                            <a:rPr lang="fr-FR" sz="1800" i="1">
                              <a:latin typeface="Cambria Math"/>
                            </a:rPr>
                            <m:t>−1</m:t>
                          </m:r>
                        </m:e>
                      </m:d>
                      <m:r>
                        <a:rPr lang="fr-FR" sz="1800" i="1">
                          <a:latin typeface="Cambria Math"/>
                        </a:rPr>
                        <m:t>=1−</m:t>
                      </m:r>
                      <m:sSup>
                        <m:sSupPr>
                          <m:ctrlPr>
                            <a:rPr lang="el-GR" sz="1800" i="1">
                              <a:latin typeface="Cambria Math"/>
                            </a:rPr>
                          </m:ctrlPr>
                        </m:sSupPr>
                        <m:e>
                          <m:r>
                            <a:rPr lang="fr-FR" sz="1800" i="1">
                              <a:latin typeface="Cambria Math"/>
                            </a:rPr>
                            <m:t>𝑒</m:t>
                          </m:r>
                        </m:e>
                        <m:sup>
                          <m:r>
                            <a:rPr lang="fr-FR" sz="1800" i="1">
                              <a:latin typeface="Cambria Math"/>
                            </a:rPr>
                            <m:t>−</m:t>
                          </m:r>
                          <m:r>
                            <a:rPr lang="fr-FR" sz="1800" i="1">
                              <a:latin typeface="Cambria Math"/>
                            </a:rPr>
                            <m:t>𝑡</m:t>
                          </m:r>
                        </m:sup>
                      </m:sSup>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370" b="-256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pic>
        <p:nvPicPr>
          <p:cNvPr id="5" name="Picture 7"/>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30026"/>
          <a:stretch/>
        </p:blipFill>
        <p:spPr bwMode="auto">
          <a:xfrm>
            <a:off x="2463496" y="1052736"/>
            <a:ext cx="477280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91104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18</a:t>
            </a:fld>
            <a:endParaRPr lang="el-G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p:txBody>
              <a:bodyPr>
                <a:noAutofit/>
              </a:bodyPr>
              <a:lstStyle/>
              <a:p>
                <a:pPr marL="0" indent="0" algn="l">
                  <a:lnSpc>
                    <a:spcPct val="120000"/>
                  </a:lnSpc>
                  <a:spcBef>
                    <a:spcPts val="600"/>
                  </a:spcBef>
                  <a:spcAft>
                    <a:spcPts val="600"/>
                  </a:spcAft>
                  <a:buNone/>
                </a:pPr>
                <a:r>
                  <a:rPr lang="el-GR" sz="1800" dirty="0"/>
                  <a:t>Να βρεθεί η συνέλιξη των </a:t>
                </a:r>
                <a:r>
                  <a:rPr lang="el-GR" sz="1800" dirty="0" smtClean="0"/>
                  <a:t>συναρτήσεων του σχήματος:</a:t>
                </a: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u="sng" dirty="0" smtClean="0"/>
                  <a:t>Απάντηση</a:t>
                </a:r>
                <a:r>
                  <a:rPr lang="el-GR" sz="1800" dirty="0" smtClean="0"/>
                  <a:t>: </a:t>
                </a:r>
                <a:r>
                  <a:rPr lang="el-GR" sz="1800" dirty="0"/>
                  <a:t>Από το σχήμα </a:t>
                </a:r>
                <a:r>
                  <a:rPr lang="el-GR" sz="1800" dirty="0" smtClean="0"/>
                  <a:t>προκύπτει </a:t>
                </a:r>
                <a:r>
                  <a:rPr lang="el-GR" sz="1800" dirty="0"/>
                  <a:t>ότι η συνάρτηση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γράφεται ως </a:t>
                </a:r>
                <a14:m>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a:t>
                </a:r>
                <a:r>
                  <a:rPr lang="el-GR" sz="1800" dirty="0" smtClean="0"/>
                  <a:t>Άρα </a:t>
                </a:r>
                <a:r>
                  <a:rPr lang="el-GR" sz="1800" dirty="0"/>
                  <a:t>η συνέλιξη των δύο σημάτων είναι</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d>
                            <m:dPr>
                              <m:begChr m:val="["/>
                              <m:endChr m:val="]"/>
                              <m:ctrlPr>
                                <a:rPr lang="el-GR" sz="1800" i="1">
                                  <a:latin typeface="Cambria Math"/>
                                </a:rPr>
                              </m:ctrlPr>
                            </m:dPr>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m:t>
                              </m:r>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r>
                            <a:rPr lang="el-GR" sz="1800" i="1">
                              <a:latin typeface="Cambria Math"/>
                            </a:rPr>
                            <m:t>𝛿</m:t>
                          </m:r>
                          <m:d>
                            <m:dPr>
                              <m:ctrlPr>
                                <a:rPr lang="el-GR" sz="1800" i="1">
                                  <a:latin typeface="Cambria Math"/>
                                </a:rPr>
                              </m:ctrlPr>
                            </m:dPr>
                            <m:e>
                              <m:r>
                                <a:rPr lang="el-GR" sz="1800" i="1">
                                  <a:latin typeface="Cambria Math"/>
                                </a:rPr>
                                <m:t>𝜏</m:t>
                              </m:r>
                              <m:r>
                                <a:rPr lang="el-GR" sz="1800" i="1">
                                  <a:latin typeface="Cambria Math"/>
                                </a:rPr>
                                <m:t>+</m:t>
                              </m:r>
                              <m:r>
                                <a:rPr lang="en-US" sz="1800" i="1">
                                  <a:latin typeface="Cambria Math"/>
                                </a:rPr>
                                <m:t>𝑇</m:t>
                              </m:r>
                            </m:e>
                          </m:d>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2600325" indent="-2600325"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m:oMathPara>
                </a14:m>
                <a:endParaRPr lang="el-GR" sz="1800"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blipFill rotWithShape="1">
                <a:blip r:embed="rId2"/>
                <a:stretch>
                  <a:fillRect l="-593" t="-118"/>
                </a:stretch>
              </a:blipFill>
            </p:spPr>
            <p:txBody>
              <a:bodyPr/>
              <a:lstStyle/>
              <a:p>
                <a:r>
                  <a:rPr lang="el-GR">
                    <a:noFill/>
                  </a:rPr>
                  <a:t> </a:t>
                </a:r>
              </a:p>
            </p:txBody>
          </p:sp>
        </mc:Fallback>
      </mc:AlternateContent>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4220" y="1600076"/>
            <a:ext cx="4662036" cy="1828924"/>
          </a:xfrm>
          <a:prstGeom prst="rect">
            <a:avLst/>
          </a:prstGeom>
          <a:noFill/>
          <a:ln>
            <a:noFill/>
          </a:ln>
        </p:spPr>
      </p:pic>
    </p:spTree>
    <p:extLst>
      <p:ext uri="{BB962C8B-B14F-4D97-AF65-F5344CB8AC3E}">
        <p14:creationId xmlns:p14="http://schemas.microsoft.com/office/powerpoint/2010/main" val="1249110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a:t>Το αποτέλεσμα, δηλαδή η συνέλιξη των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 </m:t>
                    </m:r>
                    <m:r>
                      <m:rPr>
                        <m:sty m:val="p"/>
                      </m:rPr>
                      <a:rPr lang="el-GR" sz="1800">
                        <a:latin typeface="Cambria Math"/>
                      </a:rPr>
                      <m:t>και</m:t>
                    </m:r>
                    <m:r>
                      <a:rPr lang="el-GR" sz="1800">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oMath>
                </a14:m>
                <a:r>
                  <a:rPr lang="el-GR" sz="1800" dirty="0"/>
                  <a:t> δείχνεται στο </a:t>
                </a:r>
                <a:r>
                  <a:rPr lang="el-GR" sz="1800" dirty="0" smtClean="0"/>
                  <a:t>παρακάτω σχήμα.</a:t>
                </a:r>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Παρατηρούμε </a:t>
                </a:r>
                <a:r>
                  <a:rPr lang="el-GR" sz="1800" dirty="0"/>
                  <a:t>ότι με τη συνέλιξη οποιασδήποτε συνάρτησης και κρουστικής συνάρτησης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err="1"/>
                  <a:t>επανασχηματίζεται</a:t>
                </a:r>
                <a:r>
                  <a:rPr lang="el-GR" sz="1800" dirty="0"/>
                  <a:t> η αρχική συνάρτηση, η θέση της όμως καθορίζεται από την </a:t>
                </a:r>
                <a:r>
                  <a:rPr lang="el-GR" sz="1800" dirty="0" err="1"/>
                  <a:t>τετμημένη</a:t>
                </a:r>
                <a:r>
                  <a:rPr lang="el-GR" sz="1800" dirty="0"/>
                  <a:t> της κρουστικής συνάρτησης. </a:t>
                </a:r>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r="5582"/>
          <a:stretch>
            <a:fillRect/>
          </a:stretch>
        </p:blipFill>
        <p:spPr bwMode="auto">
          <a:xfrm>
            <a:off x="2771800" y="1772816"/>
            <a:ext cx="3024336" cy="1944216"/>
          </a:xfrm>
          <a:prstGeom prst="rect">
            <a:avLst/>
          </a:prstGeom>
          <a:noFill/>
          <a:ln>
            <a:noFill/>
          </a:ln>
        </p:spPr>
      </p:pic>
    </p:spTree>
    <p:extLst>
      <p:ext uri="{BB962C8B-B14F-4D97-AF65-F5344CB8AC3E}">
        <p14:creationId xmlns:p14="http://schemas.microsoft.com/office/powerpoint/2010/main" val="12491104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1. Γραφική Μέθοδος Υπολογισμού του Συνελικτικού Ολοκληρώματος</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4082336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Γραφικός Υπολογισμός</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Για να υπολογίσουμε την έξοδο ενός ΓΧΑ συστήματος με τη βοήθεια </a:t>
                </a:r>
                <a:r>
                  <a:rPr lang="el-GR" sz="1800" dirty="0" smtClean="0"/>
                  <a:t>της συνέλιξης</a:t>
                </a:r>
                <a:r>
                  <a:rPr lang="el-GR" sz="1800" dirty="0"/>
                  <a:t> </a:t>
                </a:r>
                <a14:m>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a14:m>
                <a:r>
                  <a:rPr lang="el-GR" sz="1800" dirty="0"/>
                  <a:t>, ακολουθούμε τα παρακάτω βήματα</a:t>
                </a:r>
                <a:r>
                  <a:rPr lang="el-GR" sz="1800" dirty="0" smtClean="0"/>
                  <a:t>:</a:t>
                </a:r>
              </a:p>
              <a:p>
                <a:pPr lvl="0" algn="l">
                  <a:spcBef>
                    <a:spcPts val="600"/>
                  </a:spcBef>
                  <a:spcAft>
                    <a:spcPts val="600"/>
                  </a:spcAft>
                </a:pPr>
                <a:r>
                  <a:rPr lang="el-GR" sz="1800" b="1" dirty="0"/>
                  <a:t>Ανάκλαση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dirty="0"/>
                  <a:t>. Αντιστρέφουμε την κρουστική απόκριση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και παράγουμε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Χρονική μετατόπιση της </a:t>
                </a:r>
                <a14:m>
                  <m:oMath xmlns:m="http://schemas.openxmlformats.org/officeDocument/2006/math">
                    <m:r>
                      <a:rPr lang="en-US" sz="1800" b="1" i="1">
                        <a:latin typeface="Cambria Math"/>
                      </a:rPr>
                      <m:t>𝒉</m:t>
                    </m:r>
                    <m:r>
                      <a:rPr lang="el-GR" sz="1800" b="1" i="1">
                        <a:latin typeface="Cambria Math"/>
                      </a:rPr>
                      <m:t>(−</m:t>
                    </m:r>
                    <m:r>
                      <a:rPr lang="el-GR" sz="1800" b="1" i="1">
                        <a:latin typeface="Cambria Math"/>
                      </a:rPr>
                      <m:t>𝝉</m:t>
                    </m:r>
                    <m:r>
                      <a:rPr lang="el-GR" sz="1800" b="1" i="1">
                        <a:latin typeface="Cambria Math"/>
                      </a:rPr>
                      <m:t>)</m:t>
                    </m:r>
                  </m:oMath>
                </a14:m>
                <a:r>
                  <a:rPr lang="el-GR" sz="1800" b="1" dirty="0"/>
                  <a:t> κατά </a:t>
                </a:r>
                <a14:m>
                  <m:oMath xmlns:m="http://schemas.openxmlformats.org/officeDocument/2006/math">
                    <m:r>
                      <a:rPr lang="en-US" sz="1800" b="1" i="1">
                        <a:latin typeface="Cambria Math"/>
                      </a:rPr>
                      <m:t>𝒕</m:t>
                    </m:r>
                  </m:oMath>
                </a14:m>
                <a:r>
                  <a:rPr lang="el-GR" sz="1800" dirty="0"/>
                  <a:t>. Μετατοπίζουμε την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κατά </a:t>
                </a:r>
                <a14:m>
                  <m:oMath xmlns:m="http://schemas.openxmlformats.org/officeDocument/2006/math">
                    <m:r>
                      <a:rPr lang="en-US" sz="1800" i="1">
                        <a:latin typeface="Cambria Math"/>
                      </a:rPr>
                      <m:t>𝑡</m:t>
                    </m:r>
                  </m:oMath>
                </a14:m>
                <a:r>
                  <a:rPr lang="el-GR" sz="1800" dirty="0"/>
                  <a:t> και έτσι προσδιορίζουμε την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lvl="0" algn="l">
                  <a:spcBef>
                    <a:spcPts val="600"/>
                  </a:spcBef>
                  <a:spcAft>
                    <a:spcPts val="600"/>
                  </a:spcAft>
                </a:pPr>
                <a:r>
                  <a:rPr lang="el-GR" sz="1800" b="1" dirty="0"/>
                  <a:t>Πολλαπλασιασμός της </a:t>
                </a:r>
                <a14:m>
                  <m:oMath xmlns:m="http://schemas.openxmlformats.org/officeDocument/2006/math">
                    <m:r>
                      <a:rPr lang="el-GR" sz="1800" b="1" i="1">
                        <a:latin typeface="Cambria Math"/>
                      </a:rPr>
                      <m:t>𝒉</m:t>
                    </m:r>
                    <m:r>
                      <a:rPr lang="el-GR" sz="1800" b="1" i="1">
                        <a:latin typeface="Cambria Math"/>
                      </a:rPr>
                      <m:t>(</m:t>
                    </m:r>
                    <m:r>
                      <a:rPr lang="el-GR" sz="1800" b="1" i="1">
                        <a:latin typeface="Cambria Math"/>
                      </a:rPr>
                      <m:t>𝒕</m:t>
                    </m:r>
                    <m:r>
                      <a:rPr lang="el-GR" sz="1800" b="1" i="1">
                        <a:latin typeface="Cambria Math"/>
                      </a:rPr>
                      <m:t>−</m:t>
                    </m:r>
                    <m:r>
                      <a:rPr lang="el-GR" sz="1800" b="1" i="1">
                        <a:latin typeface="Cambria Math"/>
                      </a:rPr>
                      <m:t>𝝉</m:t>
                    </m:r>
                    <m:r>
                      <a:rPr lang="el-GR" sz="1800" b="1" i="1">
                        <a:latin typeface="Cambria Math"/>
                      </a:rPr>
                      <m:t>)</m:t>
                    </m:r>
                  </m:oMath>
                </a14:m>
                <a:r>
                  <a:rPr lang="el-GR" sz="1800" b="1" dirty="0"/>
                  <a:t> με την είσοδο </a:t>
                </a:r>
                <a14:m>
                  <m:oMath xmlns:m="http://schemas.openxmlformats.org/officeDocument/2006/math">
                    <m:r>
                      <a:rPr lang="en-US" sz="1800" b="1" i="1">
                        <a:latin typeface="Cambria Math"/>
                      </a:rPr>
                      <m:t>𝒙</m:t>
                    </m:r>
                    <m:r>
                      <a:rPr lang="el-GR" sz="1800" b="1" i="1">
                        <a:latin typeface="Cambria Math"/>
                      </a:rPr>
                      <m:t>(</m:t>
                    </m:r>
                    <m:r>
                      <a:rPr lang="el-GR" sz="1800" b="1" i="1">
                        <a:latin typeface="Cambria Math"/>
                      </a:rPr>
                      <m:t>𝝉</m:t>
                    </m:r>
                    <m:r>
                      <a:rPr lang="el-GR" sz="1800" b="1" i="1">
                        <a:latin typeface="Cambria Math"/>
                      </a:rPr>
                      <m:t>)</m:t>
                    </m:r>
                  </m:oMath>
                </a14:m>
                <a:r>
                  <a:rPr lang="el-GR" sz="1800" dirty="0"/>
                  <a:t> ώστε να υπολογίσουμε το γινόμενο </a:t>
                </a:r>
                <a14:m>
                  <m:oMath xmlns:m="http://schemas.openxmlformats.org/officeDocument/2006/math">
                    <m:r>
                      <a:rPr lang="en-US" sz="1800" i="1">
                        <a:latin typeface="Cambria Math"/>
                      </a:rPr>
                      <m:t>𝑥</m:t>
                    </m:r>
                    <m:r>
                      <a:rPr lang="el-GR" sz="1800" i="1">
                        <a:latin typeface="Cambria Math"/>
                      </a:rPr>
                      <m:t>(</m:t>
                    </m:r>
                    <m:r>
                      <a:rPr lang="el-GR" sz="1800" i="1">
                        <a:latin typeface="Cambria Math"/>
                      </a:rPr>
                      <m:t>𝜏</m:t>
                    </m:r>
                    <m:r>
                      <a:rPr lang="el-GR" sz="1800" i="1">
                        <a:latin typeface="Cambria Math"/>
                      </a:rPr>
                      <m:t>)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p>
              <a:p>
                <a:pPr lvl="0" algn="l">
                  <a:spcBef>
                    <a:spcPts val="600"/>
                  </a:spcBef>
                  <a:spcAft>
                    <a:spcPts val="600"/>
                  </a:spcAft>
                </a:pPr>
                <a:r>
                  <a:rPr lang="el-GR" sz="1800" b="1" dirty="0"/>
                  <a:t>Ολοκλήρωση</a:t>
                </a:r>
                <a:r>
                  <a:rPr lang="el-GR" sz="1800" dirty="0"/>
                  <a:t> ή Εμβαδομέτρηση. Ολοκληρώνουμε το γινόμενο αυτό (ή υπολογίζουμε το εμβαδό του σήματος που δημιουργείται από τη γραφική παράσταση του γινομένου και του άξονα του χρόνου). Το αποτέλεσμα είναι ίσο με την έξοδο του συστήματος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κατά τη χρονική στιγμή </a:t>
                </a:r>
                <a14:m>
                  <m:oMath xmlns:m="http://schemas.openxmlformats.org/officeDocument/2006/math">
                    <m:r>
                      <a:rPr lang="en-US" sz="1800" i="1">
                        <a:latin typeface="Cambria Math"/>
                      </a:rPr>
                      <m:t>𝑡</m:t>
                    </m:r>
                  </m:oMath>
                </a14:m>
                <a:r>
                  <a:rPr lang="el-GR" sz="1800" dirty="0"/>
                  <a:t>, δηλ. κατά την ποσότητα της μετατόπισης στο βήμα 2.</a:t>
                </a:r>
              </a:p>
              <a:p>
                <a:pPr lvl="0" algn="l">
                  <a:spcBef>
                    <a:spcPts val="600"/>
                  </a:spcBef>
                  <a:spcAft>
                    <a:spcPts val="600"/>
                  </a:spcAft>
                </a:pPr>
                <a:r>
                  <a:rPr lang="el-GR" sz="1800" b="1" dirty="0"/>
                  <a:t>Επανάληψη</a:t>
                </a:r>
                <a:r>
                  <a:rPr lang="el-GR" sz="1800" dirty="0"/>
                  <a:t>. Τα βήματα αυτά επαναλαμβάνονται για τις διάφορες τιμές του χρόνου </a:t>
                </a:r>
                <a14:m>
                  <m:oMath xmlns:m="http://schemas.openxmlformats.org/officeDocument/2006/math">
                    <m:r>
                      <a:rPr lang="en-US" sz="1800" i="1">
                        <a:latin typeface="Cambria Math"/>
                      </a:rPr>
                      <m:t>𝑡</m:t>
                    </m:r>
                  </m:oMath>
                </a14:m>
                <a:r>
                  <a:rPr lang="el-GR" sz="1800" dirty="0"/>
                  <a:t>, δηλ. </a:t>
                </a:r>
                <a14:m>
                  <m:oMath xmlns:m="http://schemas.openxmlformats.org/officeDocument/2006/math">
                    <m:r>
                      <a:rPr lang="el-GR" sz="1800" i="1">
                        <a:latin typeface="Cambria Math"/>
                      </a:rPr>
                      <m:t>−∞&lt;</m:t>
                    </m:r>
                    <m:r>
                      <a:rPr lang="en-US" sz="1800" i="1">
                        <a:latin typeface="Cambria Math"/>
                      </a:rPr>
                      <m:t>𝑡</m:t>
                    </m:r>
                    <m:r>
                      <a:rPr lang="el-GR" sz="1800" i="1">
                        <a:latin typeface="Cambria Math"/>
                      </a:rPr>
                      <m:t>&lt;+∞</m:t>
                    </m:r>
                  </m:oMath>
                </a14:m>
                <a:r>
                  <a:rPr lang="el-GR" sz="1800" dirty="0" smtClean="0"/>
                  <a:t>. </a:t>
                </a:r>
                <a:endParaRPr lang="el-GR"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4125"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2086968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Η κρουστική απόκριση ενός συστήματος δίνεται από τη σχέση: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l-GR" sz="1800" i="1" dirty="0">
                            <a:latin typeface="Cambria Math"/>
                          </a:rPr>
                          <m:t>𝑡</m:t>
                        </m:r>
                      </m:sup>
                    </m:sSup>
                    <m:r>
                      <a:rPr lang="el-GR" sz="1800" i="1" dirty="0" err="1">
                        <a:latin typeface="Cambria Math"/>
                      </a:rPr>
                      <m:t>𝑢</m:t>
                    </m:r>
                    <m:d>
                      <m:dPr>
                        <m:ctrlPr>
                          <a:rPr lang="el-GR" sz="1800" i="1" dirty="0" err="1">
                            <a:latin typeface="Cambria Math"/>
                          </a:rPr>
                        </m:ctrlPr>
                      </m:dPr>
                      <m:e>
                        <m:r>
                          <a:rPr lang="el-GR" sz="1800" i="1" dirty="0" err="1">
                            <a:latin typeface="Cambria Math"/>
                          </a:rPr>
                          <m:t>𝑡</m:t>
                        </m:r>
                      </m:e>
                    </m:d>
                  </m:oMath>
                </a14:m>
                <a:r>
                  <a:rPr lang="el-GR" sz="1800" dirty="0"/>
                  <a:t>. Να υπολογιστεί η έξοδος του συστήματος, όταν η είσοδός του είναι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𝑢</m:t>
                    </m:r>
                    <m:r>
                      <a:rPr lang="el-GR" sz="1800" i="1" dirty="0" err="1">
                        <a:latin typeface="Cambria Math"/>
                      </a:rPr>
                      <m:t>(</m:t>
                    </m:r>
                    <m:r>
                      <a:rPr lang="el-GR" sz="1800" i="1" dirty="0" err="1">
                        <a:latin typeface="Cambria Math"/>
                      </a:rPr>
                      <m:t>𝑡</m:t>
                    </m:r>
                    <m:r>
                      <a:rPr lang="el-GR" sz="1800" i="1" dirty="0">
                        <a:latin typeface="Cambria Math"/>
                      </a:rPr>
                      <m:t>) − </m:t>
                    </m:r>
                    <m:r>
                      <a:rPr lang="el-GR" sz="1800" i="1" dirty="0">
                        <a:latin typeface="Cambria Math"/>
                      </a:rPr>
                      <m:t>𝑢</m:t>
                    </m:r>
                    <m:r>
                      <a:rPr lang="el-GR" sz="1800" i="1" dirty="0">
                        <a:latin typeface="Cambria Math"/>
                      </a:rPr>
                      <m:t>(</m:t>
                    </m:r>
                    <m:r>
                      <a:rPr lang="el-GR" sz="1800" i="1" dirty="0">
                        <a:latin typeface="Cambria Math"/>
                      </a:rPr>
                      <m:t>𝑡</m:t>
                    </m:r>
                    <m:r>
                      <a:rPr lang="el-GR" sz="1800" i="1" dirty="0">
                        <a:latin typeface="Cambria Math"/>
                      </a:rPr>
                      <m:t>−2)</m:t>
                    </m:r>
                  </m:oMath>
                </a14:m>
                <a:r>
                  <a:rPr lang="el-GR" sz="1800" dirty="0"/>
                  <a:t>.</a:t>
                </a:r>
              </a:p>
              <a:p>
                <a:pPr marL="0" indent="0" algn="l">
                  <a:lnSpc>
                    <a:spcPct val="110000"/>
                  </a:lnSpc>
                  <a:spcBef>
                    <a:spcPts val="600"/>
                  </a:spcBef>
                  <a:spcAft>
                    <a:spcPts val="600"/>
                  </a:spcAft>
                  <a:buNone/>
                </a:pPr>
                <a:r>
                  <a:rPr lang="el-GR" sz="1800" u="sng" dirty="0" smtClean="0"/>
                  <a:t>Απάντηση</a:t>
                </a:r>
                <a:r>
                  <a:rPr lang="el-GR" sz="1800" dirty="0"/>
                  <a:t>: Με τη βοήθεια του </a:t>
                </a:r>
                <a:r>
                  <a:rPr lang="el-GR" sz="1800" dirty="0" smtClean="0"/>
                  <a:t>σχήματος </a:t>
                </a:r>
                <a:r>
                  <a:rPr lang="el-GR" sz="1800" dirty="0"/>
                  <a:t>παρατηρούμε ότι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𝜏</m:t>
                    </m:r>
                    <m:r>
                      <a:rPr lang="el-GR" sz="1800" i="1" dirty="0">
                        <a:latin typeface="Cambria Math"/>
                      </a:rPr>
                      <m:t>)=0</m:t>
                    </m:r>
                  </m:oMath>
                </a14:m>
                <a:r>
                  <a:rPr lang="el-GR" sz="1800" dirty="0"/>
                  <a:t> για κάθε </a:t>
                </a:r>
                <a14:m>
                  <m:oMath xmlns:m="http://schemas.openxmlformats.org/officeDocument/2006/math">
                    <m:r>
                      <a:rPr lang="el-GR" sz="1800" i="1" dirty="0" smtClean="0">
                        <a:latin typeface="Cambria Math"/>
                      </a:rPr>
                      <m:t>𝑡</m:t>
                    </m:r>
                    <m:r>
                      <a:rPr lang="el-GR" sz="1800" i="1" dirty="0" smtClean="0">
                        <a:latin typeface="Cambria Math"/>
                      </a:rPr>
                      <m:t>&lt;0</m:t>
                    </m:r>
                  </m:oMath>
                </a14:m>
                <a:r>
                  <a:rPr lang="el-GR" sz="1800" dirty="0"/>
                  <a:t>. Έτσι η έξοδος του συστήματος είναι</a:t>
                </a:r>
                <a:r>
                  <a:rPr lang="el-GR" sz="1800" dirty="0" smtClean="0"/>
                  <a:t>: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)=0</m:t>
                    </m:r>
                  </m:oMath>
                </a14:m>
                <a:r>
                  <a:rPr lang="el-GR" sz="1800" dirty="0"/>
                  <a:t> όταν </a:t>
                </a:r>
                <a14:m>
                  <m:oMath xmlns:m="http://schemas.openxmlformats.org/officeDocument/2006/math">
                    <m:r>
                      <a:rPr lang="el-GR" sz="1800" i="1" dirty="0" smtClean="0">
                        <a:latin typeface="Cambria Math"/>
                      </a:rPr>
                      <m:t>𝑡</m:t>
                    </m:r>
                    <m:r>
                      <a:rPr lang="el-GR" sz="1800" i="1" dirty="0" smtClean="0">
                        <a:latin typeface="Cambria Math"/>
                      </a:rPr>
                      <m:t>&lt;0</m:t>
                    </m:r>
                  </m:oMath>
                </a14:m>
                <a:endParaRPr lang="el-GR" sz="1800" dirty="0"/>
              </a:p>
              <a:p>
                <a:pPr marL="0" indent="0" algn="l">
                  <a:lnSpc>
                    <a:spcPct val="110000"/>
                  </a:lnSpc>
                  <a:spcBef>
                    <a:spcPts val="600"/>
                  </a:spcBef>
                  <a:spcAft>
                    <a:spcPts val="600"/>
                  </a:spcAft>
                  <a:buNone/>
                </a:pPr>
                <a:r>
                  <a:rPr lang="el-GR" sz="1800" dirty="0" smtClean="0"/>
                  <a:t>Στο </a:t>
                </a:r>
                <a:r>
                  <a:rPr lang="el-GR" sz="1800" dirty="0"/>
                  <a:t>σχήμα (ε) η κατοπτρική μορφή της κρουστικής απόκρισης </a:t>
                </a:r>
                <a14:m>
                  <m:oMath xmlns:m="http://schemas.openxmlformats.org/officeDocument/2006/math">
                    <m:r>
                      <a:rPr lang="el-GR" sz="1800" i="1" dirty="0" smtClean="0">
                        <a:latin typeface="Cambria Math"/>
                      </a:rPr>
                      <m:t>h</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έχει μετατοπιστεί κατά </a:t>
                </a:r>
                <a14:m>
                  <m:oMath xmlns:m="http://schemas.openxmlformats.org/officeDocument/2006/math">
                    <m:r>
                      <a:rPr lang="el-GR" sz="1800" i="1" dirty="0" smtClean="0">
                        <a:latin typeface="Cambria Math"/>
                      </a:rPr>
                      <m:t>0≤</m:t>
                    </m:r>
                    <m:r>
                      <a:rPr lang="el-GR" sz="1800" i="1" dirty="0" smtClean="0">
                        <a:latin typeface="Cambria Math"/>
                      </a:rPr>
                      <m:t>𝑡</m:t>
                    </m:r>
                    <m:r>
                      <a:rPr lang="el-GR" sz="1800" i="1" dirty="0" smtClean="0">
                        <a:latin typeface="Cambria Math"/>
                      </a:rPr>
                      <m:t>≤2</m:t>
                    </m:r>
                  </m:oMath>
                </a14:m>
                <a:r>
                  <a:rPr lang="el-GR" sz="1800" dirty="0"/>
                  <a:t>. Η έξοδος του συστήματος </a:t>
                </a:r>
                <a:r>
                  <a:rPr lang="el-GR" sz="1800" dirty="0" smtClean="0"/>
                  <a:t>είναι: </a:t>
                </a:r>
                <a:endParaRPr lang="el-GR" sz="1800" dirty="0"/>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err="1">
                              <a:latin typeface="Cambria Math"/>
                            </a:rPr>
                            <m:t>h</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err="1">
                                  <a:latin typeface="Cambria Math"/>
                                </a:rPr>
                                <m:t>𝜏</m:t>
                              </m:r>
                            </m:e>
                          </m:d>
                          <m:r>
                            <a:rPr lang="el-GR" sz="1800" i="1" dirty="0" err="1">
                              <a:latin typeface="Cambria Math"/>
                            </a:rPr>
                            <m:t>𝑑𝑡</m:t>
                          </m:r>
                        </m:e>
                      </m:nary>
                    </m:oMath>
                  </m:oMathPara>
                </a14:m>
                <a:endParaRPr lang="el-GR" sz="1800" dirty="0"/>
              </a:p>
              <a:p>
                <a:pPr marL="0" indent="0" algn="l">
                  <a:lnSpc>
                    <a:spcPct val="110000"/>
                  </a:lnSpc>
                  <a:spcBef>
                    <a:spcPts val="600"/>
                  </a:spcBef>
                  <a:spcAft>
                    <a:spcPts val="600"/>
                  </a:spcAft>
                  <a:buNone/>
                </a:pPr>
                <a:r>
                  <a:rPr lang="el-GR" sz="1800" dirty="0"/>
                  <a:t>και επειδή, όταν </a:t>
                </a:r>
                <a14:m>
                  <m:oMath xmlns:m="http://schemas.openxmlformats.org/officeDocument/2006/math">
                    <m:r>
                      <a:rPr lang="el-GR" sz="1800" i="1" dirty="0" smtClean="0">
                        <a:latin typeface="Cambria Math"/>
                      </a:rPr>
                      <m:t>𝜏</m:t>
                    </m:r>
                    <m:r>
                      <a:rPr lang="el-GR" sz="1800" i="1" dirty="0" smtClean="0">
                        <a:latin typeface="Cambria Math"/>
                      </a:rPr>
                      <m:t>&lt;0</m:t>
                    </m:r>
                  </m:oMath>
                </a14:m>
                <a:r>
                  <a:rPr lang="el-GR" sz="1800" dirty="0"/>
                  <a:t> είναι </a:t>
                </a:r>
                <a14:m>
                  <m:oMath xmlns:m="http://schemas.openxmlformats.org/officeDocument/2006/math">
                    <m:r>
                      <a:rPr lang="en-US" sz="1800" i="1" dirty="0" smtClean="0">
                        <a:latin typeface="Cambria Math"/>
                      </a:rPr>
                      <m:t>𝑥</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ενώ όταν </a:t>
                </a:r>
                <a14:m>
                  <m:oMath xmlns:m="http://schemas.openxmlformats.org/officeDocument/2006/math">
                    <m:r>
                      <a:rPr lang="el-GR" sz="1800" i="1" dirty="0" smtClean="0">
                        <a:latin typeface="Cambria Math"/>
                      </a:rPr>
                      <m:t>𝜏</m:t>
                    </m:r>
                    <m:r>
                      <a:rPr lang="el-GR" sz="1800" i="1" dirty="0" smtClean="0">
                        <a:latin typeface="Cambria Math"/>
                      </a:rPr>
                      <m:t>&gt;</m:t>
                    </m:r>
                    <m:r>
                      <a:rPr lang="en-US" sz="1800" i="1" dirty="0">
                        <a:latin typeface="Cambria Math"/>
                      </a:rPr>
                      <m:t>𝑡</m:t>
                    </m:r>
                  </m:oMath>
                </a14:m>
                <a:r>
                  <a:rPr lang="en-US" sz="1800" dirty="0"/>
                  <a:t> </a:t>
                </a:r>
                <a:r>
                  <a:rPr lang="el-GR" sz="1800" dirty="0"/>
                  <a:t>είναι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r>
                      <a:rPr lang="el-GR" sz="1800" i="1" dirty="0">
                        <a:latin typeface="Cambria Math"/>
                      </a:rPr>
                      <m:t>𝜏</m:t>
                    </m:r>
                    <m:r>
                      <a:rPr lang="el-GR" sz="1800" i="1" dirty="0">
                        <a:latin typeface="Cambria Math"/>
                      </a:rPr>
                      <m:t>)=0</m:t>
                    </m:r>
                  </m:oMath>
                </a14:m>
                <a:r>
                  <a:rPr lang="el-GR" sz="1800" dirty="0"/>
                  <a:t>, τα όρια του ολοκληρώματος γίνονται:</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r>
                            <a:rPr lang="en-US" sz="1800" i="1" dirty="0" err="1">
                              <a:latin typeface="Cambria Math"/>
                            </a:rPr>
                            <m:t>𝑑𝑡</m:t>
                          </m:r>
                          <m:r>
                            <a:rPr lang="en-US" sz="1800" i="1" dirty="0">
                              <a:latin typeface="Cambria Math"/>
                            </a:rPr>
                            <m:t>=</m:t>
                          </m:r>
                        </m:e>
                      </m:nary>
                      <m:nary>
                        <m:naryPr>
                          <m:ctrlPr>
                            <a:rPr lang="en-US" sz="1800" i="1" dirty="0" smtClean="0">
                              <a:latin typeface="Cambria Math"/>
                            </a:rPr>
                          </m:ctrlPr>
                        </m:naryPr>
                        <m:sub>
                          <m:r>
                            <a:rPr lang="en-US" sz="1800" i="1" dirty="0">
                              <a:latin typeface="Cambria Math"/>
                            </a:rPr>
                            <m:t>0</m:t>
                          </m:r>
                        </m:sub>
                        <m:sup>
                          <m:r>
                            <a:rPr lang="en-US" sz="1800" i="1" dirty="0">
                              <a:latin typeface="Cambria Math"/>
                            </a:rPr>
                            <m:t>𝑡</m:t>
                          </m:r>
                        </m:sup>
                        <m:e>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d>
                                <m:dPr>
                                  <m:ctrlPr>
                                    <a:rPr lang="en-US"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𝑡</m:t>
                                </m:r>
                              </m:e>
                            </m:mr>
                            <m:mr>
                              <m:e>
                                <m:r>
                                  <a:rPr lang="en-US" sz="1800" i="1" dirty="0">
                                    <a:latin typeface="Cambria Math"/>
                                  </a:rPr>
                                  <m:t>0</m:t>
                                </m:r>
                              </m:e>
                            </m:mr>
                          </m:m>
                          <m:r>
                            <a:rPr lang="en-US" sz="1800" i="1" dirty="0">
                              <a:latin typeface="Cambria Math"/>
                            </a:rPr>
                            <m:t>=1−</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   0≤</m:t>
                          </m:r>
                          <m:r>
                            <a:rPr lang="en-US" sz="1800" i="1" dirty="0">
                              <a:latin typeface="Cambria Math"/>
                            </a:rPr>
                            <m:t>𝑡</m:t>
                          </m:r>
                          <m:r>
                            <a:rPr lang="en-US" sz="1800" i="1" dirty="0">
                              <a:latin typeface="Cambria Math"/>
                            </a:rPr>
                            <m:t>≤2 </m:t>
                          </m:r>
                        </m:e>
                      </m:nary>
                    </m:oMath>
                  </m:oMathPara>
                </a14:m>
                <a:endParaRPr lang="el-GR" sz="1800" dirty="0" smtClean="0"/>
              </a:p>
              <a:p>
                <a:pPr marL="0" indent="0" algn="l">
                  <a:lnSpc>
                    <a:spcPct val="110000"/>
                  </a:lnSpc>
                  <a:spcBef>
                    <a:spcPts val="600"/>
                  </a:spcBef>
                  <a:spcAft>
                    <a:spcPts val="600"/>
                  </a:spcAft>
                  <a:buNone/>
                </a:pPr>
                <a:r>
                  <a:rPr lang="el-GR" sz="1800" dirty="0"/>
                  <a:t>που είναι ίσο με το εμβαδό του γραμμοσκιασμένου σχήματος, στο σχήμα (ε).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 (συνέχεια)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pic>
        <p:nvPicPr>
          <p:cNvPr id="5" name="Content Placeholder 4"/>
          <p:cNvPicPr>
            <a:picLocks noGrp="1"/>
          </p:cNvPicPr>
          <p:nvPr>
            <p:ph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13768" y="1141412"/>
            <a:ext cx="4716463" cy="5294313"/>
          </a:xfrm>
          <a:prstGeom prst="rect">
            <a:avLst/>
          </a:prstGeom>
          <a:noFill/>
          <a:ln>
            <a:noFill/>
          </a:ln>
        </p:spPr>
      </p:pic>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 </a:t>
            </a:r>
            <a:r>
              <a:rPr lang="el-GR" smtClean="0"/>
              <a:t>(συνέχεια)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Όταν </a:t>
                </a:r>
                <a14:m>
                  <m:oMath xmlns:m="http://schemas.openxmlformats.org/officeDocument/2006/math">
                    <m:r>
                      <a:rPr lang="en-US" sz="1800" i="1" dirty="0" smtClean="0">
                        <a:latin typeface="Cambria Math"/>
                      </a:rPr>
                      <m:t>𝑡</m:t>
                    </m:r>
                    <m:r>
                      <a:rPr lang="en-US" sz="1800" i="1" dirty="0" smtClean="0">
                        <a:latin typeface="Cambria Math"/>
                      </a:rPr>
                      <m:t>&gt;2</m:t>
                    </m:r>
                  </m:oMath>
                </a14:m>
                <a:r>
                  <a:rPr lang="en-US" sz="1800" dirty="0"/>
                  <a:t>, </a:t>
                </a:r>
                <a:r>
                  <a:rPr lang="el-GR" sz="1800" dirty="0"/>
                  <a:t>με τη βοήθεια του σχήματος (στ), βρίσκουμε:</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2</m:t>
                          </m:r>
                        </m:sup>
                        <m:e>
                          <m:r>
                            <a:rPr lang="en-US" sz="1800" i="1" dirty="0" smtClean="0">
                              <a:latin typeface="Cambria Math"/>
                            </a:rPr>
                            <m:t>1.</m:t>
                          </m:r>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d>
                                <m:dPr>
                                  <m:ctrlPr>
                                    <a:rPr lang="en-US" sz="1800" i="1" dirty="0" smtClean="0">
                                      <a:latin typeface="Cambria Math"/>
                                    </a:rPr>
                                  </m:ctrlPr>
                                </m:dPr>
                                <m:e>
                                  <m:r>
                                    <a:rPr lang="en-US" sz="1800" i="1" dirty="0" smtClean="0">
                                      <a:latin typeface="Cambria Math"/>
                                    </a:rPr>
                                    <m:t>𝑡</m:t>
                                  </m:r>
                                  <m:r>
                                    <a:rPr lang="en-US" sz="1800" i="1" dirty="0" smtClean="0">
                                      <a:latin typeface="Cambria Math"/>
                                    </a:rPr>
                                    <m:t>−</m:t>
                                  </m:r>
                                  <m:r>
                                    <a:rPr lang="el-GR" sz="1800" i="1" dirty="0">
                                      <a:latin typeface="Cambria Math"/>
                                    </a:rPr>
                                    <m:t>𝜏</m:t>
                                  </m:r>
                                </m:e>
                              </m:d>
                            </m:sup>
                          </m:sSup>
                          <m:r>
                            <a:rPr lang="en-US" sz="1800" i="1" dirty="0">
                              <a:latin typeface="Cambria Math"/>
                            </a:rPr>
                            <m:t>𝑑</m:t>
                          </m:r>
                          <m:r>
                            <a:rPr lang="el-GR" sz="1800" i="1" dirty="0" err="1">
                              <a:latin typeface="Cambria Math"/>
                            </a:rPr>
                            <m:t>𝜏</m:t>
                          </m:r>
                          <m:r>
                            <a:rPr lang="el-GR" sz="1800" i="1" dirty="0" err="1">
                              <a:latin typeface="Cambria Math"/>
                            </a:rPr>
                            <m:t>=</m:t>
                          </m:r>
                          <m:d>
                            <m:dPr>
                              <m:begChr m:val=""/>
                              <m:endChr m:val="|"/>
                              <m:ctrlPr>
                                <a:rPr lang="el-GR" sz="1800" i="1" dirty="0" err="1">
                                  <a:latin typeface="Cambria Math"/>
                                </a:rPr>
                              </m:ctrlPr>
                            </m:dPr>
                            <m:e>
                              <m:sSup>
                                <m:sSupPr>
                                  <m:ctrlPr>
                                    <a:rPr lang="en-US" sz="1800" i="1" dirty="0">
                                      <a:latin typeface="Cambria Math"/>
                                    </a:rPr>
                                  </m:ctrlPr>
                                </m:sSupPr>
                                <m:e>
                                  <m:r>
                                    <a:rPr lang="en-US" sz="1800" i="1" dirty="0">
                                      <a:latin typeface="Cambria Math"/>
                                    </a:rPr>
                                    <m:t>𝑒</m:t>
                                  </m:r>
                                </m:e>
                                <m:sup>
                                  <m:r>
                                    <a:rPr lang="el-GR" sz="1800" i="1" dirty="0">
                                      <a:latin typeface="Cambria Math"/>
                                    </a:rPr>
                                    <m:t>𝜏</m:t>
                                  </m:r>
                                  <m:r>
                                    <a:rPr lang="el-GR" sz="1800" i="1" dirty="0">
                                      <a:latin typeface="Cambria Math"/>
                                    </a:rPr>
                                    <m:t>−</m:t>
                                  </m:r>
                                  <m:r>
                                    <a:rPr lang="en-US" sz="1800" i="1" dirty="0">
                                      <a:latin typeface="Cambria Math"/>
                                    </a:rPr>
                                    <m:t>𝑡</m:t>
                                  </m:r>
                                </m:sup>
                              </m:sSup>
                            </m:e>
                          </m:d>
                          <m:m>
                            <m:mPr>
                              <m:plcHide m:val="on"/>
                              <m:mcs>
                                <m:mc>
                                  <m:mcPr>
                                    <m:count m:val="1"/>
                                    <m:mcJc m:val="center"/>
                                  </m:mcPr>
                                </m:mc>
                              </m:mcs>
                              <m:ctrlPr>
                                <a:rPr lang="en-US" sz="1800" i="1" dirty="0">
                                  <a:latin typeface="Cambria Math"/>
                                </a:rPr>
                              </m:ctrlPr>
                            </m:mPr>
                            <m:mr>
                              <m:e>
                                <m:r>
                                  <a:rPr lang="en-US" sz="1800" i="1" dirty="0">
                                    <a:latin typeface="Cambria Math"/>
                                  </a:rPr>
                                  <m:t>2</m:t>
                                </m:r>
                              </m:e>
                            </m:mr>
                            <m:mr>
                              <m:e>
                                <m:r>
                                  <a:rPr lang="en-US" sz="1800" i="1" dirty="0">
                                    <a:latin typeface="Cambria Math"/>
                                  </a:rPr>
                                  <m:t>0</m:t>
                                </m:r>
                              </m:e>
                            </m:mr>
                          </m:m>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2−</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sSup>
                            <m:sSupPr>
                              <m:ctrlPr>
                                <a:rPr lang="en-US" sz="1800" i="1" dirty="0">
                                  <a:latin typeface="Cambria Math"/>
                                </a:rPr>
                              </m:ctrlPr>
                            </m:sSupPr>
                            <m:e>
                              <m:sSup>
                                <m:sSupPr>
                                  <m:ctrlPr>
                                    <a:rPr lang="en-US" sz="1800" i="1" dirty="0">
                                      <a:latin typeface="Cambria Math"/>
                                    </a:rPr>
                                  </m:ctrlPr>
                                </m:sSupPr>
                                <m:e>
                                  <m:d>
                                    <m:dPr>
                                      <m:endChr m:val="〗"/>
                                      <m:ctrlPr>
                                        <a:rPr lang="en-US" sz="1800" i="1" dirty="0">
                                          <a:latin typeface="Cambria Math"/>
                                        </a:rPr>
                                      </m:ctrlPr>
                                    </m:dPr>
                                    <m:e>
                                      <m:r>
                                        <a:rPr lang="en-US" sz="1800" i="1" dirty="0">
                                          <a:latin typeface="Cambria Math"/>
                                        </a:rPr>
                                        <m:t>𝑒</m:t>
                                      </m:r>
                                    </m:e>
                                  </m:d>
                                </m:e>
                                <m:sup>
                                  <m:r>
                                    <a:rPr lang="en-US" sz="1800" i="1" dirty="0">
                                      <a:latin typeface="Cambria Math"/>
                                    </a:rPr>
                                    <m:t>2</m:t>
                                  </m:r>
                                </m:sup>
                              </m:sSup>
                              <m:r>
                                <a:rPr lang="en-US" sz="1800" i="1" dirty="0">
                                  <a:latin typeface="Cambria Math"/>
                                </a:rPr>
                                <m:t>−</m:t>
                              </m:r>
                              <m:d>
                                <m:dPr>
                                  <m:begChr m:val="〖"/>
                                  <m:ctrlPr>
                                    <a:rPr lang="en-US" sz="1800" i="1" dirty="0">
                                      <a:latin typeface="Cambria Math"/>
                                    </a:rPr>
                                  </m:ctrlPr>
                                </m:dPr>
                                <m:e>
                                  <m:r>
                                    <a:rPr lang="en-US" sz="1800" i="1" dirty="0">
                                      <a:latin typeface="Cambria Math"/>
                                    </a:rPr>
                                    <m:t>1</m:t>
                                  </m:r>
                                </m:e>
                              </m:d>
                              <m:r>
                                <a:rPr lang="en-US" sz="1800" i="1" dirty="0">
                                  <a:latin typeface="Cambria Math"/>
                                </a:rPr>
                                <m:t>𝑒</m:t>
                              </m:r>
                            </m:e>
                            <m:sup>
                              <m:r>
                                <a:rPr lang="en-US" sz="1800" i="1" dirty="0">
                                  <a:latin typeface="Cambria Math"/>
                                </a:rPr>
                                <m:t>−</m:t>
                              </m:r>
                              <m:r>
                                <a:rPr lang="en-US" sz="1800" i="1" dirty="0">
                                  <a:latin typeface="Cambria Math"/>
                                </a:rPr>
                                <m:t>𝑡</m:t>
                              </m:r>
                            </m:sup>
                          </m:sSup>
                          <m:r>
                            <a:rPr lang="en-US" sz="1800" i="1" dirty="0">
                              <a:latin typeface="Cambria Math"/>
                            </a:rPr>
                            <m:t>,</m:t>
                          </m:r>
                          <m:r>
                            <a:rPr lang="en-US" sz="1800" i="1" dirty="0">
                              <a:latin typeface="Cambria Math"/>
                            </a:rPr>
                            <m:t>𝑡</m:t>
                          </m:r>
                          <m:r>
                            <a:rPr lang="en-US" sz="1800" i="1" dirty="0">
                              <a:latin typeface="Cambria Math"/>
                            </a:rPr>
                            <m:t>&gt;2 </m:t>
                          </m:r>
                        </m:e>
                      </m:nary>
                    </m:oMath>
                  </m:oMathPara>
                </a14:m>
                <a:endParaRPr lang="en-US"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Επομένως</a:t>
                </a:r>
                <a:r>
                  <a:rPr lang="el-GR" sz="1800" dirty="0"/>
                  <a:t>, η έξοδος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του συστήματος είναι: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                        &amp;</m:t>
                              </m:r>
                              <m:r>
                                <a:rPr lang="el-GR" sz="1800" i="1" dirty="0" smtClean="0">
                                  <a:latin typeface="Cambria Math"/>
                                </a:rPr>
                                <m:t>𝑡</m:t>
                              </m:r>
                              <m:r>
                                <a:rPr lang="el-GR" sz="1800" i="1" dirty="0" smtClean="0">
                                  <a:latin typeface="Cambria Math"/>
                                </a:rPr>
                                <m:t>&lt;0</m:t>
                              </m:r>
                            </m:e>
                            <m:e>
                              <m:r>
                                <a:rPr lang="el-GR" sz="1800" i="1" dirty="0" smtClean="0">
                                  <a:latin typeface="Cambria Math"/>
                                </a:rPr>
                                <m:t>1−</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0≤</m:t>
                              </m:r>
                              <m:r>
                                <a:rPr lang="el-GR" sz="1800" i="1" dirty="0" smtClean="0">
                                  <a:latin typeface="Cambria Math"/>
                                </a:rPr>
                                <m:t>𝑡</m:t>
                              </m:r>
                              <m:r>
                                <a:rPr lang="el-GR" sz="1800" i="1" dirty="0" smtClean="0">
                                  <a:latin typeface="Cambria Math"/>
                                </a:rPr>
                                <m:t>&lt;2</m:t>
                              </m:r>
                            </m:e>
                            <m:e>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sup>
                                  </m:sSup>
                                  <m:r>
                                    <a:rPr lang="el-GR" sz="1800" i="1" dirty="0" smtClean="0">
                                      <a:latin typeface="Cambria Math"/>
                                    </a:rPr>
                                    <m:t>−1</m:t>
                                  </m:r>
                                </m:e>
                              </m:d>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m:t>
                                  </m:r>
                                  <m:r>
                                    <a:rPr lang="el-GR" sz="1800" i="1" dirty="0" smtClean="0">
                                      <a:latin typeface="Cambria Math"/>
                                    </a:rPr>
                                    <m:t>𝑡</m:t>
                                  </m:r>
                                </m:sup>
                              </m:sSup>
                              <m:r>
                                <a:rPr lang="el-GR" sz="1800" i="1" dirty="0" smtClean="0">
                                  <a:latin typeface="Cambria Math"/>
                                </a:rPr>
                                <m:t>,          </m:t>
                              </m:r>
                              <m:r>
                                <a:rPr lang="el-GR" sz="1800" i="1" dirty="0" smtClean="0">
                                  <a:latin typeface="Cambria Math"/>
                                </a:rPr>
                                <m:t>𝑡</m:t>
                              </m:r>
                              <m:r>
                                <a:rPr lang="el-GR" sz="1800" i="1" dirty="0" smtClean="0">
                                  <a:latin typeface="Cambria Math"/>
                                </a:rPr>
                                <m:t>≥2 </m:t>
                              </m:r>
                            </m:e>
                          </m:eqArr>
                        </m:e>
                      </m:d>
                    </m:oMath>
                  </m:oMathPara>
                </a14:m>
                <a:endParaRPr lang="el-GR" sz="1800" dirty="0"/>
              </a:p>
              <a:p>
                <a:pPr marL="0" indent="0" algn="l">
                  <a:lnSpc>
                    <a:spcPct val="12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10000"/>
                  </a:lnSpc>
                  <a:spcBef>
                    <a:spcPts val="600"/>
                  </a:spcBef>
                  <a:spcAft>
                    <a:spcPts val="600"/>
                  </a:spcAft>
                  <a:buNone/>
                </a:pPr>
                <a:r>
                  <a:rPr lang="el-GR" sz="1800" dirty="0" smtClean="0"/>
                  <a:t>Να υπολογιστεί η έξοδος ενός ΓΧΑ συστήματος με κρουστική απόκριση:</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m:t>
                              </m:r>
                              <m:r>
                                <a:rPr lang="en-US" sz="1800" i="1">
                                  <a:latin typeface="Cambria Math"/>
                                </a:rPr>
                                <m:t>𝑡</m:t>
                              </m:r>
                              <m:r>
                                <a:rPr lang="en-US" sz="1800" i="1">
                                  <a:latin typeface="Cambria Math"/>
                                </a:rPr>
                                <m:t>, &amp;  0≤</m:t>
                              </m:r>
                              <m:r>
                                <a:rPr lang="en-US" sz="1800" i="1">
                                  <a:latin typeface="Cambria Math"/>
                                </a:rPr>
                                <m:t>𝑡</m:t>
                              </m:r>
                              <m:r>
                                <a:rPr lang="en-US" sz="1800" i="1">
                                  <a:latin typeface="Cambria Math"/>
                                </a:rPr>
                                <m:t>≤1</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r>
                  <a:rPr lang="el-GR" sz="1800" dirty="0"/>
                  <a:t>όταν στην είσοδό του εφαρμοστεί το σήμα:</a:t>
                </a:r>
              </a:p>
              <a:p>
                <a:pPr marL="0" indent="0" algn="l">
                  <a:lnSpc>
                    <a:spcPct val="11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d>
                        <m:dPr>
                          <m:begChr m:val="{"/>
                          <m:endChr m:val=""/>
                          <m:ctrlPr>
                            <a:rPr lang="el-GR" sz="1800" i="1">
                              <a:latin typeface="Cambria Math"/>
                            </a:rPr>
                          </m:ctrlPr>
                        </m:dPr>
                        <m:e>
                          <m:eqArr>
                            <m:eqArrPr>
                              <m:ctrlPr>
                                <a:rPr lang="el-GR" sz="1800" i="1">
                                  <a:latin typeface="Cambria Math"/>
                                </a:rPr>
                              </m:ctrlPr>
                            </m:eqArrPr>
                            <m:e>
                              <m:r>
                                <a:rPr lang="en-US" sz="1800" i="1">
                                  <a:latin typeface="Cambria Math"/>
                                </a:rPr>
                                <m:t>1, &amp;</m:t>
                              </m:r>
                              <m:r>
                                <a:rPr lang="en-US" sz="1800" b="0" i="1" smtClean="0">
                                  <a:latin typeface="Cambria Math"/>
                                </a:rPr>
                                <m:t>       </m:t>
                              </m:r>
                              <m:r>
                                <a:rPr lang="en-US" sz="1800" i="1">
                                  <a:latin typeface="Cambria Math"/>
                                </a:rPr>
                                <m:t>0≤</m:t>
                              </m:r>
                              <m:r>
                                <a:rPr lang="en-US" sz="1800" i="1">
                                  <a:latin typeface="Cambria Math"/>
                                </a:rPr>
                                <m:t>𝑡</m:t>
                              </m:r>
                              <m:r>
                                <a:rPr lang="en-US" sz="1800" i="1">
                                  <a:latin typeface="Cambria Math"/>
                                </a:rPr>
                                <m:t>≤2</m:t>
                              </m:r>
                            </m:e>
                            <m:e>
                              <m:r>
                                <a:rPr lang="en-US" sz="1800" i="1">
                                  <a:latin typeface="Cambria Math"/>
                                </a:rPr>
                                <m:t>0,        </m:t>
                              </m:r>
                              <m:r>
                                <m:rPr>
                                  <m:sty m:val="p"/>
                                </m:rPr>
                                <a:rPr lang="el-GR" sz="1800">
                                  <a:latin typeface="Cambria Math"/>
                                </a:rPr>
                                <m:t>αλλού</m:t>
                              </m:r>
                            </m:e>
                          </m:eqArr>
                        </m:e>
                      </m:d>
                    </m:oMath>
                  </m:oMathPara>
                </a14:m>
                <a:endParaRPr lang="el-GR" sz="1800" dirty="0"/>
              </a:p>
              <a:p>
                <a:pPr marL="0" indent="0" algn="l">
                  <a:lnSpc>
                    <a:spcPct val="110000"/>
                  </a:lnSpc>
                  <a:spcBef>
                    <a:spcPts val="600"/>
                  </a:spcBef>
                  <a:spcAft>
                    <a:spcPts val="600"/>
                  </a:spcAft>
                  <a:buNone/>
                </a:pPr>
                <a:endParaRPr lang="en-US" sz="1800" u="sng" dirty="0" smtClean="0"/>
              </a:p>
              <a:p>
                <a:pPr marL="0" indent="0" algn="l">
                  <a:lnSpc>
                    <a:spcPct val="110000"/>
                  </a:lnSpc>
                  <a:spcBef>
                    <a:spcPts val="600"/>
                  </a:spcBef>
                  <a:spcAft>
                    <a:spcPts val="600"/>
                  </a:spcAft>
                  <a:buNone/>
                </a:pPr>
                <a:r>
                  <a:rPr lang="el-GR" sz="1800" u="sng" dirty="0" smtClean="0"/>
                  <a:t>Απάντηση</a:t>
                </a:r>
                <a:r>
                  <a:rPr lang="el-GR" sz="1800" dirty="0"/>
                  <a:t>: Το ΓΧΑ σύστημα και η είσοδος του περιγράφονται στο σχήμα (α). </a:t>
                </a:r>
                <a:endParaRPr lang="en-US" sz="1800" dirty="0" smtClean="0"/>
              </a:p>
              <a:p>
                <a:pPr marL="0" indent="0" algn="l">
                  <a:lnSpc>
                    <a:spcPct val="110000"/>
                  </a:lnSpc>
                  <a:spcBef>
                    <a:spcPts val="600"/>
                  </a:spcBef>
                  <a:spcAft>
                    <a:spcPts val="600"/>
                  </a:spcAft>
                  <a:buNone/>
                </a:pPr>
                <a:r>
                  <a:rPr lang="el-GR" sz="1800" dirty="0" smtClean="0"/>
                  <a:t>Στο </a:t>
                </a:r>
                <a:r>
                  <a:rPr lang="el-GR" sz="1800" dirty="0"/>
                  <a:t>σχήμα (β) δίνεται η κρουστική απόκριση του συστήματος, στο σχήμα (γ) δίνεται η κατοπτρική μορφή της κρουστικής απόκρισης του συστήματος, </a:t>
                </a:r>
                <a14:m>
                  <m:oMath xmlns:m="http://schemas.openxmlformats.org/officeDocument/2006/math">
                    <m:r>
                      <a:rPr lang="el-GR" sz="1800" i="1">
                        <a:latin typeface="Cambria Math"/>
                      </a:rPr>
                      <m:t>h</m:t>
                    </m:r>
                    <m:r>
                      <a:rPr lang="el-GR" sz="1800" i="1">
                        <a:latin typeface="Cambria Math"/>
                      </a:rPr>
                      <m:t>(−</m:t>
                    </m:r>
                    <m:r>
                      <a:rPr lang="el-GR" sz="1800" i="1">
                        <a:latin typeface="Cambria Math"/>
                      </a:rPr>
                      <m:t>𝜏</m:t>
                    </m:r>
                    <m:r>
                      <a:rPr lang="el-GR" sz="1800" i="1">
                        <a:latin typeface="Cambria Math"/>
                      </a:rPr>
                      <m:t>)</m:t>
                    </m:r>
                  </m:oMath>
                </a14:m>
                <a:r>
                  <a:rPr lang="el-GR" sz="1800" dirty="0"/>
                  <a:t>, στο σχήμα (δ) η κατοπτρική μορφή της κρουστικής απόκρισης έχει μετατοπιστεί κατά </a:t>
                </a:r>
                <a14:m>
                  <m:oMath xmlns:m="http://schemas.openxmlformats.org/officeDocument/2006/math">
                    <m:r>
                      <a:rPr lang="en-US" sz="1800" i="1">
                        <a:latin typeface="Cambria Math"/>
                      </a:rPr>
                      <m:t>𝑡</m:t>
                    </m:r>
                    <m:r>
                      <a:rPr lang="el-GR" sz="1800" i="1">
                        <a:latin typeface="Cambria Math"/>
                      </a:rPr>
                      <m:t> &lt;0, </m:t>
                    </m:r>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a:t>
                </a:r>
              </a:p>
              <a:p>
                <a:pPr marL="0" indent="0" algn="l">
                  <a:lnSpc>
                    <a:spcPct val="110000"/>
                  </a:lnSpc>
                  <a:spcBef>
                    <a:spcPts val="600"/>
                  </a:spcBef>
                  <a:spcAft>
                    <a:spcPts val="600"/>
                  </a:spcAft>
                  <a:buNone/>
                </a:pPr>
                <a:r>
                  <a:rPr lang="el-GR" sz="1800" dirty="0"/>
                  <a:t>Παρατηρούμε ότι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 </m:t>
                    </m:r>
                    <m:r>
                      <a:rPr lang="en-US" sz="1800" i="1">
                        <a:latin typeface="Cambria Math"/>
                      </a:rPr>
                      <m:t>𝑥</m:t>
                    </m:r>
                    <m:r>
                      <a:rPr lang="el-GR" sz="1800" i="1">
                        <a:latin typeface="Cambria Math"/>
                      </a:rPr>
                      <m:t>(</m:t>
                    </m:r>
                    <m:r>
                      <a:rPr lang="el-GR" sz="1800" i="1">
                        <a:latin typeface="Cambria Math"/>
                      </a:rPr>
                      <m:t>𝜏</m:t>
                    </m:r>
                    <m:r>
                      <a:rPr lang="el-GR" sz="1800" i="1">
                        <a:latin typeface="Cambria Math"/>
                      </a:rPr>
                      <m:t>) = 0 </m:t>
                    </m:r>
                    <m:r>
                      <m:rPr>
                        <m:sty m:val="p"/>
                      </m:rPr>
                      <a:rPr lang="el-GR" sz="1800">
                        <a:latin typeface="Cambria Math"/>
                      </a:rPr>
                      <m:t>για</m:t>
                    </m:r>
                    <m:r>
                      <a:rPr lang="el-GR" sz="1800" i="1">
                        <a:latin typeface="Cambria Math"/>
                      </a:rPr>
                      <m:t> </m:t>
                    </m:r>
                    <m:r>
                      <a:rPr lang="en-US" sz="1800" i="1">
                        <a:latin typeface="Cambria Math"/>
                      </a:rPr>
                      <m:t>𝑡</m:t>
                    </m:r>
                    <m:r>
                      <a:rPr lang="el-GR" sz="1800" i="1">
                        <a:latin typeface="Cambria Math"/>
                      </a:rPr>
                      <m:t> &lt; 0</m:t>
                    </m:r>
                  </m:oMath>
                </a14:m>
                <a:r>
                  <a:rPr lang="el-GR" sz="1800" dirty="0"/>
                  <a:t>. Έτσι η έξοδος του συστήματος είναι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 = 0</m:t>
                    </m:r>
                  </m:oMath>
                </a14:m>
                <a:r>
                  <a:rPr lang="el-GR" sz="1800" dirty="0"/>
                  <a:t> όταν </a:t>
                </a:r>
                <a14:m>
                  <m:oMath xmlns:m="http://schemas.openxmlformats.org/officeDocument/2006/math">
                    <m:r>
                      <a:rPr lang="en-US" sz="1800" i="1">
                        <a:latin typeface="Cambria Math"/>
                      </a:rPr>
                      <m:t>𝑡</m:t>
                    </m:r>
                    <m:r>
                      <a:rPr lang="el-GR" sz="1800" i="1">
                        <a:latin typeface="Cambria Math"/>
                      </a:rPr>
                      <m:t> &lt;0</m:t>
                    </m:r>
                  </m:oMath>
                </a14:m>
                <a:r>
                  <a:rPr lang="el-GR" sz="1800" dirty="0"/>
                  <a:t>. Στο σχήμα (ε) η κατοπτρική μορφή της κρουστικής απόκρισης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έχει μετατοπιστεί κατά </a:t>
                </a:r>
                <a14:m>
                  <m:oMath xmlns:m="http://schemas.openxmlformats.org/officeDocument/2006/math">
                    <m:r>
                      <a:rPr lang="el-GR" sz="1800" i="1">
                        <a:latin typeface="Cambria Math"/>
                      </a:rPr>
                      <m:t>0 ≤ </m:t>
                    </m:r>
                    <m:r>
                      <a:rPr lang="en-US" sz="1800" i="1">
                        <a:latin typeface="Cambria Math"/>
                      </a:rPr>
                      <m:t>𝑡</m:t>
                    </m:r>
                    <m:r>
                      <a:rPr lang="el-GR" sz="1800" i="1">
                        <a:latin typeface="Cambria Math"/>
                      </a:rPr>
                      <m:t> ≤ 1</m:t>
                    </m:r>
                  </m:oMath>
                </a14:m>
                <a:r>
                  <a:rPr lang="el-GR" sz="1800"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557" r="-74" b="-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a:t>
            </a:r>
            <a:r>
              <a:rPr lang="en-US" dirty="0" smtClean="0"/>
              <a:t> 2 </a:t>
            </a:r>
            <a:r>
              <a:rPr lang="el-GR" dirty="0" smtClean="0"/>
              <a:t>(συνέχεια)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pic>
        <p:nvPicPr>
          <p:cNvPr id="6" name="Content Placeholder 5"/>
          <p:cNvPicPr>
            <a:picLocks noGrp="1"/>
          </p:cNvPicPr>
          <p:nvPr>
            <p:ph idx="1"/>
          </p:nvPr>
        </p:nvPicPr>
        <p:blipFill rotWithShape="1">
          <a:blip r:embed="rId2" cstate="print">
            <a:extLst>
              <a:ext uri="{28A0092B-C50C-407E-A947-70E740481C1C}">
                <a14:useLocalDpi xmlns:a14="http://schemas.microsoft.com/office/drawing/2010/main" val="0"/>
              </a:ext>
            </a:extLst>
          </a:blip>
          <a:srcRect b="47777"/>
          <a:stretch/>
        </p:blipFill>
        <p:spPr bwMode="auto">
          <a:xfrm>
            <a:off x="1835696" y="1484784"/>
            <a:ext cx="5616624" cy="46805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 (συνέχεια)</a:t>
            </a:r>
            <a:endParaRPr lang="el-GR" dirty="0"/>
          </a:p>
        </p:txBody>
      </p:sp>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pic>
        <p:nvPicPr>
          <p:cNvPr id="5" name="Content Placeholder 4"/>
          <p:cNvPicPr>
            <a:picLocks noGrp="1"/>
          </p:cNvPicPr>
          <p:nvPr>
            <p:ph idx="1"/>
          </p:nvPr>
        </p:nvPicPr>
        <p:blipFill rotWithShape="1">
          <a:blip r:embed="rId2" cstate="print">
            <a:extLst>
              <a:ext uri="{28A0092B-C50C-407E-A947-70E740481C1C}">
                <a14:useLocalDpi xmlns:a14="http://schemas.microsoft.com/office/drawing/2010/main" val="0"/>
              </a:ext>
            </a:extLst>
          </a:blip>
          <a:srcRect t="51417"/>
          <a:stretch/>
        </p:blipFill>
        <p:spPr bwMode="auto">
          <a:xfrm>
            <a:off x="1331640" y="1268760"/>
            <a:ext cx="6120680" cy="48245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812992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1/8/2013 9:24:18 μμ"/>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133BCB98-EB19-42E1-B795-4218E7E02CC0}">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13205</TotalTime>
  <Words>1632</Words>
  <Application>Microsoft Office PowerPoint</Application>
  <PresentationFormat>On-screen Show (4:3)</PresentationFormat>
  <Paragraphs>121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Σήματα και Συστήματα</vt:lpstr>
      <vt:lpstr>1. Γραφική Μέθοδος Υπολογισμού του Συνελικτικού Ολοκληρώματος</vt:lpstr>
      <vt:lpstr>Γραφικός Υπολογισμός</vt:lpstr>
      <vt:lpstr>Άσκηση 1</vt:lpstr>
      <vt:lpstr>Άσκηση 1 (συνέχεια)</vt:lpstr>
      <vt:lpstr>Άσκηση 1 (συνέχεια)</vt:lpstr>
      <vt:lpstr>Άσκηση 2</vt:lpstr>
      <vt:lpstr>Άσκηση 2 (συνέχεια)</vt:lpstr>
      <vt:lpstr>Άσκηση 2 (συνέχεια)</vt:lpstr>
      <vt:lpstr>Άσκηση 2 (συνέχεια)</vt:lpstr>
      <vt:lpstr>Άσκηση 2 (συνέχεια)</vt:lpstr>
      <vt:lpstr>Άσκηση 2 (συνέχεια)</vt:lpstr>
      <vt:lpstr>Άσκηση 3</vt:lpstr>
      <vt:lpstr>Άσκηση 3 (συνέχεια)</vt:lpstr>
      <vt:lpstr>Άσκηση 3 (συνέχεια)</vt:lpstr>
      <vt:lpstr>Άσκηση 4</vt:lpstr>
      <vt:lpstr>Άσκηση 4 (συνέχεια)</vt:lpstr>
      <vt:lpstr>Άσκηση 5</vt:lpstr>
      <vt:lpstr>Άσκηση 5 (συνέχεια)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NTS</dc:creator>
  <cp:lastModifiedBy>Paraskevas Michael</cp:lastModifiedBy>
  <cp:revision>407</cp:revision>
  <dcterms:created xsi:type="dcterms:W3CDTF">2012-03-18T08:27:36Z</dcterms:created>
  <dcterms:modified xsi:type="dcterms:W3CDTF">2015-09-28T06:49:40Z</dcterms:modified>
</cp:coreProperties>
</file>