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49"/>
  </p:notesMasterIdLst>
  <p:sldIdLst>
    <p:sldId id="311" r:id="rId3"/>
    <p:sldId id="423" r:id="rId4"/>
    <p:sldId id="432" r:id="rId5"/>
    <p:sldId id="257" r:id="rId6"/>
    <p:sldId id="433" r:id="rId7"/>
    <p:sldId id="424" r:id="rId8"/>
    <p:sldId id="439" r:id="rId9"/>
    <p:sldId id="440" r:id="rId10"/>
    <p:sldId id="438" r:id="rId11"/>
    <p:sldId id="441" r:id="rId12"/>
    <p:sldId id="434" r:id="rId13"/>
    <p:sldId id="425" r:id="rId14"/>
    <p:sldId id="442" r:id="rId15"/>
    <p:sldId id="435" r:id="rId16"/>
    <p:sldId id="426" r:id="rId17"/>
    <p:sldId id="443" r:id="rId18"/>
    <p:sldId id="444" r:id="rId19"/>
    <p:sldId id="445" r:id="rId20"/>
    <p:sldId id="436" r:id="rId21"/>
    <p:sldId id="446" r:id="rId22"/>
    <p:sldId id="448" r:id="rId23"/>
    <p:sldId id="427" r:id="rId24"/>
    <p:sldId id="447" r:id="rId25"/>
    <p:sldId id="449" r:id="rId26"/>
    <p:sldId id="450" r:id="rId27"/>
    <p:sldId id="451" r:id="rId28"/>
    <p:sldId id="452" r:id="rId29"/>
    <p:sldId id="453" r:id="rId30"/>
    <p:sldId id="437" r:id="rId31"/>
    <p:sldId id="428" r:id="rId32"/>
    <p:sldId id="454" r:id="rId33"/>
    <p:sldId id="429" r:id="rId34"/>
    <p:sldId id="430" r:id="rId35"/>
    <p:sldId id="455" r:id="rId36"/>
    <p:sldId id="456" r:id="rId37"/>
    <p:sldId id="460" r:id="rId38"/>
    <p:sldId id="457" r:id="rId39"/>
    <p:sldId id="458" r:id="rId40"/>
    <p:sldId id="467" r:id="rId41"/>
    <p:sldId id="461" r:id="rId42"/>
    <p:sldId id="466" r:id="rId43"/>
    <p:sldId id="459" r:id="rId44"/>
    <p:sldId id="465" r:id="rId45"/>
    <p:sldId id="462" r:id="rId46"/>
    <p:sldId id="463" r:id="rId47"/>
    <p:sldId id="464" r:id="rId48"/>
  </p:sldIdLst>
  <p:sldSz cx="9144000" cy="6858000" type="screen4x3"/>
  <p:notesSz cx="7099300" cy="10234613"/>
  <p:custDataLst>
    <p:tags r:id="rId50"/>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E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5" autoAdjust="0"/>
    <p:restoredTop sz="94660"/>
  </p:normalViewPr>
  <p:slideViewPr>
    <p:cSldViewPr>
      <p:cViewPr>
        <p:scale>
          <a:sx n="75" d="100"/>
          <a:sy n="75" d="100"/>
        </p:scale>
        <p:origin x="-2592" y="-918"/>
      </p:cViewPr>
      <p:guideLst>
        <p:guide orient="horz" pos="2160"/>
        <p:guide pos="2880"/>
      </p:guideLst>
    </p:cSldViewPr>
  </p:slideViewPr>
  <p:notesTextViewPr>
    <p:cViewPr>
      <p:scale>
        <a:sx n="1" d="1"/>
        <a:sy n="1" d="1"/>
      </p:scale>
      <p:origin x="0" y="0"/>
    </p:cViewPr>
  </p:notesTextViewPr>
  <p:sorterViewPr>
    <p:cViewPr>
      <p:scale>
        <a:sx n="200" d="100"/>
        <a:sy n="200" d="100"/>
      </p:scale>
      <p:origin x="0" y="3573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l-GR"/>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D35E226D-C6C4-4801-B874-97967BB1E195}" type="datetimeFigureOut">
              <a:rPr lang="el-GR" smtClean="0"/>
              <a:t>28/9/2015</a:t>
            </a:fld>
            <a:endParaRPr lang="el-GR"/>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l-GR"/>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l-GR"/>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34E90F13-FEAF-4F3F-836B-529B963CC535}" type="slidenum">
              <a:rPr lang="el-GR" smtClean="0"/>
              <a:t>‹#›</a:t>
            </a:fld>
            <a:endParaRPr lang="el-GR"/>
          </a:p>
        </p:txBody>
      </p:sp>
    </p:spTree>
    <p:extLst>
      <p:ext uri="{BB962C8B-B14F-4D97-AF65-F5344CB8AC3E}">
        <p14:creationId xmlns:p14="http://schemas.microsoft.com/office/powerpoint/2010/main" val="2694265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850106"/>
          </a:xfrm>
        </p:spPr>
        <p:txBody>
          <a:bodyPr>
            <a:normAutofit/>
          </a:bodyPr>
          <a:lstStyle>
            <a:lvl1pPr>
              <a:defRPr sz="3200" b="1">
                <a:latin typeface="Cambria Math" pitchFamily="18" charset="0"/>
                <a:ea typeface="Cambria Math" pitchFamily="18" charset="0"/>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052736"/>
            <a:ext cx="8229600" cy="5184576"/>
          </a:xfrm>
        </p:spPr>
        <p:txBody>
          <a:bodyPr>
            <a:normAutofit/>
          </a:bodyPr>
          <a:lstStyle>
            <a:lvl1pPr algn="just">
              <a:defRPr sz="2400">
                <a:latin typeface="Cambria Math" pitchFamily="18" charset="0"/>
                <a:ea typeface="Cambria Math" pitchFamily="18" charset="0"/>
              </a:defRPr>
            </a:lvl1pPr>
            <a:lvl2pPr algn="just">
              <a:defRPr sz="2000">
                <a:latin typeface="Cambria Math" pitchFamily="18" charset="0"/>
                <a:ea typeface="Cambria Math" pitchFamily="18" charset="0"/>
              </a:defRPr>
            </a:lvl2pPr>
            <a:lvl3pPr algn="just">
              <a:defRPr sz="1800">
                <a:latin typeface="Cambria Math" pitchFamily="18" charset="0"/>
                <a:ea typeface="Cambria Math" pitchFamily="18" charset="0"/>
              </a:defRPr>
            </a:lvl3pPr>
            <a:lvl4pPr algn="just">
              <a:defRPr sz="1600">
                <a:latin typeface="Cambria Math" pitchFamily="18" charset="0"/>
                <a:ea typeface="Cambria Math" pitchFamily="18" charset="0"/>
              </a:defRPr>
            </a:lvl4pPr>
            <a:lvl5pPr algn="just">
              <a:defRPr sz="1600">
                <a:latin typeface="Cambria Math" pitchFamily="18" charset="0"/>
                <a:ea typeface="Cambria Math"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6" name="Slide Number Placeholder 5"/>
          <p:cNvSpPr>
            <a:spLocks noGrp="1"/>
          </p:cNvSpPr>
          <p:nvPr>
            <p:ph type="sldNum" sz="quarter" idx="12"/>
          </p:nvPr>
        </p:nvSpPr>
        <p:spPr>
          <a:xfrm>
            <a:off x="7452320" y="6356350"/>
            <a:ext cx="1234480" cy="365125"/>
          </a:xfrm>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59799672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216885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6679327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9322323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2778688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01287957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255833760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3308420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710263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060402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B0EBAE1-C03B-424B-868F-E6C23C4F0113}" type="slidenum">
              <a:rPr lang="el-GR" smtClean="0"/>
              <a:t>‹#›</a:t>
            </a:fld>
            <a:endParaRPr lang="el-GR"/>
          </a:p>
        </p:txBody>
      </p:sp>
    </p:spTree>
    <p:extLst>
      <p:ext uri="{BB962C8B-B14F-4D97-AF65-F5344CB8AC3E}">
        <p14:creationId xmlns:p14="http://schemas.microsoft.com/office/powerpoint/2010/main" val="1814126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ambria Math" pitchFamily="18" charset="0"/>
                <a:ea typeface="Cambria Math" pitchFamily="18" charset="0"/>
              </a:defRPr>
            </a:lvl1pPr>
          </a:lstStyle>
          <a:p>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ambria Math" pitchFamily="18" charset="0"/>
                <a:ea typeface="Cambria Math" pitchFamily="18" charset="0"/>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ambria Math" pitchFamily="18" charset="0"/>
                <a:ea typeface="Cambria Math" pitchFamily="18" charset="0"/>
              </a:defRPr>
            </a:lvl1pPr>
          </a:lstStyle>
          <a:p>
            <a:fld id="{0B0EBAE1-C03B-424B-868F-E6C23C4F0113}" type="slidenum">
              <a:rPr lang="el-GR" smtClean="0"/>
              <a:pPr/>
              <a:t>‹#›</a:t>
            </a:fld>
            <a:endParaRPr lang="el-GR"/>
          </a:p>
        </p:txBody>
      </p:sp>
    </p:spTree>
    <p:extLst>
      <p:ext uri="{BB962C8B-B14F-4D97-AF65-F5344CB8AC3E}">
        <p14:creationId xmlns:p14="http://schemas.microsoft.com/office/powerpoint/2010/main" val="3008216549"/>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mbria Math" pitchFamily="18" charset="0"/>
          <a:ea typeface="Cambria Math" pitchFamily="18"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mbria Math" pitchFamily="18" charset="0"/>
          <a:ea typeface="Cambria Math" pitchFamily="18" charset="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mbria Math" pitchFamily="18" charset="0"/>
          <a:ea typeface="Cambria Math" pitchFamily="18" charset="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mbria Math" pitchFamily="18" charset="0"/>
          <a:ea typeface="Cambria Math" pitchFamily="18"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8.wmf"/></Relationships>
</file>

<file path=ppt/slides/_rels/slide24.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1.wmf"/><Relationship Id="rId4" Type="http://schemas.openxmlformats.org/officeDocument/2006/relationships/image" Target="../media/image20.wmf"/></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3.wmf"/></Relationships>
</file>

<file path=ppt/slides/_rels/slide27.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26.wmf"/><Relationship Id="rId4" Type="http://schemas.openxmlformats.org/officeDocument/2006/relationships/image" Target="../media/image25.wmf"/></Relationships>
</file>

<file path=ppt/slides/_rels/slide28.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34.png"/><Relationship Id="rId1" Type="http://schemas.openxmlformats.org/officeDocument/2006/relationships/slideLayout" Target="../slideLayouts/slideLayout1.xml"/><Relationship Id="rId4" Type="http://schemas.openxmlformats.org/officeDocument/2006/relationships/image" Target="../media/image28.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0.wmf"/></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34.wmf"/></Relationships>
</file>

<file path=ppt/slides/_rels/slide3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2.png"/><Relationship Id="rId1" Type="http://schemas.openxmlformats.org/officeDocument/2006/relationships/slideLayout" Target="../slideLayouts/slideLayout1.xml"/><Relationship Id="rId4" Type="http://schemas.microsoft.com/office/2007/relationships/hdphoto" Target="../media/hdphoto1.wdp"/></Relationships>
</file>

<file path=ppt/slides/_rels/slide4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365104"/>
            <a:ext cx="6400800" cy="1296144"/>
          </a:xfrm>
        </p:spPr>
        <p:txBody>
          <a:bodyPr>
            <a:normAutofit/>
          </a:bodyPr>
          <a:lstStyle/>
          <a:p>
            <a:r>
              <a:rPr lang="el-GR" sz="2400" dirty="0" smtClean="0"/>
              <a:t>Δρ. Μιχάλης Παρασκευάς</a:t>
            </a:r>
          </a:p>
          <a:p>
            <a:r>
              <a:rPr lang="el-GR" sz="2400" dirty="0" smtClean="0"/>
              <a:t>Επίκουρος Καθηγητής</a:t>
            </a:r>
          </a:p>
        </p:txBody>
      </p:sp>
      <p:sp>
        <p:nvSpPr>
          <p:cNvPr id="5" name="Title 1"/>
          <p:cNvSpPr txBox="1">
            <a:spLocks/>
          </p:cNvSpPr>
          <p:nvPr/>
        </p:nvSpPr>
        <p:spPr>
          <a:xfrm>
            <a:off x="683568" y="2996952"/>
            <a:ext cx="7772400" cy="110998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Cambria Math" pitchFamily="18" charset="0"/>
                <a:ea typeface="Cambria Math" pitchFamily="18" charset="0"/>
                <a:cs typeface="+mj-cs"/>
              </a:defRPr>
            </a:lvl1pPr>
          </a:lstStyle>
          <a:p>
            <a:r>
              <a:rPr lang="el-GR" sz="2800" b="1" dirty="0" smtClean="0"/>
              <a:t>Διάλεξη 1: Σήματα Συνεχούς Χρόνου</a:t>
            </a:r>
            <a:endParaRPr lang="el-GR" sz="2800" b="1" dirty="0"/>
          </a:p>
        </p:txBody>
      </p:sp>
      <p:sp>
        <p:nvSpPr>
          <p:cNvPr id="4" name="Slide Number Placeholder 3"/>
          <p:cNvSpPr>
            <a:spLocks noGrp="1"/>
          </p:cNvSpPr>
          <p:nvPr>
            <p:ph type="sldNum" sz="quarter" idx="12"/>
          </p:nvPr>
        </p:nvSpPr>
        <p:spPr/>
        <p:txBody>
          <a:bodyPr/>
          <a:lstStyle/>
          <a:p>
            <a:fld id="{0B0EBAE1-C03B-424B-868F-E6C23C4F0113}" type="slidenum">
              <a:rPr lang="el-GR" smtClean="0"/>
              <a:t>1</a:t>
            </a:fld>
            <a:endParaRPr lang="el-GR"/>
          </a:p>
        </p:txBody>
      </p:sp>
      <p:sp>
        <p:nvSpPr>
          <p:cNvPr id="2" name="Title 1"/>
          <p:cNvSpPr>
            <a:spLocks noGrp="1"/>
          </p:cNvSpPr>
          <p:nvPr>
            <p:ph type="ctrTitle"/>
          </p:nvPr>
        </p:nvSpPr>
        <p:spPr>
          <a:xfrm>
            <a:off x="683568" y="2060848"/>
            <a:ext cx="7772400" cy="1080120"/>
          </a:xfrm>
        </p:spPr>
        <p:txBody>
          <a:bodyPr>
            <a:normAutofit/>
          </a:bodyPr>
          <a:lstStyle/>
          <a:p>
            <a:r>
              <a:rPr lang="el-GR" sz="4000" b="1" dirty="0" smtClean="0"/>
              <a:t>Σήματα </a:t>
            </a:r>
            <a:r>
              <a:rPr lang="el-GR" sz="4000" b="1" smtClean="0"/>
              <a:t>και Συστήματα</a:t>
            </a:r>
            <a:endParaRPr lang="el-GR" sz="4000" b="1" dirty="0"/>
          </a:p>
        </p:txBody>
      </p:sp>
      <p:pic>
        <p:nvPicPr>
          <p:cNvPr id="1026" name="Picture 2" descr="C:\Users\User\Dropbox\1_ΤΕΙ_ΔΕ\CIED_LOGO\CIED_LOGO_Simple\CIED_LOGO_FOR_WEB\GR\WEB_USE\CIED_LOGO_BLU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44624"/>
            <a:ext cx="4457700" cy="18478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0886794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Κατηγορίες </a:t>
            </a:r>
            <a:r>
              <a:rPr lang="el-GR" dirty="0" smtClean="0"/>
              <a:t>Σημάτων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b="1" dirty="0" smtClean="0"/>
                  <a:t>Αναλογικό </a:t>
                </a:r>
                <a:r>
                  <a:rPr lang="el-GR" sz="1800" b="1" dirty="0"/>
                  <a:t>Σήμα </a:t>
                </a:r>
                <a:r>
                  <a:rPr lang="el-GR" sz="1800" b="1" dirty="0" smtClean="0"/>
                  <a:t> </a:t>
                </a:r>
                <a:r>
                  <a:rPr lang="el-GR" sz="1800" dirty="0" smtClean="0"/>
                  <a:t>ή</a:t>
                </a:r>
                <a:r>
                  <a:rPr lang="el-GR" sz="1800" b="1" dirty="0" smtClean="0"/>
                  <a:t> </a:t>
                </a:r>
                <a:r>
                  <a:rPr lang="el-GR" sz="1800" dirty="0" smtClean="0"/>
                  <a:t>σήμα </a:t>
                </a:r>
                <a:r>
                  <a:rPr lang="el-GR" sz="1800" dirty="0"/>
                  <a:t>συνεχούς χρόνου και συνεχούς πλάτους, </a:t>
                </a:r>
                <a:r>
                  <a:rPr lang="el-GR" sz="1800" dirty="0" smtClean="0"/>
                  <a:t>στο οποίο τόσο η </a:t>
                </a:r>
                <a:r>
                  <a:rPr lang="el-GR" sz="1800" dirty="0"/>
                  <a:t>ανεξάρτητη μεταβλητή </a:t>
                </a:r>
                <a14:m>
                  <m:oMath xmlns:m="http://schemas.openxmlformats.org/officeDocument/2006/math">
                    <m:r>
                      <a:rPr lang="el-GR" sz="1800" b="0" i="0" smtClean="0">
                        <a:latin typeface="Cambria Math"/>
                      </a:rPr>
                      <m:t>(</m:t>
                    </m:r>
                    <m:r>
                      <a:rPr lang="en-US" sz="1800" i="1">
                        <a:latin typeface="Cambria Math"/>
                      </a:rPr>
                      <m:t>𝑡</m:t>
                    </m:r>
                    <m:r>
                      <a:rPr lang="el-GR" sz="1800" i="1">
                        <a:latin typeface="Cambria Math"/>
                      </a:rPr>
                      <m:t>)</m:t>
                    </m:r>
                  </m:oMath>
                </a14:m>
                <a:r>
                  <a:rPr lang="el-GR" sz="1800" dirty="0"/>
                  <a:t> </a:t>
                </a:r>
                <a:r>
                  <a:rPr lang="el-GR" sz="1800" dirty="0" smtClean="0"/>
                  <a:t>όσο και </a:t>
                </a:r>
                <a:r>
                  <a:rPr lang="el-GR" sz="1800" dirty="0"/>
                  <a:t>η εξαρτημένη μεταβλητή (πλάτος του σήματος) </a:t>
                </a:r>
                <a:r>
                  <a:rPr lang="el-GR" sz="1800" dirty="0" smtClean="0"/>
                  <a:t>λαμβάνουν </a:t>
                </a:r>
                <a:r>
                  <a:rPr lang="el-GR" sz="1800" dirty="0"/>
                  <a:t>συνεχείς (πραγματικές) τιμές, π.χ. </a:t>
                </a:r>
                <a14:m>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=6</m:t>
                    </m:r>
                    <m:r>
                      <a:rPr lang="en-US" sz="1800" i="1">
                        <a:latin typeface="Cambria Math"/>
                      </a:rPr>
                      <m:t>𝑡</m:t>
                    </m:r>
                  </m:oMath>
                </a14:m>
                <a:endParaRPr lang="en-US" sz="1800" dirty="0"/>
              </a:p>
              <a:p>
                <a:pPr algn="l">
                  <a:lnSpc>
                    <a:spcPct val="150000"/>
                  </a:lnSpc>
                  <a:spcBef>
                    <a:spcPts val="600"/>
                  </a:spcBef>
                  <a:spcAft>
                    <a:spcPts val="600"/>
                  </a:spcAft>
                </a:pPr>
                <a:r>
                  <a:rPr lang="el-GR" sz="1800" b="1" dirty="0"/>
                  <a:t>Ψηφιακό Σήμα : </a:t>
                </a:r>
                <a:r>
                  <a:rPr lang="el-GR" sz="1800" dirty="0"/>
                  <a:t>Ένα σήμα διακριτού χρόνου και διακριτής τιμής.</a:t>
                </a:r>
                <a:endParaRPr lang="en-US" sz="1800" dirty="0"/>
              </a:p>
              <a:p>
                <a:pPr algn="l">
                  <a:lnSpc>
                    <a:spcPct val="150000"/>
                  </a:lnSpc>
                  <a:spcBef>
                    <a:spcPts val="600"/>
                  </a:spcBef>
                  <a:spcAft>
                    <a:spcPts val="600"/>
                  </a:spcAft>
                </a:pPr>
                <a:endParaRPr lang="el-GR" sz="1800" dirty="0" smtClean="0"/>
              </a:p>
              <a:p>
                <a:pPr algn="l">
                  <a:lnSpc>
                    <a:spcPct val="150000"/>
                  </a:lnSpc>
                  <a:spcBef>
                    <a:spcPts val="600"/>
                  </a:spcBef>
                  <a:spcAft>
                    <a:spcPts val="600"/>
                  </a:spcAft>
                </a:pPr>
                <a:r>
                  <a:rPr lang="el-GR" sz="1800" dirty="0" smtClean="0"/>
                  <a:t>Τα </a:t>
                </a:r>
                <a:r>
                  <a:rPr lang="el-GR" sz="1800" dirty="0"/>
                  <a:t>σήματα απαντώνται στη φύση συνήθως σε αναλογική μορφή, π.χ. σήματα ομιλίας, μουσικής, κλπ, όμως </a:t>
                </a:r>
                <a:r>
                  <a:rPr lang="el-GR" sz="1800" dirty="0" smtClean="0"/>
                  <a:t>η </a:t>
                </a:r>
                <a:r>
                  <a:rPr lang="el-GR" sz="1800" dirty="0"/>
                  <a:t>εξέλιξη της </a:t>
                </a:r>
                <a:r>
                  <a:rPr lang="el-GR" sz="1800" b="1" dirty="0"/>
                  <a:t>ψηφιακής τεχνολογίας </a:t>
                </a:r>
                <a:r>
                  <a:rPr lang="el-GR" sz="1800" dirty="0"/>
                  <a:t>επιτρέπει την αποδοτικότερη επεξεργασία, μετάδοση και αποθήκευση των ψηφιακών σημάτων. </a:t>
                </a:r>
                <a:endParaRPr lang="el-GR" sz="1800" dirty="0" smtClean="0"/>
              </a:p>
              <a:p>
                <a:pPr algn="l">
                  <a:lnSpc>
                    <a:spcPct val="150000"/>
                  </a:lnSpc>
                  <a:spcBef>
                    <a:spcPts val="600"/>
                  </a:spcBef>
                  <a:spcAft>
                    <a:spcPts val="600"/>
                  </a:spcAft>
                </a:pPr>
                <a:r>
                  <a:rPr lang="el-GR" sz="1800" dirty="0" smtClean="0"/>
                  <a:t>Ένα </a:t>
                </a:r>
                <a:r>
                  <a:rPr lang="el-GR" sz="1800" dirty="0"/>
                  <a:t>αναλογικό σήμα μετατρέπεται σε ψηφιακό μέσω των διαδικασιών της </a:t>
                </a:r>
                <a:r>
                  <a:rPr lang="el-GR" sz="1800" b="1" dirty="0"/>
                  <a:t>δειγματοληψίας</a:t>
                </a:r>
                <a:r>
                  <a:rPr lang="el-GR" sz="1800" dirty="0"/>
                  <a:t> του </a:t>
                </a:r>
                <a:r>
                  <a:rPr lang="el-GR" sz="1800" b="1" dirty="0"/>
                  <a:t>κβαντισμού</a:t>
                </a:r>
                <a:r>
                  <a:rPr lang="el-GR" sz="1800" dirty="0"/>
                  <a:t> και της </a:t>
                </a:r>
                <a:r>
                  <a:rPr lang="el-GR" sz="1800" b="1" dirty="0" smtClean="0"/>
                  <a:t>κωδικοποίησης</a:t>
                </a:r>
                <a:r>
                  <a:rPr lang="en-US" sz="1800" b="1" dirty="0" smtClean="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10</a:t>
            </a:fld>
            <a:endParaRPr lang="el-GR"/>
          </a:p>
        </p:txBody>
      </p:sp>
    </p:spTree>
    <p:extLst>
      <p:ext uri="{BB962C8B-B14F-4D97-AF65-F5344CB8AC3E}">
        <p14:creationId xmlns:p14="http://schemas.microsoft.com/office/powerpoint/2010/main" val="3364339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smtClean="0"/>
              <a:t>3. Χαρακτηριστικές </a:t>
            </a:r>
            <a:br>
              <a:rPr lang="el-GR" b="1" dirty="0" smtClean="0"/>
            </a:br>
            <a:r>
              <a:rPr lang="el-GR" b="1" dirty="0" smtClean="0"/>
              <a:t>Παράμετροι Σημάτων</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11</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l-GR" dirty="0"/>
              <a:t>Χαρακτηριστικές Παράμετροι </a:t>
            </a:r>
            <a:r>
              <a:rPr lang="el-GR" dirty="0" smtClean="0"/>
              <a:t/>
            </a:r>
            <a:br>
              <a:rPr lang="el-GR" dirty="0" smtClean="0"/>
            </a:br>
            <a:r>
              <a:rPr lang="el-GR" dirty="0" smtClean="0"/>
              <a:t>Σημάτων Συνεχούς Χρόνου (ΣΣΧ) (1/2)</a:t>
            </a:r>
            <a:endParaRPr lang="el-GR"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196752"/>
                <a:ext cx="8229600" cy="5328592"/>
              </a:xfrm>
            </p:spPr>
            <p:txBody>
              <a:bodyPr>
                <a:noAutofit/>
              </a:bodyPr>
              <a:lstStyle/>
              <a:p>
                <a:pPr marL="0" indent="0" algn="l">
                  <a:buNone/>
                </a:pPr>
                <a:r>
                  <a:rPr lang="el-GR" sz="1800" dirty="0" smtClean="0"/>
                  <a:t>Για ένα σήμα </a:t>
                </a:r>
                <a:r>
                  <a:rPr lang="el-GR" sz="1800" dirty="0"/>
                  <a:t>συνεχούς χρόνου (ΣΣΧ)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ορισμένο στο </a:t>
                </a:r>
                <a:r>
                  <a:rPr lang="el-GR" sz="1800" dirty="0"/>
                  <a:t>διάστημα </a:t>
                </a:r>
                <a14:m>
                  <m:oMath xmlns:m="http://schemas.openxmlformats.org/officeDocument/2006/math">
                    <m:d>
                      <m:dPr>
                        <m:begChr m:val="["/>
                        <m:endChr m:val="]"/>
                        <m:ctrlPr>
                          <a:rPr lang="el-GR" sz="1800" i="1">
                            <a:latin typeface="Cambria Math"/>
                          </a:rPr>
                        </m:ctrlPr>
                      </m:dPr>
                      <m:e>
                        <m:sSub>
                          <m:sSubPr>
                            <m:ctrlPr>
                              <a:rPr lang="el-GR" sz="1800" i="1">
                                <a:latin typeface="Cambria Math"/>
                              </a:rPr>
                            </m:ctrlPr>
                          </m:sSubPr>
                          <m:e>
                            <m:r>
                              <a:rPr lang="en-US" sz="1800" i="1">
                                <a:latin typeface="Cambria Math"/>
                              </a:rPr>
                              <m:t>𝑡</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𝑡</m:t>
                            </m:r>
                          </m:e>
                          <m:sub>
                            <m:r>
                              <a:rPr lang="el-GR" sz="1800" i="1" baseline="-25000">
                                <a:latin typeface="Cambria Math"/>
                              </a:rPr>
                              <m:t>2</m:t>
                            </m:r>
                          </m:sub>
                        </m:sSub>
                      </m:e>
                    </m:d>
                  </m:oMath>
                </a14:m>
                <a:r>
                  <a:rPr lang="el-GR" sz="1800" dirty="0" smtClean="0"/>
                  <a:t>, ορίζουμε:</a:t>
                </a:r>
              </a:p>
              <a:p>
                <a:pPr marL="0" indent="0">
                  <a:buNone/>
                </a:pPr>
                <a:endParaRPr lang="el-GR" sz="1800" b="1" dirty="0" smtClean="0"/>
              </a:p>
              <a:p>
                <a:pPr marL="0" indent="0">
                  <a:buNone/>
                </a:pPr>
                <a:r>
                  <a:rPr lang="el-GR" sz="1800" b="1" dirty="0" smtClean="0"/>
                  <a:t>Μέση Τιμή:</a:t>
                </a:r>
              </a:p>
              <a:p>
                <a:pPr marL="0" indent="0">
                  <a:buNone/>
                </a:pPr>
                <a14:m>
                  <m:oMathPara xmlns:m="http://schemas.openxmlformats.org/officeDocument/2006/math">
                    <m:oMathParaPr>
                      <m:jc m:val="centerGroup"/>
                    </m:oMathParaPr>
                    <m:oMath xmlns:m="http://schemas.openxmlformats.org/officeDocument/2006/math">
                      <m:acc>
                        <m:accPr>
                          <m:chr m:val="̅"/>
                          <m:ctrlPr>
                            <a:rPr lang="en-US" sz="1800" i="1" smtClean="0">
                              <a:latin typeface="Cambria Math"/>
                            </a:rPr>
                          </m:ctrlPr>
                        </m:accPr>
                        <m:e>
                          <m:r>
                            <a:rPr lang="en-US" sz="1800" b="0" i="1" smtClean="0">
                              <a:latin typeface="Cambria Math"/>
                            </a:rPr>
                            <m:t>𝑥</m:t>
                          </m:r>
                        </m:e>
                      </m:acc>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𝑎𝑣</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r>
                            <a:rPr lang="el-GR" sz="1800" i="1">
                              <a:latin typeface="Cambria Math"/>
                            </a:rPr>
                            <m:t>𝑥</m:t>
                          </m:r>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b="1" dirty="0" smtClean="0"/>
              </a:p>
              <a:p>
                <a:pPr marL="0" indent="0">
                  <a:buNone/>
                </a:pPr>
                <a:r>
                  <a:rPr lang="el-GR" sz="1800" b="1" dirty="0" smtClean="0"/>
                  <a:t>Ενεργός Τιμή:</a:t>
                </a:r>
              </a:p>
              <a:p>
                <a:pPr marL="0" indent="0">
                  <a:buNone/>
                </a:pPr>
                <a14:m>
                  <m:oMathPara xmlns:m="http://schemas.openxmlformats.org/officeDocument/2006/math">
                    <m:oMathParaPr>
                      <m:jc m:val="centerGroup"/>
                    </m:oMathParaPr>
                    <m:oMath xmlns:m="http://schemas.openxmlformats.org/officeDocument/2006/math">
                      <m:acc>
                        <m:accPr>
                          <m:chr m:val="̿"/>
                          <m:ctrlPr>
                            <a:rPr lang="el-GR" sz="1800" i="1">
                              <a:latin typeface="Cambria Math"/>
                            </a:rPr>
                          </m:ctrlPr>
                        </m:accPr>
                        <m:e>
                          <m:r>
                            <a:rPr lang="en-US" sz="1800" i="1">
                              <a:latin typeface="Cambria Math"/>
                            </a:rPr>
                            <m:t>𝑥</m:t>
                          </m:r>
                        </m:e>
                      </m:acc>
                      <m:d>
                        <m:dPr>
                          <m:ctrlPr>
                            <a:rPr lang="el-GR" sz="1800" i="1">
                              <a:latin typeface="Cambria Math"/>
                            </a:rPr>
                          </m:ctrlPr>
                        </m:dPr>
                        <m:e>
                          <m:r>
                            <a:rPr lang="en-US" sz="1800" i="1">
                              <a:latin typeface="Cambria Math"/>
                            </a:rPr>
                            <m:t>𝑡</m:t>
                          </m:r>
                        </m:e>
                      </m:d>
                      <m:r>
                        <a:rPr lang="el-GR" sz="1800" i="1">
                          <a:latin typeface="Cambria Math"/>
                        </a:rPr>
                        <m:t>=</m:t>
                      </m:r>
                      <m:sSub>
                        <m:sSubPr>
                          <m:ctrlPr>
                            <a:rPr lang="el-GR" sz="1800" i="1">
                              <a:latin typeface="Cambria Math"/>
                            </a:rPr>
                          </m:ctrlPr>
                        </m:sSubPr>
                        <m:e>
                          <m:r>
                            <a:rPr lang="el-GR" sz="1800" i="1">
                              <a:latin typeface="Cambria Math"/>
                            </a:rPr>
                            <m:t>𝑥</m:t>
                          </m:r>
                        </m:e>
                        <m:sub>
                          <m:r>
                            <a:rPr lang="el-GR" sz="1800" i="1">
                              <a:latin typeface="Cambria Math"/>
                            </a:rPr>
                            <m:t>𝑟𝑚𝑠</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sSup>
                        <m:sSupPr>
                          <m:ctrlPr>
                            <a:rPr lang="el-GR" sz="1800" i="1">
                              <a:latin typeface="Cambria Math"/>
                            </a:rPr>
                          </m:ctrlPr>
                        </m:sSupPr>
                        <m:e>
                          <m:d>
                            <m:dPr>
                              <m:begChr m:val="["/>
                              <m:endChr m:val="]"/>
                              <m:ctrlPr>
                                <a:rPr lang="el-GR" sz="1800" i="1">
                                  <a:latin typeface="Cambria Math"/>
                                </a:rPr>
                              </m:ctrlPr>
                            </m:dPr>
                            <m:e>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d>
                                    <m:dPr>
                                      <m:ctrlPr>
                                        <a:rPr lang="el-GR" sz="1800" i="1">
                                          <a:latin typeface="Cambria Math"/>
                                        </a:rPr>
                                      </m:ctrlPr>
                                    </m:dPr>
                                    <m:e>
                                      <m:r>
                                        <a:rPr lang="el-GR" sz="1800" i="1">
                                          <a:latin typeface="Cambria Math"/>
                                        </a:rPr>
                                        <m:t>𝑡</m:t>
                                      </m:r>
                                    </m:e>
                                  </m:d>
                                  <m:r>
                                    <a:rPr lang="el-GR" sz="1800" i="1">
                                      <a:latin typeface="Cambria Math"/>
                                    </a:rPr>
                                    <m:t> </m:t>
                                  </m:r>
                                  <m:r>
                                    <a:rPr lang="el-GR" sz="1800" i="1">
                                      <a:latin typeface="Cambria Math"/>
                                    </a:rPr>
                                    <m:t>𝑑𝑡</m:t>
                                  </m:r>
                                </m:e>
                              </m:nary>
                            </m:e>
                          </m:d>
                        </m:e>
                        <m:sup>
                          <m:r>
                            <a:rPr lang="el-GR" sz="1800" i="1">
                              <a:latin typeface="Cambria Math"/>
                            </a:rPr>
                            <m:t>1/2</m:t>
                          </m:r>
                        </m:sup>
                      </m:sSup>
                    </m:oMath>
                  </m:oMathPara>
                </a14:m>
                <a:endParaRPr lang="el-GR" sz="1800" dirty="0"/>
              </a:p>
              <a:p>
                <a:pPr marL="0" indent="0">
                  <a:buNone/>
                </a:pPr>
                <a:r>
                  <a:rPr lang="el-GR" sz="1800" b="1" dirty="0" smtClean="0"/>
                  <a:t>Στιγμιαία Ισχύς:</a:t>
                </a:r>
              </a:p>
              <a:p>
                <a:pPr marL="0" indent="0">
                  <a:buNone/>
                </a:pPr>
                <a14:m>
                  <m:oMathPara xmlns:m="http://schemas.openxmlformats.org/officeDocument/2006/math">
                    <m:oMathParaPr>
                      <m:jc m:val="centerGroup"/>
                    </m:oMathParaPr>
                    <m:oMath xmlns:m="http://schemas.openxmlformats.org/officeDocument/2006/math">
                      <m:r>
                        <a:rPr lang="en-US" sz="1800" i="1">
                          <a:latin typeface="Cambria Math"/>
                        </a:rPr>
                        <m:t>𝑃</m:t>
                      </m:r>
                      <m:d>
                        <m:dPr>
                          <m:ctrlPr>
                            <a:rPr lang="el-GR" sz="1800" i="1">
                              <a:latin typeface="Cambria Math"/>
                            </a:rPr>
                          </m:ctrlPr>
                        </m:dPr>
                        <m:e>
                          <m:r>
                            <a:rPr lang="en-US"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m:t>
                      </m:r>
                    </m:oMath>
                  </m:oMathPara>
                </a14:m>
                <a:endParaRPr lang="el-GR" sz="1800" dirty="0"/>
              </a:p>
              <a:p>
                <a:pPr marL="0" indent="0">
                  <a:buNone/>
                </a:pPr>
                <a:r>
                  <a:rPr lang="el-GR" sz="1800" b="1" dirty="0" smtClean="0"/>
                  <a:t>Μέση Ισχύς:</a:t>
                </a:r>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acc>
                            <m:accPr>
                              <m:chr m:val="̅"/>
                              <m:ctrlPr>
                                <a:rPr lang="el-GR" sz="1800" i="1">
                                  <a:latin typeface="Cambria Math"/>
                                </a:rPr>
                              </m:ctrlPr>
                            </m:accPr>
                            <m:e>
                              <m:r>
                                <a:rPr lang="en-US" sz="1800" i="1">
                                  <a:latin typeface="Cambria Math"/>
                                </a:rPr>
                                <m:t>𝑃</m:t>
                              </m:r>
                            </m:e>
                          </m:acc>
                        </m:e>
                        <m:sub>
                          <m:r>
                            <a:rPr lang="en-US" sz="1800" i="1">
                              <a:latin typeface="Cambria Math"/>
                            </a:rPr>
                            <m:t>𝑥</m:t>
                          </m:r>
                        </m:sub>
                      </m:sSub>
                      <m:r>
                        <a:rPr lang="el-GR" sz="1800" i="1">
                          <a:latin typeface="Cambria Math"/>
                        </a:rPr>
                        <m:t>=</m:t>
                      </m:r>
                      <m:sSub>
                        <m:sSubPr>
                          <m:ctrlPr>
                            <a:rPr lang="el-GR" sz="1800" i="1">
                              <a:latin typeface="Cambria Math"/>
                            </a:rPr>
                          </m:ctrlPr>
                        </m:sSubPr>
                        <m:e>
                          <m:r>
                            <a:rPr lang="el-GR" sz="1800" i="1">
                              <a:latin typeface="Cambria Math"/>
                            </a:rPr>
                            <m:t>𝑃</m:t>
                          </m:r>
                        </m:e>
                        <m:sub>
                          <m:r>
                            <a:rPr lang="el-GR" sz="1800" i="1">
                              <a:latin typeface="Cambria Math"/>
                            </a:rPr>
                            <m:t>𝑎𝑣</m:t>
                          </m:r>
                        </m:sub>
                      </m:sSub>
                      <m:r>
                        <a:rPr lang="el-GR" sz="1800" i="1">
                          <a:latin typeface="Cambria Math"/>
                        </a:rPr>
                        <m:t>=</m:t>
                      </m:r>
                      <m:f>
                        <m:fPr>
                          <m:ctrlPr>
                            <a:rPr lang="el-GR" sz="1800" i="1">
                              <a:latin typeface="Cambria Math"/>
                            </a:rPr>
                          </m:ctrlPr>
                        </m:fPr>
                        <m:num>
                          <m:r>
                            <a:rPr lang="el-GR" sz="1800" i="1">
                              <a:latin typeface="Cambria Math"/>
                            </a:rPr>
                            <m:t>1</m:t>
                          </m:r>
                        </m:num>
                        <m:den>
                          <m:sSub>
                            <m:sSubPr>
                              <m:ctrlPr>
                                <a:rPr lang="el-GR" sz="1800" i="1">
                                  <a:latin typeface="Cambria Math"/>
                                </a:rPr>
                              </m:ctrlPr>
                            </m:sSubPr>
                            <m:e>
                              <m:r>
                                <a:rPr lang="el-GR" sz="1800" i="1">
                                  <a:latin typeface="Cambria Math"/>
                                </a:rPr>
                                <m:t>𝑡</m:t>
                              </m:r>
                            </m:e>
                            <m:sub>
                              <m:r>
                                <a:rPr lang="el-GR" sz="1800" i="1">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𝑡</m:t>
                              </m:r>
                            </m:e>
                            <m:sub>
                              <m:r>
                                <a:rPr lang="el-GR" sz="1800" i="1">
                                  <a:latin typeface="Cambria Math"/>
                                </a:rPr>
                                <m:t>1</m:t>
                              </m:r>
                            </m:sub>
                          </m:sSub>
                        </m:den>
                      </m:f>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smtClean="0"/>
              </a:p>
              <a:p>
                <a:pPr marL="0" indent="0">
                  <a:buNone/>
                </a:pPr>
                <a:r>
                  <a:rPr lang="el-GR" sz="1800" b="1" dirty="0" smtClean="0"/>
                  <a:t>Ενέργεια:</a:t>
                </a:r>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𝑥</m:t>
                          </m:r>
                        </m:sub>
                      </m:sSub>
                      <m:r>
                        <a:rPr lang="el-GR" sz="1800" i="1">
                          <a:latin typeface="Cambria Math"/>
                        </a:rPr>
                        <m:t>=</m:t>
                      </m:r>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196752"/>
                <a:ext cx="8229600" cy="5328592"/>
              </a:xfrm>
              <a:blipFill rotWithShape="1">
                <a:blip r:embed="rId2"/>
                <a:stretch>
                  <a:fillRect l="-593" t="-686" b="-320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12</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l-GR" dirty="0"/>
              <a:t>Χαρακτηριστικές Παράμετροι </a:t>
            </a:r>
            <a:r>
              <a:rPr lang="el-GR" dirty="0" smtClean="0"/>
              <a:t/>
            </a:r>
            <a:br>
              <a:rPr lang="el-GR" dirty="0" smtClean="0"/>
            </a:br>
            <a:r>
              <a:rPr lang="el-GR" dirty="0" smtClean="0"/>
              <a:t>Σημάτων Συνεχούς Χρόνου (ΣΣΧ)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412776"/>
                <a:ext cx="8229600" cy="5112568"/>
              </a:xfrm>
            </p:spPr>
            <p:txBody>
              <a:bodyPr>
                <a:noAutofit/>
              </a:bodyPr>
              <a:lstStyle/>
              <a:p>
                <a:pPr marL="0" indent="0">
                  <a:buNone/>
                </a:pPr>
                <a:r>
                  <a:rPr lang="el-GR" sz="1800" dirty="0"/>
                  <a:t>Για τον υπολογισμό της ενέργειας και της ισχύος στο χρονικό διάστημα </a:t>
                </a:r>
                <a14:m>
                  <m:oMath xmlns:m="http://schemas.openxmlformats.org/officeDocument/2006/math">
                    <m:r>
                      <a:rPr lang="el-GR" sz="1800">
                        <a:latin typeface="Cambria Math"/>
                      </a:rPr>
                      <m:t>[</m:t>
                    </m:r>
                    <m:r>
                      <a:rPr lang="el-GR" sz="1800" i="1">
                        <a:latin typeface="Cambria Math"/>
                      </a:rPr>
                      <m:t>−</m:t>
                    </m:r>
                    <m:r>
                      <a:rPr lang="el-GR" sz="1800">
                        <a:latin typeface="Cambria Math"/>
                      </a:rPr>
                      <m:t>∞, ∞]</m:t>
                    </m:r>
                  </m:oMath>
                </a14:m>
                <a:r>
                  <a:rPr lang="el-GR" sz="1800" dirty="0" smtClean="0"/>
                  <a:t>, ισχύει αντίστοιχα:</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m:t>
                          </m:r>
                        </m:sub>
                      </m:sSub>
                      <m:r>
                        <a:rPr lang="el-GR" sz="1800" i="1">
                          <a:latin typeface="Cambria Math"/>
                        </a:rPr>
                        <m:t>=</m:t>
                      </m:r>
                      <m:func>
                        <m:funcPr>
                          <m:ctrlPr>
                            <a:rPr lang="el-GR" sz="1800" i="1">
                              <a:latin typeface="Cambria Math"/>
                            </a:rPr>
                          </m:ctrlPr>
                        </m:funcPr>
                        <m:fName>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Name>
                        <m:e>
                          <m:nary>
                            <m:naryPr>
                              <m:limLoc m:val="subSup"/>
                              <m:ctrlPr>
                                <a:rPr lang="el-GR" sz="1800" i="1">
                                  <a:latin typeface="Cambria Math"/>
                                </a:rPr>
                              </m:ctrlPr>
                            </m:naryPr>
                            <m:sub>
                              <m:r>
                                <a:rPr lang="el-GR" sz="1800" i="1">
                                  <a:latin typeface="Cambria Math"/>
                                </a:rPr>
                                <m:t>−</m:t>
                              </m:r>
                              <m:r>
                                <a:rPr lang="el-GR" sz="1800" i="1">
                                  <a:latin typeface="Cambria Math"/>
                                </a:rPr>
                                <m:t>𝛵</m:t>
                              </m:r>
                            </m:sub>
                            <m:sup>
                              <m:r>
                                <a:rPr lang="el-GR" sz="1800" i="1">
                                  <a:latin typeface="Cambria Math"/>
                                </a:rPr>
                                <m:t>𝛵</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e>
                      </m:func>
                      <m:r>
                        <a:rPr lang="el-GR" sz="1800" i="1">
                          <a:latin typeface="Cambria Math"/>
                        </a:rPr>
                        <m:t>=</m:t>
                      </m:r>
                      <m:nary>
                        <m:naryPr>
                          <m:limLoc m:val="subSup"/>
                          <m:ctrlPr>
                            <a:rPr lang="el-GR" sz="1800" i="1">
                              <a:latin typeface="Cambria Math"/>
                            </a:rPr>
                          </m:ctrlPr>
                        </m:naryPr>
                        <m:sub>
                          <m:r>
                            <a:rPr lang="el-GR" sz="1800" i="1">
                              <a:latin typeface="Cambria Math"/>
                            </a:rPr>
                            <m:t>−∞</m:t>
                          </m:r>
                        </m:sub>
                        <m:sup>
                          <m:r>
                            <a:rPr lang="el-GR" sz="1800" i="1">
                              <a:latin typeface="Cambria Math"/>
                            </a:rPr>
                            <m:t>∞</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oMath>
                  </m:oMathPara>
                </a14:m>
                <a:endParaRPr lang="el-GR" sz="1800" dirty="0" smtClean="0"/>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n-US" sz="1800" i="1">
                              <a:latin typeface="Cambria Math"/>
                            </a:rPr>
                            <m:t>𝑃</m:t>
                          </m:r>
                        </m:e>
                        <m:sub>
                          <m:r>
                            <a:rPr lang="en-US" sz="1800" i="1">
                              <a:latin typeface="Cambria Math"/>
                            </a:rPr>
                            <m:t>∞</m:t>
                          </m:r>
                        </m:sub>
                      </m:sSub>
                      <m:r>
                        <a:rPr lang="el-GR" sz="1800" i="1">
                          <a:latin typeface="Cambria Math"/>
                        </a:rPr>
                        <m:t>=</m:t>
                      </m:r>
                      <m:func>
                        <m:funcPr>
                          <m:ctrlPr>
                            <a:rPr lang="el-GR" sz="1800" i="1">
                              <a:latin typeface="Cambria Math"/>
                            </a:rPr>
                          </m:ctrlPr>
                        </m:funcPr>
                        <m:fName>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
                            <m:fPr>
                              <m:ctrlPr>
                                <a:rPr lang="el-GR" sz="1800" i="1">
                                  <a:latin typeface="Cambria Math"/>
                                </a:rPr>
                              </m:ctrlPr>
                            </m:fPr>
                            <m:num>
                              <m:r>
                                <a:rPr lang="el-GR" sz="1800" i="1">
                                  <a:latin typeface="Cambria Math"/>
                                </a:rPr>
                                <m:t>1</m:t>
                              </m:r>
                            </m:num>
                            <m:den>
                              <m:r>
                                <a:rPr lang="el-GR" sz="1800" i="1">
                                  <a:latin typeface="Cambria Math"/>
                                </a:rPr>
                                <m:t>2</m:t>
                              </m:r>
                              <m:r>
                                <a:rPr lang="el-GR" sz="1800" i="1">
                                  <a:latin typeface="Cambria Math"/>
                                </a:rPr>
                                <m:t>𝑇</m:t>
                              </m:r>
                            </m:den>
                          </m:f>
                        </m:fName>
                        <m:e>
                          <m:nary>
                            <m:naryPr>
                              <m:limLoc m:val="subSup"/>
                              <m:ctrlPr>
                                <a:rPr lang="el-GR" sz="1800" i="1">
                                  <a:latin typeface="Cambria Math"/>
                                </a:rPr>
                              </m:ctrlPr>
                            </m:naryPr>
                            <m:sub>
                              <m:r>
                                <a:rPr lang="el-GR" sz="1800" i="1">
                                  <a:latin typeface="Cambria Math"/>
                                </a:rPr>
                                <m:t>−</m:t>
                              </m:r>
                              <m:r>
                                <a:rPr lang="el-GR" sz="1800" i="1">
                                  <a:latin typeface="Cambria Math"/>
                                </a:rPr>
                                <m:t>𝛵</m:t>
                              </m:r>
                            </m:sub>
                            <m:sup>
                              <m:r>
                                <a:rPr lang="el-GR" sz="1800" i="1">
                                  <a:latin typeface="Cambria Math"/>
                                </a:rPr>
                                <m:t>𝛵</m:t>
                              </m:r>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e>
                      </m:func>
                      <m:r>
                        <a:rPr lang="el-GR" sz="1800" i="1">
                          <a:latin typeface="Cambria Math"/>
                        </a:rPr>
                        <m:t>=</m:t>
                      </m:r>
                      <m:limLow>
                        <m:limLowPr>
                          <m:ctrlPr>
                            <a:rPr lang="el-GR" sz="1800" i="1">
                              <a:latin typeface="Cambria Math"/>
                            </a:rPr>
                          </m:ctrlPr>
                        </m:limLowPr>
                        <m:e>
                          <m:r>
                            <m:rPr>
                              <m:sty m:val="p"/>
                            </m:rPr>
                            <a:rPr lang="el-GR" sz="1800">
                              <a:latin typeface="Cambria Math"/>
                            </a:rPr>
                            <m:t>lim</m:t>
                          </m:r>
                        </m:e>
                        <m:lim>
                          <m:r>
                            <a:rPr lang="el-GR" sz="1800" i="1">
                              <a:latin typeface="Cambria Math"/>
                            </a:rPr>
                            <m:t>𝛵</m:t>
                          </m:r>
                          <m:r>
                            <a:rPr lang="el-GR" sz="1800" i="1">
                              <a:latin typeface="Cambria Math"/>
                            </a:rPr>
                            <m:t>→∞</m:t>
                          </m:r>
                        </m:lim>
                      </m:limLow>
                      <m:f>
                        <m:fPr>
                          <m:ctrlPr>
                            <a:rPr lang="el-GR" sz="1800" i="1">
                              <a:latin typeface="Cambria Math"/>
                            </a:rPr>
                          </m:ctrlPr>
                        </m:fPr>
                        <m:num>
                          <m:sSub>
                            <m:sSubPr>
                              <m:ctrlPr>
                                <a:rPr lang="el-GR" sz="1800" i="1">
                                  <a:latin typeface="Cambria Math"/>
                                </a:rPr>
                              </m:ctrlPr>
                            </m:sSubPr>
                            <m:e>
                              <m:r>
                                <a:rPr lang="el-GR" sz="1800" i="1">
                                  <a:latin typeface="Cambria Math"/>
                                </a:rPr>
                                <m:t>𝐸</m:t>
                              </m:r>
                            </m:e>
                            <m:sub>
                              <m:r>
                                <a:rPr lang="el-GR" sz="1800" i="1">
                                  <a:latin typeface="Cambria Math"/>
                                </a:rPr>
                                <m:t>∞</m:t>
                              </m:r>
                            </m:sub>
                          </m:sSub>
                        </m:num>
                        <m:den>
                          <m:r>
                            <a:rPr lang="el-GR" sz="1800" i="1">
                              <a:latin typeface="Cambria Math"/>
                            </a:rPr>
                            <m:t>2</m:t>
                          </m:r>
                          <m:r>
                            <a:rPr lang="el-GR" sz="1800" i="1">
                              <a:latin typeface="Cambria Math"/>
                            </a:rPr>
                            <m:t>𝑇</m:t>
                          </m:r>
                        </m:den>
                      </m:f>
                    </m:oMath>
                  </m:oMathPara>
                </a14:m>
                <a:endParaRPr lang="el-GR" sz="1800" dirty="0"/>
              </a:p>
              <a:p>
                <a:pPr marL="0" indent="0">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412776"/>
                <a:ext cx="8229600" cy="5112568"/>
              </a:xfrm>
              <a:blipFill rotWithShape="1">
                <a:blip r:embed="rId2"/>
                <a:stretch>
                  <a:fillRect l="-593" t="-716"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13</a:t>
            </a:fld>
            <a:endParaRPr lang="el-GR"/>
          </a:p>
        </p:txBody>
      </p:sp>
    </p:spTree>
    <p:extLst>
      <p:ext uri="{BB962C8B-B14F-4D97-AF65-F5344CB8AC3E}">
        <p14:creationId xmlns:p14="http://schemas.microsoft.com/office/powerpoint/2010/main" val="22408382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smtClean="0"/>
              <a:t>4. </a:t>
            </a:r>
            <a:r>
              <a:rPr lang="el-GR" b="1" dirty="0"/>
              <a:t>Κατάταξη σημάτων ως προς την ενέργεια και την </a:t>
            </a:r>
            <a:r>
              <a:rPr lang="el-GR" b="1" dirty="0" smtClean="0"/>
              <a:t>ισχύ</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14</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l-GR" sz="2400" dirty="0"/>
              <a:t>Κατάταξη σημάτων ως προς την ενέργεια και την </a:t>
            </a:r>
            <a:r>
              <a:rPr lang="el-GR" sz="2400" dirty="0" smtClean="0"/>
              <a:t>ισχύ</a:t>
            </a:r>
            <a:endParaRPr lang="el-GR" sz="2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smtClean="0"/>
                  <a:t>Ένα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χαρακτηρίζεται </a:t>
                </a:r>
                <a:r>
                  <a:rPr lang="el-GR" sz="1800" dirty="0" smtClean="0"/>
                  <a:t>ως: </a:t>
                </a:r>
                <a:endParaRPr lang="en-US" sz="1800" dirty="0" smtClean="0"/>
              </a:p>
              <a:p>
                <a:pPr algn="l">
                  <a:spcBef>
                    <a:spcPts val="1200"/>
                  </a:spcBef>
                  <a:spcAft>
                    <a:spcPts val="600"/>
                  </a:spcAft>
                </a:pPr>
                <a:r>
                  <a:rPr lang="el-GR" sz="1800" b="1" dirty="0"/>
                  <a:t>Σ</a:t>
                </a:r>
                <a:r>
                  <a:rPr lang="el-GR" sz="1800" b="1" dirty="0" smtClean="0"/>
                  <a:t>ήμα</a:t>
                </a:r>
                <a:r>
                  <a:rPr lang="el-GR" sz="1800" dirty="0" smtClean="0"/>
                  <a:t> </a:t>
                </a:r>
                <a:r>
                  <a:rPr lang="el-GR" sz="1800" b="1" dirty="0" smtClean="0"/>
                  <a:t>ισχύος:</a:t>
                </a:r>
                <a:r>
                  <a:rPr lang="el-GR" sz="1800" dirty="0" smtClean="0"/>
                  <a:t> 	όταν </a:t>
                </a:r>
                <a14:m>
                  <m:oMath xmlns:m="http://schemas.openxmlformats.org/officeDocument/2006/math">
                    <m:r>
                      <a:rPr lang="el-GR" sz="1800" i="1">
                        <a:latin typeface="Cambria Math"/>
                      </a:rPr>
                      <m:t>0&lt;</m:t>
                    </m:r>
                    <m:sSub>
                      <m:sSubPr>
                        <m:ctrlPr>
                          <a:rPr lang="el-GR" sz="1800" i="1">
                            <a:latin typeface="Cambria Math"/>
                          </a:rPr>
                        </m:ctrlPr>
                      </m:sSubPr>
                      <m:e>
                        <m:r>
                          <a:rPr lang="en-US" sz="1800" i="1">
                            <a:latin typeface="Cambria Math"/>
                          </a:rPr>
                          <m:t>𝑃</m:t>
                        </m:r>
                      </m:e>
                      <m:sub>
                        <m:r>
                          <a:rPr lang="en-US" sz="1800" i="1">
                            <a:latin typeface="Cambria Math"/>
                          </a:rPr>
                          <m:t>𝑎𝑣</m:t>
                        </m:r>
                      </m:sub>
                    </m:sSub>
                    <m:r>
                      <a:rPr lang="el-GR" sz="1800" i="1">
                        <a:latin typeface="Cambria Math"/>
                      </a:rPr>
                      <m:t>&lt;∞</m:t>
                    </m:r>
                  </m:oMath>
                </a14:m>
                <a:r>
                  <a:rPr lang="el-GR" sz="1800" dirty="0"/>
                  <a:t> όταν το διάστημα </a:t>
                </a:r>
                <a14:m>
                  <m:oMath xmlns:m="http://schemas.openxmlformats.org/officeDocument/2006/math">
                    <m:r>
                      <a:rPr lang="el-GR" sz="1800" i="1">
                        <a:latin typeface="Cambria Math"/>
                      </a:rPr>
                      <m:t>[</m:t>
                    </m:r>
                    <m:sSub>
                      <m:sSubPr>
                        <m:ctrlPr>
                          <a:rPr lang="el-GR" sz="1800" i="1">
                            <a:latin typeface="Cambria Math"/>
                          </a:rPr>
                        </m:ctrlPr>
                      </m:sSubPr>
                      <m:e>
                        <m:r>
                          <a:rPr lang="en-US" sz="1800" i="1">
                            <a:latin typeface="Cambria Math"/>
                          </a:rPr>
                          <m:t>𝑡</m:t>
                        </m:r>
                      </m:e>
                      <m:sub>
                        <m:r>
                          <a:rPr lang="el-GR" sz="1800" i="1" baseline="-25000">
                            <a:latin typeface="Cambria Math"/>
                          </a:rPr>
                          <m:t>1</m:t>
                        </m:r>
                      </m:sub>
                    </m:sSub>
                    <m:r>
                      <a:rPr lang="el-GR" sz="1800" i="1">
                        <a:latin typeface="Cambria Math"/>
                      </a:rPr>
                      <m:t>, </m:t>
                    </m:r>
                    <m:sSub>
                      <m:sSubPr>
                        <m:ctrlPr>
                          <a:rPr lang="el-GR" sz="1800" i="1">
                            <a:latin typeface="Cambria Math"/>
                          </a:rPr>
                        </m:ctrlPr>
                      </m:sSubPr>
                      <m:e>
                        <m:r>
                          <a:rPr lang="en-US" sz="1800" i="1">
                            <a:latin typeface="Cambria Math"/>
                          </a:rPr>
                          <m:t>𝑡</m:t>
                        </m:r>
                      </m:e>
                      <m:sub>
                        <m:r>
                          <a:rPr lang="el-GR" sz="1800" i="1" baseline="-25000">
                            <a:latin typeface="Cambria Math"/>
                          </a:rPr>
                          <m:t>2</m:t>
                        </m:r>
                      </m:sub>
                    </m:sSub>
                    <m:r>
                      <a:rPr lang="el-GR" sz="1800" i="1">
                        <a:latin typeface="Cambria Math"/>
                      </a:rPr>
                      <m:t>]</m:t>
                    </m:r>
                  </m:oMath>
                </a14:m>
                <a:r>
                  <a:rPr lang="el-GR" sz="1800" dirty="0"/>
                  <a:t> τείνει στο άπειρο</a:t>
                </a:r>
                <a:endParaRPr lang="en-US" sz="1800" dirty="0" smtClean="0"/>
              </a:p>
              <a:p>
                <a:pPr algn="l">
                  <a:spcBef>
                    <a:spcPts val="1200"/>
                  </a:spcBef>
                  <a:spcAft>
                    <a:spcPts val="600"/>
                  </a:spcAft>
                </a:pPr>
                <a:r>
                  <a:rPr lang="el-GR" sz="1800" b="1" dirty="0" smtClean="0"/>
                  <a:t>Σήμα</a:t>
                </a:r>
                <a:r>
                  <a:rPr lang="el-GR" sz="1800" dirty="0" smtClean="0"/>
                  <a:t> </a:t>
                </a:r>
                <a:r>
                  <a:rPr lang="el-GR" sz="1800" b="1" dirty="0"/>
                  <a:t>ενέργειας</a:t>
                </a:r>
                <a:r>
                  <a:rPr lang="el-GR" sz="1800" dirty="0"/>
                  <a:t> </a:t>
                </a:r>
                <a:r>
                  <a:rPr lang="el-GR" sz="1800" dirty="0" smtClean="0"/>
                  <a:t>: όταν η ενέργειά του στο διάστημα </a:t>
                </a:r>
                <a14:m>
                  <m:oMath xmlns:m="http://schemas.openxmlformats.org/officeDocument/2006/math">
                    <m:r>
                      <a:rPr lang="el-GR" sz="1800" i="1">
                        <a:latin typeface="Cambria Math"/>
                      </a:rPr>
                      <m:t>[−∞, ∞]</m:t>
                    </m:r>
                  </m:oMath>
                </a14:m>
                <a:r>
                  <a:rPr lang="el-GR" sz="1800" dirty="0"/>
                  <a:t> είναι πεπερασμένη, δηλαδή </a:t>
                </a:r>
                <a14:m>
                  <m:oMath xmlns:m="http://schemas.openxmlformats.org/officeDocument/2006/math">
                    <m:sSub>
                      <m:sSubPr>
                        <m:ctrlPr>
                          <a:rPr lang="el-GR" sz="1800" i="1">
                            <a:latin typeface="Cambria Math"/>
                          </a:rPr>
                        </m:ctrlPr>
                      </m:sSubPr>
                      <m:e>
                        <m:r>
                          <a:rPr lang="en-US" sz="1800" i="1">
                            <a:latin typeface="Cambria Math"/>
                          </a:rPr>
                          <m:t>𝐸</m:t>
                        </m:r>
                      </m:e>
                      <m:sub>
                        <m:r>
                          <a:rPr lang="en-US" sz="1800" i="1">
                            <a:latin typeface="Cambria Math"/>
                          </a:rPr>
                          <m:t>𝑥</m:t>
                        </m:r>
                      </m:sub>
                    </m:sSub>
                    <m:r>
                      <a:rPr lang="el-GR" sz="1800" i="1">
                        <a:latin typeface="Cambria Math"/>
                      </a:rPr>
                      <m:t>=</m:t>
                    </m:r>
                    <m:nary>
                      <m:naryPr>
                        <m:limLoc m:val="subSup"/>
                        <m:ctrlPr>
                          <a:rPr lang="el-GR" sz="1800" i="1">
                            <a:latin typeface="Cambria Math"/>
                          </a:rPr>
                        </m:ctrlPr>
                      </m:naryPr>
                      <m:sub>
                        <m:sSub>
                          <m:sSubPr>
                            <m:ctrlPr>
                              <a:rPr lang="el-GR" sz="1800" i="1">
                                <a:latin typeface="Cambria Math"/>
                              </a:rPr>
                            </m:ctrlPr>
                          </m:sSubPr>
                          <m:e>
                            <m:r>
                              <a:rPr lang="el-GR" sz="1800" i="1">
                                <a:latin typeface="Cambria Math"/>
                              </a:rPr>
                              <m:t>𝑡</m:t>
                            </m:r>
                          </m:e>
                          <m:sub>
                            <m:r>
                              <a:rPr lang="el-GR" sz="1800" i="1">
                                <a:latin typeface="Cambria Math"/>
                              </a:rPr>
                              <m:t>1</m:t>
                            </m:r>
                          </m:sub>
                        </m:sSub>
                      </m:sub>
                      <m:sup>
                        <m:sSub>
                          <m:sSubPr>
                            <m:ctrlPr>
                              <a:rPr lang="el-GR" sz="1800" i="1">
                                <a:latin typeface="Cambria Math"/>
                              </a:rPr>
                            </m:ctrlPr>
                          </m:sSubPr>
                          <m:e>
                            <m:r>
                              <a:rPr lang="el-GR" sz="1800" i="1">
                                <a:latin typeface="Cambria Math"/>
                              </a:rPr>
                              <m:t>𝑡</m:t>
                            </m:r>
                          </m:e>
                          <m:sub>
                            <m:r>
                              <a:rPr lang="el-GR" sz="1800" i="1">
                                <a:latin typeface="Cambria Math"/>
                              </a:rPr>
                              <m:t>2</m:t>
                            </m:r>
                          </m:sub>
                        </m:sSub>
                      </m:sup>
                      <m:e>
                        <m:sSup>
                          <m:sSupPr>
                            <m:ctrlPr>
                              <a:rPr lang="el-GR" sz="1800" i="1">
                                <a:latin typeface="Cambria Math"/>
                              </a:rPr>
                            </m:ctrlPr>
                          </m:sSupPr>
                          <m:e>
                            <m:r>
                              <a:rPr lang="el-GR" sz="1800" i="1">
                                <a:latin typeface="Cambria Math"/>
                              </a:rPr>
                              <m:t>𝑥</m:t>
                            </m:r>
                          </m:e>
                          <m:sup>
                            <m:r>
                              <a:rPr lang="el-GR" sz="1800" i="1">
                                <a:latin typeface="Cambria Math"/>
                              </a:rPr>
                              <m:t>2</m:t>
                            </m:r>
                          </m:sup>
                        </m:sSup>
                        <m:r>
                          <a:rPr lang="el-GR" sz="1800" i="1">
                            <a:latin typeface="Cambria Math"/>
                          </a:rPr>
                          <m:t>(</m:t>
                        </m:r>
                        <m:r>
                          <a:rPr lang="el-GR" sz="1800" i="1">
                            <a:latin typeface="Cambria Math"/>
                          </a:rPr>
                          <m:t>𝑡</m:t>
                        </m:r>
                        <m:r>
                          <a:rPr lang="el-GR" sz="1800" i="1">
                            <a:latin typeface="Cambria Math"/>
                          </a:rPr>
                          <m:t>) </m:t>
                        </m:r>
                        <m:r>
                          <a:rPr lang="el-GR" sz="1800" i="1">
                            <a:latin typeface="Cambria Math"/>
                          </a:rPr>
                          <m:t>𝑑𝑡</m:t>
                        </m:r>
                      </m:e>
                    </m:nary>
                    <m:r>
                      <a:rPr lang="el-GR" sz="1800" i="1">
                        <a:latin typeface="Cambria Math"/>
                      </a:rPr>
                      <m:t>&lt;∞</m:t>
                    </m:r>
                  </m:oMath>
                </a14:m>
                <a:r>
                  <a:rPr lang="el-GR" sz="1800" dirty="0" smtClean="0"/>
                  <a:t>.  Για </a:t>
                </a:r>
                <a:r>
                  <a:rPr lang="el-GR" sz="1800" dirty="0"/>
                  <a:t>να συμβαίνει αυτό, το πλάτος του σήματος θα πρέπει να φθίνει αρκετά γρήγορα προς το μηδέν στο πέρασμα του </a:t>
                </a:r>
                <a:r>
                  <a:rPr lang="el-GR" sz="1800" dirty="0" smtClean="0"/>
                  <a:t>χρόνου. </a:t>
                </a:r>
                <a:r>
                  <a:rPr lang="el-GR" sz="1800" dirty="0"/>
                  <a:t>Σε μερικές περιπτώσεις αυτό δεν συμβαίνει, π.χ.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m:rPr>
                        <m:sty m:val="p"/>
                      </m:rPr>
                      <a:rPr lang="el-GR" sz="1800" i="1" dirty="0" smtClean="0">
                        <a:latin typeface="Cambria Math"/>
                      </a:rPr>
                      <m:t>cos</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𝜔</m:t>
                        </m:r>
                      </m:e>
                      <m:sub>
                        <m:r>
                          <a:rPr lang="el-GR" sz="1800" i="1" dirty="0" smtClean="0">
                            <a:latin typeface="Cambria Math"/>
                          </a:rPr>
                          <m:t>0</m:t>
                        </m:r>
                      </m:sub>
                    </m:sSub>
                    <m:r>
                      <a:rPr lang="el-GR" sz="1800" i="1" dirty="0" err="1">
                        <a:latin typeface="Cambria Math"/>
                      </a:rPr>
                      <m:t>𝑡</m:t>
                    </m:r>
                    <m:r>
                      <a:rPr lang="el-GR" sz="1800" i="1" dirty="0" err="1">
                        <a:latin typeface="Cambria Math"/>
                      </a:rPr>
                      <m:t>)</m:t>
                    </m:r>
                  </m:oMath>
                </a14:m>
                <a:r>
                  <a:rPr lang="el-GR" sz="1800" dirty="0" smtClean="0"/>
                  <a:t> για </a:t>
                </a:r>
                <a14:m>
                  <m:oMath xmlns:m="http://schemas.openxmlformats.org/officeDocument/2006/math">
                    <m:r>
                      <a:rPr lang="el-GR" sz="1800" i="1" dirty="0" smtClean="0">
                        <a:latin typeface="Cambria Math"/>
                      </a:rPr>
                      <m:t>−</m:t>
                    </m:r>
                    <m:r>
                      <a:rPr lang="el-GR" sz="1800" i="1" dirty="0" err="1">
                        <a:latin typeface="Cambria Math"/>
                      </a:rPr>
                      <m:t>∞&lt;</m:t>
                    </m:r>
                    <m:r>
                      <a:rPr lang="el-GR" sz="1800" i="1" dirty="0" err="1">
                        <a:latin typeface="Cambria Math"/>
                      </a:rPr>
                      <m:t>𝑡</m:t>
                    </m:r>
                    <m:r>
                      <a:rPr lang="el-GR" sz="1800" i="1" dirty="0" err="1">
                        <a:latin typeface="Cambria Math"/>
                      </a:rPr>
                      <m:t>&lt;∞</m:t>
                    </m:r>
                  </m:oMath>
                </a14:m>
                <a:r>
                  <a:rPr lang="el-GR" sz="1800" dirty="0" smtClean="0"/>
                  <a:t>.</a:t>
                </a:r>
              </a:p>
              <a:p>
                <a:pPr algn="l">
                  <a:spcBef>
                    <a:spcPts val="1200"/>
                  </a:spcBef>
                  <a:spcAft>
                    <a:spcPts val="600"/>
                  </a:spcAft>
                </a:pPr>
                <a:r>
                  <a:rPr lang="el-GR" sz="1800" dirty="0"/>
                  <a:t>Ένα σήμα δεν μπορεί να είναι ταυτόχρονα σήμα ενέργειας και σήμα ισχύος, επειδή τα σήματα ενέργειας έχουν </a:t>
                </a:r>
                <a14:m>
                  <m:oMath xmlns:m="http://schemas.openxmlformats.org/officeDocument/2006/math">
                    <m:sSub>
                      <m:sSubPr>
                        <m:ctrlPr>
                          <a:rPr lang="el-GR" sz="1800" i="1" dirty="0" smtClean="0">
                            <a:latin typeface="Cambria Math"/>
                          </a:rPr>
                        </m:ctrlPr>
                      </m:sSubPr>
                      <m:e>
                        <m:r>
                          <a:rPr lang="el-GR" sz="1800" i="1" dirty="0" smtClean="0">
                            <a:latin typeface="Cambria Math"/>
                          </a:rPr>
                          <m:t>𝑃</m:t>
                        </m:r>
                      </m:e>
                      <m:sub>
                        <m:r>
                          <a:rPr lang="el-GR" sz="1800" i="1" dirty="0" smtClean="0">
                            <a:latin typeface="Cambria Math"/>
                          </a:rPr>
                          <m:t>𝑥</m:t>
                        </m:r>
                      </m:sub>
                    </m:sSub>
                    <m:r>
                      <a:rPr lang="el-GR" sz="1800" i="1" dirty="0" smtClean="0">
                        <a:latin typeface="Cambria Math"/>
                      </a:rPr>
                      <m:t>=0</m:t>
                    </m:r>
                  </m:oMath>
                </a14:m>
                <a:r>
                  <a:rPr lang="el-GR" sz="1800" dirty="0"/>
                  <a:t> και τα σήματα ισχύος έχουν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oMath>
                </a14:m>
                <a:r>
                  <a:rPr lang="el-GR" sz="1800" dirty="0"/>
                  <a:t>. </a:t>
                </a:r>
                <a:endParaRPr lang="el-GR" sz="1800" dirty="0" smtClean="0"/>
              </a:p>
              <a:p>
                <a:pPr algn="l">
                  <a:spcBef>
                    <a:spcPts val="1200"/>
                  </a:spcBef>
                  <a:spcAft>
                    <a:spcPts val="600"/>
                  </a:spcAft>
                </a:pPr>
                <a:r>
                  <a:rPr lang="el-GR" sz="1800" dirty="0" smtClean="0"/>
                  <a:t>Ένα </a:t>
                </a:r>
                <a:r>
                  <a:rPr lang="el-GR" sz="1800" dirty="0"/>
                  <a:t>σήμα μπορεί να μην είναι ούτε σήμα </a:t>
                </a:r>
                <a:r>
                  <a:rPr lang="el-GR" sz="1800" dirty="0" smtClean="0"/>
                  <a:t>ενέργειας, </a:t>
                </a:r>
                <a:r>
                  <a:rPr lang="el-GR" sz="1800" dirty="0"/>
                  <a:t>ούτε σήμα ισχύος. </a:t>
                </a:r>
                <a:endParaRPr lang="el-GR" sz="1800" dirty="0" smtClean="0"/>
              </a:p>
              <a:p>
                <a:pPr algn="l">
                  <a:spcBef>
                    <a:spcPts val="1200"/>
                  </a:spcBef>
                  <a:spcAft>
                    <a:spcPts val="600"/>
                  </a:spcAft>
                </a:pPr>
                <a:r>
                  <a:rPr lang="el-GR" sz="1800" dirty="0" smtClean="0"/>
                  <a:t>Τα </a:t>
                </a:r>
                <a:r>
                  <a:rPr lang="el-GR" sz="1800" dirty="0"/>
                  <a:t>περισσότερα </a:t>
                </a:r>
                <a:r>
                  <a:rPr lang="el-GR" sz="1800" dirty="0" smtClean="0"/>
                  <a:t>σήματα </a:t>
                </a:r>
                <a:r>
                  <a:rPr lang="el-GR" sz="1800" dirty="0"/>
                  <a:t>που συναντάμε στην πράξη είναι είτε σήματα ενέργειας είτε σήματα ισχύος. </a:t>
                </a:r>
                <a:endParaRPr lang="el-GR" sz="1800" dirty="0" smtClean="0"/>
              </a:p>
              <a:p>
                <a:pPr algn="l">
                  <a:spcBef>
                    <a:spcPts val="1200"/>
                  </a:spcBef>
                  <a:spcAft>
                    <a:spcPts val="600"/>
                  </a:spcAft>
                </a:pPr>
                <a:r>
                  <a:rPr lang="el-GR" sz="1800" dirty="0" smtClean="0"/>
                  <a:t>Όλα </a:t>
                </a:r>
                <a:r>
                  <a:rPr lang="el-GR" sz="1800" dirty="0"/>
                  <a:t>τα περιοδικά σήματα (με εξαίρεση το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)=0</m:t>
                    </m:r>
                  </m:oMath>
                </a14:m>
                <a:r>
                  <a:rPr lang="el-GR" sz="1800" dirty="0"/>
                  <a:t>) είναι σήματα ισχύος.</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15</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1</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oMath>
                </a14:m>
                <a:r>
                  <a:rPr lang="el-GR" sz="1800" dirty="0" smtClean="0"/>
                  <a:t> εισέρχεται σε ένα </a:t>
                </a:r>
                <a:r>
                  <a:rPr lang="el-GR" sz="1800" dirty="0"/>
                  <a:t>σύστημα </a:t>
                </a:r>
                <a:r>
                  <a:rPr lang="el-GR" sz="1800" dirty="0" smtClean="0"/>
                  <a:t>και στην έξοδο εμφανίζεται το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𝑎</m:t>
                    </m:r>
                    <m:r>
                      <a:rPr lang="el-GR" sz="1800" i="1" dirty="0">
                        <a:latin typeface="Cambria Math"/>
                      </a:rPr>
                      <m:t> </m:t>
                    </m:r>
                    <m:r>
                      <a:rPr lang="el-GR" sz="1800" i="1" dirty="0" err="1">
                        <a:latin typeface="Cambria Math"/>
                      </a:rPr>
                      <m:t>𝑥</m:t>
                    </m:r>
                    <m:r>
                      <a:rPr lang="el-GR" sz="1800" i="1" dirty="0" err="1">
                        <a:latin typeface="Cambria Math"/>
                      </a:rPr>
                      <m:t>(</m:t>
                    </m:r>
                    <m:r>
                      <a:rPr lang="el-GR" sz="1800" i="1" dirty="0" err="1">
                        <a:latin typeface="Cambria Math"/>
                      </a:rPr>
                      <m:t>𝑏𝑡</m:t>
                    </m:r>
                    <m:r>
                      <a:rPr lang="el-GR" sz="1800" i="1" dirty="0">
                        <a:latin typeface="Cambria Math"/>
                      </a:rPr>
                      <m:t>)</m:t>
                    </m:r>
                  </m:oMath>
                </a14:m>
                <a:r>
                  <a:rPr lang="el-GR" sz="1800" dirty="0"/>
                  <a:t>. Αν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σήμα με ενέργεια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oMath>
                </a14:m>
                <a:r>
                  <a:rPr lang="el-GR" sz="1800" dirty="0"/>
                  <a:t> στο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να υπολογιστεί η ενέργεια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oMath>
                </a14:m>
                <a:r>
                  <a:rPr lang="el-GR" sz="1800" dirty="0"/>
                  <a:t> του σήματος </a:t>
                </a:r>
                <a14:m>
                  <m:oMath xmlns:m="http://schemas.openxmlformats.org/officeDocument/2006/math">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oMath>
                </a14:m>
                <a:r>
                  <a:rPr lang="el-GR" sz="1800" dirty="0" smtClean="0"/>
                  <a:t> </a:t>
                </a:r>
                <a:r>
                  <a:rPr lang="el-GR" sz="1800" dirty="0"/>
                  <a:t>στο </a:t>
                </a:r>
                <a:r>
                  <a:rPr lang="el-GR" sz="1800" dirty="0" smtClean="0"/>
                  <a:t>ίδιο διάστημα. </a:t>
                </a:r>
                <a:endParaRPr lang="el-GR" sz="1800" dirty="0"/>
              </a:p>
              <a:p>
                <a:pPr marL="0" indent="0" algn="l">
                  <a:spcBef>
                    <a:spcPts val="600"/>
                  </a:spcBef>
                  <a:spcAft>
                    <a:spcPts val="600"/>
                  </a:spcAft>
                  <a:buNone/>
                </a:pPr>
                <a:r>
                  <a:rPr lang="el-GR" sz="1800" u="sng" dirty="0" smtClean="0"/>
                  <a:t>Απάντηση</a:t>
                </a:r>
                <a:r>
                  <a:rPr lang="el-GR" sz="1800" dirty="0"/>
                  <a:t>: Η ενέργεια </a:t>
                </a:r>
                <a14:m>
                  <m:oMath xmlns:m="http://schemas.openxmlformats.org/officeDocument/2006/math">
                    <m:sSub>
                      <m:sSubPr>
                        <m:ctrlPr>
                          <a:rPr lang="el-GR" sz="1800" i="1" dirty="0" err="1" smtClean="0">
                            <a:latin typeface="Cambria Math"/>
                          </a:rPr>
                        </m:ctrlPr>
                      </m:sSubPr>
                      <m:e>
                        <m:r>
                          <m:rPr>
                            <m:sty m:val="p"/>
                          </m:rPr>
                          <a:rPr lang="el-GR" sz="1800" i="0" dirty="0" smtClean="0">
                            <a:latin typeface="Cambria Math"/>
                          </a:rPr>
                          <m:t>Ε</m:t>
                        </m:r>
                      </m:e>
                      <m:sub>
                        <m:r>
                          <a:rPr lang="el-GR" sz="1800" i="1" dirty="0" err="1">
                            <a:latin typeface="Cambria Math"/>
                          </a:rPr>
                          <m:t>𝑥</m:t>
                        </m:r>
                      </m:sub>
                    </m:sSub>
                  </m:oMath>
                </a14:m>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στο διάστημα </a:t>
                </a:r>
                <a14:m>
                  <m:oMath xmlns:m="http://schemas.openxmlformats.org/officeDocument/2006/math">
                    <m:r>
                      <a:rPr lang="el-GR" sz="1800" i="1" dirty="0" smtClean="0">
                        <a:latin typeface="Cambria Math"/>
                      </a:rPr>
                      <m:t>(−</m:t>
                    </m:r>
                    <m:r>
                      <a:rPr lang="el-GR" sz="1800" i="1" dirty="0" err="1">
                        <a:latin typeface="Cambria Math"/>
                      </a:rPr>
                      <m:t>∞,+∞</m:t>
                    </m:r>
                    <m:r>
                      <a:rPr lang="el-GR" sz="1800" i="1" dirty="0">
                        <a:latin typeface="Cambria Math"/>
                      </a:rPr>
                      <m:t>)</m:t>
                    </m:r>
                  </m:oMath>
                </a14:m>
                <a:r>
                  <a:rPr lang="el-GR" sz="1800" dirty="0"/>
                  <a:t> δίνεται από τη σχέση:</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r>
                                <a:rPr lang="el-GR" sz="1800" i="1" dirty="0" smtClean="0">
                                  <a:latin typeface="Cambria Math"/>
                                </a:rPr>
                                <m:t>𝑡</m:t>
                              </m:r>
                            </m:e>
                          </m:d>
                          <m:r>
                            <a:rPr lang="el-GR" sz="1800" b="0" i="1" dirty="0" smtClean="0">
                              <a:latin typeface="Cambria Math"/>
                            </a:rPr>
                            <m:t> </m:t>
                          </m:r>
                          <m:r>
                            <a:rPr lang="el-GR" sz="1800" i="1" dirty="0" err="1">
                              <a:latin typeface="Cambria Math"/>
                            </a:rPr>
                            <m:t>𝑑𝑡</m:t>
                          </m:r>
                        </m:e>
                      </m:nary>
                    </m:oMath>
                  </m:oMathPara>
                </a14:m>
                <a:endParaRPr lang="el-GR" sz="1800" dirty="0"/>
              </a:p>
              <a:p>
                <a:pPr marL="0" indent="0" algn="l">
                  <a:spcBef>
                    <a:spcPts val="600"/>
                  </a:spcBef>
                  <a:spcAft>
                    <a:spcPts val="600"/>
                  </a:spcAft>
                  <a:buNone/>
                </a:pPr>
                <a:r>
                  <a:rPr lang="el-GR" sz="1800" dirty="0"/>
                  <a:t>Όμοια, η ενέργεια </a:t>
                </a:r>
                <a14:m>
                  <m:oMath xmlns:m="http://schemas.openxmlformats.org/officeDocument/2006/math">
                    <m:sSub>
                      <m:sSubPr>
                        <m:ctrlPr>
                          <a:rPr lang="el-GR" sz="1800" i="1" dirty="0" err="1" smtClean="0">
                            <a:latin typeface="Cambria Math"/>
                          </a:rPr>
                        </m:ctrlPr>
                      </m:sSubPr>
                      <m:e>
                        <m:r>
                          <m:rPr>
                            <m:sty m:val="p"/>
                          </m:rPr>
                          <a:rPr lang="el-GR" sz="1800" i="0" dirty="0" smtClean="0">
                            <a:latin typeface="Cambria Math"/>
                          </a:rPr>
                          <m:t>Ε</m:t>
                        </m:r>
                      </m:e>
                      <m:sub>
                        <m:r>
                          <a:rPr lang="el-GR" sz="1800" i="1" dirty="0" err="1">
                            <a:latin typeface="Cambria Math"/>
                          </a:rPr>
                          <m:t>𝑦</m:t>
                        </m:r>
                      </m:sub>
                    </m:sSub>
                  </m:oMath>
                </a14:m>
                <a:r>
                  <a:rPr lang="el-GR" sz="1800" dirty="0"/>
                  <a:t> του σήματος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𝑦</m:t>
                              </m:r>
                            </m:e>
                            <m:sup>
                              <m:r>
                                <a:rPr lang="el-GR" sz="1800" i="1" dirty="0" smtClean="0">
                                  <a:latin typeface="Cambria Math"/>
                                </a:rPr>
                                <m:t>2</m:t>
                              </m:r>
                            </m:sup>
                          </m:sSup>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e>
                      </m:nary>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r>
                                <a:rPr lang="el-GR" sz="1800" i="1" dirty="0" err="1">
                                  <a:latin typeface="Cambria Math"/>
                                </a:rPr>
                                <m:t>𝑏𝑡</m:t>
                              </m:r>
                            </m:e>
                          </m:d>
                          <m:r>
                            <a:rPr lang="el-GR" sz="1800" b="0" i="1" dirty="0" smtClean="0">
                              <a:latin typeface="Cambria Math"/>
                            </a:rPr>
                            <m:t> </m:t>
                          </m:r>
                          <m:r>
                            <a:rPr lang="el-GR" sz="1800" i="1" dirty="0" err="1">
                              <a:latin typeface="Cambria Math"/>
                            </a:rPr>
                            <m:t>𝑑𝑡</m:t>
                          </m:r>
                        </m:e>
                      </m:nary>
                    </m:oMath>
                  </m:oMathPara>
                </a14:m>
                <a:endParaRPr lang="el-GR" sz="1800" dirty="0"/>
              </a:p>
              <a:p>
                <a:pPr marL="0" indent="0" algn="l">
                  <a:spcBef>
                    <a:spcPts val="600"/>
                  </a:spcBef>
                  <a:spcAft>
                    <a:spcPts val="600"/>
                  </a:spcAft>
                  <a:buNone/>
                </a:pPr>
                <a:r>
                  <a:rPr lang="el-GR" sz="1800" dirty="0"/>
                  <a:t>Υπολογίζουμε το ολοκλήρωμα θέτοντας </a:t>
                </a:r>
                <a14:m>
                  <m:oMath xmlns:m="http://schemas.openxmlformats.org/officeDocument/2006/math">
                    <m:r>
                      <a:rPr lang="el-GR" sz="1800" i="1" dirty="0" smtClean="0">
                        <a:latin typeface="Cambria Math"/>
                      </a:rPr>
                      <m:t>𝑡</m:t>
                    </m:r>
                    <m:r>
                      <a:rPr lang="el-GR" sz="1800" i="1" dirty="0" smtClean="0">
                        <a:latin typeface="Cambria Math"/>
                      </a:rPr>
                      <m:t>′=</m:t>
                    </m:r>
                    <m:r>
                      <a:rPr lang="el-GR" sz="1800" i="1" dirty="0" smtClean="0">
                        <a:latin typeface="Cambria Math"/>
                      </a:rPr>
                      <m:t>𝑏𝑡</m:t>
                    </m:r>
                  </m:oMath>
                </a14:m>
                <a:r>
                  <a:rPr lang="el-GR" sz="1800" dirty="0"/>
                  <a:t>, οπότε έχουμε:</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f>
                        <m:fPr>
                          <m:ctrlPr>
                            <a:rPr lang="el-GR" sz="1800" i="1" dirty="0" smtClean="0">
                              <a:latin typeface="Cambria Math"/>
                            </a:rPr>
                          </m:ctrlPr>
                        </m:fPr>
                        <m:num>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um>
                        <m:den>
                          <m:r>
                            <a:rPr lang="el-GR" sz="1800" i="1" dirty="0" smtClean="0">
                              <a:latin typeface="Cambria Math"/>
                            </a:rPr>
                            <m:t>𝑏</m:t>
                          </m:r>
                        </m:den>
                      </m:f>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𝑥</m:t>
                              </m:r>
                            </m:e>
                            <m:sup>
                              <m:r>
                                <a:rPr lang="el-GR" sz="1800" i="1" dirty="0" smtClean="0">
                                  <a:latin typeface="Cambria Math"/>
                                </a:rPr>
                                <m:t>2</m:t>
                              </m:r>
                            </m:sup>
                          </m:sSup>
                          <m:d>
                            <m:dPr>
                              <m:ctrlPr>
                                <a:rPr lang="el-GR" sz="1800" i="1" dirty="0" smtClean="0">
                                  <a:latin typeface="Cambria Math"/>
                                </a:rPr>
                              </m:ctrlPr>
                            </m:dPr>
                            <m:e>
                              <m:sSup>
                                <m:sSupPr>
                                  <m:ctrlPr>
                                    <a:rPr lang="el-GR" sz="1800" i="1" dirty="0" smtClean="0">
                                      <a:latin typeface="Cambria Math"/>
                                    </a:rPr>
                                  </m:ctrlPr>
                                </m:sSupPr>
                                <m:e>
                                  <m:r>
                                    <a:rPr lang="el-GR" sz="1800" i="1" dirty="0" smtClean="0">
                                      <a:latin typeface="Cambria Math"/>
                                    </a:rPr>
                                    <m:t>𝑡</m:t>
                                  </m:r>
                                </m:e>
                                <m:sup>
                                  <m:r>
                                    <a:rPr lang="el-GR" sz="1800" i="1" dirty="0" smtClean="0">
                                      <a:latin typeface="Cambria Math"/>
                                    </a:rPr>
                                    <m:t>′</m:t>
                                  </m:r>
                                </m:sup>
                              </m:sSup>
                              <m:r>
                                <a:rPr lang="el-GR" sz="1800" b="0" i="1" dirty="0" smtClean="0">
                                  <a:latin typeface="Cambria Math"/>
                                </a:rPr>
                                <m:t> </m:t>
                              </m:r>
                            </m:e>
                          </m:d>
                          <m:r>
                            <a:rPr lang="el-GR" sz="1800" b="0" i="1" dirty="0" smtClean="0">
                              <a:latin typeface="Cambria Math"/>
                            </a:rPr>
                            <m:t>  </m:t>
                          </m:r>
                          <m:r>
                            <a:rPr lang="el-GR" sz="1800" i="1" dirty="0" err="1">
                              <a:latin typeface="Cambria Math"/>
                            </a:rPr>
                            <m:t>𝑑</m:t>
                          </m:r>
                          <m:sSup>
                            <m:sSupPr>
                              <m:ctrlPr>
                                <a:rPr lang="el-GR" sz="1800" i="1" dirty="0">
                                  <a:latin typeface="Cambria Math"/>
                                </a:rPr>
                              </m:ctrlPr>
                            </m:sSupPr>
                            <m:e>
                              <m:r>
                                <a:rPr lang="el-GR" sz="1800" i="1" dirty="0" err="1">
                                  <a:latin typeface="Cambria Math"/>
                                </a:rPr>
                                <m:t>𝑡</m:t>
                              </m:r>
                            </m:e>
                            <m:sup>
                              <m:r>
                                <a:rPr lang="el-GR" sz="1800" i="1" dirty="0">
                                  <a:latin typeface="Cambria Math"/>
                                </a:rPr>
                                <m:t>′</m:t>
                              </m:r>
                            </m:sup>
                          </m:sSup>
                        </m:e>
                      </m:nary>
                    </m:oMath>
                  </m:oMathPara>
                </a14:m>
                <a:endParaRPr lang="el-GR" sz="1800" dirty="0"/>
              </a:p>
              <a:p>
                <a:pPr marL="0" indent="0" algn="l">
                  <a:spcBef>
                    <a:spcPts val="600"/>
                  </a:spcBef>
                  <a:spcAft>
                    <a:spcPts val="600"/>
                  </a:spcAft>
                  <a:buNone/>
                </a:pPr>
                <a:r>
                  <a:rPr lang="el-GR" sz="1800" dirty="0"/>
                  <a:t>Επομένως ισχύει: </a:t>
                </a:r>
                <a14:m>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𝑦</m:t>
                        </m:r>
                      </m:sub>
                    </m:sSub>
                    <m:r>
                      <a:rPr lang="el-GR" sz="1800" i="1" dirty="0" smtClean="0">
                        <a:latin typeface="Cambria Math"/>
                      </a:rPr>
                      <m:t>=</m:t>
                    </m:r>
                    <m:f>
                      <m:fPr>
                        <m:ctrlPr>
                          <a:rPr lang="el-GR" sz="1800" i="1" dirty="0" smtClean="0">
                            <a:latin typeface="Cambria Math"/>
                          </a:rPr>
                        </m:ctrlPr>
                      </m:fPr>
                      <m:num>
                        <m:sSup>
                          <m:sSupPr>
                            <m:ctrlPr>
                              <a:rPr lang="el-GR" sz="1800" i="1" dirty="0" smtClean="0">
                                <a:latin typeface="Cambria Math"/>
                              </a:rPr>
                            </m:ctrlPr>
                          </m:sSupPr>
                          <m:e>
                            <m:r>
                              <a:rPr lang="el-GR" sz="1800" i="1" dirty="0" smtClean="0">
                                <a:latin typeface="Cambria Math"/>
                              </a:rPr>
                              <m:t>𝑎</m:t>
                            </m:r>
                          </m:e>
                          <m:sup>
                            <m:r>
                              <a:rPr lang="el-GR" sz="1800" i="1" dirty="0" smtClean="0">
                                <a:latin typeface="Cambria Math"/>
                              </a:rPr>
                              <m:t>2</m:t>
                            </m:r>
                          </m:sup>
                        </m:sSup>
                      </m:num>
                      <m:den>
                        <m:r>
                          <a:rPr lang="el-GR" sz="1800" i="1" dirty="0" smtClean="0">
                            <a:latin typeface="Cambria Math"/>
                          </a:rPr>
                          <m:t>𝑏</m:t>
                        </m:r>
                      </m:den>
                    </m:f>
                    <m:sSub>
                      <m:sSubPr>
                        <m:ctrlPr>
                          <a:rPr lang="el-GR" sz="1800" i="1" dirty="0" err="1" smtClean="0">
                            <a:latin typeface="Cambria Math"/>
                          </a:rPr>
                        </m:ctrlPr>
                      </m:sSubPr>
                      <m:e>
                        <m:r>
                          <a:rPr lang="el-GR" sz="1800" i="1" dirty="0" err="1">
                            <a:latin typeface="Cambria Math"/>
                          </a:rPr>
                          <m:t>𝐸</m:t>
                        </m:r>
                      </m:e>
                      <m:sub>
                        <m:r>
                          <a:rPr lang="el-GR" sz="1800" i="1" dirty="0" err="1">
                            <a:latin typeface="Cambria Math"/>
                          </a:rPr>
                          <m:t>𝑥</m:t>
                        </m:r>
                      </m:sub>
                    </m:sSub>
                  </m:oMath>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16</a:t>
            </a:fld>
            <a:endParaRPr lang="el-GR"/>
          </a:p>
        </p:txBody>
      </p:sp>
    </p:spTree>
    <p:extLst>
      <p:ext uri="{BB962C8B-B14F-4D97-AF65-F5344CB8AC3E}">
        <p14:creationId xmlns:p14="http://schemas.microsoft.com/office/powerpoint/2010/main" val="14882294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0EBAE1-C03B-424B-868F-E6C23C4F0113}" type="slidenum">
              <a:rPr lang="el-GR" smtClean="0"/>
              <a:t>17</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l="5298" b="19261"/>
          <a:stretch>
            <a:fillRect/>
          </a:stretch>
        </p:blipFill>
        <p:spPr bwMode="auto">
          <a:xfrm>
            <a:off x="4644008" y="1556792"/>
            <a:ext cx="4032448" cy="1944216"/>
          </a:xfrm>
          <a:prstGeom prst="rect">
            <a:avLst/>
          </a:prstGeom>
          <a:noFill/>
          <a:ln>
            <a:noFill/>
          </a:ln>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Να υπολογιστεί η μέση τιμή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ως συνάρτηση των α και K.</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r>
                  <a:rPr lang="el-GR" sz="1800" u="sng" dirty="0"/>
                  <a:t>Απάντηση</a:t>
                </a:r>
                <a:r>
                  <a:rPr lang="el-GR" sz="1800" dirty="0"/>
                  <a:t>: Από τη γραφική παράσταση </a:t>
                </a:r>
                <a:r>
                  <a:rPr lang="en-US" sz="1800" dirty="0" smtClean="0"/>
                  <a:t/>
                </a:r>
                <a:br>
                  <a:rPr lang="en-US" sz="1800" dirty="0" smtClean="0"/>
                </a:br>
                <a:r>
                  <a:rPr lang="el-GR" sz="1800" dirty="0" smtClean="0"/>
                  <a:t>παρατηρούμε </a:t>
                </a:r>
                <a:r>
                  <a:rPr lang="el-GR" sz="1800" dirty="0"/>
                  <a:t>πως το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a:t>
                </a:r>
                <a:r>
                  <a:rPr lang="en-US" sz="1800" dirty="0" smtClean="0"/>
                  <a:t/>
                </a:r>
                <a:br>
                  <a:rPr lang="en-US" sz="1800" dirty="0" smtClean="0"/>
                </a:br>
                <a:r>
                  <a:rPr lang="el-GR" sz="1800" dirty="0" smtClean="0"/>
                  <a:t>περιοδικό </a:t>
                </a:r>
                <a:r>
                  <a:rPr lang="el-GR" sz="1800" dirty="0"/>
                  <a:t>με περίοδο Τ και πλάτος Κ. </a:t>
                </a:r>
                <a:endParaRPr lang="el-GR" sz="1800" dirty="0" smtClean="0"/>
              </a:p>
              <a:p>
                <a:pPr marL="0" indent="0" algn="l">
                  <a:lnSpc>
                    <a:spcPct val="150000"/>
                  </a:lnSpc>
                  <a:spcBef>
                    <a:spcPts val="600"/>
                  </a:spcBef>
                  <a:spcAft>
                    <a:spcPts val="600"/>
                  </a:spcAft>
                  <a:buNone/>
                </a:pPr>
                <a:r>
                  <a:rPr lang="en-US" sz="1800" dirty="0" smtClean="0"/>
                  <a:t/>
                </a:r>
                <a:br>
                  <a:rPr lang="en-US" sz="1800" dirty="0" smtClean="0"/>
                </a:br>
                <a:r>
                  <a:rPr lang="el-GR" sz="1800" dirty="0" smtClean="0"/>
                  <a:t>Επομένως </a:t>
                </a:r>
                <a:r>
                  <a:rPr lang="el-GR" sz="1800" dirty="0"/>
                  <a:t>η μέση τιμή του </a:t>
                </a:r>
                <a:r>
                  <a:rPr lang="el-GR" sz="1800" dirty="0" smtClean="0"/>
                  <a:t>στο </a:t>
                </a:r>
                <a:r>
                  <a:rPr lang="el-GR" sz="1800" dirty="0"/>
                  <a:t>διάστημα </a:t>
                </a:r>
                <a14:m>
                  <m:oMath xmlns:m="http://schemas.openxmlformats.org/officeDocument/2006/math">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r>
                      <a:rPr lang="el-GR" sz="1800" i="1" dirty="0" smtClean="0">
                        <a:latin typeface="Cambria Math"/>
                      </a:rPr>
                      <m:t>]=[0,</m:t>
                    </m:r>
                    <m:r>
                      <m:rPr>
                        <m:sty m:val="p"/>
                      </m:rPr>
                      <a:rPr lang="el-GR" sz="1800" i="0" dirty="0">
                        <a:latin typeface="Cambria Math"/>
                      </a:rPr>
                      <m:t>Τ</m:t>
                    </m:r>
                    <m:r>
                      <a:rPr lang="el-GR" sz="1800" i="1" dirty="0">
                        <a:latin typeface="Cambria Math"/>
                      </a:rPr>
                      <m:t>]</m:t>
                    </m:r>
                  </m:oMath>
                </a14:m>
                <a:r>
                  <a:rPr lang="el-GR" sz="1800" dirty="0"/>
                  <a:t> </a:t>
                </a:r>
                <a:r>
                  <a:rPr lang="el-GR" sz="1800" dirty="0" smtClean="0"/>
                  <a:t>δίνεται από </a:t>
                </a:r>
                <a:r>
                  <a:rPr lang="el-GR" sz="1800" dirty="0"/>
                  <a:t>τη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acc>
                        <m:accPr>
                          <m:chr m:val="̅"/>
                          <m:ctrlPr>
                            <a:rPr lang="el-GR" sz="1800" i="1" dirty="0" smtClean="0">
                              <a:latin typeface="Cambria Math"/>
                            </a:rPr>
                          </m:ctrlPr>
                        </m:accPr>
                        <m:e>
                          <m:r>
                            <a:rPr lang="en-US" sz="1800" b="0" i="1" dirty="0" smtClean="0">
                              <a:latin typeface="Cambria Math"/>
                            </a:rPr>
                            <m:t>𝑥</m:t>
                          </m:r>
                        </m:e>
                      </m:acc>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𝑎𝑣</m:t>
                          </m:r>
                        </m:sub>
                      </m:sSub>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den>
                      </m:f>
                      <m:nary>
                        <m:naryPr>
                          <m:ctrlPr>
                            <a:rPr lang="el-GR" sz="1800" i="1" dirty="0" smtClean="0">
                              <a:latin typeface="Cambria Math"/>
                            </a:rPr>
                          </m:ctrlPr>
                        </m:naryPr>
                        <m:sub>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1</m:t>
                              </m:r>
                            </m:sub>
                          </m:sSub>
                        </m:sub>
                        <m:sup>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2</m:t>
                              </m:r>
                            </m:sub>
                          </m:sSub>
                        </m:sup>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e>
                      </m:nary>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𝑇</m:t>
                          </m:r>
                        </m:den>
                      </m:f>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𝑇</m:t>
                          </m:r>
                        </m:sup>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𝑑𝑡</m:t>
                          </m:r>
                          <m:r>
                            <a:rPr lang="el-GR" sz="1800" i="1" dirty="0" smtClean="0">
                              <a:latin typeface="Cambria Math"/>
                            </a:rPr>
                            <m:t>=</m:t>
                          </m:r>
                        </m:e>
                      </m:nary>
                    </m:oMath>
                  </m:oMathPara>
                </a14:m>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𝑇</m:t>
                          </m:r>
                        </m:den>
                      </m:f>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𝑇</m:t>
                          </m:r>
                          <m:r>
                            <a:rPr lang="el-GR" sz="1800" i="1" dirty="0" smtClean="0">
                              <a:latin typeface="Cambria Math"/>
                            </a:rPr>
                            <m:t>−</m:t>
                          </m:r>
                          <m:r>
                            <a:rPr lang="el-GR" sz="1800" i="1" dirty="0" smtClean="0">
                              <a:latin typeface="Cambria Math"/>
                            </a:rPr>
                            <m:t>𝑎</m:t>
                          </m:r>
                        </m:sup>
                        <m:e>
                          <m:r>
                            <a:rPr lang="el-GR" sz="1800" i="1" dirty="0" smtClean="0">
                              <a:latin typeface="Cambria Math"/>
                            </a:rPr>
                            <m:t>𝐾</m:t>
                          </m:r>
                          <m:r>
                            <a:rPr lang="el-GR" sz="1800" i="1" dirty="0" smtClean="0">
                              <a:latin typeface="Cambria Math"/>
                            </a:rPr>
                            <m:t> </m:t>
                          </m:r>
                          <m:r>
                            <a:rPr lang="el-GR" sz="1800" i="1" dirty="0" err="1">
                              <a:latin typeface="Cambria Math"/>
                            </a:rPr>
                            <m:t>𝑑𝑡</m:t>
                          </m:r>
                          <m:r>
                            <a:rPr lang="el-GR" sz="1800" i="1" dirty="0">
                              <a:latin typeface="Cambria Math"/>
                            </a:rPr>
                            <m:t>=</m:t>
                          </m:r>
                        </m:e>
                      </m:nary>
                      <m:r>
                        <a:rPr lang="el-GR" sz="1800" i="1" dirty="0">
                          <a:latin typeface="Cambria Math"/>
                        </a:rPr>
                        <m:t> </m:t>
                      </m:r>
                      <m:d>
                        <m:dPr>
                          <m:begChr m:val="["/>
                          <m:endChr m:val="]"/>
                          <m:ctrlPr>
                            <a:rPr lang="el-GR" sz="1800" i="1" dirty="0">
                              <a:latin typeface="Cambria Math"/>
                            </a:rPr>
                          </m:ctrlPr>
                        </m:dPr>
                        <m:e>
                          <m:f>
                            <m:fPr>
                              <m:ctrlPr>
                                <a:rPr lang="el-GR" sz="1800" i="1" dirty="0">
                                  <a:latin typeface="Cambria Math"/>
                                </a:rPr>
                              </m:ctrlPr>
                            </m:fPr>
                            <m:num>
                              <m:r>
                                <a:rPr lang="el-GR" sz="1800" i="1" dirty="0">
                                  <a:latin typeface="Cambria Math"/>
                                </a:rPr>
                                <m:t>𝐾</m:t>
                              </m:r>
                            </m:num>
                            <m:den>
                              <m:r>
                                <a:rPr lang="el-GR" sz="1800" i="1" dirty="0">
                                  <a:latin typeface="Cambria Math"/>
                                </a:rPr>
                                <m:t>𝑇</m:t>
                              </m:r>
                            </m:den>
                          </m:f>
                          <m:r>
                            <a:rPr lang="el-GR" sz="1800" i="1" dirty="0">
                              <a:latin typeface="Cambria Math"/>
                            </a:rPr>
                            <m:t> </m:t>
                          </m:r>
                          <m:r>
                            <a:rPr lang="el-GR" sz="1800" i="1" dirty="0">
                              <a:latin typeface="Cambria Math"/>
                            </a:rPr>
                            <m:t>𝑡</m:t>
                          </m:r>
                        </m:e>
                      </m:d>
                      <m:m>
                        <m:mPr>
                          <m:plcHide m:val="on"/>
                          <m:mcs>
                            <m:mc>
                              <m:mcPr>
                                <m:count m:val="1"/>
                                <m:mcJc m:val="center"/>
                              </m:mcPr>
                            </m:mc>
                          </m:mcs>
                          <m:ctrlPr>
                            <a:rPr lang="el-GR" sz="1800" i="1" dirty="0">
                              <a:latin typeface="Cambria Math"/>
                            </a:rPr>
                          </m:ctrlPr>
                        </m:mPr>
                        <m:mr>
                          <m:e>
                            <m:r>
                              <a:rPr lang="el-GR" sz="1800" i="1" dirty="0">
                                <a:latin typeface="Cambria Math"/>
                              </a:rPr>
                              <m:t>𝑇</m:t>
                            </m:r>
                            <m:r>
                              <a:rPr lang="el-GR" sz="1800" i="1" dirty="0">
                                <a:latin typeface="Cambria Math"/>
                              </a:rPr>
                              <m:t>−</m:t>
                            </m:r>
                            <m:r>
                              <a:rPr lang="el-GR" sz="1800" i="1" dirty="0">
                                <a:latin typeface="Cambria Math"/>
                              </a:rPr>
                              <m:t>𝑎</m:t>
                            </m:r>
                          </m:e>
                        </m:mr>
                        <m:mr>
                          <m:e>
                            <m:r>
                              <a:rPr lang="el-GR" sz="1800" i="1" dirty="0">
                                <a:latin typeface="Cambria Math"/>
                              </a:rPr>
                              <m:t>0</m:t>
                            </m:r>
                          </m:e>
                        </m:mr>
                      </m:m>
                      <m:r>
                        <a:rPr lang="el-GR" sz="1800" i="1" dirty="0">
                          <a:latin typeface="Cambria Math"/>
                        </a:rPr>
                        <m:t>=</m:t>
                      </m:r>
                      <m:r>
                        <a:rPr lang="el-GR" sz="1800" i="1" dirty="0">
                          <a:latin typeface="Cambria Math"/>
                        </a:rPr>
                        <m:t>𝐾</m:t>
                      </m:r>
                      <m:d>
                        <m:dPr>
                          <m:ctrlPr>
                            <a:rPr lang="el-GR" sz="1800" i="1" dirty="0">
                              <a:latin typeface="Cambria Math"/>
                            </a:rPr>
                          </m:ctrlPr>
                        </m:dPr>
                        <m:e>
                          <m:r>
                            <a:rPr lang="el-GR" sz="1800" i="1" dirty="0">
                              <a:latin typeface="Cambria Math"/>
                            </a:rPr>
                            <m:t>1−</m:t>
                          </m:r>
                          <m:f>
                            <m:fPr>
                              <m:ctrlPr>
                                <a:rPr lang="el-GR" sz="1800" i="1" dirty="0">
                                  <a:latin typeface="Cambria Math"/>
                                </a:rPr>
                              </m:ctrlPr>
                            </m:fPr>
                            <m:num>
                              <m:r>
                                <a:rPr lang="el-GR" sz="1800" i="1" dirty="0">
                                  <a:latin typeface="Cambria Math"/>
                                </a:rPr>
                                <m:t>𝑎</m:t>
                              </m:r>
                            </m:num>
                            <m:den>
                              <m:r>
                                <a:rPr lang="el-GR" sz="1800" i="1" dirty="0">
                                  <a:latin typeface="Cambria Math"/>
                                </a:rPr>
                                <m:t>𝑇</m:t>
                              </m:r>
                            </m:den>
                          </m:f>
                        </m:e>
                      </m:d>
                    </m:oMath>
                  </m:oMathPara>
                </a14:m>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4"/>
                <a:stretch>
                  <a:fillRect l="-593"/>
                </a:stretch>
              </a:blipFill>
            </p:spPr>
            <p:txBody>
              <a:bodyPr/>
              <a:lstStyle/>
              <a:p>
                <a:r>
                  <a:rPr lang="el-GR">
                    <a:noFill/>
                  </a:rPr>
                  <a:t> </a:t>
                </a:r>
              </a:p>
            </p:txBody>
          </p:sp>
        </mc:Fallback>
      </mc:AlternateContent>
      <p:sp>
        <p:nvSpPr>
          <p:cNvPr id="2" name="Title 1"/>
          <p:cNvSpPr>
            <a:spLocks noGrp="1"/>
          </p:cNvSpPr>
          <p:nvPr>
            <p:ph type="title"/>
          </p:nvPr>
        </p:nvSpPr>
        <p:spPr/>
        <p:txBody>
          <a:bodyPr>
            <a:normAutofit/>
          </a:bodyPr>
          <a:lstStyle/>
          <a:p>
            <a:pPr lvl="0"/>
            <a:r>
              <a:rPr lang="el-GR" dirty="0" smtClean="0"/>
              <a:t>Άσκηση 2</a:t>
            </a:r>
            <a:endParaRPr lang="el-GR" dirty="0"/>
          </a:p>
        </p:txBody>
      </p:sp>
    </p:spTree>
    <p:custDataLst>
      <p:tags r:id="rId1"/>
    </p:custDataLst>
    <p:extLst>
      <p:ext uri="{BB962C8B-B14F-4D97-AF65-F5344CB8AC3E}">
        <p14:creationId xmlns:p14="http://schemas.microsoft.com/office/powerpoint/2010/main" val="22415840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buNone/>
                </a:pPr>
                <a:r>
                  <a:rPr lang="el-GR" sz="1800" dirty="0" smtClean="0"/>
                  <a:t>Να υπολογιστεί η ενέργεια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a:latin typeface="Cambria Math"/>
                          </a:rPr>
                          <m:t>−</m:t>
                        </m:r>
                        <m:d>
                          <m:dPr>
                            <m:begChr m:val="|"/>
                            <m:endChr m:val="|"/>
                            <m:ctrlPr>
                              <a:rPr lang="el-GR" sz="1800" i="1" dirty="0" smtClean="0">
                                <a:latin typeface="Cambria Math"/>
                              </a:rPr>
                            </m:ctrlPr>
                          </m:dPr>
                          <m:e>
                            <m:r>
                              <a:rPr lang="el-GR" sz="1800" i="1" dirty="0">
                                <a:latin typeface="Cambria Math"/>
                              </a:rPr>
                              <m:t>𝑡</m:t>
                            </m:r>
                          </m:e>
                        </m:d>
                      </m:sup>
                    </m:sSup>
                  </m:oMath>
                </a14:m>
                <a:endParaRPr lang="el-GR" sz="1800" dirty="0"/>
              </a:p>
              <a:p>
                <a:pPr marL="0" indent="0">
                  <a:buNone/>
                </a:pPr>
                <a:endParaRPr lang="el-GR" sz="1800" dirty="0"/>
              </a:p>
              <a:p>
                <a:pPr marL="0" indent="0">
                  <a:buNone/>
                </a:pPr>
                <a:r>
                  <a:rPr lang="el-GR" sz="1800" u="sng" dirty="0"/>
                  <a:t>Απάντηση</a:t>
                </a:r>
                <a:r>
                  <a:rPr lang="el-GR" sz="1800" dirty="0"/>
                  <a:t>: Από την εξίσωση ορισμού του σήματος διαπιστώνουμε ότι</a:t>
                </a:r>
                <a:r>
                  <a:rPr lang="el-GR" sz="1800" dirty="0" smtClean="0"/>
                  <a:t>:</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p>
                        <m:sSupPr>
                          <m:ctrlPr>
                            <a:rPr lang="el-GR" sz="1800" i="1" dirty="0" smtClean="0">
                              <a:latin typeface="Cambria Math"/>
                            </a:rPr>
                          </m:ctrlPr>
                        </m:sSupPr>
                        <m:e>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e>
                        <m:sup>
                          <m:r>
                            <a:rPr lang="el-GR" sz="1800" i="1" dirty="0" smtClean="0">
                              <a:latin typeface="Cambria Math"/>
                            </a:rPr>
                            <m:t>2</m:t>
                          </m:r>
                        </m:sup>
                      </m:sSup>
                      <m:r>
                        <a:rPr lang="el-GR" sz="1800" i="1" dirty="0" smtClean="0">
                          <a:latin typeface="Cambria Math"/>
                        </a:rPr>
                        <m:t>=</m:t>
                      </m:r>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d>
                            <m:dPr>
                              <m:begChr m:val="|"/>
                              <m:endChr m:val="|"/>
                              <m:ctrlPr>
                                <a:rPr lang="el-GR" sz="1800" i="1" dirty="0" smtClean="0">
                                  <a:latin typeface="Cambria Math"/>
                                </a:rPr>
                              </m:ctrlPr>
                            </m:dPr>
                            <m:e>
                              <m:r>
                                <a:rPr lang="el-GR" sz="1800" i="1" dirty="0" smtClean="0">
                                  <a:latin typeface="Cambria Math"/>
                                </a:rPr>
                                <m:t>𝑡</m:t>
                              </m:r>
                            </m:e>
                          </m:d>
                        </m:sup>
                      </m:sSup>
                      <m:r>
                        <a:rPr lang="el-GR" sz="1800" i="1" dirty="0" smtClean="0">
                          <a:latin typeface="Cambria Math"/>
                        </a:rPr>
                        <m:t>=</m:t>
                      </m:r>
                      <m:d>
                        <m:dPr>
                          <m:begChr m:val="{"/>
                          <m:endChr m:val=""/>
                          <m:ctrlPr>
                            <a:rPr lang="el-GR" sz="1800" i="1" dirty="0" smtClean="0">
                              <a:latin typeface="Cambria Math"/>
                            </a:rPr>
                          </m:ctrlPr>
                        </m:dPr>
                        <m:e>
                          <m:eqArr>
                            <m:eqArrPr>
                              <m:ctrlPr>
                                <a:rPr lang="el-GR" sz="1800" i="1" dirty="0" err="1" smtClean="0">
                                  <a:latin typeface="Cambria Math"/>
                                </a:rPr>
                              </m:ctrlPr>
                            </m:eqArrPr>
                            <m:e>
                              <m:sSup>
                                <m:sSupPr>
                                  <m:ctrlPr>
                                    <a:rPr lang="el-GR" sz="1800" i="1" dirty="0" err="1" smtClean="0">
                                      <a:latin typeface="Cambria Math"/>
                                    </a:rPr>
                                  </m:ctrlPr>
                                </m:sSupPr>
                                <m:e>
                                  <m:r>
                                    <a:rPr lang="el-GR" sz="1800" i="1" dirty="0" err="1">
                                      <a:latin typeface="Cambria Math"/>
                                    </a:rPr>
                                    <m:t>𝑒</m:t>
                                  </m:r>
                                </m:e>
                                <m:sup>
                                  <m:r>
                                    <a:rPr lang="el-GR" sz="1800" i="1" dirty="0" err="1">
                                      <a:latin typeface="Cambria Math"/>
                                    </a:rPr>
                                    <m:t>+2</m:t>
                                  </m:r>
                                  <m:r>
                                    <a:rPr lang="el-GR" sz="1800" i="1" dirty="0" err="1">
                                      <a:latin typeface="Cambria Math"/>
                                    </a:rPr>
                                    <m:t>𝑡</m:t>
                                  </m:r>
                                </m:sup>
                              </m:sSup>
                              <m:r>
                                <a:rPr lang="el-GR" sz="1800" i="1" dirty="0">
                                  <a:latin typeface="Cambria Math"/>
                                </a:rPr>
                                <m:t> </m:t>
                              </m:r>
                              <m:r>
                                <a:rPr lang="el-GR" sz="1800" b="0" i="0" dirty="0" smtClean="0">
                                  <a:latin typeface="Cambria Math"/>
                                </a:rPr>
                                <m:t>  </m:t>
                              </m:r>
                              <m:r>
                                <m:rPr>
                                  <m:sty m:val="p"/>
                                </m:rPr>
                                <a:rPr lang="el-GR" sz="1800" i="0" dirty="0">
                                  <a:latin typeface="Cambria Math"/>
                                </a:rPr>
                                <m:t>για</m:t>
                              </m:r>
                              <m:r>
                                <a:rPr lang="el-GR" sz="1800" i="1" dirty="0">
                                  <a:latin typeface="Cambria Math"/>
                                </a:rPr>
                                <m:t> </m:t>
                              </m:r>
                              <m:r>
                                <a:rPr lang="el-GR" sz="1800" i="1" dirty="0">
                                  <a:latin typeface="Cambria Math"/>
                                </a:rPr>
                                <m:t>𝑡</m:t>
                              </m:r>
                              <m:r>
                                <a:rPr lang="el-GR" sz="1800" i="1" dirty="0">
                                  <a:latin typeface="Cambria Math"/>
                                </a:rPr>
                                <m:t>&lt;0</m:t>
                              </m:r>
                            </m:e>
                            <m:e>
                              <m:sSup>
                                <m:sSupPr>
                                  <m:ctrlPr>
                                    <a:rPr lang="el-GR" sz="1800" i="1" dirty="0">
                                      <a:latin typeface="Cambria Math"/>
                                    </a:rPr>
                                  </m:ctrlPr>
                                </m:sSupPr>
                                <m:e>
                                  <m:r>
                                    <a:rPr lang="el-GR" sz="1800" i="1" dirty="0">
                                      <a:latin typeface="Cambria Math"/>
                                    </a:rPr>
                                    <m:t>𝑒</m:t>
                                  </m:r>
                                </m:e>
                                <m:sup>
                                  <m:r>
                                    <a:rPr lang="el-GR" sz="1800" i="1" dirty="0">
                                      <a:latin typeface="Cambria Math"/>
                                    </a:rPr>
                                    <m:t>−2</m:t>
                                  </m:r>
                                  <m:r>
                                    <a:rPr lang="el-GR" sz="1800" i="1" dirty="0">
                                      <a:latin typeface="Cambria Math"/>
                                    </a:rPr>
                                    <m:t>𝑡</m:t>
                                  </m:r>
                                </m:sup>
                              </m:sSup>
                              <m:r>
                                <a:rPr lang="el-GR" sz="1800" i="1" dirty="0">
                                  <a:latin typeface="Cambria Math"/>
                                </a:rPr>
                                <m:t> </m:t>
                              </m:r>
                              <m:r>
                                <a:rPr lang="el-GR" sz="1800" b="0" i="0" dirty="0" smtClean="0">
                                  <a:latin typeface="Cambria Math"/>
                                </a:rPr>
                                <m:t>  </m:t>
                              </m:r>
                              <m:r>
                                <m:rPr>
                                  <m:sty m:val="p"/>
                                </m:rPr>
                                <a:rPr lang="el-GR" sz="1800" i="0" dirty="0">
                                  <a:latin typeface="Cambria Math"/>
                                </a:rPr>
                                <m:t>για</m:t>
                              </m:r>
                              <m:r>
                                <a:rPr lang="el-GR" sz="1800" i="1" dirty="0">
                                  <a:latin typeface="Cambria Math"/>
                                </a:rPr>
                                <m:t> </m:t>
                              </m:r>
                              <m:r>
                                <a:rPr lang="el-GR" sz="1800" i="1" dirty="0">
                                  <a:latin typeface="Cambria Math"/>
                                </a:rPr>
                                <m:t>𝑡</m:t>
                              </m:r>
                              <m:r>
                                <a:rPr lang="el-GR" sz="1800" i="1" dirty="0">
                                  <a:latin typeface="Cambria Math"/>
                                </a:rPr>
                                <m:t>&gt;0</m:t>
                              </m:r>
                            </m:e>
                          </m:eqArr>
                        </m:e>
                      </m:d>
                    </m:oMath>
                  </m:oMathPara>
                </a14:m>
                <a:endParaRPr lang="el-GR" sz="1800" dirty="0" smtClean="0"/>
              </a:p>
              <a:p>
                <a:pPr marL="0" indent="0">
                  <a:buNone/>
                </a:pPr>
                <a:endParaRPr lang="el-GR" sz="1800" dirty="0" smtClean="0"/>
              </a:p>
              <a:p>
                <a:pPr marL="0" indent="0">
                  <a:buNone/>
                </a:pPr>
                <a:r>
                  <a:rPr lang="el-GR" sz="1800" dirty="0" smtClean="0"/>
                  <a:t>Επομένως</a:t>
                </a:r>
                <a:r>
                  <a:rPr lang="el-GR" sz="1800" dirty="0"/>
                  <a:t>, η ενέργεια του σήματος δίνεται από τη σχέση</a:t>
                </a:r>
                <a:r>
                  <a:rPr lang="el-GR" sz="1800" dirty="0" smtClean="0"/>
                  <a:t>:</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𝐸</m:t>
                          </m:r>
                        </m:e>
                        <m:sub>
                          <m:r>
                            <a:rPr lang="el-GR" sz="1800" i="1" dirty="0" smtClean="0">
                              <a:latin typeface="Cambria Math"/>
                            </a:rPr>
                            <m:t>𝑥</m:t>
                          </m:r>
                        </m:sub>
                      </m:sSub>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m:t>
                          </m:r>
                        </m:sup>
                        <m:e>
                          <m:sSup>
                            <m:sSupPr>
                              <m:ctrlPr>
                                <a:rPr lang="el-GR" sz="1800" i="1" dirty="0" smtClean="0">
                                  <a:latin typeface="Cambria Math"/>
                                </a:rPr>
                              </m:ctrlPr>
                            </m:sSupPr>
                            <m:e>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e>
                            <m:sup>
                              <m:r>
                                <a:rPr lang="el-GR" sz="1800" i="1" dirty="0" smtClean="0">
                                  <a:latin typeface="Cambria Math"/>
                                </a:rPr>
                                <m:t>2</m:t>
                              </m:r>
                            </m:sup>
                          </m:sSup>
                          <m:r>
                            <a:rPr lang="el-GR" sz="1800" i="1" dirty="0" smtClean="0">
                              <a:latin typeface="Cambria Math"/>
                            </a:rPr>
                            <m:t>𝑑𝑡</m:t>
                          </m:r>
                        </m:e>
                      </m:nary>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m:t>
                          </m:r>
                        </m:sub>
                        <m:sup>
                          <m:r>
                            <a:rPr lang="el-GR" sz="1800" i="1" dirty="0" smtClean="0">
                              <a:latin typeface="Cambria Math"/>
                            </a:rPr>
                            <m:t>0</m:t>
                          </m:r>
                        </m:sup>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r>
                            <a:rPr lang="el-GR" sz="1800" i="1" dirty="0" smtClean="0">
                              <a:latin typeface="Cambria Math"/>
                            </a:rPr>
                            <m:t>𝑑𝑡</m:t>
                          </m:r>
                        </m:e>
                      </m:nary>
                      <m:r>
                        <a:rPr lang="el-GR" sz="1800" i="1" dirty="0" smtClean="0">
                          <a:latin typeface="Cambria Math"/>
                        </a:rPr>
                        <m:t>+</m:t>
                      </m:r>
                      <m:nary>
                        <m:naryPr>
                          <m:ctrlPr>
                            <a:rPr lang="el-GR" sz="1800" i="1" dirty="0" smtClean="0">
                              <a:latin typeface="Cambria Math"/>
                            </a:rPr>
                          </m:ctrlPr>
                        </m:naryPr>
                        <m:sub>
                          <m:r>
                            <a:rPr lang="el-GR" sz="1800" i="1" dirty="0" smtClean="0">
                              <a:latin typeface="Cambria Math"/>
                            </a:rPr>
                            <m:t>0</m:t>
                          </m:r>
                        </m:sub>
                        <m:sup>
                          <m:r>
                            <a:rPr lang="el-GR" sz="1800" i="1" dirty="0" smtClean="0">
                              <a:latin typeface="Cambria Math"/>
                            </a:rPr>
                            <m:t>∞</m:t>
                          </m:r>
                        </m:sup>
                        <m:e>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r>
                            <a:rPr lang="el-GR" sz="1800" i="1" dirty="0" err="1">
                              <a:latin typeface="Cambria Math"/>
                            </a:rPr>
                            <m:t>𝑑𝑡</m:t>
                          </m:r>
                        </m:e>
                      </m:nary>
                      <m:r>
                        <a:rPr lang="el-GR" sz="1800" i="1" dirty="0">
                          <a:latin typeface="Cambria Math"/>
                        </a:rPr>
                        <m:t>=</m:t>
                      </m:r>
                    </m:oMath>
                  </m:oMathPara>
                </a14:m>
                <a:endParaRPr lang="el-GR" sz="1800" dirty="0" smtClean="0"/>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r>
                        <a:rPr lang="el-GR" sz="1800" i="1" dirty="0" smtClean="0">
                          <a:latin typeface="Cambria Math"/>
                        </a:rPr>
                        <m:t>=</m:t>
                      </m:r>
                      <m:d>
                        <m:dPr>
                          <m:begChr m:val="["/>
                          <m:endChr m:val="]"/>
                          <m:ctrlPr>
                            <a:rPr lang="el-GR" sz="1800" i="1" dirty="0" smtClean="0">
                              <a:latin typeface="Cambria Math"/>
                            </a:rPr>
                          </m:ctrlPr>
                        </m:dPr>
                        <m:e>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e>
                      </m:d>
                      <m:f>
                        <m:fPr>
                          <m:type m:val="noBar"/>
                          <m:ctrlPr>
                            <a:rPr lang="el-GR" sz="1800" i="1" dirty="0" smtClean="0">
                              <a:latin typeface="Cambria Math"/>
                            </a:rPr>
                          </m:ctrlPr>
                        </m:fPr>
                        <m:num>
                          <m:r>
                            <a:rPr lang="el-GR" sz="1800" i="1" dirty="0" smtClean="0">
                              <a:latin typeface="Cambria Math"/>
                            </a:rPr>
                            <m:t>0</m:t>
                          </m:r>
                        </m:num>
                        <m:den>
                          <m:r>
                            <a:rPr lang="el-GR" sz="1800" i="1" dirty="0" smtClean="0">
                              <a:latin typeface="Cambria Math"/>
                            </a:rPr>
                            <m:t>−∞</m:t>
                          </m:r>
                        </m:den>
                      </m:f>
                      <m:r>
                        <a:rPr lang="el-GR" sz="1800" i="1" dirty="0" smtClean="0">
                          <a:latin typeface="Cambria Math"/>
                        </a:rPr>
                        <m:t>+</m:t>
                      </m:r>
                      <m:d>
                        <m:dPr>
                          <m:begChr m:val="["/>
                          <m:endChr m:val="]"/>
                          <m:ctrlPr>
                            <a:rPr lang="el-GR" sz="1800" i="1" dirty="0" smtClean="0">
                              <a:latin typeface="Cambria Math"/>
                            </a:rPr>
                          </m:ctrlPr>
                        </m:dPr>
                        <m:e>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sSup>
                            <m:sSupPr>
                              <m:ctrlPr>
                                <a:rPr lang="el-GR" sz="1800" i="1" dirty="0" smtClean="0">
                                  <a:latin typeface="Cambria Math"/>
                                </a:rPr>
                              </m:ctrlPr>
                            </m:sSupPr>
                            <m:e>
                              <m:r>
                                <a:rPr lang="el-GR" sz="1800" i="1" dirty="0" smtClean="0">
                                  <a:latin typeface="Cambria Math"/>
                                </a:rPr>
                                <m:t>𝑒</m:t>
                              </m:r>
                            </m:e>
                            <m:sup>
                              <m:r>
                                <a:rPr lang="el-GR" sz="1800" i="1" dirty="0" smtClean="0">
                                  <a:latin typeface="Cambria Math"/>
                                </a:rPr>
                                <m:t>2</m:t>
                              </m:r>
                              <m:r>
                                <a:rPr lang="el-GR" sz="1800" i="1" dirty="0" smtClean="0">
                                  <a:latin typeface="Cambria Math"/>
                                </a:rPr>
                                <m:t>𝑡</m:t>
                              </m:r>
                            </m:sup>
                          </m:sSup>
                        </m:e>
                      </m:d>
                      <m:f>
                        <m:fPr>
                          <m:type m:val="noBar"/>
                          <m:ctrlPr>
                            <a:rPr lang="el-GR" sz="1800" i="1" dirty="0" smtClean="0">
                              <a:latin typeface="Cambria Math"/>
                            </a:rPr>
                          </m:ctrlPr>
                        </m:fPr>
                        <m:num>
                          <m:r>
                            <a:rPr lang="el-GR" sz="1800" i="1" dirty="0" smtClean="0">
                              <a:latin typeface="Cambria Math"/>
                            </a:rPr>
                            <m:t>∞</m:t>
                          </m:r>
                        </m:num>
                        <m:den>
                          <m:r>
                            <a:rPr lang="el-GR" sz="1800" i="1" dirty="0" smtClean="0">
                              <a:latin typeface="Cambria Math"/>
                            </a:rPr>
                            <m:t>0</m:t>
                          </m:r>
                        </m:den>
                      </m:f>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=1</m:t>
                      </m:r>
                    </m:oMath>
                  </m:oMathPara>
                </a14:m>
                <a:endParaRPr lang="el-GR" sz="1800" dirty="0"/>
              </a:p>
              <a:p>
                <a:pPr marL="0" indent="0">
                  <a:buNone/>
                </a:pPr>
                <a:endParaRPr lang="el-GR" sz="1800" dirty="0" smtClean="0"/>
              </a:p>
              <a:p>
                <a:pPr marL="0" indent="0">
                  <a:buNone/>
                </a:pPr>
                <a:r>
                  <a:rPr lang="el-GR" sz="1800" dirty="0" smtClean="0"/>
                  <a:t>Επειδή </a:t>
                </a:r>
                <a:r>
                  <a:rPr lang="el-GR" sz="1800" dirty="0"/>
                  <a:t>η ενέργεια του σήματος είναι πεπερασμένη, το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σήμα </a:t>
                </a:r>
                <a:r>
                  <a:rPr lang="el-GR" sz="1800" b="1" dirty="0" smtClean="0"/>
                  <a:t>ενέργειας</a:t>
                </a:r>
                <a:r>
                  <a:rPr lang="el-GR" sz="1800" dirty="0" smtClean="0"/>
                  <a:t>.</a:t>
                </a:r>
                <a:endParaRPr lang="el-GR" sz="1800" dirty="0"/>
              </a:p>
              <a:p>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33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18</a:t>
            </a:fld>
            <a:endParaRPr lang="el-GR"/>
          </a:p>
        </p:txBody>
      </p:sp>
    </p:spTree>
    <p:extLst>
      <p:ext uri="{BB962C8B-B14F-4D97-AF65-F5344CB8AC3E}">
        <p14:creationId xmlns:p14="http://schemas.microsoft.com/office/powerpoint/2010/main" val="22415840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smtClean="0"/>
              <a:t>5. </a:t>
            </a:r>
            <a:r>
              <a:rPr lang="el-GR" b="1" dirty="0"/>
              <a:t>Απλές Πράξεις </a:t>
            </a:r>
            <a:r>
              <a:rPr lang="el-GR" b="1" dirty="0" smtClean="0"/>
              <a:t/>
            </a:r>
            <a:br>
              <a:rPr lang="el-GR" b="1" dirty="0" smtClean="0"/>
            </a:br>
            <a:r>
              <a:rPr lang="el-GR" b="1" dirty="0" smtClean="0"/>
              <a:t>Σημάτων </a:t>
            </a:r>
            <a:r>
              <a:rPr lang="el-GR" b="1" dirty="0"/>
              <a:t>Συνεχούς Χρόνου</a:t>
            </a:r>
          </a:p>
        </p:txBody>
      </p:sp>
      <p:sp>
        <p:nvSpPr>
          <p:cNvPr id="3" name="Slide Number Placeholder 2"/>
          <p:cNvSpPr>
            <a:spLocks noGrp="1"/>
          </p:cNvSpPr>
          <p:nvPr>
            <p:ph type="sldNum" sz="quarter" idx="12"/>
          </p:nvPr>
        </p:nvSpPr>
        <p:spPr/>
        <p:txBody>
          <a:bodyPr/>
          <a:lstStyle/>
          <a:p>
            <a:fld id="{0B0EBAE1-C03B-424B-868F-E6C23C4F0113}" type="slidenum">
              <a:rPr lang="el-GR" smtClean="0"/>
              <a:t>19</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t>Εισαγωγή στα Σήματα</a:t>
            </a:r>
            <a:endParaRPr lang="el-GR" sz="3600" dirty="0"/>
          </a:p>
        </p:txBody>
      </p:sp>
      <p:sp>
        <p:nvSpPr>
          <p:cNvPr id="3" name="Content Placeholder 2"/>
          <p:cNvSpPr>
            <a:spLocks noGrp="1"/>
          </p:cNvSpPr>
          <p:nvPr>
            <p:ph idx="1"/>
          </p:nvPr>
        </p:nvSpPr>
        <p:spPr>
          <a:xfrm>
            <a:off x="457200" y="1268760"/>
            <a:ext cx="8229600" cy="5256584"/>
          </a:xfrm>
        </p:spPr>
        <p:txBody>
          <a:bodyPr>
            <a:noAutofit/>
          </a:bodyPr>
          <a:lstStyle/>
          <a:p>
            <a:pPr marL="457200" lvl="0" indent="-457200">
              <a:lnSpc>
                <a:spcPct val="150000"/>
              </a:lnSpc>
              <a:spcBef>
                <a:spcPts val="300"/>
              </a:spcBef>
              <a:spcAft>
                <a:spcPts val="300"/>
              </a:spcAft>
              <a:buFont typeface="+mj-lt"/>
              <a:buAutoNum type="arabicPeriod"/>
            </a:pPr>
            <a:r>
              <a:rPr lang="el-GR" dirty="0" smtClean="0"/>
              <a:t>Σκοποί </a:t>
            </a:r>
            <a:r>
              <a:rPr lang="el-GR" dirty="0"/>
              <a:t>της Θεωρίας Σημάτων</a:t>
            </a:r>
            <a:endParaRPr lang="el-GR" sz="2000" dirty="0"/>
          </a:p>
          <a:p>
            <a:pPr marL="457200" lvl="0" indent="-457200">
              <a:lnSpc>
                <a:spcPct val="150000"/>
              </a:lnSpc>
              <a:spcBef>
                <a:spcPts val="300"/>
              </a:spcBef>
              <a:spcAft>
                <a:spcPts val="300"/>
              </a:spcAft>
              <a:buFont typeface="+mj-lt"/>
              <a:buAutoNum type="arabicPeriod"/>
            </a:pPr>
            <a:r>
              <a:rPr lang="el-GR" dirty="0"/>
              <a:t>Κατηγορίες Σημάτων</a:t>
            </a:r>
            <a:endParaRPr lang="el-GR" sz="2000" dirty="0"/>
          </a:p>
          <a:p>
            <a:pPr marL="457200" lvl="0" indent="-457200">
              <a:lnSpc>
                <a:spcPct val="150000"/>
              </a:lnSpc>
              <a:spcBef>
                <a:spcPts val="300"/>
              </a:spcBef>
              <a:spcAft>
                <a:spcPts val="300"/>
              </a:spcAft>
              <a:buFont typeface="+mj-lt"/>
              <a:buAutoNum type="arabicPeriod"/>
            </a:pPr>
            <a:r>
              <a:rPr lang="el-GR" dirty="0" smtClean="0"/>
              <a:t>Χαρακτηριστικές </a:t>
            </a:r>
            <a:r>
              <a:rPr lang="el-GR" dirty="0"/>
              <a:t>Παράμετροι Σημάτων</a:t>
            </a:r>
            <a:endParaRPr lang="el-GR" sz="2000" dirty="0"/>
          </a:p>
          <a:p>
            <a:pPr marL="457200" lvl="0" indent="-457200">
              <a:lnSpc>
                <a:spcPct val="150000"/>
              </a:lnSpc>
              <a:spcBef>
                <a:spcPts val="300"/>
              </a:spcBef>
              <a:spcAft>
                <a:spcPts val="300"/>
              </a:spcAft>
              <a:buFont typeface="+mj-lt"/>
              <a:buAutoNum type="arabicPeriod"/>
            </a:pPr>
            <a:r>
              <a:rPr lang="el-GR" dirty="0"/>
              <a:t>Κατάταξη σημάτων ως προς την ενέργεια και την ισχύ</a:t>
            </a:r>
            <a:endParaRPr lang="el-GR" sz="2000" dirty="0"/>
          </a:p>
          <a:p>
            <a:pPr marL="457200" lvl="0" indent="-457200">
              <a:lnSpc>
                <a:spcPct val="150000"/>
              </a:lnSpc>
              <a:spcBef>
                <a:spcPts val="300"/>
              </a:spcBef>
              <a:spcAft>
                <a:spcPts val="300"/>
              </a:spcAft>
              <a:buFont typeface="+mj-lt"/>
              <a:buAutoNum type="arabicPeriod"/>
            </a:pPr>
            <a:r>
              <a:rPr lang="el-GR" dirty="0"/>
              <a:t>Απλές Πράξεις Σημάτων Συνεχούς Χρόνου</a:t>
            </a:r>
            <a:endParaRPr lang="el-GR" sz="2000" dirty="0"/>
          </a:p>
          <a:p>
            <a:pPr marL="457200" lvl="0" indent="-457200">
              <a:lnSpc>
                <a:spcPct val="150000"/>
              </a:lnSpc>
              <a:spcBef>
                <a:spcPts val="300"/>
              </a:spcBef>
              <a:spcAft>
                <a:spcPts val="300"/>
              </a:spcAft>
              <a:buFont typeface="+mj-lt"/>
              <a:buAutoNum type="arabicPeriod"/>
            </a:pPr>
            <a:r>
              <a:rPr lang="el-GR" dirty="0" smtClean="0"/>
              <a:t>Ιδιότητες </a:t>
            </a:r>
            <a:r>
              <a:rPr lang="el-GR" dirty="0"/>
              <a:t>Σημάτων Συνεχούς </a:t>
            </a:r>
            <a:r>
              <a:rPr lang="el-GR" dirty="0" smtClean="0"/>
              <a:t>Χρόνου</a:t>
            </a:r>
          </a:p>
        </p:txBody>
      </p:sp>
      <p:sp>
        <p:nvSpPr>
          <p:cNvPr id="4" name="Slide Number Placeholder 3"/>
          <p:cNvSpPr>
            <a:spLocks noGrp="1"/>
          </p:cNvSpPr>
          <p:nvPr>
            <p:ph type="sldNum" sz="quarter" idx="12"/>
          </p:nvPr>
        </p:nvSpPr>
        <p:spPr/>
        <p:txBody>
          <a:bodyPr/>
          <a:lstStyle/>
          <a:p>
            <a:fld id="{0B0EBAE1-C03B-424B-868F-E6C23C4F0113}" type="slidenum">
              <a:rPr lang="el-GR" smtClean="0"/>
              <a:t>2</a:t>
            </a:fld>
            <a:endParaRPr lang="el-GR"/>
          </a:p>
        </p:txBody>
      </p:sp>
    </p:spTree>
    <p:extLst>
      <p:ext uri="{BB962C8B-B14F-4D97-AF65-F5344CB8AC3E}">
        <p14:creationId xmlns:p14="http://schemas.microsoft.com/office/powerpoint/2010/main" val="25182393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Απλές Πράξεις Σημάτων Συνεχούς </a:t>
            </a:r>
            <a:r>
              <a:rPr lang="el-GR" dirty="0" smtClean="0"/>
              <a:t>Χρόνου</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457200" indent="-457200" algn="l">
              <a:lnSpc>
                <a:spcPct val="150000"/>
              </a:lnSpc>
              <a:spcBef>
                <a:spcPts val="600"/>
              </a:spcBef>
              <a:spcAft>
                <a:spcPts val="600"/>
              </a:spcAft>
              <a:buFont typeface="+mj-lt"/>
              <a:buAutoNum type="arabicPeriod"/>
            </a:pPr>
            <a:r>
              <a:rPr lang="el-GR" sz="2000" dirty="0" smtClean="0"/>
              <a:t>Χρονική Μετατόπιση</a:t>
            </a:r>
          </a:p>
          <a:p>
            <a:pPr marL="457200" indent="-457200" algn="l">
              <a:lnSpc>
                <a:spcPct val="150000"/>
              </a:lnSpc>
              <a:spcBef>
                <a:spcPts val="600"/>
              </a:spcBef>
              <a:spcAft>
                <a:spcPts val="600"/>
              </a:spcAft>
              <a:buFont typeface="+mj-lt"/>
              <a:buAutoNum type="arabicPeriod"/>
            </a:pPr>
            <a:r>
              <a:rPr lang="el-GR" sz="2000" dirty="0" smtClean="0"/>
              <a:t>Ανάκλαση</a:t>
            </a:r>
          </a:p>
          <a:p>
            <a:pPr marL="457200" indent="-457200" algn="l">
              <a:lnSpc>
                <a:spcPct val="150000"/>
              </a:lnSpc>
              <a:spcBef>
                <a:spcPts val="600"/>
              </a:spcBef>
              <a:spcAft>
                <a:spcPts val="600"/>
              </a:spcAft>
              <a:buFont typeface="+mj-lt"/>
              <a:buAutoNum type="arabicPeriod"/>
            </a:pPr>
            <a:r>
              <a:rPr lang="el-GR" sz="2000" dirty="0" smtClean="0"/>
              <a:t>Αλλαγή Κλίμακας Χρόνου</a:t>
            </a:r>
          </a:p>
          <a:p>
            <a:pPr marL="457200" indent="-457200" algn="l">
              <a:lnSpc>
                <a:spcPct val="150000"/>
              </a:lnSpc>
              <a:spcBef>
                <a:spcPts val="600"/>
              </a:spcBef>
              <a:spcAft>
                <a:spcPts val="600"/>
              </a:spcAft>
              <a:buFont typeface="+mj-lt"/>
              <a:buAutoNum type="arabicPeriod"/>
            </a:pPr>
            <a:r>
              <a:rPr lang="el-GR" sz="2000" dirty="0" smtClean="0"/>
              <a:t>Πρόσθεση και Πολλαπλασιασμός Σημάτων</a:t>
            </a:r>
          </a:p>
          <a:p>
            <a:pPr marL="457200" indent="-457200" algn="l">
              <a:lnSpc>
                <a:spcPct val="150000"/>
              </a:lnSpc>
              <a:spcBef>
                <a:spcPts val="600"/>
              </a:spcBef>
              <a:spcAft>
                <a:spcPts val="600"/>
              </a:spcAft>
              <a:buFont typeface="+mj-lt"/>
              <a:buAutoNum type="arabicPeriod"/>
            </a:pPr>
            <a:endParaRPr lang="en-US"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20</a:t>
            </a:fld>
            <a:endParaRPr lang="el-GR"/>
          </a:p>
        </p:txBody>
      </p:sp>
    </p:spTree>
    <p:extLst>
      <p:ext uri="{BB962C8B-B14F-4D97-AF65-F5344CB8AC3E}">
        <p14:creationId xmlns:p14="http://schemas.microsoft.com/office/powerpoint/2010/main" val="40569735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Χρονική Μετατόπιση Σήματος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αποτελεί μία μορφή </a:t>
                </a:r>
                <a:r>
                  <a:rPr lang="el-GR" sz="1800" b="1" dirty="0"/>
                  <a:t>χρονικά μετατοπισμένη </a:t>
                </a:r>
                <a:r>
                  <a:rPr lang="el-GR" sz="1800" dirty="0"/>
                  <a:t>κατά ποσότητα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όταν η ανεξάρτητη μεταβλητή </a:t>
                </a:r>
                <a14:m>
                  <m:oMath xmlns:m="http://schemas.openxmlformats.org/officeDocument/2006/math">
                    <m:r>
                      <a:rPr lang="el-GR" sz="1800" i="1" dirty="0" smtClean="0">
                        <a:latin typeface="Cambria Math"/>
                      </a:rPr>
                      <m:t>𝑡</m:t>
                    </m:r>
                  </m:oMath>
                </a14:m>
                <a:r>
                  <a:rPr lang="el-GR" sz="1800" dirty="0"/>
                  <a:t> αντικατασταθεί από </a:t>
                </a:r>
                <a:r>
                  <a:rPr lang="el-GR" sz="1800" dirty="0" smtClean="0"/>
                  <a:t>την ποσότητα </a:t>
                </a:r>
                <a14:m>
                  <m:oMath xmlns:m="http://schemas.openxmlformats.org/officeDocument/2006/math">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δηλ.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d>
                    </m:oMath>
                  </m:oMathPara>
                </a14:m>
                <a:endParaRPr lang="el-GR" sz="1800" dirty="0" smtClean="0"/>
              </a:p>
              <a:p>
                <a:pPr marL="0" indent="0" algn="l">
                  <a:lnSpc>
                    <a:spcPct val="150000"/>
                  </a:lnSpc>
                  <a:spcBef>
                    <a:spcPts val="600"/>
                  </a:spcBef>
                  <a:spcAft>
                    <a:spcPts val="600"/>
                  </a:spcAft>
                  <a:buNone/>
                </a:pPr>
                <a:r>
                  <a:rPr lang="el-GR" sz="1800" dirty="0" smtClean="0"/>
                  <a:t>όπου </a:t>
                </a:r>
                <a:r>
                  <a:rPr lang="el-GR" sz="1800" dirty="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a:t>
                </a:r>
                <a:r>
                  <a:rPr lang="el-GR" sz="1800" dirty="0" smtClean="0"/>
                  <a:t>είναι </a:t>
                </a:r>
                <a:r>
                  <a:rPr lang="el-GR" sz="1800" dirty="0"/>
                  <a:t>ένας πραγματικός </a:t>
                </a:r>
                <a:r>
                  <a:rPr lang="el-GR" sz="1800" dirty="0" smtClean="0"/>
                  <a:t>αριθμός που εκφράζει την ολίσθηση στο χρόνο. </a:t>
                </a:r>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ctr">
                  <a:lnSpc>
                    <a:spcPct val="150000"/>
                  </a:lnSpc>
                  <a:spcBef>
                    <a:spcPts val="600"/>
                  </a:spcBef>
                  <a:spcAft>
                    <a:spcPts val="600"/>
                  </a:spcAft>
                  <a:buNone/>
                </a:pPr>
                <a:r>
                  <a:rPr lang="el-GR" sz="1800" dirty="0" smtClean="0"/>
                  <a:t>Το </a:t>
                </a:r>
                <a:r>
                  <a:rPr lang="el-GR" sz="1800" dirty="0"/>
                  <a:t>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και η </a:t>
                </a:r>
                <a:r>
                  <a:rPr lang="el-GR" sz="1800" dirty="0"/>
                  <a:t>χρονικά μετατοπισμένη </a:t>
                </a:r>
                <a:r>
                  <a:rPr lang="el-GR" sz="1800" dirty="0" smtClean="0"/>
                  <a:t>κατά </a:t>
                </a:r>
                <a14:m>
                  <m:oMath xmlns:m="http://schemas.openxmlformats.org/officeDocument/2006/math">
                    <m:sSub>
                      <m:sSubPr>
                        <m:ctrlPr>
                          <a:rPr lang="en-US" sz="1800" i="1" dirty="0" smtClean="0">
                            <a:latin typeface="Cambria Math"/>
                          </a:rPr>
                        </m:ctrlPr>
                      </m:sSubPr>
                      <m:e>
                        <m:r>
                          <a:rPr lang="en-US" sz="1800" i="1" dirty="0" smtClean="0">
                            <a:latin typeface="Cambria Math"/>
                          </a:rPr>
                          <m:t>𝑡</m:t>
                        </m:r>
                      </m:e>
                      <m:sub>
                        <m:r>
                          <a:rPr lang="en-US" sz="1800" i="1" dirty="0" smtClean="0">
                            <a:latin typeface="Cambria Math"/>
                          </a:rPr>
                          <m:t>0</m:t>
                        </m:r>
                      </m:sub>
                    </m:sSub>
                  </m:oMath>
                </a14:m>
                <a:r>
                  <a:rPr lang="en-US" sz="1800" dirty="0" smtClean="0"/>
                  <a:t> </a:t>
                </a:r>
                <a:r>
                  <a:rPr lang="el-GR" sz="1800" dirty="0" smtClean="0"/>
                  <a:t>μορφή του</a:t>
                </a:r>
                <a:r>
                  <a:rPr lang="en-US" sz="1800" dirty="0" smtClean="0"/>
                  <a:t>,</a:t>
                </a:r>
                <a:r>
                  <a:rPr lang="el-GR" sz="1800" dirty="0" smtClean="0"/>
                  <a:t> </a:t>
                </a:r>
                <a14:m>
                  <m:oMath xmlns:m="http://schemas.openxmlformats.org/officeDocument/2006/math">
                    <m:r>
                      <a:rPr lang="en-US" sz="1800" i="1" dirty="0" smtClean="0">
                        <a:latin typeface="Cambria Math"/>
                      </a:rPr>
                      <m:t>𝑦</m:t>
                    </m:r>
                    <m:r>
                      <a:rPr lang="en-US" sz="1800" i="1" dirty="0" smtClean="0">
                        <a:latin typeface="Cambria Math"/>
                      </a:rPr>
                      <m:t>(</m:t>
                    </m:r>
                    <m:r>
                      <a:rPr lang="en-US" sz="1800" i="1" dirty="0" smtClean="0">
                        <a:latin typeface="Cambria Math"/>
                      </a:rPr>
                      <m:t>𝑡</m:t>
                    </m:r>
                    <m:r>
                      <a:rPr lang="en-US" sz="1800" i="1" dirty="0" smtClean="0">
                        <a:latin typeface="Cambria Math"/>
                      </a:rPr>
                      <m:t>)</m:t>
                    </m:r>
                  </m:oMath>
                </a14:m>
                <a:r>
                  <a:rPr lang="en-US" sz="1800" dirty="0" smtClean="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21</a:t>
            </a:fld>
            <a:endParaRPr lang="el-G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3862711"/>
            <a:ext cx="2088232" cy="1654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0064" y="3933056"/>
            <a:ext cx="2261867" cy="1606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78166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Χρονική Μετατόπιση Σήματος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dirty="0" smtClean="0"/>
                  <a:t>Η χρονική μεταβολή κατά θετικό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a:t>
                </a:r>
                <a:r>
                  <a:rPr lang="el-GR" sz="1800" dirty="0" smtClean="0"/>
                  <a:t>αντιστοιχεί </a:t>
                </a:r>
                <a:r>
                  <a:rPr lang="el-GR" sz="1800" dirty="0"/>
                  <a:t>σε </a:t>
                </a:r>
                <a:r>
                  <a:rPr lang="el-GR" sz="1800" b="1" dirty="0"/>
                  <a:t>χρονική καθυστέρηση </a:t>
                </a:r>
                <a:r>
                  <a:rPr lang="el-GR" sz="1800" dirty="0"/>
                  <a:t>(ολίσθηση προς τα </a:t>
                </a:r>
                <a:r>
                  <a:rPr lang="el-GR" sz="1800" b="1" dirty="0"/>
                  <a:t>δεξιά</a:t>
                </a:r>
                <a:r>
                  <a:rPr lang="el-GR" sz="1800" dirty="0"/>
                  <a:t>) και είναι μια διαδικασία που συμβαίνει συνήθως κατά τη μετάδοση ενός σήματος μέσα από ένα τηλεπικοινωνιακό σύστημα. </a:t>
                </a:r>
                <a:endParaRPr lang="el-GR" sz="1800" dirty="0" smtClean="0"/>
              </a:p>
              <a:p>
                <a:pPr algn="l">
                  <a:lnSpc>
                    <a:spcPct val="150000"/>
                  </a:lnSpc>
                  <a:spcBef>
                    <a:spcPts val="600"/>
                  </a:spcBef>
                  <a:spcAft>
                    <a:spcPts val="600"/>
                  </a:spcAft>
                </a:pPr>
                <a:r>
                  <a:rPr lang="el-GR" sz="1800" dirty="0" smtClean="0"/>
                  <a:t>Αν </a:t>
                </a:r>
                <a:r>
                  <a:rPr lang="el-GR" sz="1800" dirty="0"/>
                  <a:t>η χρονική μεταβολή γίνει κατά αρνητικό </a:t>
                </a:r>
                <a14:m>
                  <m:oMath xmlns:m="http://schemas.openxmlformats.org/officeDocument/2006/math">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oMath>
                </a14:m>
                <a:r>
                  <a:rPr lang="el-GR" sz="1800" dirty="0"/>
                  <a:t> τότε η χρονική μετατόπιση αντιστοιχεί σε χρονική </a:t>
                </a:r>
                <a:r>
                  <a:rPr lang="el-GR" sz="1800" b="1" dirty="0"/>
                  <a:t>προήγηση</a:t>
                </a:r>
                <a:r>
                  <a:rPr lang="el-GR" sz="1800" dirty="0"/>
                  <a:t> ή </a:t>
                </a:r>
                <a:r>
                  <a:rPr lang="el-GR" sz="1800" b="1" dirty="0" err="1"/>
                  <a:t>προπορεία</a:t>
                </a:r>
                <a:r>
                  <a:rPr lang="el-GR" sz="1800" dirty="0"/>
                  <a:t>, δηλ. η ολίσθηση του σήματος γίνεται προς τα </a:t>
                </a:r>
                <a:r>
                  <a:rPr lang="el-GR" sz="1800" b="1" dirty="0"/>
                  <a:t>αριστερά</a:t>
                </a:r>
                <a:r>
                  <a:rPr lang="el-GR" sz="1800" dirty="0"/>
                  <a:t> στον άξονα του χρόνου.</a:t>
                </a:r>
              </a:p>
              <a:p>
                <a:pPr algn="l">
                  <a:lnSpc>
                    <a:spcPct val="150000"/>
                  </a:lnSpc>
                  <a:spcBef>
                    <a:spcPts val="600"/>
                  </a:spcBef>
                  <a:spcAft>
                    <a:spcPts val="600"/>
                  </a:spcAft>
                </a:pPr>
                <a:r>
                  <a:rPr lang="el-GR" sz="1800" dirty="0"/>
                  <a:t>Κατά την εφαρμογή της χρονικής μετατόπισης σε ένα σήμα, δεν προκύπτει μεταβολή της ενέργειάς του, ισχύει δηλαδή η σχέση:</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𝑡</m:t>
                                  </m:r>
                                </m:e>
                                <m:sub>
                                  <m:r>
                                    <a:rPr lang="el-GR" sz="1800" i="1" dirty="0" smtClean="0">
                                      <a:latin typeface="Cambria Math"/>
                                    </a:rPr>
                                    <m:t>0</m:t>
                                  </m:r>
                                </m:sub>
                              </m:sSub>
                            </m:e>
                          </m:d>
                        </m:e>
                      </m:d>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22</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Ανάκλαση Σήματος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1200"/>
                  </a:spcBef>
                  <a:spcAft>
                    <a:spcPts val="600"/>
                  </a:spcAft>
                  <a:buNone/>
                </a:pPr>
                <a:r>
                  <a:rPr lang="el-GR" sz="1800" dirty="0"/>
                  <a:t>Ένα σήμα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αποτελεί την </a:t>
                </a:r>
                <a:r>
                  <a:rPr lang="el-GR" sz="1800" b="1" dirty="0"/>
                  <a:t>ανάκλαση</a:t>
                </a:r>
                <a:r>
                  <a:rPr lang="el-GR" sz="1800" dirty="0"/>
                  <a:t>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ως προς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a:t>, δηλ. ως προς τον κατακόρυφο </a:t>
                </a:r>
                <a:r>
                  <a:rPr lang="el-GR" sz="1800" dirty="0" smtClean="0"/>
                  <a:t>άξονα, </a:t>
                </a:r>
                <a:r>
                  <a:rPr lang="el-GR" sz="1800" dirty="0"/>
                  <a:t>όταν η ανεξάρτητη μεταβλητή </a:t>
                </a:r>
                <a14:m>
                  <m:oMath xmlns:m="http://schemas.openxmlformats.org/officeDocument/2006/math">
                    <m:r>
                      <a:rPr lang="el-GR" sz="1800" i="1" dirty="0" smtClean="0">
                        <a:latin typeface="Cambria Math"/>
                      </a:rPr>
                      <m:t>𝑡</m:t>
                    </m:r>
                  </m:oMath>
                </a14:m>
                <a:r>
                  <a:rPr lang="el-GR" sz="1800" dirty="0"/>
                  <a:t> αντικατασταθεί από </a:t>
                </a:r>
                <a14:m>
                  <m:oMath xmlns:m="http://schemas.openxmlformats.org/officeDocument/2006/math">
                    <m:r>
                      <a:rPr lang="el-GR" sz="1800" i="1" dirty="0" smtClean="0">
                        <a:latin typeface="Cambria Math"/>
                      </a:rPr>
                      <m:t>−</m:t>
                    </m:r>
                    <m:r>
                      <a:rPr lang="el-GR" sz="1800" i="1" dirty="0" smtClean="0">
                        <a:latin typeface="Cambria Math"/>
                      </a:rPr>
                      <m:t>𝑡</m:t>
                    </m:r>
                  </m:oMath>
                </a14:m>
                <a:r>
                  <a:rPr lang="el-GR" sz="1800" dirty="0"/>
                  <a:t>, δηλ. όταν ισχύει:</a:t>
                </a:r>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a:p>
              <a:p>
                <a:pPr marL="0" indent="0" algn="l">
                  <a:spcBef>
                    <a:spcPts val="1200"/>
                  </a:spcBef>
                  <a:spcAft>
                    <a:spcPts val="600"/>
                  </a:spcAft>
                  <a:buNone/>
                </a:pPr>
                <a:endParaRPr lang="el-GR" sz="1800" dirty="0"/>
              </a:p>
              <a:p>
                <a:pPr marL="0" indent="0" algn="l">
                  <a:spcBef>
                    <a:spcPts val="1200"/>
                  </a:spcBef>
                  <a:spcAft>
                    <a:spcPts val="600"/>
                  </a:spcAft>
                  <a:buNone/>
                </a:pPr>
                <a:endParaRPr lang="el-GR" sz="1800" dirty="0" smtClean="0"/>
              </a:p>
              <a:p>
                <a:pPr marL="0" indent="0" algn="l">
                  <a:spcBef>
                    <a:spcPts val="1200"/>
                  </a:spcBef>
                  <a:spcAft>
                    <a:spcPts val="600"/>
                  </a:spcAft>
                  <a:buNone/>
                </a:pPr>
                <a:endParaRPr lang="el-GR" sz="1800" dirty="0"/>
              </a:p>
              <a:p>
                <a:pPr marL="0" indent="0" algn="ctr">
                  <a:spcBef>
                    <a:spcPts val="1200"/>
                  </a:spcBef>
                  <a:spcAft>
                    <a:spcPts val="600"/>
                  </a:spcAft>
                  <a:buNone/>
                </a:pPr>
                <a:r>
                  <a:rPr lang="el-GR" sz="1800" dirty="0" smtClean="0"/>
                  <a:t>Σήμα </a:t>
                </a:r>
                <a:r>
                  <a:rPr lang="el-GR" sz="1800" dirty="0"/>
                  <a:t>συνεχούς χρόνου και η ανάκλασή του ως προς τον κατακόρυφο </a:t>
                </a:r>
                <a:r>
                  <a:rPr lang="el-GR" sz="1800" dirty="0" smtClean="0"/>
                  <a:t>άξονα.</a:t>
                </a:r>
                <a:endParaRPr lang="el-GR" sz="1800" dirty="0"/>
              </a:p>
              <a:p>
                <a:pPr algn="l">
                  <a:spcBef>
                    <a:spcPts val="1200"/>
                  </a:spcBef>
                  <a:spcAft>
                    <a:spcPts val="600"/>
                  </a:spcAft>
                </a:pPr>
                <a:r>
                  <a:rPr lang="el-GR" sz="1800" dirty="0"/>
                  <a:t>Η πράξη της ανάκλασης έχει ως αποτέλεσμα την εναλλαγή μεταξύ «παρελθόντος» και «μέλλοντος» ενός σήματος. </a:t>
                </a:r>
              </a:p>
              <a:p>
                <a:pPr algn="l">
                  <a:spcBef>
                    <a:spcPts val="1200"/>
                  </a:spcBef>
                  <a:spcAft>
                    <a:spcPts val="600"/>
                  </a:spcAft>
                </a:pPr>
                <a:r>
                  <a:rPr lang="el-GR" sz="1800" dirty="0" smtClean="0"/>
                  <a:t>Κατά </a:t>
                </a:r>
                <a:r>
                  <a:rPr lang="el-GR" sz="1800" dirty="0"/>
                  <a:t>την εφαρμογή της χρονικής μετατόπισης σε ένα σήμα, δεν προκύπτει μεταβολή της ενέργειάς του, ισχύει δηλαδή η σχέση:</a:t>
                </a:r>
              </a:p>
              <a:p>
                <a:pPr marL="0" indent="0" algn="l">
                  <a:spcBef>
                    <a:spcPts val="12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r>
                        <a:rPr lang="el-GR" sz="1800" i="1" dirty="0" smtClean="0">
                          <a:latin typeface="Cambria Math"/>
                        </a:rPr>
                        <m:t>[</m:t>
                      </m:r>
                      <m:r>
                        <a:rPr lang="el-GR" sz="1800" i="1" dirty="0" smtClean="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23</a:t>
            </a:fld>
            <a:endParaRPr lang="el-GR"/>
          </a:p>
        </p:txBody>
      </p:sp>
      <p:pic>
        <p:nvPicPr>
          <p:cNvPr id="8" name="Picture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4" y="2348880"/>
            <a:ext cx="1912596" cy="1401044"/>
          </a:xfrm>
          <a:prstGeom prst="rect">
            <a:avLst/>
          </a:prstGeom>
          <a:noFill/>
          <a:ln>
            <a:noFill/>
          </a:ln>
        </p:spPr>
      </p:pic>
      <p:pic>
        <p:nvPicPr>
          <p:cNvPr id="9" name="Picture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52120" y="2374156"/>
            <a:ext cx="1872208" cy="1359893"/>
          </a:xfrm>
          <a:prstGeom prst="rect">
            <a:avLst/>
          </a:prstGeom>
          <a:noFill/>
          <a:ln>
            <a:noFill/>
          </a:ln>
        </p:spPr>
      </p:pic>
    </p:spTree>
    <p:extLst>
      <p:ext uri="{BB962C8B-B14F-4D97-AF65-F5344CB8AC3E}">
        <p14:creationId xmlns:p14="http://schemas.microsoft.com/office/powerpoint/2010/main" val="9413599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Αλλαγή Κλίμακας Χρόνου Σήματος</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Το 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αποτελεί μια </a:t>
                </a:r>
                <a:r>
                  <a:rPr lang="el-GR" sz="1800" b="1" dirty="0"/>
                  <a:t>χρονική συστολή </a:t>
                </a:r>
                <a:r>
                  <a:rPr lang="el-GR" sz="1800" dirty="0"/>
                  <a:t>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err="1">
                              <a:latin typeface="Cambria Math"/>
                            </a:rPr>
                          </m:ctrlPr>
                        </m:dPr>
                        <m:e>
                          <m:r>
                            <a:rPr lang="el-GR" sz="1800" i="1" dirty="0" err="1">
                              <a:latin typeface="Cambria Math"/>
                            </a:rPr>
                            <m:t>𝑎𝑡</m:t>
                          </m:r>
                        </m:e>
                      </m:d>
                      <m:r>
                        <a:rPr lang="el-GR" sz="1800" b="0" i="1" dirty="0" smtClean="0">
                          <a:latin typeface="Cambria Math"/>
                        </a:rPr>
                        <m:t>      </m:t>
                      </m:r>
                      <m:r>
                        <a:rPr lang="el-GR" sz="1800" i="1" dirty="0" err="1">
                          <a:latin typeface="Cambria Math"/>
                        </a:rPr>
                        <m:t>𝑎</m:t>
                      </m:r>
                      <m:r>
                        <a:rPr lang="el-GR" sz="1800" i="1" dirty="0" err="1">
                          <a:latin typeface="Cambria Math"/>
                        </a:rPr>
                        <m:t>&gt;1</m:t>
                      </m:r>
                    </m:oMath>
                  </m:oMathPara>
                </a14:m>
                <a:endParaRPr lang="el-GR" sz="1800" dirty="0"/>
              </a:p>
              <a:p>
                <a:pPr marL="0" indent="0" algn="l">
                  <a:spcBef>
                    <a:spcPts val="600"/>
                  </a:spcBef>
                  <a:spcAft>
                    <a:spcPts val="600"/>
                  </a:spcAft>
                  <a:buNone/>
                </a:pPr>
                <a:r>
                  <a:rPr lang="el-GR" sz="1800" dirty="0" smtClean="0"/>
                  <a:t>δηλ</a:t>
                </a:r>
                <a:r>
                  <a:rPr lang="el-GR" sz="1800" dirty="0"/>
                  <a:t>. αν η ανεξάρτητη μεταβλητή </a:t>
                </a:r>
                <a14:m>
                  <m:oMath xmlns:m="http://schemas.openxmlformats.org/officeDocument/2006/math">
                    <m:r>
                      <a:rPr lang="el-GR" sz="1800" i="1" dirty="0" smtClean="0">
                        <a:latin typeface="Cambria Math"/>
                      </a:rPr>
                      <m:t>𝑡</m:t>
                    </m:r>
                  </m:oMath>
                </a14:m>
                <a:r>
                  <a:rPr lang="el-GR" sz="1800" dirty="0"/>
                  <a:t> αντικατασταθεί από την ποσότητα </a:t>
                </a:r>
                <a14:m>
                  <m:oMath xmlns:m="http://schemas.openxmlformats.org/officeDocument/2006/math">
                    <m:r>
                      <a:rPr lang="el-GR" sz="1800" i="1" dirty="0" smtClean="0">
                        <a:latin typeface="Cambria Math"/>
                      </a:rPr>
                      <m:t>𝛼</m:t>
                    </m:r>
                    <m:r>
                      <a:rPr lang="el-GR" sz="1800" i="1" dirty="0" smtClean="0">
                        <a:latin typeface="Cambria Math"/>
                      </a:rPr>
                      <m:t>𝑡</m:t>
                    </m:r>
                  </m:oMath>
                </a14:m>
                <a:r>
                  <a:rPr lang="el-GR" sz="1800" dirty="0"/>
                  <a:t>. </a:t>
                </a:r>
              </a:p>
              <a:p>
                <a:pPr marL="0" indent="0" algn="l">
                  <a:spcBef>
                    <a:spcPts val="600"/>
                  </a:spcBef>
                  <a:spcAft>
                    <a:spcPts val="600"/>
                  </a:spcAft>
                  <a:buNone/>
                </a:pPr>
                <a:r>
                  <a:rPr lang="el-GR" sz="1800" dirty="0"/>
                  <a:t>Το 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αποτελεί μια </a:t>
                </a:r>
                <a:r>
                  <a:rPr lang="el-GR" sz="1800" b="1" dirty="0"/>
                  <a:t>χρονική διαστολή </a:t>
                </a:r>
                <a:r>
                  <a:rPr lang="el-GR" sz="1800" dirty="0"/>
                  <a:t>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ctrlPr>
                            <a:rPr lang="el-GR" sz="1800" i="1" dirty="0" smtClean="0">
                              <a:latin typeface="Cambria Math"/>
                            </a:rPr>
                          </m:ctrlPr>
                        </m:dPr>
                        <m:e>
                          <m:r>
                            <a:rPr lang="el-GR" sz="1800" i="1" dirty="0" smtClean="0">
                              <a:latin typeface="Cambria Math"/>
                            </a:rPr>
                            <m:t>𝑎𝑡</m:t>
                          </m:r>
                        </m:e>
                      </m:d>
                      <m:r>
                        <a:rPr lang="el-GR" sz="1800" b="0" i="1" dirty="0" smtClean="0">
                          <a:latin typeface="Cambria Math"/>
                        </a:rPr>
                        <m:t>      </m:t>
                      </m:r>
                      <m:r>
                        <a:rPr lang="el-GR" sz="1800" i="1" dirty="0" smtClean="0">
                          <a:latin typeface="Cambria Math"/>
                        </a:rPr>
                        <m:t>0&lt;</m:t>
                      </m:r>
                      <m:r>
                        <a:rPr lang="el-GR" sz="1800" i="1" dirty="0" smtClean="0">
                          <a:latin typeface="Cambria Math"/>
                        </a:rPr>
                        <m:t>𝑎</m:t>
                      </m:r>
                      <m:r>
                        <a:rPr lang="el-GR" sz="1800" i="1" dirty="0" smtClean="0">
                          <a:latin typeface="Cambria Math"/>
                        </a:rPr>
                        <m:t>&lt;1</m:t>
                      </m:r>
                    </m:oMath>
                  </m:oMathPara>
                </a14:m>
                <a:endParaRPr lang="el-GR" sz="1800" dirty="0"/>
              </a:p>
              <a:p>
                <a:pPr marL="0" indent="0" algn="l">
                  <a:spcBef>
                    <a:spcPts val="600"/>
                  </a:spcBef>
                  <a:spcAft>
                    <a:spcPts val="600"/>
                  </a:spcAft>
                  <a:buNone/>
                </a:pPr>
                <a:r>
                  <a:rPr lang="el-GR" sz="1800" dirty="0"/>
                  <a:t>Η αρχή των αξόνων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a:t> παραμένει αμετάβλητη. </a:t>
                </a: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ctr">
                  <a:spcBef>
                    <a:spcPts val="600"/>
                  </a:spcBef>
                  <a:spcAft>
                    <a:spcPts val="600"/>
                  </a:spcAft>
                  <a:buNone/>
                </a:pPr>
                <a:r>
                  <a:rPr lang="el-GR" sz="1800" dirty="0" smtClean="0"/>
                  <a:t>Αρχικό σήμα  	Η </a:t>
                </a:r>
                <a:r>
                  <a:rPr lang="el-GR" sz="1800" dirty="0"/>
                  <a:t>χρονική συστολή του </a:t>
                </a:r>
                <a:r>
                  <a:rPr lang="el-GR" sz="1800" dirty="0" smtClean="0"/>
                  <a:t>	Η </a:t>
                </a:r>
                <a:r>
                  <a:rPr lang="el-GR" sz="1800" dirty="0"/>
                  <a:t>χρονική διαστολή </a:t>
                </a:r>
                <a:r>
                  <a:rPr lang="el-GR" sz="1800" dirty="0" smtClean="0"/>
                  <a:t>του</a:t>
                </a:r>
                <a:endParaRPr lang="el-GR" sz="1800" dirty="0"/>
              </a:p>
              <a:p>
                <a:pPr algn="l">
                  <a:spcBef>
                    <a:spcPts val="600"/>
                  </a:spcBef>
                  <a:spcAft>
                    <a:spcPts val="600"/>
                  </a:spcAft>
                </a:pPr>
                <a:r>
                  <a:rPr lang="el-GR" sz="1800" dirty="0"/>
                  <a:t>Η πράξη της αλλαγής της κλίμακας του χρόνου κατά μία σταθερή α, οδηγεί στον πολλαπλασιασμό της ενέργειας του σήματος επί </a:t>
                </a:r>
                <a14:m>
                  <m:oMath xmlns:m="http://schemas.openxmlformats.org/officeDocument/2006/math">
                    <m:f>
                      <m:fPr>
                        <m:ctrlPr>
                          <a:rPr lang="el-GR" sz="1800" i="1" dirty="0" smtClean="0">
                            <a:latin typeface="Cambria Math"/>
                          </a:rPr>
                        </m:ctrlPr>
                      </m:fPr>
                      <m:num>
                        <m:r>
                          <a:rPr lang="el-GR" sz="1800" i="1" dirty="0" smtClean="0">
                            <a:latin typeface="Cambria Math"/>
                          </a:rPr>
                          <m:t>1</m:t>
                        </m:r>
                      </m:num>
                      <m:den>
                        <m:d>
                          <m:dPr>
                            <m:begChr m:val="|"/>
                            <m:endChr m:val="|"/>
                            <m:ctrlPr>
                              <a:rPr lang="el-GR" sz="1800" i="1" dirty="0" smtClean="0">
                                <a:latin typeface="Cambria Math"/>
                              </a:rPr>
                            </m:ctrlPr>
                          </m:dPr>
                          <m:e>
                            <m:r>
                              <a:rPr lang="el-GR" sz="1800" i="1" dirty="0" smtClean="0">
                                <a:latin typeface="Cambria Math"/>
                              </a:rPr>
                              <m:t>𝛼</m:t>
                            </m:r>
                          </m:e>
                        </m:d>
                      </m:den>
                    </m:f>
                  </m:oMath>
                </a14:m>
                <a:r>
                  <a:rPr lang="el-GR" sz="1800" dirty="0"/>
                  <a:t>, δηλ.,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d>
                        <m:dPr>
                          <m:begChr m:val="["/>
                          <m:endChr m:val="]"/>
                          <m:ctrlPr>
                            <a:rPr lang="el-GR" sz="1800" i="1" dirty="0" smtClean="0">
                              <a:latin typeface="Cambria Math"/>
                            </a:rPr>
                          </m:ctrlPr>
                        </m:dPr>
                        <m:e>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e>
                      </m:d>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d>
                            <m:dPr>
                              <m:begChr m:val="|"/>
                              <m:endChr m:val="|"/>
                              <m:ctrlPr>
                                <a:rPr lang="el-GR" sz="1800" i="1" dirty="0" smtClean="0">
                                  <a:latin typeface="Cambria Math"/>
                                </a:rPr>
                              </m:ctrlPr>
                            </m:dPr>
                            <m:e>
                              <m:r>
                                <a:rPr lang="el-GR" sz="1800" i="1" dirty="0" smtClean="0">
                                  <a:latin typeface="Cambria Math"/>
                                </a:rPr>
                                <m:t>𝑎</m:t>
                              </m:r>
                            </m:e>
                          </m:d>
                        </m:den>
                      </m:f>
                      <m:r>
                        <a:rPr lang="el-GR" sz="1800" i="1" dirty="0" err="1">
                          <a:latin typeface="Cambria Math"/>
                        </a:rPr>
                        <m:t>𝐸</m:t>
                      </m:r>
                      <m:d>
                        <m:dPr>
                          <m:begChr m:val="["/>
                          <m:endChr m:val="]"/>
                          <m:ctrlPr>
                            <a:rPr lang="el-GR" sz="1800" i="1" dirty="0" err="1">
                              <a:latin typeface="Cambria Math"/>
                            </a:rPr>
                          </m:ctrlPr>
                        </m:dPr>
                        <m:e>
                          <m:r>
                            <a:rPr lang="el-GR" sz="1800" i="1" dirty="0" err="1">
                              <a:latin typeface="Cambria Math"/>
                            </a:rPr>
                            <m:t>𝑥</m:t>
                          </m:r>
                          <m:d>
                            <m:dPr>
                              <m:ctrlPr>
                                <a:rPr lang="el-GR" sz="1800" i="1" dirty="0" err="1">
                                  <a:latin typeface="Cambria Math"/>
                                </a:rPr>
                              </m:ctrlPr>
                            </m:dPr>
                            <m:e>
                              <m:r>
                                <a:rPr lang="el-GR" sz="1800" i="1" dirty="0" err="1">
                                  <a:latin typeface="Cambria Math"/>
                                </a:rPr>
                                <m:t>𝑡</m:t>
                              </m:r>
                            </m:e>
                          </m:d>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b="-33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24</a:t>
            </a:fld>
            <a:endParaRPr lang="el-GR"/>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3535169"/>
            <a:ext cx="1226379" cy="1166362"/>
          </a:xfrm>
          <a:prstGeom prst="rect">
            <a:avLst/>
          </a:prstGeom>
          <a:noFill/>
          <a:ln>
            <a:noFill/>
          </a:ln>
        </p:spPr>
      </p:pic>
      <p:pic>
        <p:nvPicPr>
          <p:cNvPr id="10" name="Picture 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9872" y="3501008"/>
            <a:ext cx="991624" cy="1188872"/>
          </a:xfrm>
          <a:prstGeom prst="rect">
            <a:avLst/>
          </a:prstGeom>
          <a:noFill/>
          <a:ln>
            <a:noFill/>
          </a:ln>
        </p:spPr>
      </p:pic>
      <p:pic>
        <p:nvPicPr>
          <p:cNvPr id="11" name="Picture 1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24128" y="3509263"/>
            <a:ext cx="2016224" cy="1178034"/>
          </a:xfrm>
          <a:prstGeom prst="rect">
            <a:avLst/>
          </a:prstGeom>
          <a:noFill/>
          <a:ln>
            <a:noFill/>
          </a:ln>
        </p:spPr>
      </p:pic>
    </p:spTree>
    <p:extLst>
      <p:ext uri="{BB962C8B-B14F-4D97-AF65-F5344CB8AC3E}">
        <p14:creationId xmlns:p14="http://schemas.microsoft.com/office/powerpoint/2010/main" val="1362701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Πρόσθεση και Πολλαπλασιασμός Σημάτων</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Δοθέντων δύο σημάτων συνεχούς χρόνου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smtClean="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smtClean="0"/>
                  <a:t>,  ορίζουμε τις πράξεις της πρόσθεσης και του πολλαπλασιασμού </a:t>
                </a:r>
                <a:r>
                  <a:rPr lang="el-GR" sz="1800" dirty="0"/>
                  <a:t>σημάτων, την πρόσθεση και τον πολλαπλασιασμό των αντίστοιχων στιγμιαίων τιμών τους, δηλ.:</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err="1" smtClean="0">
                              <a:latin typeface="Cambria Math"/>
                            </a:rPr>
                            <m:t>𝑦</m:t>
                          </m:r>
                          <m:d>
                            <m:dPr>
                              <m:ctrlPr>
                                <a:rPr lang="el-GR" sz="1800" i="1" dirty="0" err="1" smtClean="0">
                                  <a:latin typeface="Cambria Math"/>
                                </a:rPr>
                              </m:ctrlPr>
                            </m:dPr>
                            <m:e>
                              <m:r>
                                <a:rPr lang="el-GR" sz="1800" i="1" dirty="0" err="1" smtClean="0">
                                  <a:latin typeface="Cambria Math"/>
                                </a:rPr>
                                <m:t>𝑡</m:t>
                              </m:r>
                            </m:e>
                          </m:d>
                          <m:r>
                            <a:rPr lang="el-GR" sz="1800" i="1" dirty="0" smtClean="0">
                              <a:latin typeface="Cambria Math"/>
                            </a:rPr>
                            <m:t>= </m:t>
                          </m:r>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smtClean="0">
                              <a:latin typeface="Cambria Math"/>
                            </a:rPr>
                            <m:t>𝑡</m:t>
                          </m:r>
                        </m:e>
                      </m:d>
                      <m:r>
                        <a:rPr lang="el-GR" sz="1800" i="1" dirty="0" err="1" smtClean="0">
                          <a:latin typeface="Cambria Math"/>
                        </a:rPr>
                        <m:t>+</m:t>
                      </m:r>
                      <m:sSub>
                        <m:sSubPr>
                          <m:ctrlPr>
                            <a:rPr lang="el-GR" sz="1800" i="1" dirty="0" err="1" smtClean="0">
                              <a:latin typeface="Cambria Math"/>
                            </a:rPr>
                          </m:ctrlPr>
                        </m:sSubPr>
                        <m:e>
                          <m:r>
                            <a:rPr lang="el-GR" sz="1800" i="1" dirty="0" err="1" smtClean="0">
                              <a:latin typeface="Cambria Math"/>
                            </a:rPr>
                            <m:t>𝑥</m:t>
                          </m:r>
                        </m:e>
                        <m:sub>
                          <m:r>
                            <a:rPr lang="el-GR" sz="1800" i="1" dirty="0" err="1" smtClean="0">
                              <a:latin typeface="Cambria Math"/>
                            </a:rPr>
                            <m:t>2</m:t>
                          </m:r>
                        </m:sub>
                      </m:sSub>
                      <m:d>
                        <m:dPr>
                          <m:ctrlPr>
                            <a:rPr lang="el-GR" sz="1800" i="1" dirty="0" smtClean="0">
                              <a:latin typeface="Cambria Math"/>
                            </a:rPr>
                          </m:ctrlPr>
                        </m:dPr>
                        <m:e>
                          <m:r>
                            <a:rPr lang="el-GR" sz="1800" i="1" dirty="0" smtClean="0">
                              <a:latin typeface="Cambria Math"/>
                            </a:rPr>
                            <m:t>𝑡</m:t>
                          </m:r>
                        </m:e>
                      </m:d>
                    </m:oMath>
                  </m:oMathPara>
                </a14:m>
                <a:endParaRPr lang="el-GR" sz="1800" dirty="0" smtClean="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a:latin typeface="Cambria Math"/>
                            </a:rPr>
                          </m:ctrlPr>
                        </m:sSubPr>
                        <m:e>
                          <m:r>
                            <a:rPr lang="el-GR" sz="1800" i="1" dirty="0" err="1">
                              <a:latin typeface="Cambria Math"/>
                            </a:rPr>
                            <m:t>𝑧</m:t>
                          </m:r>
                          <m:d>
                            <m:dPr>
                              <m:ctrlPr>
                                <a:rPr lang="el-GR" sz="1800" i="1" dirty="0" err="1">
                                  <a:latin typeface="Cambria Math"/>
                                </a:rPr>
                              </m:ctrlPr>
                            </m:dPr>
                            <m:e>
                              <m:r>
                                <a:rPr lang="el-GR" sz="1800" i="1" dirty="0" err="1">
                                  <a:latin typeface="Cambria Math"/>
                                </a:rPr>
                                <m:t>𝑡</m:t>
                              </m:r>
                            </m:e>
                          </m:d>
                          <m:r>
                            <a:rPr lang="el-GR" sz="1800" i="1" dirty="0">
                              <a:latin typeface="Cambria Math"/>
                            </a:rPr>
                            <m:t>= </m:t>
                          </m:r>
                          <m:r>
                            <a:rPr lang="el-GR" sz="1800" i="1" dirty="0">
                              <a:latin typeface="Cambria Math"/>
                            </a:rPr>
                            <m:t>𝑥</m:t>
                          </m:r>
                        </m:e>
                        <m:sub>
                          <m:r>
                            <a:rPr lang="el-GR" sz="1800" i="1" dirty="0">
                              <a:latin typeface="Cambria Math"/>
                            </a:rPr>
                            <m:t>1</m:t>
                          </m:r>
                        </m:sub>
                      </m:sSub>
                      <m:d>
                        <m:dPr>
                          <m:ctrlPr>
                            <a:rPr lang="el-GR" sz="1800" i="1" dirty="0">
                              <a:latin typeface="Cambria Math"/>
                            </a:rPr>
                          </m:ctrlPr>
                        </m:dPr>
                        <m:e>
                          <m:r>
                            <a:rPr lang="el-GR" sz="1800" i="1" dirty="0">
                              <a:latin typeface="Cambria Math"/>
                            </a:rPr>
                            <m:t>𝑡</m:t>
                          </m:r>
                        </m:e>
                      </m:d>
                      <m:r>
                        <a:rPr lang="el-GR" sz="1800" i="1" dirty="0">
                          <a:latin typeface="Cambria Math"/>
                        </a:rPr>
                        <m:t>  </m:t>
                      </m:r>
                      <m:sSub>
                        <m:sSubPr>
                          <m:ctrlPr>
                            <a:rPr lang="el-GR" sz="1800" i="1" dirty="0">
                              <a:latin typeface="Cambria Math"/>
                            </a:rPr>
                          </m:ctrlPr>
                        </m:sSubPr>
                        <m:e>
                          <m:r>
                            <a:rPr lang="el-GR" sz="1800" i="1" dirty="0">
                              <a:latin typeface="Cambria Math"/>
                            </a:rPr>
                            <m:t>𝑥</m:t>
                          </m:r>
                        </m:e>
                        <m:sub>
                          <m:r>
                            <a:rPr lang="el-GR" sz="1800" i="1" dirty="0">
                              <a:latin typeface="Cambria Math"/>
                            </a:rPr>
                            <m:t>2</m:t>
                          </m:r>
                        </m:sub>
                      </m:sSub>
                      <m:d>
                        <m:dPr>
                          <m:ctrlPr>
                            <a:rPr lang="el-GR" sz="1800" i="1" dirty="0">
                              <a:latin typeface="Cambria Math"/>
                            </a:rPr>
                          </m:ctrlPr>
                        </m:dPr>
                        <m:e>
                          <m:r>
                            <a:rPr lang="el-GR" sz="1800" i="1" dirty="0">
                              <a:latin typeface="Cambria Math"/>
                            </a:rPr>
                            <m:t>𝑡</m:t>
                          </m:r>
                        </m:e>
                      </m:d>
                    </m:oMath>
                  </m:oMathPara>
                </a14:m>
                <a:endParaRPr lang="el-GR" sz="1800" dirty="0"/>
              </a:p>
              <a:p>
                <a:pPr algn="l">
                  <a:lnSpc>
                    <a:spcPct val="150000"/>
                  </a:lnSpc>
                  <a:spcBef>
                    <a:spcPts val="600"/>
                  </a:spcBef>
                  <a:spcAft>
                    <a:spcPts val="600"/>
                  </a:spcAft>
                </a:pPr>
                <a:endParaRPr lang="el-GR" sz="1800" dirty="0" smtClean="0"/>
              </a:p>
              <a:p>
                <a:pPr algn="l">
                  <a:lnSpc>
                    <a:spcPct val="150000"/>
                  </a:lnSpc>
                  <a:spcBef>
                    <a:spcPts val="600"/>
                  </a:spcBef>
                  <a:spcAft>
                    <a:spcPts val="600"/>
                  </a:spcAft>
                </a:pPr>
                <a:r>
                  <a:rPr lang="el-GR" sz="1800" dirty="0" smtClean="0"/>
                  <a:t>Αν </a:t>
                </a:r>
                <a:r>
                  <a:rPr lang="el-GR" sz="1800" dirty="0"/>
                  <a:t>τα σήματα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δεν χαρακτηρίζονται από χρονική επικάλυψη, τότε η ενέργεια του σήματος </a:t>
                </a:r>
                <a14:m>
                  <m:oMath xmlns:m="http://schemas.openxmlformats.org/officeDocument/2006/math">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είναι ίση με το άθροισμα των ενεργειών των δύο σημάτων, δηλ.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𝐸</m:t>
                      </m:r>
                      <m:r>
                        <a:rPr lang="el-GR" sz="1800" i="1" dirty="0" smtClean="0">
                          <a:latin typeface="Cambria Math"/>
                        </a:rPr>
                        <m:t>[</m:t>
                      </m:r>
                      <m:r>
                        <a:rPr lang="el-GR" sz="1800" i="1" dirty="0" smtClean="0">
                          <a:latin typeface="Cambria Math"/>
                        </a:rPr>
                        <m:t>𝑦</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smtClean="0">
                          <a:latin typeface="Cambria Math"/>
                        </a:rPr>
                        <m:t>𝐸</m:t>
                      </m:r>
                      <m:d>
                        <m:dPr>
                          <m:begChr m:val="["/>
                          <m:endChr m:val="]"/>
                          <m:ctrlPr>
                            <a:rPr lang="el-GR" sz="1800" i="1" dirty="0" smtClean="0">
                              <a:latin typeface="Cambria Math"/>
                            </a:rPr>
                          </m:ctrlPr>
                        </m:dPr>
                        <m:e>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e>
                      </m:d>
                      <m:r>
                        <a:rPr lang="el-GR" sz="1800" i="1" dirty="0" err="1">
                          <a:latin typeface="Cambria Math"/>
                        </a:rPr>
                        <m:t>+</m:t>
                      </m:r>
                      <m:r>
                        <a:rPr lang="el-GR" sz="1800" i="1" dirty="0" err="1">
                          <a:latin typeface="Cambria Math"/>
                        </a:rPr>
                        <m:t>𝐸</m:t>
                      </m:r>
                      <m:d>
                        <m:dPr>
                          <m:begChr m:val="["/>
                          <m:endChr m:val="]"/>
                          <m:ctrlPr>
                            <a:rPr lang="el-GR" sz="1800" i="1" dirty="0" err="1">
                              <a:latin typeface="Cambria Math"/>
                            </a:rPr>
                          </m:ctrlPr>
                        </m:dPr>
                        <m:e>
                          <m:sSub>
                            <m:sSubPr>
                              <m:ctrlPr>
                                <a:rPr lang="el-GR" sz="1800" i="1" dirty="0" err="1">
                                  <a:latin typeface="Cambria Math"/>
                                </a:rPr>
                              </m:ctrlPr>
                            </m:sSubPr>
                            <m:e>
                              <m:r>
                                <a:rPr lang="el-GR" sz="1800" i="1" dirty="0" err="1">
                                  <a:latin typeface="Cambria Math"/>
                                </a:rPr>
                                <m:t>𝑥</m:t>
                              </m:r>
                            </m:e>
                            <m:sub>
                              <m:r>
                                <a:rPr lang="el-GR" sz="1800" i="1" dirty="0" err="1">
                                  <a:latin typeface="Cambria Math"/>
                                </a:rPr>
                                <m:t>2</m:t>
                              </m:r>
                            </m:sub>
                          </m:sSub>
                          <m:d>
                            <m:dPr>
                              <m:ctrlPr>
                                <a:rPr lang="el-GR" sz="1800" i="1" dirty="0">
                                  <a:latin typeface="Cambria Math"/>
                                </a:rPr>
                              </m:ctrlPr>
                            </m:dPr>
                            <m:e>
                              <m:r>
                                <a:rPr lang="el-GR" sz="1800" i="1" dirty="0">
                                  <a:latin typeface="Cambria Math"/>
                                </a:rPr>
                                <m:t>𝑡</m:t>
                              </m:r>
                            </m:e>
                          </m:d>
                        </m:e>
                      </m:d>
                    </m:oMath>
                  </m:oMathPara>
                </a14:m>
                <a:endParaRPr lang="el-GR"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25</a:t>
            </a:fld>
            <a:endParaRPr lang="el-GR"/>
          </a:p>
        </p:txBody>
      </p:sp>
    </p:spTree>
    <p:extLst>
      <p:ext uri="{BB962C8B-B14F-4D97-AF65-F5344CB8AC3E}">
        <p14:creationId xmlns:p14="http://schemas.microsoft.com/office/powerpoint/2010/main" val="10232500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περιγράφεται από τη σχέση: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m:t>
                            </m:r>
                            <m:r>
                              <a:rPr lang="el-GR" sz="1800" i="1" dirty="0" smtClean="0">
                                <a:latin typeface="Cambria Math"/>
                              </a:rPr>
                              <m:t>𝑡</m:t>
                            </m:r>
                            <m:r>
                              <a:rPr lang="el-GR" sz="1800" i="1" dirty="0" smtClean="0">
                                <a:latin typeface="Cambria Math"/>
                              </a:rPr>
                              <m:t>+2,&amp;−1≤</m:t>
                            </m:r>
                            <m:r>
                              <a:rPr lang="el-GR" sz="1800" i="1" dirty="0" smtClean="0">
                                <a:latin typeface="Cambria Math"/>
                              </a:rPr>
                              <m:t>𝑡</m:t>
                            </m:r>
                            <m:r>
                              <a:rPr lang="el-GR" sz="1800" i="1" dirty="0" smtClean="0">
                                <a:latin typeface="Cambria Math"/>
                              </a:rPr>
                              <m:t>&lt;0</m:t>
                            </m:r>
                          </m:e>
                          <m:e>
                            <m:r>
                              <a:rPr lang="el-GR" sz="1800" i="1" dirty="0" smtClean="0">
                                <a:latin typeface="Cambria Math"/>
                              </a:rPr>
                              <m:t>2−</m:t>
                            </m:r>
                            <m:r>
                              <a:rPr lang="el-GR" sz="1800" i="1" dirty="0" smtClean="0">
                                <a:latin typeface="Cambria Math"/>
                              </a:rPr>
                              <m:t>𝑡</m:t>
                            </m:r>
                            <m:r>
                              <a:rPr lang="el-GR" sz="1800" i="1" dirty="0" smtClean="0">
                                <a:latin typeface="Cambria Math"/>
                              </a:rPr>
                              <m:t>,&amp;  0≤</m:t>
                            </m:r>
                            <m:r>
                              <a:rPr lang="el-GR" sz="1800" i="1" dirty="0" smtClean="0">
                                <a:latin typeface="Cambria Math"/>
                              </a:rPr>
                              <m:t>𝑡</m:t>
                            </m:r>
                            <m:r>
                              <a:rPr lang="el-GR" sz="1800" i="1" dirty="0" smtClean="0">
                                <a:latin typeface="Cambria Math"/>
                              </a:rPr>
                              <m:t>&lt;2</m:t>
                            </m:r>
                          </m:e>
                          <m:e>
                            <m:r>
                              <a:rPr lang="el-GR" sz="1800" i="1" dirty="0" smtClean="0">
                                <a:latin typeface="Cambria Math"/>
                              </a:rPr>
                              <m:t>0,         </m:t>
                            </m:r>
                            <m:r>
                              <m:rPr>
                                <m:sty m:val="p"/>
                              </m:rPr>
                              <a:rPr lang="el-GR" sz="1800" i="0" dirty="0" err="1">
                                <a:latin typeface="Cambria Math"/>
                              </a:rPr>
                              <m:t>αλλού</m:t>
                            </m:r>
                          </m:e>
                        </m:eqArr>
                      </m:e>
                    </m:d>
                  </m:oMath>
                </a14:m>
                <a:endParaRPr lang="el-GR" sz="1800" dirty="0"/>
              </a:p>
              <a:p>
                <a:pPr marL="0" indent="0" algn="l">
                  <a:buNone/>
                </a:pPr>
                <a:endParaRPr lang="en-US" sz="800" dirty="0" smtClean="0"/>
              </a:p>
              <a:p>
                <a:pPr marL="0" indent="0" algn="l">
                  <a:buNone/>
                </a:pPr>
                <a:r>
                  <a:rPr lang="el-GR" sz="1800" dirty="0" smtClean="0"/>
                  <a:t>Να </a:t>
                </a:r>
                <a:r>
                  <a:rPr lang="el-GR" sz="1800" dirty="0"/>
                  <a:t>σχεδιάσετε τα σήματα </a:t>
                </a:r>
                <a14:m>
                  <m:oMath xmlns:m="http://schemas.openxmlformats.org/officeDocument/2006/math">
                    <m:r>
                      <a:rPr lang="el-GR" sz="1800" i="1" dirty="0" smtClean="0">
                        <a:latin typeface="Cambria Math"/>
                      </a:rPr>
                      <m:t>𝑥</m:t>
                    </m:r>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a:latin typeface="Cambria Math"/>
                          </a:rPr>
                        </m:ctrlPr>
                      </m:dPr>
                      <m:e>
                        <m:r>
                          <a:rPr lang="el-GR" sz="1800" i="1" dirty="0">
                            <a:latin typeface="Cambria Math"/>
                          </a:rPr>
                          <m:t>−</m:t>
                        </m:r>
                        <m:r>
                          <a:rPr lang="el-GR" sz="1800" i="1" dirty="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2</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d>
                      <m:dPr>
                        <m:ctrlPr>
                          <a:rPr lang="el-GR" sz="1800" i="1" dirty="0" err="1">
                            <a:latin typeface="Cambria Math"/>
                          </a:rPr>
                        </m:ctrlPr>
                      </m:dPr>
                      <m:e>
                        <m:r>
                          <a:rPr lang="el-GR" sz="1800" i="1" dirty="0" err="1">
                            <a:latin typeface="Cambria Math"/>
                          </a:rPr>
                          <m:t>𝑡</m:t>
                        </m:r>
                        <m:r>
                          <a:rPr lang="el-GR" sz="1800" i="1" dirty="0" err="1">
                            <a:latin typeface="Cambria Math"/>
                          </a:rPr>
                          <m:t>+1</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a:latin typeface="Cambria Math"/>
                          </a:rPr>
                          <m:t>𝑡</m:t>
                        </m:r>
                      </m:e>
                    </m:d>
                    <m:r>
                      <a:rPr lang="el-GR" sz="1800" i="1" dirty="0">
                        <a:latin typeface="Cambria Math"/>
                      </a:rPr>
                      <m:t>= </m:t>
                    </m:r>
                    <m:r>
                      <a:rPr lang="el-GR" sz="1800" i="1" dirty="0">
                        <a:latin typeface="Cambria Math"/>
                      </a:rPr>
                      <m:t>𝑥</m:t>
                    </m:r>
                    <m:d>
                      <m:dPr>
                        <m:ctrlPr>
                          <a:rPr lang="el-GR" sz="1800" i="1" dirty="0">
                            <a:latin typeface="Cambria Math"/>
                          </a:rPr>
                        </m:ctrlPr>
                      </m:dPr>
                      <m:e>
                        <m:r>
                          <a:rPr lang="el-GR" sz="1800" i="1" dirty="0">
                            <a:latin typeface="Cambria Math"/>
                          </a:rPr>
                          <m:t>2</m:t>
                        </m:r>
                        <m:r>
                          <a:rPr lang="el-GR" sz="1800" i="1" dirty="0">
                            <a:latin typeface="Cambria Math"/>
                          </a:rPr>
                          <m:t>𝑡</m:t>
                        </m:r>
                      </m:e>
                    </m:d>
                    <m:r>
                      <a:rPr lang="el-GR" sz="1800" i="1" dirty="0" smtClean="0">
                        <a:latin typeface="Cambria Math"/>
                      </a:rPr>
                      <m:t>, </m:t>
                    </m:r>
                    <m:sSub>
                      <m:sSubPr>
                        <m:ctrlPr>
                          <a:rPr lang="el-GR" sz="1800" i="1" dirty="0" smtClean="0">
                            <a:latin typeface="Cambria Math"/>
                          </a:rPr>
                        </m:ctrlPr>
                      </m:sSubPr>
                      <m:e>
                        <m:r>
                          <a:rPr lang="en-US" sz="1800" b="0" i="1" dirty="0" smtClean="0">
                            <a:latin typeface="Cambria Math"/>
                          </a:rPr>
                          <m:t>  </m:t>
                        </m:r>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err="1">
                            <a:latin typeface="Cambria Math"/>
                          </a:rPr>
                          <m:t>𝑡</m:t>
                        </m:r>
                      </m:e>
                    </m:d>
                    <m:r>
                      <a:rPr lang="el-GR" sz="1800" i="1" dirty="0" err="1">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/2</m:t>
                    </m:r>
                    <m:r>
                      <a:rPr lang="el-GR" sz="1800" i="1" dirty="0" smtClean="0">
                        <a:latin typeface="Cambria Math"/>
                      </a:rPr>
                      <m:t>), </m:t>
                    </m:r>
                    <m:r>
                      <a:rPr lang="en-US" sz="1800" b="0" i="1" dirty="0" smtClean="0">
                        <a:latin typeface="Cambria Math"/>
                      </a:rPr>
                      <m:t>  </m:t>
                    </m:r>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5</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r>
                      <a:rPr lang="el-GR" sz="1800" i="1" dirty="0">
                        <a:latin typeface="Cambria Math"/>
                      </a:rPr>
                      <m:t>(1−</m:t>
                    </m:r>
                    <m:r>
                      <a:rPr lang="el-GR" sz="1800" i="1" dirty="0">
                        <a:latin typeface="Cambria Math"/>
                      </a:rPr>
                      <m:t>𝑡</m:t>
                    </m:r>
                    <m:r>
                      <a:rPr lang="el-GR" sz="1800" i="1" dirty="0">
                        <a:latin typeface="Cambria Math"/>
                      </a:rPr>
                      <m:t>) </m:t>
                    </m:r>
                    <m:r>
                      <m:rPr>
                        <m:sty m:val="p"/>
                      </m:rPr>
                      <a:rPr lang="el-GR" sz="1800" i="0" dirty="0">
                        <a:latin typeface="Cambria Math"/>
                      </a:rPr>
                      <m:t>και</m:t>
                    </m:r>
                    <m:r>
                      <a:rPr lang="el-GR" sz="1800" i="1" dirty="0">
                        <a:latin typeface="Cambria Math"/>
                      </a:rPr>
                      <m:t> </m:t>
                    </m:r>
                    <m:sSub>
                      <m:sSubPr>
                        <m:ctrlPr>
                          <a:rPr lang="el-GR" sz="1800" i="1" dirty="0">
                            <a:latin typeface="Cambria Math"/>
                          </a:rPr>
                        </m:ctrlPr>
                      </m:sSubPr>
                      <m:e>
                        <m:r>
                          <a:rPr lang="el-GR" sz="1800" i="1" dirty="0">
                            <a:latin typeface="Cambria Math"/>
                          </a:rPr>
                          <m:t>𝑦</m:t>
                        </m:r>
                      </m:e>
                      <m:sub>
                        <m:r>
                          <a:rPr lang="el-GR" sz="1800" i="1" dirty="0">
                            <a:latin typeface="Cambria Math"/>
                          </a:rPr>
                          <m:t>6</m:t>
                        </m:r>
                      </m:sub>
                    </m:sSub>
                    <m:d>
                      <m:dPr>
                        <m:ctrlPr>
                          <a:rPr lang="el-GR" sz="1800" i="1" dirty="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r>
                      <a:rPr lang="el-GR" sz="1800" i="1" dirty="0">
                        <a:latin typeface="Cambria Math"/>
                      </a:rPr>
                      <m:t>(2</m:t>
                    </m:r>
                    <m:r>
                      <a:rPr lang="el-GR" sz="1800" i="1" dirty="0">
                        <a:latin typeface="Cambria Math"/>
                      </a:rPr>
                      <m:t>𝑡</m:t>
                    </m:r>
                    <m:r>
                      <a:rPr lang="el-GR" sz="1800" i="1" dirty="0">
                        <a:latin typeface="Cambria Math"/>
                      </a:rPr>
                      <m:t>−2</m:t>
                    </m:r>
                  </m:oMath>
                </a14:m>
                <a:r>
                  <a:rPr lang="el-GR" sz="1800" dirty="0"/>
                  <a:t>).</a:t>
                </a:r>
              </a:p>
              <a:p>
                <a:pPr marL="0" indent="0" algn="l">
                  <a:buNone/>
                </a:pPr>
                <a:endParaRPr lang="el-GR" sz="1800" dirty="0"/>
              </a:p>
              <a:p>
                <a:pPr marL="0" indent="0" algn="l">
                  <a:buNone/>
                </a:pPr>
                <a:r>
                  <a:rPr lang="el-GR" sz="1800" u="sng" dirty="0"/>
                  <a:t>Απάντηση</a:t>
                </a:r>
                <a:r>
                  <a:rPr lang="el-GR" sz="1800" dirty="0"/>
                  <a:t>: Το αρχικό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είναι:</a:t>
                </a:r>
                <a:endParaRPr lang="el-GR" sz="1800" dirty="0"/>
              </a:p>
              <a:p>
                <a:pPr marL="0" indent="0" algn="l">
                  <a:buNone/>
                </a:pPr>
                <a:r>
                  <a:rPr lang="el-GR" sz="1800" dirty="0"/>
                  <a:t>	 </a:t>
                </a:r>
              </a:p>
              <a:p>
                <a:pPr marL="0" indent="0" algn="l">
                  <a:buNone/>
                </a:pPr>
                <a:r>
                  <a:rPr lang="el-GR" sz="1800" dirty="0" smtClean="0"/>
                  <a:t>Το </a:t>
                </a:r>
                <a:r>
                  <a:rPr lang="el-GR" sz="1800" dirty="0"/>
                  <a:t>σήμα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smtClean="0"/>
                  <a:t> είναι η </a:t>
                </a:r>
                <a:r>
                  <a:rPr lang="el-GR" sz="1800" dirty="0"/>
                  <a:t>ανάκλαση 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και </a:t>
                </a:r>
                <a:br>
                  <a:rPr lang="el-GR" sz="1800" dirty="0" smtClean="0"/>
                </a:br>
                <a:r>
                  <a:rPr lang="el-GR" sz="1800" dirty="0" smtClean="0"/>
                  <a:t>υπολογίζεται  </a:t>
                </a:r>
                <a:r>
                  <a:rPr lang="el-GR" sz="1800" dirty="0"/>
                  <a:t>αντικαθιστώντας το </a:t>
                </a:r>
                <a14:m>
                  <m:oMath xmlns:m="http://schemas.openxmlformats.org/officeDocument/2006/math">
                    <m:r>
                      <a:rPr lang="el-GR" sz="1800" i="1" dirty="0" smtClean="0">
                        <a:latin typeface="Cambria Math"/>
                      </a:rPr>
                      <m:t>𝑡</m:t>
                    </m:r>
                  </m:oMath>
                </a14:m>
                <a:r>
                  <a:rPr lang="el-GR" sz="1800" dirty="0"/>
                  <a:t> με </a:t>
                </a:r>
                <a14:m>
                  <m:oMath xmlns:m="http://schemas.openxmlformats.org/officeDocument/2006/math">
                    <m:r>
                      <a:rPr lang="el-GR" sz="1800" i="1" dirty="0" smtClean="0">
                        <a:latin typeface="Cambria Math"/>
                      </a:rPr>
                      <m:t>–</m:t>
                    </m:r>
                    <m:r>
                      <a:rPr lang="el-GR" sz="1800" i="1" dirty="0" smtClean="0">
                        <a:latin typeface="Cambria Math"/>
                      </a:rPr>
                      <m:t>𝑡</m:t>
                    </m:r>
                  </m:oMath>
                </a14:m>
                <a:r>
                  <a:rPr lang="el-GR" sz="1800" dirty="0" smtClean="0"/>
                  <a:t>:</a:t>
                </a:r>
              </a:p>
              <a:p>
                <a:pPr marL="0" indent="0" algn="l">
                  <a:buNone/>
                </a:pPr>
                <a:endParaRPr lang="el-GR" sz="1800" dirty="0"/>
              </a:p>
              <a:p>
                <a:pPr marL="0" indent="0" algn="l">
                  <a:buNone/>
                </a:pPr>
                <a14:m>
                  <m:oMathPara xmlns:m="http://schemas.openxmlformats.org/officeDocument/2006/math">
                    <m:oMathParaPr>
                      <m:jc m:val="centerGroup"/>
                    </m:oMathParaPr>
                    <m:oMath xmlns:m="http://schemas.openxmlformats.org/officeDocument/2006/math">
                      <m:sSub>
                        <m:sSubPr>
                          <m:ctrlPr>
                            <a:rPr lang="el-GR" sz="1600" i="1" dirty="0" smtClean="0">
                              <a:latin typeface="Cambria Math"/>
                            </a:rPr>
                          </m:ctrlPr>
                        </m:sSubPr>
                        <m:e>
                          <m:r>
                            <a:rPr lang="el-GR" sz="1600" i="1" dirty="0" smtClean="0">
                              <a:latin typeface="Cambria Math"/>
                            </a:rPr>
                            <m:t>𝑦</m:t>
                          </m:r>
                        </m:e>
                        <m:sub>
                          <m:r>
                            <a:rPr lang="el-GR" sz="1600" i="1" dirty="0" smtClean="0">
                              <a:latin typeface="Cambria Math"/>
                            </a:rPr>
                            <m:t>1</m:t>
                          </m:r>
                        </m:sub>
                      </m:sSub>
                      <m:d>
                        <m:dPr>
                          <m:ctrlPr>
                            <a:rPr lang="el-GR" sz="1600" i="1" dirty="0" smtClean="0">
                              <a:latin typeface="Cambria Math"/>
                            </a:rPr>
                          </m:ctrlPr>
                        </m:dPr>
                        <m:e>
                          <m:r>
                            <a:rPr lang="el-GR" sz="1600" i="1" dirty="0" smtClean="0">
                              <a:latin typeface="Cambria Math"/>
                            </a:rPr>
                            <m:t>𝑡</m:t>
                          </m: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2</m:t>
                              </m:r>
                              <m:d>
                                <m:dPr>
                                  <m:ctrlPr>
                                    <a:rPr lang="el-GR" sz="1600" i="1" dirty="0" smtClean="0">
                                      <a:latin typeface="Cambria Math"/>
                                    </a:rPr>
                                  </m:ctrlPr>
                                </m:dPr>
                                <m:e>
                                  <m:r>
                                    <a:rPr lang="el-GR" sz="1600" i="1" dirty="0" smtClean="0">
                                      <a:latin typeface="Cambria Math"/>
                                    </a:rPr>
                                    <m:t>−</m:t>
                                  </m:r>
                                  <m:r>
                                    <a:rPr lang="el-GR" sz="1600" i="1" dirty="0" smtClean="0">
                                      <a:latin typeface="Cambria Math"/>
                                    </a:rPr>
                                    <m:t>𝑡</m:t>
                                  </m:r>
                                </m:e>
                              </m:d>
                              <m:r>
                                <a:rPr lang="el-GR" sz="1600" i="1" dirty="0" smtClean="0">
                                  <a:latin typeface="Cambria Math"/>
                                </a:rPr>
                                <m:t>+2,</m:t>
                              </m:r>
                              <m:r>
                                <a:rPr lang="el-GR" sz="1600" b="0" i="1" dirty="0" smtClean="0">
                                  <a:latin typeface="Cambria Math"/>
                                </a:rPr>
                                <m:t> </m:t>
                              </m:r>
                              <m:r>
                                <a:rPr lang="en-US" sz="1600" b="0" i="1" dirty="0" smtClean="0">
                                  <a:latin typeface="Cambria Math"/>
                                </a:rPr>
                                <m:t> </m:t>
                              </m:r>
                              <m:r>
                                <a:rPr lang="el-GR" sz="1600" i="1" dirty="0" smtClean="0">
                                  <a:latin typeface="Cambria Math"/>
                                </a:rPr>
                                <m:t>−1≤−</m:t>
                              </m:r>
                              <m:r>
                                <a:rPr lang="el-GR" sz="1600" i="1" dirty="0" smtClean="0">
                                  <a:latin typeface="Cambria Math"/>
                                </a:rPr>
                                <m:t>𝑡</m:t>
                              </m:r>
                              <m:r>
                                <a:rPr lang="el-GR" sz="1600" i="1" dirty="0" smtClean="0">
                                  <a:latin typeface="Cambria Math"/>
                                </a:rPr>
                                <m:t>&lt;0</m:t>
                              </m:r>
                            </m:e>
                            <m:e>
                              <m:r>
                                <a:rPr lang="el-GR" sz="1600" i="1" dirty="0" smtClean="0">
                                  <a:latin typeface="Cambria Math"/>
                                </a:rPr>
                                <m:t>2−</m:t>
                              </m:r>
                              <m:d>
                                <m:dPr>
                                  <m:ctrlPr>
                                    <a:rPr lang="el-GR" sz="1600" i="1" dirty="0" smtClean="0">
                                      <a:latin typeface="Cambria Math"/>
                                    </a:rPr>
                                  </m:ctrlPr>
                                </m:dPr>
                                <m:e>
                                  <m:r>
                                    <a:rPr lang="el-GR" sz="1600" i="1" dirty="0" smtClean="0">
                                      <a:latin typeface="Cambria Math"/>
                                    </a:rPr>
                                    <m:t>−</m:t>
                                  </m:r>
                                  <m:r>
                                    <a:rPr lang="el-GR" sz="1600" i="1" dirty="0" smtClean="0">
                                      <a:latin typeface="Cambria Math"/>
                                    </a:rPr>
                                    <m:t>𝑡</m:t>
                                  </m:r>
                                </m:e>
                              </m:d>
                              <m:r>
                                <a:rPr lang="el-GR" sz="1600" i="1" dirty="0" smtClean="0">
                                  <a:latin typeface="Cambria Math"/>
                                </a:rPr>
                                <m:t>,&amp;  </m:t>
                              </m:r>
                              <m:r>
                                <a:rPr lang="en-US" sz="1600" b="0" i="1" dirty="0" smtClean="0">
                                  <a:latin typeface="Cambria Math"/>
                                </a:rPr>
                                <m:t>         </m:t>
                              </m:r>
                              <m:r>
                                <a:rPr lang="el-GR" sz="1600" i="1" dirty="0" smtClean="0">
                                  <a:latin typeface="Cambria Math"/>
                                </a:rPr>
                                <m:t>0≤−</m:t>
                              </m:r>
                              <m:r>
                                <a:rPr lang="el-GR" sz="1600" i="1" dirty="0" smtClean="0">
                                  <a:latin typeface="Cambria Math"/>
                                </a:rPr>
                                <m:t>𝑡</m:t>
                              </m:r>
                              <m:r>
                                <a:rPr lang="el-GR" sz="1600" i="1" dirty="0" smtClean="0">
                                  <a:latin typeface="Cambria Math"/>
                                </a:rPr>
                                <m:t>&lt;2</m:t>
                              </m:r>
                            </m:e>
                            <m:e>
                              <m:r>
                                <a:rPr lang="el-GR" sz="1600" i="1" dirty="0" smtClean="0">
                                  <a:latin typeface="Cambria Math"/>
                                </a:rPr>
                                <m:t>0,         </m:t>
                              </m:r>
                              <m:r>
                                <m:rPr>
                                  <m:sty m:val="p"/>
                                </m:rPr>
                                <a:rPr lang="el-GR" sz="1600" i="0" dirty="0" smtClean="0">
                                  <a:latin typeface="Cambria Math"/>
                                </a:rPr>
                                <m:t>αλλού</m:t>
                              </m:r>
                            </m:e>
                          </m:eqAr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−2</m:t>
                              </m:r>
                              <m:r>
                                <a:rPr lang="el-GR" sz="1600" i="1" dirty="0" smtClean="0">
                                  <a:latin typeface="Cambria Math"/>
                                </a:rPr>
                                <m:t>𝑡</m:t>
                              </m:r>
                              <m:r>
                                <a:rPr lang="el-GR" sz="1600" i="1" dirty="0" smtClean="0">
                                  <a:latin typeface="Cambria Math"/>
                                </a:rPr>
                                <m:t>+2,  &amp;1≥</m:t>
                              </m:r>
                              <m:r>
                                <a:rPr lang="el-GR" sz="1600" i="1" dirty="0" smtClean="0">
                                  <a:latin typeface="Cambria Math"/>
                                </a:rPr>
                                <m:t>𝑡</m:t>
                              </m:r>
                              <m:r>
                                <a:rPr lang="el-GR" sz="1600" i="1" dirty="0" smtClean="0">
                                  <a:latin typeface="Cambria Math"/>
                                </a:rPr>
                                <m:t>&gt;0</m:t>
                              </m:r>
                            </m:e>
                            <m:e>
                              <m:r>
                                <a:rPr lang="el-GR" sz="1600" i="1" dirty="0" smtClean="0">
                                  <a:latin typeface="Cambria Math"/>
                                </a:rPr>
                                <m:t>2+</m:t>
                              </m:r>
                              <m:r>
                                <a:rPr lang="el-GR" sz="1600" i="1" dirty="0" smtClean="0">
                                  <a:latin typeface="Cambria Math"/>
                                </a:rPr>
                                <m:t>𝑡</m:t>
                              </m:r>
                              <m:r>
                                <a:rPr lang="el-GR" sz="1600" i="1" dirty="0" smtClean="0">
                                  <a:latin typeface="Cambria Math"/>
                                </a:rPr>
                                <m:t>,       0≥</m:t>
                              </m:r>
                              <m:r>
                                <a:rPr lang="el-GR" sz="1600" i="1" dirty="0" smtClean="0">
                                  <a:latin typeface="Cambria Math"/>
                                </a:rPr>
                                <m:t>𝑡</m:t>
                              </m:r>
                              <m:r>
                                <a:rPr lang="el-GR" sz="1600" i="1" dirty="0" smtClean="0">
                                  <a:latin typeface="Cambria Math"/>
                                </a:rPr>
                                <m:t>&gt;−2</m:t>
                              </m:r>
                            </m:e>
                            <m:e>
                              <m:r>
                                <a:rPr lang="el-GR" sz="1600" i="1" dirty="0" smtClean="0">
                                  <a:latin typeface="Cambria Math"/>
                                </a:rPr>
                                <m:t>0,         </m:t>
                              </m:r>
                              <m:r>
                                <m:rPr>
                                  <m:sty m:val="p"/>
                                </m:rPr>
                                <a:rPr lang="el-GR" sz="1600" i="0" dirty="0" smtClean="0">
                                  <a:latin typeface="Cambria Math"/>
                                </a:rPr>
                                <m:t>αλλού</m:t>
                              </m:r>
                            </m:e>
                          </m:eqArr>
                        </m:e>
                      </m:d>
                      <m:r>
                        <a:rPr lang="el-GR" sz="1600" i="1" dirty="0" smtClean="0">
                          <a:latin typeface="Cambria Math"/>
                        </a:rPr>
                        <m:t>=</m:t>
                      </m:r>
                      <m:d>
                        <m:dPr>
                          <m:begChr m:val="{"/>
                          <m:endChr m:val=""/>
                          <m:ctrlPr>
                            <a:rPr lang="el-GR" sz="1600" i="1" dirty="0" smtClean="0">
                              <a:latin typeface="Cambria Math"/>
                            </a:rPr>
                          </m:ctrlPr>
                        </m:dPr>
                        <m:e>
                          <m:eqArr>
                            <m:eqArrPr>
                              <m:ctrlPr>
                                <a:rPr lang="el-GR" sz="1600" i="1" dirty="0" smtClean="0">
                                  <a:latin typeface="Cambria Math"/>
                                </a:rPr>
                              </m:ctrlPr>
                            </m:eqArrPr>
                            <m:e>
                              <m:r>
                                <a:rPr lang="el-GR" sz="1600" i="1" dirty="0" smtClean="0">
                                  <a:latin typeface="Cambria Math"/>
                                </a:rPr>
                                <m:t>𝑡</m:t>
                              </m:r>
                              <m:r>
                                <a:rPr lang="el-GR" sz="1600" i="1" dirty="0" smtClean="0">
                                  <a:latin typeface="Cambria Math"/>
                                </a:rPr>
                                <m:t>+2,  −2≤</m:t>
                              </m:r>
                              <m:r>
                                <a:rPr lang="el-GR" sz="1600" i="1" dirty="0" smtClean="0">
                                  <a:latin typeface="Cambria Math"/>
                                </a:rPr>
                                <m:t>𝑡</m:t>
                              </m:r>
                              <m:r>
                                <a:rPr lang="el-GR" sz="1600" i="1" dirty="0" smtClean="0">
                                  <a:latin typeface="Cambria Math"/>
                                </a:rPr>
                                <m:t>&lt;0</m:t>
                              </m:r>
                            </m:e>
                            <m:e>
                              <m:r>
                                <a:rPr lang="el-GR" sz="1600" i="1" dirty="0" smtClean="0">
                                  <a:latin typeface="Cambria Math"/>
                                </a:rPr>
                                <m:t>2−2</m:t>
                              </m:r>
                              <m:r>
                                <a:rPr lang="el-GR" sz="1600" i="1" dirty="0" smtClean="0">
                                  <a:latin typeface="Cambria Math"/>
                                </a:rPr>
                                <m:t>𝑡</m:t>
                              </m:r>
                              <m:r>
                                <a:rPr lang="el-GR" sz="1600" i="1" dirty="0" smtClean="0">
                                  <a:latin typeface="Cambria Math"/>
                                </a:rPr>
                                <m:t>,  0≤</m:t>
                              </m:r>
                              <m:r>
                                <a:rPr lang="el-GR" sz="1600" i="1" dirty="0" smtClean="0">
                                  <a:latin typeface="Cambria Math"/>
                                </a:rPr>
                                <m:t>𝑡</m:t>
                              </m:r>
                              <m:r>
                                <a:rPr lang="el-GR" sz="1600" i="1" dirty="0" smtClean="0">
                                  <a:latin typeface="Cambria Math"/>
                                </a:rPr>
                                <m:t>&lt;1</m:t>
                              </m:r>
                            </m:e>
                            <m:e>
                              <m:r>
                                <a:rPr lang="el-GR" sz="1600" i="1" dirty="0" smtClean="0">
                                  <a:latin typeface="Cambria Math"/>
                                </a:rPr>
                                <m:t>0,         </m:t>
                              </m:r>
                              <m:r>
                                <m:rPr>
                                  <m:sty m:val="p"/>
                                </m:rPr>
                                <a:rPr lang="el-GR" sz="1600" i="0" dirty="0" err="1">
                                  <a:latin typeface="Cambria Math"/>
                                </a:rPr>
                                <m:t>αλλού</m:t>
                              </m:r>
                            </m:e>
                          </m:eqArr>
                        </m:e>
                      </m:d>
                    </m:oMath>
                  </m:oMathPara>
                </a14:m>
                <a:endParaRPr lang="el-GR" sz="1600" dirty="0"/>
              </a:p>
              <a:p>
                <a:pPr marL="0" indent="0" algn="l">
                  <a:buNone/>
                </a:pPr>
                <a:endParaRPr lang="el-GR" sz="1800" dirty="0" smtClean="0"/>
              </a:p>
              <a:p>
                <a:pPr marL="0" indent="0" algn="l">
                  <a:buNone/>
                </a:pPr>
                <a:r>
                  <a:rPr lang="el-GR" sz="1800" dirty="0" smtClean="0"/>
                  <a:t>Η </a:t>
                </a:r>
                <a:r>
                  <a:rPr lang="el-GR" sz="1800" dirty="0"/>
                  <a:t>γραφική παράσταση του σήματος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a:latin typeface="Cambria Math"/>
                          </a:rPr>
                          <m:t>𝑡</m:t>
                        </m:r>
                      </m:e>
                    </m:d>
                    <m:r>
                      <a:rPr lang="el-GR" sz="1800" i="1" dirty="0">
                        <a:latin typeface="Cambria Math"/>
                      </a:rPr>
                      <m:t>= </m:t>
                    </m:r>
                    <m:r>
                      <a:rPr lang="el-GR" sz="1800" i="1" dirty="0">
                        <a:latin typeface="Cambria Math"/>
                      </a:rPr>
                      <m:t>𝑥</m:t>
                    </m:r>
                    <m:r>
                      <a:rPr lang="el-GR" sz="1800" i="1" dirty="0">
                        <a:latin typeface="Cambria Math"/>
                      </a:rPr>
                      <m:t>(−</m:t>
                    </m:r>
                    <m:r>
                      <a:rPr lang="el-GR" sz="1800" i="1" dirty="0">
                        <a:latin typeface="Cambria Math"/>
                      </a:rPr>
                      <m:t>𝑡</m:t>
                    </m:r>
                    <m:r>
                      <a:rPr lang="el-GR" sz="1800" i="1" dirty="0">
                        <a:latin typeface="Cambria Math"/>
                      </a:rPr>
                      <m:t>)</m:t>
                    </m:r>
                  </m:oMath>
                </a14:m>
                <a:r>
                  <a:rPr lang="el-GR" sz="1800" dirty="0" smtClean="0"/>
                  <a:t>:</a:t>
                </a:r>
                <a:endParaRPr lang="el-GR" sz="1800" dirty="0"/>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26</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2636912"/>
            <a:ext cx="1872208" cy="1224136"/>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5373216"/>
            <a:ext cx="1764585" cy="1168142"/>
          </a:xfrm>
          <a:prstGeom prst="rect">
            <a:avLst/>
          </a:prstGeom>
          <a:noFill/>
          <a:ln>
            <a:noFill/>
          </a:ln>
        </p:spPr>
      </p:pic>
    </p:spTree>
    <p:extLst>
      <p:ext uri="{BB962C8B-B14F-4D97-AF65-F5344CB8AC3E}">
        <p14:creationId xmlns:p14="http://schemas.microsoft.com/office/powerpoint/2010/main" val="3680140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2</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μια </a:t>
                </a:r>
                <a:r>
                  <a:rPr lang="el-GR" sz="1800" dirty="0"/>
                  <a:t>χρονικά μετατοπισμένη μορφή 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endParaRPr lang="el-GR" sz="1800" dirty="0" smtClean="0"/>
              </a:p>
              <a:p>
                <a:pPr marL="0" indent="0" algn="l">
                  <a:buNone/>
                </a:pPr>
                <a:endParaRPr lang="el-GR" sz="1800" dirty="0" smtClean="0"/>
              </a:p>
              <a:p>
                <a:pPr marL="0" indent="0" algn="l">
                  <a:buNone/>
                </a:pPr>
                <a14:m>
                  <m:oMathPara xmlns:m="http://schemas.openxmlformats.org/officeDocument/2006/math">
                    <m:oMathParaPr>
                      <m:jc m:val="left"/>
                    </m:oMathParaPr>
                    <m:oMath xmlns:m="http://schemas.openxmlformats.org/officeDocument/2006/math">
                      <m:sSub>
                        <m:sSubPr>
                          <m:ctrlPr>
                            <a:rPr lang="el-GR" sz="1800" i="1" dirty="0">
                              <a:latin typeface="Cambria Math"/>
                            </a:rPr>
                          </m:ctrlPr>
                        </m:sSubPr>
                        <m:e>
                          <m:r>
                            <a:rPr lang="el-GR" sz="1800" i="1" dirty="0">
                              <a:latin typeface="Cambria Math"/>
                            </a:rPr>
                            <m:t>𝑦</m:t>
                          </m:r>
                        </m:e>
                        <m:sub>
                          <m:r>
                            <a:rPr lang="el-GR" sz="1800" i="1" dirty="0">
                              <a:latin typeface="Cambria Math"/>
                            </a:rPr>
                            <m:t>2</m:t>
                          </m:r>
                        </m:sub>
                      </m:sSub>
                      <m:d>
                        <m:dPr>
                          <m:ctrlPr>
                            <a:rPr lang="el-GR" sz="1800" i="1" dirty="0">
                              <a:latin typeface="Cambria Math"/>
                            </a:rPr>
                          </m:ctrlPr>
                        </m:dPr>
                        <m:e>
                          <m:r>
                            <a:rPr lang="el-GR" sz="1800" i="1" dirty="0">
                              <a:latin typeface="Cambria Math"/>
                            </a:rPr>
                            <m:t>𝑡</m:t>
                          </m:r>
                        </m:e>
                      </m:d>
                      <m:r>
                        <a:rPr lang="el-GR" sz="1800" i="1" dirty="0">
                          <a:latin typeface="Cambria Math"/>
                        </a:rPr>
                        <m:t>=</m:t>
                      </m:r>
                      <m:d>
                        <m:dPr>
                          <m:begChr m:val="{"/>
                          <m:endChr m:val=""/>
                          <m:ctrlPr>
                            <a:rPr lang="el-GR" sz="1800" i="1" dirty="0">
                              <a:latin typeface="Cambria Math"/>
                            </a:rPr>
                          </m:ctrlPr>
                        </m:dPr>
                        <m:e>
                          <m:eqArr>
                            <m:eqArrPr>
                              <m:ctrlPr>
                                <a:rPr lang="el-GR" sz="1800" i="1" dirty="0">
                                  <a:latin typeface="Cambria Math"/>
                                </a:rPr>
                              </m:ctrlPr>
                            </m:eqArrPr>
                            <m:e>
                              <m:r>
                                <a:rPr lang="el-GR" sz="1800" i="1" dirty="0">
                                  <a:latin typeface="Cambria Math"/>
                                </a:rPr>
                                <m:t>4+2</m:t>
                              </m:r>
                              <m:r>
                                <a:rPr lang="el-GR" sz="1800" i="1" dirty="0">
                                  <a:latin typeface="Cambria Math"/>
                                </a:rPr>
                                <m:t>𝑡</m:t>
                              </m:r>
                              <m:r>
                                <a:rPr lang="el-GR" sz="1800" i="1" dirty="0">
                                  <a:latin typeface="Cambria Math"/>
                                </a:rPr>
                                <m:t>, −2≤</m:t>
                              </m:r>
                              <m:r>
                                <a:rPr lang="el-GR" sz="1800" i="1" dirty="0">
                                  <a:latin typeface="Cambria Math"/>
                                </a:rPr>
                                <m:t>𝑡</m:t>
                              </m:r>
                              <m:r>
                                <a:rPr lang="el-GR" sz="1800" i="1" dirty="0">
                                  <a:latin typeface="Cambria Math"/>
                                </a:rPr>
                                <m:t>&lt;−1</m:t>
                              </m:r>
                            </m:e>
                            <m:e>
                              <m:r>
                                <a:rPr lang="el-GR" sz="1800" i="1" dirty="0">
                                  <a:latin typeface="Cambria Math"/>
                                </a:rPr>
                                <m:t>1−</m:t>
                              </m:r>
                              <m:r>
                                <a:rPr lang="el-GR" sz="1800" i="1" dirty="0">
                                  <a:latin typeface="Cambria Math"/>
                                </a:rPr>
                                <m:t>𝑡</m:t>
                              </m:r>
                              <m:r>
                                <a:rPr lang="el-GR" sz="1800" i="1" dirty="0">
                                  <a:latin typeface="Cambria Math"/>
                                </a:rPr>
                                <m:t>,&amp;    −1≤</m:t>
                              </m:r>
                              <m:r>
                                <a:rPr lang="el-GR" sz="1800" i="1" dirty="0">
                                  <a:latin typeface="Cambria Math"/>
                                </a:rPr>
                                <m:t>𝑡</m:t>
                              </m:r>
                              <m:r>
                                <a:rPr lang="el-GR" sz="1800" i="1" dirty="0">
                                  <a:latin typeface="Cambria Math"/>
                                </a:rPr>
                                <m:t>&lt;1</m:t>
                              </m:r>
                            </m:e>
                            <m:e>
                              <m:r>
                                <a:rPr lang="el-GR" sz="1800" i="1" dirty="0">
                                  <a:latin typeface="Cambria Math"/>
                                </a:rPr>
                                <m:t>0,         </m:t>
                              </m:r>
                              <m:r>
                                <m:rPr>
                                  <m:sty m:val="p"/>
                                </m:rPr>
                                <a:rPr lang="el-GR" sz="1800" i="0" dirty="0" err="1">
                                  <a:latin typeface="Cambria Math"/>
                                </a:rPr>
                                <m:t>αλλού</m:t>
                              </m:r>
                            </m:e>
                          </m:eqArr>
                        </m:e>
                      </m:d>
                    </m:oMath>
                  </m:oMathPara>
                </a14:m>
                <a:endParaRPr lang="el-GR" sz="1800" dirty="0"/>
              </a:p>
              <a:p>
                <a:pPr marL="0" indent="0" algn="l">
                  <a:buNone/>
                </a:pPr>
                <a:endParaRPr lang="el-GR" sz="1800" dirty="0" smtClean="0"/>
              </a:p>
              <a:p>
                <a:pPr marL="0" indent="0" algn="l">
                  <a:buNone/>
                </a:pPr>
                <a:r>
                  <a:rPr lang="el-GR" sz="1800" dirty="0" smtClean="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smtClean="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χρονική </a:t>
                </a:r>
                <a:r>
                  <a:rPr lang="el-GR" sz="1800" dirty="0"/>
                  <a:t>συστολή και </a:t>
                </a:r>
                <a:r>
                  <a:rPr lang="el-GR" sz="1800" dirty="0" smtClean="0"/>
                  <a:t>διαστολή </a:t>
                </a:r>
                <a:r>
                  <a:rPr lang="el-GR" sz="1800" dirty="0"/>
                  <a:t>του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r>
                  <a:rPr lang="el-GR" sz="1800" dirty="0" smtClean="0"/>
                  <a:t>αντίστοιχα</a:t>
                </a:r>
                <a:r>
                  <a:rPr lang="el-GR" sz="1800" dirty="0"/>
                  <a:t>:</a:t>
                </a:r>
                <a:endParaRPr lang="el-GR" sz="1800" dirty="0" smtClean="0"/>
              </a:p>
              <a:p>
                <a:pPr marL="0" indent="0" algn="l">
                  <a:buNone/>
                </a:pPr>
                <a:endParaRPr lang="el-GR" sz="1800" dirty="0"/>
              </a:p>
              <a:p>
                <a:pPr marL="0" indent="0" algn="l">
                  <a:buNone/>
                </a:pPr>
                <a14:m>
                  <m:oMathPara xmlns:m="http://schemas.openxmlformats.org/officeDocument/2006/math">
                    <m:oMathParaPr>
                      <m:jc m:val="left"/>
                    </m:oMathParaPr>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3</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2+4</m:t>
                              </m:r>
                              <m:r>
                                <a:rPr lang="el-GR" sz="1800" i="1" dirty="0" smtClean="0">
                                  <a:latin typeface="Cambria Math"/>
                                </a:rPr>
                                <m:t>𝑡</m:t>
                              </m:r>
                              <m:r>
                                <a:rPr lang="el-GR" sz="1800" i="1" dirty="0" smtClean="0">
                                  <a:latin typeface="Cambria Math"/>
                                </a:rPr>
                                <m:t>,−</m:t>
                              </m:r>
                              <m:f>
                                <m:fPr>
                                  <m:ctrlPr>
                                    <a:rPr lang="el-GR" sz="1800" i="1" dirty="0" smtClean="0">
                                      <a:latin typeface="Cambria Math"/>
                                    </a:rPr>
                                  </m:ctrlPr>
                                </m:fPr>
                                <m:num>
                                  <m:r>
                                    <a:rPr lang="el-GR" sz="1800" i="1" dirty="0" smtClean="0">
                                      <a:latin typeface="Cambria Math"/>
                                    </a:rPr>
                                    <m:t>1</m:t>
                                  </m:r>
                                </m:num>
                                <m:den>
                                  <m:r>
                                    <a:rPr lang="el-GR" sz="1800" i="1" dirty="0" smtClean="0">
                                      <a:latin typeface="Cambria Math"/>
                                    </a:rPr>
                                    <m:t>2</m:t>
                                  </m:r>
                                </m:den>
                              </m:f>
                              <m:r>
                                <a:rPr lang="el-GR" sz="1800" i="1" dirty="0" smtClean="0">
                                  <a:latin typeface="Cambria Math"/>
                                </a:rPr>
                                <m:t>≤</m:t>
                              </m:r>
                              <m:r>
                                <a:rPr lang="el-GR" sz="1800" i="1" dirty="0" smtClean="0">
                                  <a:latin typeface="Cambria Math"/>
                                </a:rPr>
                                <m:t>𝑡</m:t>
                              </m:r>
                              <m:r>
                                <a:rPr lang="el-GR" sz="1800" i="1" dirty="0" smtClean="0">
                                  <a:latin typeface="Cambria Math"/>
                                </a:rPr>
                                <m:t>&lt;0</m:t>
                              </m:r>
                            </m:e>
                            <m:e>
                              <m:r>
                                <a:rPr lang="el-GR" sz="1800" i="1" dirty="0" smtClean="0">
                                  <a:latin typeface="Cambria Math"/>
                                </a:rPr>
                                <m:t>2−2</m:t>
                              </m:r>
                              <m:r>
                                <a:rPr lang="el-GR" sz="1800" i="1" dirty="0" smtClean="0">
                                  <a:latin typeface="Cambria Math"/>
                                </a:rPr>
                                <m:t>𝑡</m:t>
                              </m:r>
                              <m:r>
                                <a:rPr lang="el-GR" sz="1800" i="1" dirty="0" smtClean="0">
                                  <a:latin typeface="Cambria Math"/>
                                </a:rPr>
                                <m:t>,&amp; 0≤</m:t>
                              </m:r>
                              <m:r>
                                <a:rPr lang="el-GR" sz="1800" i="1" dirty="0" smtClean="0">
                                  <a:latin typeface="Cambria Math"/>
                                </a:rPr>
                                <m:t>𝑡</m:t>
                              </m:r>
                              <m:r>
                                <a:rPr lang="el-GR" sz="1800" i="1" dirty="0" smtClean="0">
                                  <a:latin typeface="Cambria Math"/>
                                </a:rPr>
                                <m:t>&lt;1</m:t>
                              </m:r>
                            </m:e>
                            <m:e>
                              <m:r>
                                <a:rPr lang="el-GR" sz="1800" i="1" dirty="0" smtClean="0">
                                  <a:latin typeface="Cambria Math"/>
                                </a:rPr>
                                <m:t>0,         </m:t>
                              </m:r>
                              <m:r>
                                <m:rPr>
                                  <m:sty m:val="p"/>
                                </m:rPr>
                                <a:rPr lang="el-GR" sz="1800" i="0" dirty="0" err="1">
                                  <a:latin typeface="Cambria Math"/>
                                </a:rPr>
                                <m:t>αλλού</m:t>
                              </m:r>
                            </m:e>
                          </m:eqArr>
                        </m:e>
                      </m:d>
                    </m:oMath>
                  </m:oMathPara>
                </a14:m>
                <a:endParaRPr lang="el-GR" sz="1800" dirty="0"/>
              </a:p>
              <a:p>
                <a:pPr marL="0" indent="0" algn="l">
                  <a:buNone/>
                </a:pPr>
                <a:r>
                  <a:rPr lang="el-GR" sz="1800" dirty="0"/>
                  <a:t> </a:t>
                </a:r>
              </a:p>
              <a:p>
                <a:pPr marL="0" indent="0" algn="l">
                  <a:buNone/>
                </a:pP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4</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2+</m:t>
                            </m:r>
                            <m:r>
                              <a:rPr lang="el-GR" sz="1800" i="1" dirty="0" smtClean="0">
                                <a:latin typeface="Cambria Math"/>
                              </a:rPr>
                              <m:t>𝑡</m:t>
                            </m:r>
                            <m:r>
                              <a:rPr lang="el-GR" sz="1800" i="1" dirty="0" smtClean="0">
                                <a:latin typeface="Cambria Math"/>
                              </a:rPr>
                              <m:t>,    −2≤</m:t>
                            </m:r>
                            <m:r>
                              <a:rPr lang="el-GR" sz="1800" i="1" dirty="0" smtClean="0">
                                <a:latin typeface="Cambria Math"/>
                              </a:rPr>
                              <m:t>𝑡</m:t>
                            </m:r>
                            <m:r>
                              <a:rPr lang="el-GR" sz="1800" i="1" dirty="0" smtClean="0">
                                <a:latin typeface="Cambria Math"/>
                              </a:rPr>
                              <m:t>&lt;0</m:t>
                            </m:r>
                          </m:e>
                          <m:e>
                            <m:r>
                              <a:rPr lang="el-GR" sz="1800" i="1" dirty="0" smtClean="0">
                                <a:latin typeface="Cambria Math"/>
                              </a:rPr>
                              <m:t>2−</m:t>
                            </m:r>
                            <m:f>
                              <m:fPr>
                                <m:ctrlPr>
                                  <a:rPr lang="el-GR" sz="1800" i="1" dirty="0" smtClean="0">
                                    <a:latin typeface="Cambria Math"/>
                                  </a:rPr>
                                </m:ctrlPr>
                              </m:fPr>
                              <m:num>
                                <m:r>
                                  <a:rPr lang="el-GR" sz="1800" i="1" dirty="0" smtClean="0">
                                    <a:latin typeface="Cambria Math"/>
                                  </a:rPr>
                                  <m:t>𝑡</m:t>
                                </m:r>
                              </m:num>
                              <m:den>
                                <m:r>
                                  <a:rPr lang="el-GR" sz="1800" i="1" dirty="0" smtClean="0">
                                    <a:latin typeface="Cambria Math"/>
                                  </a:rPr>
                                  <m:t>2</m:t>
                                </m:r>
                              </m:den>
                            </m:f>
                            <m:r>
                              <a:rPr lang="el-GR" sz="1800" i="1" dirty="0" smtClean="0">
                                <a:latin typeface="Cambria Math"/>
                              </a:rPr>
                              <m:t>,   &amp; 0≤</m:t>
                            </m:r>
                            <m:r>
                              <a:rPr lang="el-GR" sz="1800" i="1" dirty="0" smtClean="0">
                                <a:latin typeface="Cambria Math"/>
                              </a:rPr>
                              <m:t>𝑡</m:t>
                            </m:r>
                            <m:r>
                              <a:rPr lang="el-GR" sz="1800" i="1" dirty="0" smtClean="0">
                                <a:latin typeface="Cambria Math"/>
                              </a:rPr>
                              <m:t>&lt;4</m:t>
                            </m:r>
                          </m:e>
                          <m:e>
                            <m:r>
                              <a:rPr lang="el-GR" sz="1800" i="1" dirty="0" smtClean="0">
                                <a:latin typeface="Cambria Math"/>
                              </a:rPr>
                              <m:t>0,         </m:t>
                            </m:r>
                            <m:r>
                              <m:rPr>
                                <m:sty m:val="p"/>
                              </m:rPr>
                              <a:rPr lang="el-GR" sz="1800" i="0" dirty="0" err="1">
                                <a:latin typeface="Cambria Math"/>
                              </a:rPr>
                              <m:t>αλλού</m:t>
                            </m:r>
                          </m:e>
                        </m:eqArr>
                      </m:e>
                    </m:d>
                  </m:oMath>
                </a14:m>
                <a:r>
                  <a:rPr lang="el-GR" sz="1800" dirty="0"/>
                  <a:t>	 </a:t>
                </a:r>
              </a:p>
              <a:p>
                <a:pPr marL="0" indent="0" algn="l">
                  <a:buNone/>
                </a:pPr>
                <a:r>
                  <a:rPr lang="el-GR" sz="1800" dirty="0" smtClean="0"/>
                  <a:t> </a:t>
                </a: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27</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28531" y="1558865"/>
            <a:ext cx="1636798" cy="1190301"/>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26388" y="3378199"/>
            <a:ext cx="1636798" cy="1249295"/>
          </a:xfrm>
          <a:prstGeom prst="rect">
            <a:avLst/>
          </a:prstGeom>
          <a:noFill/>
          <a:ln>
            <a:noFill/>
          </a:ln>
        </p:spPr>
      </p:pic>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28530" y="5013176"/>
            <a:ext cx="1999853" cy="1296144"/>
          </a:xfrm>
          <a:prstGeom prst="rect">
            <a:avLst/>
          </a:prstGeom>
          <a:noFill/>
          <a:ln>
            <a:noFill/>
          </a:ln>
        </p:spPr>
      </p:pic>
    </p:spTree>
    <p:extLst>
      <p:ext uri="{BB962C8B-B14F-4D97-AF65-F5344CB8AC3E}">
        <p14:creationId xmlns:p14="http://schemas.microsoft.com/office/powerpoint/2010/main" val="1311738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Άσκηση 4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5</m:t>
                        </m:r>
                      </m:sub>
                    </m:sSub>
                    <m:d>
                      <m:dPr>
                        <m:ctrlPr>
                          <a:rPr lang="el-GR" sz="1800" i="1" dirty="0" smtClean="0">
                            <a:latin typeface="Cambria Math"/>
                          </a:rPr>
                        </m:ctrlPr>
                      </m:dPr>
                      <m:e>
                        <m:r>
                          <a:rPr lang="el-GR" sz="1800" i="1" dirty="0" smtClean="0">
                            <a:latin typeface="Cambria Math"/>
                          </a:rPr>
                          <m:t>𝑡</m:t>
                        </m:r>
                      </m:e>
                    </m:d>
                  </m:oMath>
                </a14:m>
                <a:r>
                  <a:rPr lang="el-GR" sz="1800" dirty="0"/>
                  <a:t> </a:t>
                </a:r>
                <a:r>
                  <a:rPr lang="el-GR" sz="1800" dirty="0" smtClean="0"/>
                  <a:t>είναι μια </a:t>
                </a:r>
                <a:r>
                  <a:rPr lang="el-GR" sz="1800" dirty="0"/>
                  <a:t>χρονικά μετατοπισμένη μορφή προς τα δεξιά του σήματος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1</m:t>
                        </m:r>
                      </m:sub>
                    </m:sSub>
                    <m:d>
                      <m:dPr>
                        <m:ctrlPr>
                          <a:rPr lang="el-GR" sz="1800" i="1" dirty="0" smtClean="0">
                            <a:latin typeface="Cambria Math"/>
                          </a:rPr>
                        </m:ctrlPr>
                      </m:dPr>
                      <m:e>
                        <m:r>
                          <a:rPr lang="el-GR" sz="1800" i="1" dirty="0" smtClean="0">
                            <a:latin typeface="Cambria Math"/>
                          </a:rPr>
                          <m:t>𝑡</m:t>
                        </m:r>
                      </m:e>
                    </m:d>
                  </m:oMath>
                </a14:m>
                <a:r>
                  <a:rPr lang="el-GR" sz="1800" dirty="0"/>
                  <a:t>, δηλαδή της ανάκλασης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a:t>
                </a:r>
                <a:endParaRPr lang="el-GR" sz="1800" dirty="0" smtClean="0"/>
              </a:p>
              <a:p>
                <a:pPr marL="0" indent="0" algn="l">
                  <a:buNone/>
                </a:pPr>
                <a:endParaRPr lang="el-GR" sz="1800" dirty="0"/>
              </a:p>
              <a:p>
                <a:pPr marL="0" indent="0" algn="l">
                  <a:buNone/>
                </a:pPr>
                <a:endParaRPr lang="el-GR" sz="1800" dirty="0" smtClean="0"/>
              </a:p>
              <a:p>
                <a:pPr marL="0" indent="0" algn="l">
                  <a:buNone/>
                </a:pPr>
                <a:endParaRPr lang="el-GR" sz="1800" dirty="0"/>
              </a:p>
              <a:p>
                <a:pPr marL="0" indent="0" algn="l">
                  <a:buNone/>
                </a:pPr>
                <a:endParaRPr lang="el-GR" sz="1800" dirty="0" smtClean="0"/>
              </a:p>
              <a:p>
                <a:pPr marL="0" indent="0" algn="l">
                  <a:buNone/>
                </a:pPr>
                <a:endParaRPr lang="el-GR" sz="1800" dirty="0" smtClean="0"/>
              </a:p>
              <a:p>
                <a:pPr marL="0" indent="0" algn="l">
                  <a:buNone/>
                </a:pPr>
                <a:endParaRPr lang="el-GR" sz="1800" dirty="0" smtClean="0"/>
              </a:p>
              <a:p>
                <a:pPr marL="0" indent="0" algn="l">
                  <a:buNone/>
                </a:pPr>
                <a:r>
                  <a:rPr lang="el-GR" sz="1800" dirty="0" smtClean="0"/>
                  <a:t>Το </a:t>
                </a:r>
                <a14:m>
                  <m:oMath xmlns:m="http://schemas.openxmlformats.org/officeDocument/2006/math">
                    <m:sSub>
                      <m:sSubPr>
                        <m:ctrlPr>
                          <a:rPr lang="el-GR" sz="1800" i="1" dirty="0" smtClean="0">
                            <a:latin typeface="Cambria Math"/>
                          </a:rPr>
                        </m:ctrlPr>
                      </m:sSubPr>
                      <m:e>
                        <m:r>
                          <a:rPr lang="el-GR" sz="1800" i="1" dirty="0" smtClean="0">
                            <a:latin typeface="Cambria Math"/>
                          </a:rPr>
                          <m:t>𝑦</m:t>
                        </m:r>
                      </m:e>
                      <m:sub>
                        <m:r>
                          <a:rPr lang="el-GR" sz="1800" i="1" dirty="0" smtClean="0">
                            <a:latin typeface="Cambria Math"/>
                          </a:rPr>
                          <m:t>6</m:t>
                        </m:r>
                      </m:sub>
                    </m:sSub>
                    <m:d>
                      <m:dPr>
                        <m:ctrlPr>
                          <a:rPr lang="el-GR" sz="1800" i="1" dirty="0" smtClean="0">
                            <a:latin typeface="Cambria Math"/>
                          </a:rPr>
                        </m:ctrlPr>
                      </m:dPr>
                      <m:e>
                        <m:r>
                          <a:rPr lang="el-GR" sz="1800" i="1" dirty="0" smtClean="0">
                            <a:latin typeface="Cambria Math"/>
                          </a:rPr>
                          <m:t>𝑡</m:t>
                        </m:r>
                      </m:e>
                    </m:d>
                    <m:r>
                      <a:rPr lang="el-GR" sz="1800" i="1" dirty="0" smtClean="0">
                        <a:latin typeface="Cambria Math"/>
                      </a:rPr>
                      <m:t>=</m:t>
                    </m:r>
                    <m:r>
                      <a:rPr lang="el-GR" sz="1800" i="1" dirty="0" smtClean="0">
                        <a:latin typeface="Cambria Math"/>
                      </a:rPr>
                      <m:t>𝑥</m:t>
                    </m:r>
                    <m:d>
                      <m:dPr>
                        <m:begChr m:val="["/>
                        <m:endChr m:val="]"/>
                        <m:ctrlPr>
                          <a:rPr lang="el-GR" sz="1800" i="1" dirty="0" smtClean="0">
                            <a:latin typeface="Cambria Math"/>
                          </a:rPr>
                        </m:ctrlPr>
                      </m:dPr>
                      <m:e>
                        <m:r>
                          <a:rPr lang="el-GR" sz="1800" i="1" dirty="0" smtClean="0">
                            <a:latin typeface="Cambria Math"/>
                          </a:rPr>
                          <m:t>2</m:t>
                        </m:r>
                        <m:d>
                          <m:dPr>
                            <m:ctrlPr>
                              <a:rPr lang="el-GR" sz="1800" i="1" dirty="0" smtClean="0">
                                <a:latin typeface="Cambria Math"/>
                              </a:rPr>
                            </m:ctrlPr>
                          </m:dPr>
                          <m:e>
                            <m:r>
                              <a:rPr lang="el-GR" sz="1800" i="1" dirty="0" smtClean="0">
                                <a:latin typeface="Cambria Math"/>
                              </a:rPr>
                              <m:t>𝑡</m:t>
                            </m:r>
                            <m:r>
                              <a:rPr lang="el-GR" sz="1800" i="1" dirty="0" smtClean="0">
                                <a:latin typeface="Cambria Math"/>
                              </a:rPr>
                              <m:t>−1</m:t>
                            </m:r>
                          </m:e>
                        </m:d>
                      </m:e>
                    </m:d>
                  </m:oMath>
                </a14:m>
                <a:r>
                  <a:rPr lang="el-GR" sz="1800" dirty="0"/>
                  <a:t> αποτελεί μια διαστολή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−1)</m:t>
                    </m:r>
                  </m:oMath>
                </a14:m>
                <a:r>
                  <a:rPr lang="el-GR" sz="1800" dirty="0"/>
                  <a:t> δηλαδή της χρονικά μετατοπισμένης μορφής του σήματος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a:t>
                </a:r>
              </a:p>
              <a:p>
                <a:pPr marL="0" indent="0" algn="l">
                  <a:buNone/>
                </a:pPr>
                <a:r>
                  <a:rPr lang="el-GR" sz="1800" dirty="0"/>
                  <a:t> </a:t>
                </a:r>
              </a:p>
              <a:p>
                <a:pPr marL="0" indent="0" algn="l">
                  <a:buNone/>
                </a:pPr>
                <a:r>
                  <a:rPr lang="el-GR" sz="1800" dirty="0"/>
                  <a:t> 	 </a:t>
                </a:r>
              </a:p>
              <a:p>
                <a:pPr marL="0" indent="0" algn="l">
                  <a:buNone/>
                </a:pPr>
                <a:endParaRPr lang="el-GR" sz="1800" dirty="0"/>
              </a:p>
              <a:p>
                <a:pPr marL="0" indent="0" algn="l">
                  <a:buNone/>
                </a:pPr>
                <a:r>
                  <a:rPr lang="el-GR" sz="1800" dirty="0"/>
                  <a:t> </a:t>
                </a:r>
              </a:p>
              <a:p>
                <a:pPr marL="0" indent="0" algn="l">
                  <a:buNone/>
                </a:pPr>
                <a:endParaRPr lang="el-GR" sz="1800" dirty="0"/>
              </a:p>
              <a:p>
                <a:pPr marL="0" indent="0" algn="l">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28</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916832"/>
            <a:ext cx="1791860" cy="1296144"/>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4162" y="4581128"/>
            <a:ext cx="1862569" cy="1296144"/>
          </a:xfrm>
          <a:prstGeom prst="rect">
            <a:avLst/>
          </a:prstGeom>
          <a:noFill/>
          <a:ln>
            <a:noFill/>
          </a:ln>
        </p:spPr>
      </p:pic>
    </p:spTree>
    <p:extLst>
      <p:ext uri="{BB962C8B-B14F-4D97-AF65-F5344CB8AC3E}">
        <p14:creationId xmlns:p14="http://schemas.microsoft.com/office/powerpoint/2010/main" val="12344391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l-GR" b="1" dirty="0"/>
              <a:t>6</a:t>
            </a:r>
            <a:r>
              <a:rPr lang="el-GR" b="1" dirty="0" smtClean="0"/>
              <a:t>. </a:t>
            </a:r>
            <a:r>
              <a:rPr lang="el-GR" b="1" dirty="0"/>
              <a:t>Ιδιότητες </a:t>
            </a:r>
            <a:r>
              <a:rPr lang="el-GR" b="1" dirty="0" smtClean="0"/>
              <a:t>Σημάτων </a:t>
            </a:r>
            <a:r>
              <a:rPr lang="en-US" b="1" dirty="0" smtClean="0"/>
              <a:t/>
            </a:r>
            <a:br>
              <a:rPr lang="en-US" b="1" dirty="0" smtClean="0"/>
            </a:br>
            <a:r>
              <a:rPr lang="el-GR" b="1" dirty="0" smtClean="0"/>
              <a:t>Συνεχούς </a:t>
            </a:r>
            <a:r>
              <a:rPr lang="el-GR" b="1" dirty="0"/>
              <a:t>Χρόνου</a:t>
            </a:r>
          </a:p>
        </p:txBody>
      </p:sp>
      <p:sp>
        <p:nvSpPr>
          <p:cNvPr id="3" name="Slide Number Placeholder 2"/>
          <p:cNvSpPr>
            <a:spLocks noGrp="1"/>
          </p:cNvSpPr>
          <p:nvPr>
            <p:ph type="sldNum" sz="quarter" idx="12"/>
          </p:nvPr>
        </p:nvSpPr>
        <p:spPr/>
        <p:txBody>
          <a:bodyPr/>
          <a:lstStyle/>
          <a:p>
            <a:fld id="{0B0EBAE1-C03B-424B-868F-E6C23C4F0113}" type="slidenum">
              <a:rPr lang="el-GR" smtClean="0"/>
              <a:t>29</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lstStyle/>
          <a:p>
            <a:r>
              <a:rPr lang="el-GR" b="1" dirty="0" smtClean="0"/>
              <a:t>1. Σκοποί </a:t>
            </a:r>
            <a:r>
              <a:rPr lang="el-GR" b="1" dirty="0"/>
              <a:t>της Θεωρίας Σημάτων</a:t>
            </a:r>
          </a:p>
        </p:txBody>
      </p:sp>
      <p:sp>
        <p:nvSpPr>
          <p:cNvPr id="3" name="Slide Number Placeholder 2"/>
          <p:cNvSpPr>
            <a:spLocks noGrp="1"/>
          </p:cNvSpPr>
          <p:nvPr>
            <p:ph type="sldNum" sz="quarter" idx="12"/>
          </p:nvPr>
        </p:nvSpPr>
        <p:spPr/>
        <p:txBody>
          <a:bodyPr/>
          <a:lstStyle/>
          <a:p>
            <a:fld id="{0B0EBAE1-C03B-424B-868F-E6C23C4F0113}" type="slidenum">
              <a:rPr lang="el-GR" smtClean="0"/>
              <a:t>3</a:t>
            </a:fld>
            <a:endParaRPr lang="el-GR"/>
          </a:p>
        </p:txBody>
      </p:sp>
    </p:spTree>
    <p:extLst>
      <p:ext uri="{BB962C8B-B14F-4D97-AF65-F5344CB8AC3E}">
        <p14:creationId xmlns:p14="http://schemas.microsoft.com/office/powerpoint/2010/main" val="40823368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Ιδιότητες Σημάτων Συνεχούς </a:t>
            </a:r>
            <a:r>
              <a:rPr lang="el-GR" dirty="0" smtClean="0"/>
              <a:t>Χρόνου</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buFont typeface="+mj-lt"/>
              <a:buAutoNum type="arabicPeriod"/>
            </a:pPr>
            <a:r>
              <a:rPr lang="el-GR" sz="1800" dirty="0" smtClean="0"/>
              <a:t>Απλά </a:t>
            </a:r>
            <a:r>
              <a:rPr lang="el-GR" sz="1800" dirty="0"/>
              <a:t>και Στοχαστικά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Αιτιατά </a:t>
            </a:r>
            <a:r>
              <a:rPr lang="el-GR" sz="1800" dirty="0"/>
              <a:t>και μη Αιτιατά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Σήματα </a:t>
            </a:r>
            <a:r>
              <a:rPr lang="el-GR" sz="1800" dirty="0"/>
              <a:t>Πεπερασμένου </a:t>
            </a:r>
            <a:r>
              <a:rPr lang="el-GR" sz="1800" dirty="0" smtClean="0"/>
              <a:t>Πλάτους</a:t>
            </a:r>
            <a:endParaRPr lang="el-GR" sz="1800" dirty="0"/>
          </a:p>
          <a:p>
            <a:pPr algn="l">
              <a:lnSpc>
                <a:spcPct val="150000"/>
              </a:lnSpc>
              <a:spcBef>
                <a:spcPts val="600"/>
              </a:spcBef>
              <a:spcAft>
                <a:spcPts val="600"/>
              </a:spcAft>
              <a:buFont typeface="+mj-lt"/>
              <a:buAutoNum type="arabicPeriod"/>
            </a:pPr>
            <a:r>
              <a:rPr lang="el-GR" sz="1800" dirty="0" smtClean="0"/>
              <a:t>Σήματα </a:t>
            </a:r>
            <a:r>
              <a:rPr lang="el-GR" sz="1800" dirty="0"/>
              <a:t>Πεπερασμένης και Σήματα Άπειρης </a:t>
            </a:r>
            <a:r>
              <a:rPr lang="el-GR" sz="1800" dirty="0" smtClean="0"/>
              <a:t>Διάρκειας</a:t>
            </a:r>
            <a:endParaRPr lang="el-GR" sz="1800" dirty="0"/>
          </a:p>
          <a:p>
            <a:pPr algn="l">
              <a:lnSpc>
                <a:spcPct val="150000"/>
              </a:lnSpc>
              <a:spcBef>
                <a:spcPts val="600"/>
              </a:spcBef>
              <a:spcAft>
                <a:spcPts val="600"/>
              </a:spcAft>
              <a:buFont typeface="+mj-lt"/>
              <a:buAutoNum type="arabicPeriod"/>
            </a:pPr>
            <a:r>
              <a:rPr lang="el-GR" sz="1800" dirty="0" smtClean="0"/>
              <a:t>Άρτια </a:t>
            </a:r>
            <a:r>
              <a:rPr lang="el-GR" sz="1800" dirty="0"/>
              <a:t>και Περιττά </a:t>
            </a:r>
            <a:r>
              <a:rPr lang="el-GR" sz="1800" dirty="0" smtClean="0"/>
              <a:t>σήματα</a:t>
            </a:r>
            <a:endParaRPr lang="el-GR" sz="1800" dirty="0"/>
          </a:p>
          <a:p>
            <a:pPr algn="l">
              <a:lnSpc>
                <a:spcPct val="150000"/>
              </a:lnSpc>
              <a:spcBef>
                <a:spcPts val="600"/>
              </a:spcBef>
              <a:spcAft>
                <a:spcPts val="600"/>
              </a:spcAft>
              <a:buFont typeface="+mj-lt"/>
              <a:buAutoNum type="arabicPeriod"/>
            </a:pPr>
            <a:r>
              <a:rPr lang="el-GR" sz="1800" dirty="0" smtClean="0"/>
              <a:t>Περιοδικά </a:t>
            </a:r>
            <a:r>
              <a:rPr lang="el-GR" sz="1800" dirty="0"/>
              <a:t>Σήματα	</a:t>
            </a:r>
          </a:p>
          <a:p>
            <a:pPr algn="l">
              <a:lnSpc>
                <a:spcPct val="150000"/>
              </a:lnSpc>
              <a:spcBef>
                <a:spcPts val="600"/>
              </a:spcBef>
              <a:spcAft>
                <a:spcPts val="600"/>
              </a:spcAft>
              <a:buFont typeface="+mj-lt"/>
              <a:buAutoNum type="arabicPeriod"/>
            </a:pPr>
            <a:endParaRPr lang="en-US" sz="18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30</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Απλά και Στοχαστικά Σήματα</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algn="l">
              <a:lnSpc>
                <a:spcPct val="150000"/>
              </a:lnSpc>
              <a:spcBef>
                <a:spcPts val="600"/>
              </a:spcBef>
              <a:spcAft>
                <a:spcPts val="600"/>
              </a:spcAft>
            </a:pPr>
            <a:r>
              <a:rPr lang="el-GR" sz="1800" b="1" dirty="0"/>
              <a:t>Απλό ή αιτιοκρατικό</a:t>
            </a:r>
            <a:r>
              <a:rPr lang="el-GR" sz="1800" dirty="0"/>
              <a:t> ονομάζεται ένα σήμα για το οποίο είμαστε πάντα σε θέση να γράψουμε μία μαθηματική σχέση που να το περιγράφει πλήρως σε κάθε χρονική στιγμή, άρα και να το προσδιορίσουμε πριν συμβεί. </a:t>
            </a:r>
            <a:r>
              <a:rPr lang="el-GR" sz="1800" dirty="0" smtClean="0"/>
              <a:t/>
            </a:r>
            <a:br>
              <a:rPr lang="el-GR" sz="1800" dirty="0" smtClean="0"/>
            </a:br>
            <a:r>
              <a:rPr lang="el-GR" sz="1800" dirty="0" smtClean="0"/>
              <a:t> </a:t>
            </a:r>
          </a:p>
          <a:p>
            <a:pPr algn="l">
              <a:lnSpc>
                <a:spcPct val="150000"/>
              </a:lnSpc>
              <a:spcBef>
                <a:spcPts val="600"/>
              </a:spcBef>
              <a:spcAft>
                <a:spcPts val="600"/>
              </a:spcAft>
            </a:pPr>
            <a:r>
              <a:rPr lang="el-GR" sz="1800" dirty="0" smtClean="0"/>
              <a:t>Αντίθετα</a:t>
            </a:r>
            <a:r>
              <a:rPr lang="el-GR" sz="1800" dirty="0"/>
              <a:t>,</a:t>
            </a:r>
            <a:r>
              <a:rPr lang="el-GR" sz="1800" b="1" dirty="0"/>
              <a:t> στοχαστικό ή τυχαίο</a:t>
            </a:r>
            <a:r>
              <a:rPr lang="el-GR" sz="1800" dirty="0"/>
              <a:t> ονομάζεται ένα σήμα το οποίο δεν είναι δυνατό να το προσδιορίσουμε επακριβώς πριν συμβεί, δηλαδή δεν μπορούμε να γράψουμε μία αναλυτική μαθηματική έκφραση που να το περιγράφει. </a:t>
            </a:r>
            <a:r>
              <a:rPr lang="el-GR" sz="1800" dirty="0" smtClean="0"/>
              <a:t/>
            </a:r>
            <a:br>
              <a:rPr lang="el-GR" sz="1800" dirty="0" smtClean="0"/>
            </a:br>
            <a:r>
              <a:rPr lang="el-GR" sz="1800" dirty="0" smtClean="0"/>
              <a:t>Στην </a:t>
            </a:r>
            <a:r>
              <a:rPr lang="el-GR" sz="1800" dirty="0"/>
              <a:t>περίπτωση αυτή εντάσσεται ο </a:t>
            </a:r>
            <a:r>
              <a:rPr lang="el-GR" sz="1800" b="1" dirty="0"/>
              <a:t>θόρυβος</a:t>
            </a:r>
            <a:r>
              <a:rPr lang="el-GR" sz="1800" dirty="0"/>
              <a:t> καθώς και πληθώρα άλλων πραγματικών σημάτων</a:t>
            </a:r>
            <a:r>
              <a:rPr lang="el-GR" sz="1800" dirty="0" smtClean="0"/>
              <a:t>.</a:t>
            </a:r>
            <a:r>
              <a:rPr lang="el-GR" sz="1800" dirty="0"/>
              <a:t> Για τη μελέτη των σημάτων αυτών χρησιμοποιείται η Θεωρία Πιθανοτήτων. </a:t>
            </a:r>
            <a:r>
              <a:rPr lang="el-GR" sz="1800" dirty="0" smtClean="0"/>
              <a:t/>
            </a:r>
            <a:br>
              <a:rPr lang="el-GR" sz="1800" dirty="0" smtClean="0"/>
            </a:br>
            <a:r>
              <a:rPr lang="el-GR" sz="1800" dirty="0" smtClean="0"/>
              <a:t>Τέτοια </a:t>
            </a:r>
            <a:r>
              <a:rPr lang="el-GR" sz="1800" dirty="0"/>
              <a:t>σήματα δεν θα μας απασχολήσουν στα πλαίσια του παρόντος </a:t>
            </a:r>
            <a:r>
              <a:rPr lang="el-GR" sz="1800" dirty="0" smtClean="0"/>
              <a:t>μαθήματος.</a:t>
            </a:r>
            <a:endParaRPr lang="en-US" sz="18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31</a:t>
            </a:fld>
            <a:endParaRPr lang="el-GR"/>
          </a:p>
        </p:txBody>
      </p:sp>
    </p:spTree>
    <p:extLst>
      <p:ext uri="{BB962C8B-B14F-4D97-AF65-F5344CB8AC3E}">
        <p14:creationId xmlns:p14="http://schemas.microsoft.com/office/powerpoint/2010/main" val="37553440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Αιτιατά και μη Αιτιατά Σήματα</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smtClean="0"/>
                  <a:t> λέγεται </a:t>
                </a:r>
                <a:r>
                  <a:rPr lang="el-GR" sz="1800" b="1" dirty="0"/>
                  <a:t>αιτιατό</a:t>
                </a:r>
                <a:r>
                  <a:rPr lang="el-GR" sz="1800" dirty="0"/>
                  <a:t> εάν είναι μηδενικό για αρνητικές τιμές του χρόνου </a:t>
                </a:r>
                <a14:m>
                  <m:oMath xmlns:m="http://schemas.openxmlformats.org/officeDocument/2006/math">
                    <m:r>
                      <a:rPr lang="el-GR" sz="1800" i="1" dirty="0" smtClean="0">
                        <a:latin typeface="Cambria Math"/>
                      </a:rPr>
                      <m:t>𝑡</m:t>
                    </m:r>
                  </m:oMath>
                </a14:m>
                <a:r>
                  <a:rPr lang="el-GR" sz="1800" dirty="0"/>
                  <a:t>, δηλαδή αν ισχύει:</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)=0  </m:t>
                      </m:r>
                      <m:r>
                        <m:rPr>
                          <m:sty m:val="p"/>
                        </m:rPr>
                        <a:rPr lang="el-GR" sz="1800" i="0" dirty="0" smtClean="0">
                          <a:latin typeface="Cambria Math"/>
                        </a:rPr>
                        <m:t>για</m:t>
                      </m:r>
                      <m:r>
                        <a:rPr lang="el-GR" sz="1800" i="1" dirty="0" smtClean="0">
                          <a:latin typeface="Cambria Math"/>
                        </a:rPr>
                        <m:t> </m:t>
                      </m:r>
                      <m:r>
                        <a:rPr lang="el-GR" sz="1800" i="1" dirty="0" smtClean="0">
                          <a:latin typeface="Cambria Math"/>
                        </a:rPr>
                        <m:t>𝑡</m:t>
                      </m:r>
                      <m:r>
                        <a:rPr lang="el-GR" sz="1800" i="1" dirty="0" smtClean="0">
                          <a:latin typeface="Cambria Math"/>
                        </a:rPr>
                        <m:t>&lt;0</m:t>
                      </m:r>
                    </m:oMath>
                  </m:oMathPara>
                </a14:m>
                <a:endParaRPr lang="el-GR" sz="1800" dirty="0" smtClean="0"/>
              </a:p>
              <a:p>
                <a:pPr marL="0" indent="0" algn="l">
                  <a:spcBef>
                    <a:spcPts val="600"/>
                  </a:spcBef>
                  <a:spcAft>
                    <a:spcPts val="600"/>
                  </a:spcAft>
                  <a:buNone/>
                </a:pPr>
                <a:r>
                  <a:rPr lang="el-GR" sz="1800" dirty="0" smtClean="0"/>
                  <a:t>Αυτή </a:t>
                </a:r>
                <a:r>
                  <a:rPr lang="el-GR" sz="1800" dirty="0"/>
                  <a:t>η διαπίστωση ισχύει γενικά, καθώς τα σήματα που μελετώνται στην πράξη προέρχονται από φυσικά συστήματα και προφανώς σε μεταγενέστερες χρονικές στιγμές από τη στιγμή έναρξης λειτουργίας του συστήματος, η οποία θεωρείται ως η χρονική στιγμή </a:t>
                </a:r>
                <a14:m>
                  <m:oMath xmlns:m="http://schemas.openxmlformats.org/officeDocument/2006/math">
                    <m:r>
                      <a:rPr lang="el-GR" sz="1800" i="1" dirty="0" smtClean="0">
                        <a:latin typeface="Cambria Math"/>
                      </a:rPr>
                      <m:t>𝑡</m:t>
                    </m:r>
                    <m:r>
                      <a:rPr lang="el-GR" sz="1800" i="1" dirty="0" smtClean="0">
                        <a:latin typeface="Cambria Math"/>
                      </a:rPr>
                      <m:t>=0</m:t>
                    </m:r>
                  </m:oMath>
                </a14:m>
                <a:r>
                  <a:rPr lang="el-GR" sz="1800" dirty="0" smtClean="0"/>
                  <a:t>.</a:t>
                </a:r>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l">
                  <a:spcBef>
                    <a:spcPts val="600"/>
                  </a:spcBef>
                  <a:spcAft>
                    <a:spcPts val="600"/>
                  </a:spcAft>
                  <a:buNone/>
                </a:pPr>
                <a:endParaRPr lang="el-GR" sz="1800" dirty="0"/>
              </a:p>
              <a:p>
                <a:pPr marL="0" indent="0" algn="l">
                  <a:spcBef>
                    <a:spcPts val="600"/>
                  </a:spcBef>
                  <a:spcAft>
                    <a:spcPts val="600"/>
                  </a:spcAft>
                  <a:buNone/>
                </a:pPr>
                <a:endParaRPr lang="el-GR" sz="1800" dirty="0" smtClean="0"/>
              </a:p>
              <a:p>
                <a:pPr marL="0" indent="0" algn="ctr">
                  <a:spcBef>
                    <a:spcPts val="600"/>
                  </a:spcBef>
                  <a:spcAft>
                    <a:spcPts val="600"/>
                  </a:spcAft>
                  <a:buNone/>
                </a:pPr>
                <a:r>
                  <a:rPr lang="el-GR" sz="1800" dirty="0" smtClean="0"/>
                  <a:t>Αιτιατό Σήμα			Μη αιτιατό σήμα</a:t>
                </a:r>
                <a:endParaRPr lang="el-GR" sz="1800" dirty="0"/>
              </a:p>
              <a:p>
                <a:pPr marL="0" indent="0" algn="l">
                  <a:spcBef>
                    <a:spcPts val="600"/>
                  </a:spcBef>
                  <a:spcAft>
                    <a:spcPts val="600"/>
                  </a:spcAft>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29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32</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3725922"/>
            <a:ext cx="1944216" cy="1440160"/>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6096" y="3717032"/>
            <a:ext cx="1931849" cy="1452848"/>
          </a:xfrm>
          <a:prstGeom prst="rect">
            <a:avLst/>
          </a:prstGeom>
          <a:noFill/>
          <a:ln>
            <a:noFill/>
          </a:ln>
        </p:spPr>
      </p:pic>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Σήματα Πεπερασμένου Πλάτους</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πεπερασμένου πλάτους </a:t>
                </a:r>
                <a:r>
                  <a:rPr lang="el-GR" sz="1800" dirty="0"/>
                  <a:t>όταν ισχύει:</a:t>
                </a:r>
              </a:p>
              <a:p>
                <a:pPr marL="0" indent="0" algn="ctr">
                  <a:lnSpc>
                    <a:spcPct val="150000"/>
                  </a:lnSpc>
                  <a:spcBef>
                    <a:spcPts val="600"/>
                  </a:spcBef>
                  <a:spcAft>
                    <a:spcPts val="600"/>
                  </a:spcAft>
                  <a:buNone/>
                </a:pPr>
                <a:r>
                  <a:rPr lang="el-GR" sz="1800" dirty="0"/>
                  <a:t>       </a:t>
                </a:r>
                <a14:m>
                  <m:oMath xmlns:m="http://schemas.openxmlformats.org/officeDocument/2006/math">
                    <m:r>
                      <a:rPr lang="el-GR" sz="1800" i="1" dirty="0" smtClean="0">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err="1">
                        <a:latin typeface="Cambria Math"/>
                      </a:rPr>
                      <m:t>)|&lt;∞ </m:t>
                    </m:r>
                    <m:r>
                      <a:rPr lang="el-GR" sz="1800" b="0" i="0" dirty="0" smtClean="0">
                        <a:latin typeface="Cambria Math"/>
                      </a:rPr>
                      <m:t>    </m:t>
                    </m:r>
                    <m:r>
                      <m:rPr>
                        <m:sty m:val="p"/>
                      </m:rPr>
                      <a:rPr lang="el-GR" sz="1800" i="0" dirty="0">
                        <a:latin typeface="Cambria Math"/>
                      </a:rPr>
                      <m:t>για</m:t>
                    </m:r>
                    <m:r>
                      <a:rPr lang="el-GR" sz="1800" i="0" dirty="0">
                        <a:latin typeface="Cambria Math"/>
                      </a:rPr>
                      <m:t> </m:t>
                    </m:r>
                    <m:r>
                      <m:rPr>
                        <m:sty m:val="p"/>
                      </m:rPr>
                      <a:rPr lang="el-GR" sz="1800" i="0" dirty="0">
                        <a:latin typeface="Cambria Math"/>
                      </a:rPr>
                      <m:t>καθε</m:t>
                    </m:r>
                    <m:r>
                      <a:rPr lang="el-GR" sz="1800" i="1" dirty="0">
                        <a:latin typeface="Cambria Math"/>
                      </a:rPr>
                      <m:t> </m:t>
                    </m:r>
                    <m:r>
                      <a:rPr lang="el-GR" sz="1800" i="1" dirty="0" smtClean="0">
                        <a:latin typeface="Cambria Math"/>
                      </a:rPr>
                      <m:t>𝑡</m:t>
                    </m:r>
                  </m:oMath>
                </a14:m>
                <a:r>
                  <a:rPr lang="el-GR" sz="1800" dirty="0" smtClean="0"/>
                  <a:t> </a:t>
                </a:r>
                <a:endParaRPr lang="el-GR" sz="1800" dirty="0"/>
              </a:p>
              <a:p>
                <a:pPr marL="0" indent="0" algn="l">
                  <a:lnSpc>
                    <a:spcPct val="150000"/>
                  </a:lnSpc>
                  <a:spcBef>
                    <a:spcPts val="600"/>
                  </a:spcBef>
                  <a:spcAft>
                    <a:spcPts val="600"/>
                  </a:spcAft>
                  <a:buNone/>
                </a:pPr>
                <a:r>
                  <a:rPr lang="el-GR" sz="1800" dirty="0" smtClean="0"/>
                  <a:t>Ισοδύναμα μπορούμε να χρησιμοποιήσουμε τον όρο  σήμα «φραγμένου πλάτους»</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74"/>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33</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Σήματα Πεπερασμένης </a:t>
            </a:r>
            <a:r>
              <a:rPr lang="el-GR" dirty="0" smtClean="0"/>
              <a:t>Διάρκειας </a:t>
            </a:r>
            <a:br>
              <a:rPr lang="el-GR" dirty="0" smtClean="0"/>
            </a:br>
            <a:r>
              <a:rPr lang="el-GR" dirty="0" smtClean="0"/>
              <a:t>και </a:t>
            </a:r>
            <a:r>
              <a:rPr lang="el-GR" dirty="0"/>
              <a:t>Σήματα Άπειρης Διάρκειας</a:t>
            </a: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196752"/>
                <a:ext cx="8229600" cy="5328592"/>
              </a:xfrm>
            </p:spPr>
            <p:txBody>
              <a:bodyPr>
                <a:noAutofit/>
              </a:bodyPr>
              <a:lstStyle/>
              <a:p>
                <a:pPr marL="0" indent="0" algn="l">
                  <a:lnSpc>
                    <a:spcPct val="150000"/>
                  </a:lnSpc>
                  <a:spcBef>
                    <a:spcPts val="600"/>
                  </a:spcBef>
                  <a:spcAft>
                    <a:spcPts val="600"/>
                  </a:spcAft>
                  <a:buNone/>
                </a:pPr>
                <a:r>
                  <a:rPr lang="el-GR" sz="1800" dirty="0" smtClean="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σήμα </a:t>
                </a:r>
                <a:r>
                  <a:rPr lang="el-GR" sz="1800" b="1" dirty="0"/>
                  <a:t>πεπερασμένης διάρκειας </a:t>
                </a:r>
                <a:r>
                  <a:rPr lang="el-GR" sz="1800" dirty="0"/>
                  <a:t>όταν:</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d>
                        <m:dPr>
                          <m:begChr m:val="{"/>
                          <m:endChr m:val=""/>
                          <m:ctrlPr>
                            <a:rPr lang="el-GR" sz="1800" i="1" dirty="0" smtClean="0">
                              <a:latin typeface="Cambria Math"/>
                            </a:rPr>
                          </m:ctrlPr>
                        </m:dPr>
                        <m:e>
                          <m:eqArr>
                            <m:eqArrPr>
                              <m:ctrlPr>
                                <a:rPr lang="el-GR" sz="1800" i="1" dirty="0" smtClean="0">
                                  <a:latin typeface="Cambria Math"/>
                                </a:rPr>
                              </m:ctrlPr>
                            </m:eqArrPr>
                            <m:e>
                              <m:r>
                                <a:rPr lang="el-GR" sz="1800" i="1" dirty="0" smtClean="0">
                                  <a:latin typeface="Cambria Math"/>
                                </a:rPr>
                                <m:t>0,</m:t>
                              </m:r>
                              <m:r>
                                <a:rPr lang="el-GR" sz="1800" b="0" i="1" dirty="0" smtClean="0">
                                  <a:latin typeface="Cambria Math"/>
                                </a:rPr>
                                <m:t>     </m:t>
                              </m:r>
                              <m:r>
                                <a:rPr lang="el-GR" sz="1800" i="1" dirty="0" smtClean="0">
                                  <a:latin typeface="Cambria Math"/>
                                </a:rPr>
                                <m:t>𝑡</m:t>
                              </m:r>
                              <m:r>
                                <a:rPr lang="el-GR" sz="1800" i="1" dirty="0" smtClean="0">
                                  <a:latin typeface="Cambria Math"/>
                                </a:rPr>
                                <m:t>≤</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e>
                            <m:e>
                              <m:r>
                                <a:rPr lang="el-GR" sz="1800" i="1" dirty="0" smtClean="0">
                                  <a:latin typeface="Cambria Math"/>
                                </a:rPr>
                                <m:t>0,     &amp;</m:t>
                              </m:r>
                              <m:r>
                                <a:rPr lang="el-GR" sz="1800" i="1" dirty="0" err="1">
                                  <a:latin typeface="Cambria Math"/>
                                </a:rPr>
                                <m:t>𝑡</m:t>
                              </m:r>
                              <m:r>
                                <a:rPr lang="el-GR" sz="1800" i="1" dirty="0" err="1">
                                  <a:latin typeface="Cambria Math"/>
                                </a:rPr>
                                <m:t>≥ </m:t>
                              </m:r>
                              <m:sSub>
                                <m:sSubPr>
                                  <m:ctrlPr>
                                    <a:rPr lang="el-GR" sz="1800" i="1" dirty="0">
                                      <a:latin typeface="Cambria Math"/>
                                    </a:rPr>
                                  </m:ctrlPr>
                                </m:sSubPr>
                                <m:e>
                                  <m:r>
                                    <a:rPr lang="el-GR" sz="1800" i="1" dirty="0">
                                      <a:latin typeface="Cambria Math"/>
                                    </a:rPr>
                                    <m:t>𝑇</m:t>
                                  </m:r>
                                </m:e>
                                <m:sub>
                                  <m:r>
                                    <a:rPr lang="el-GR" sz="1800" i="1" dirty="0">
                                      <a:latin typeface="Cambria Math"/>
                                    </a:rPr>
                                    <m:t>2</m:t>
                                  </m:r>
                                </m:sub>
                              </m:sSub>
                            </m:e>
                          </m:eqArr>
                        </m:e>
                      </m:d>
                    </m:oMath>
                  </m:oMathPara>
                </a14:m>
                <a:endParaRPr lang="el-GR" sz="1800" dirty="0"/>
              </a:p>
              <a:p>
                <a:pPr marL="0" indent="0" algn="l">
                  <a:lnSpc>
                    <a:spcPct val="150000"/>
                  </a:lnSpc>
                  <a:spcBef>
                    <a:spcPts val="600"/>
                  </a:spcBef>
                  <a:spcAft>
                    <a:spcPts val="600"/>
                  </a:spcAft>
                  <a:buNone/>
                </a:pPr>
                <a:r>
                  <a:rPr lang="el-GR" sz="1800" dirty="0" smtClean="0"/>
                  <a:t>όπου </a:t>
                </a:r>
                <a:r>
                  <a:rPr lang="el-GR" sz="1800" dirty="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r>
                      <a:rPr lang="el-GR" sz="1800" i="1" dirty="0" smtClean="0">
                        <a:latin typeface="Cambria Math"/>
                      </a:rPr>
                      <m:t> </m:t>
                    </m:r>
                    <m:r>
                      <m:rPr>
                        <m:sty m:val="p"/>
                      </m:rPr>
                      <a:rPr lang="el-GR" sz="1800" i="0" dirty="0" smtClean="0">
                        <a:latin typeface="Cambria Math"/>
                      </a:rPr>
                      <m:t>και</m:t>
                    </m:r>
                    <m:r>
                      <a:rPr lang="el-GR" sz="1800" i="1" dirty="0" smtClean="0">
                        <a:latin typeface="Cambria Math"/>
                      </a:rPr>
                      <m:t> </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r>
                      <a:rPr lang="el-GR" sz="1800" i="1" dirty="0" smtClean="0">
                        <a:latin typeface="Cambria Math"/>
                      </a:rPr>
                      <m:t>, (</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r>
                      <a:rPr lang="el-GR" sz="1800" i="1" dirty="0" smtClean="0">
                        <a:latin typeface="Cambria Math"/>
                      </a:rPr>
                      <m:t>&lt;</m:t>
                    </m:r>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r>
                      <a:rPr lang="el-GR" sz="1800" i="1" dirty="0" smtClean="0">
                        <a:latin typeface="Cambria Math"/>
                      </a:rPr>
                      <m:t>) </m:t>
                    </m:r>
                  </m:oMath>
                </a14:m>
                <a:r>
                  <a:rPr lang="el-GR" sz="1800" dirty="0"/>
                  <a:t>είναι πεπερασμένοι αριθμοί. </a:t>
                </a:r>
                <a:endParaRPr lang="el-GR" sz="1800" dirty="0" smtClean="0"/>
              </a:p>
              <a:p>
                <a:pPr marL="0" indent="0" algn="l">
                  <a:lnSpc>
                    <a:spcPct val="150000"/>
                  </a:lnSpc>
                  <a:spcBef>
                    <a:spcPts val="600"/>
                  </a:spcBef>
                  <a:spcAft>
                    <a:spcPts val="600"/>
                  </a:spcAft>
                  <a:buNone/>
                </a:pPr>
                <a:r>
                  <a:rPr lang="el-GR" sz="1800" dirty="0" smtClean="0"/>
                  <a:t>Αν </a:t>
                </a:r>
                <a:r>
                  <a:rPr lang="el-GR" sz="1800" dirty="0"/>
                  <a:t>τουλάχιστον ένα από τα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1</m:t>
                        </m:r>
                      </m:sub>
                    </m:sSub>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𝑇</m:t>
                        </m:r>
                      </m:e>
                      <m:sub>
                        <m:r>
                          <a:rPr lang="el-GR" sz="1800" i="1" dirty="0" smtClean="0">
                            <a:latin typeface="Cambria Math"/>
                          </a:rPr>
                          <m:t>2</m:t>
                        </m:r>
                      </m:sub>
                    </m:sSub>
                  </m:oMath>
                </a14:m>
                <a:r>
                  <a:rPr lang="el-GR" sz="1800" dirty="0"/>
                  <a:t> γίνει ίσο με το άπειρο, τότε το σήμα έχει άπειρη διάρκεια</a:t>
                </a:r>
                <a:r>
                  <a:rPr lang="el-GR" sz="1800" dirty="0" smtClean="0"/>
                  <a:t>.</a:t>
                </a:r>
                <a:endParaRPr lang="el-GR"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196752"/>
                <a:ext cx="8229600" cy="5328592"/>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34</a:t>
            </a:fld>
            <a:endParaRPr lang="el-GR"/>
          </a:p>
        </p:txBody>
      </p:sp>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Άρτια και </a:t>
            </a:r>
            <a:r>
              <a:rPr lang="el-GR" dirty="0" smtClean="0"/>
              <a:t>Περιττά Σήματα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Ένα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άρτιο </a:t>
                </a:r>
                <a:r>
                  <a:rPr lang="el-GR" sz="1800" dirty="0"/>
                  <a:t>και παρουσιάζει </a:t>
                </a:r>
                <a:r>
                  <a:rPr lang="el-GR" sz="1800" b="1" dirty="0"/>
                  <a:t>άρτια συμμετρία</a:t>
                </a:r>
                <a:r>
                  <a:rPr lang="el-GR" sz="1800" dirty="0"/>
                  <a:t>,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err="1">
                          <a:latin typeface="Cambria Math"/>
                        </a:rPr>
                        <m:t>𝑡</m:t>
                      </m:r>
                      <m:r>
                        <a:rPr lang="el-GR" sz="1800" i="1" dirty="0" err="1">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     −</m:t>
                      </m:r>
                      <m:r>
                        <a:rPr lang="el-GR" sz="1800" i="1" dirty="0" err="1">
                          <a:latin typeface="Cambria Math"/>
                        </a:rPr>
                        <m:t>∞&lt;</m:t>
                      </m:r>
                      <m:r>
                        <a:rPr lang="el-GR" sz="1800" i="1" dirty="0" err="1">
                          <a:latin typeface="Cambria Math"/>
                        </a:rPr>
                        <m:t>𝑡</m:t>
                      </m:r>
                      <m:r>
                        <a:rPr lang="el-GR" sz="1800" i="1" dirty="0" err="1">
                          <a:latin typeface="Cambria Math"/>
                        </a:rPr>
                        <m:t>&lt;+∞</m:t>
                      </m:r>
                    </m:oMath>
                  </m:oMathPara>
                </a14:m>
                <a:endParaRPr lang="el-GR" sz="1800" dirty="0" smtClean="0"/>
              </a:p>
              <a:p>
                <a:pPr marL="0" indent="0" algn="l">
                  <a:lnSpc>
                    <a:spcPct val="150000"/>
                  </a:lnSpc>
                  <a:spcBef>
                    <a:spcPts val="600"/>
                  </a:spcBef>
                  <a:spcAft>
                    <a:spcPts val="600"/>
                  </a:spcAft>
                  <a:buNone/>
                </a:pPr>
                <a:r>
                  <a:rPr lang="el-GR" sz="1800" dirty="0" smtClean="0"/>
                  <a:t>Ένα </a:t>
                </a:r>
                <a:r>
                  <a:rPr lang="el-GR" sz="1800" dirty="0"/>
                  <a:t>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περιττό </a:t>
                </a:r>
                <a:r>
                  <a:rPr lang="el-GR" sz="1800" dirty="0"/>
                  <a:t>και παρουσιάζει </a:t>
                </a:r>
                <a:r>
                  <a:rPr lang="el-GR" sz="1800" b="1" dirty="0"/>
                  <a:t>περιττή συμμετρία</a:t>
                </a:r>
                <a:r>
                  <a:rPr lang="el-GR" sz="1800" dirty="0"/>
                  <a:t>, όταν ισχύει:</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smtClean="0">
                          <a:latin typeface="Cambria Math"/>
                        </a:rPr>
                        <m:t>)=−</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a:latin typeface="Cambria Math"/>
                        </a:rPr>
                        <m:t>)    −</m:t>
                      </m:r>
                      <m:r>
                        <a:rPr lang="el-GR" sz="1800" i="1" dirty="0" err="1">
                          <a:latin typeface="Cambria Math"/>
                        </a:rPr>
                        <m:t>∞&lt;</m:t>
                      </m:r>
                      <m:r>
                        <a:rPr lang="el-GR" sz="1800" i="1" dirty="0" err="1">
                          <a:latin typeface="Cambria Math"/>
                        </a:rPr>
                        <m:t>𝑡</m:t>
                      </m:r>
                      <m:r>
                        <a:rPr lang="el-GR" sz="1800" i="1" dirty="0" err="1">
                          <a:latin typeface="Cambria Math"/>
                        </a:rPr>
                        <m:t>&lt;+∞</m:t>
                      </m:r>
                    </m:oMath>
                  </m:oMathPara>
                </a14:m>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smtClean="0"/>
                  <a:t>	Άρτιο Σήμα		Περιττό σήμα	</a:t>
                </a:r>
              </a:p>
              <a:p>
                <a:pPr marL="0" indent="0" algn="l">
                  <a:lnSpc>
                    <a:spcPct val="150000"/>
                  </a:lnSpc>
                  <a:spcBef>
                    <a:spcPts val="600"/>
                  </a:spcBef>
                  <a:spcAft>
                    <a:spcPts val="600"/>
                  </a:spcAft>
                  <a:buNone/>
                </a:pP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35</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8822" y="3540753"/>
            <a:ext cx="1645106" cy="1219527"/>
          </a:xfrm>
          <a:prstGeom prst="rect">
            <a:avLst/>
          </a:prstGeom>
          <a:noFill/>
          <a:ln>
            <a:noFill/>
          </a:ln>
        </p:spPr>
      </p:pic>
      <p:pic>
        <p:nvPicPr>
          <p:cNvPr id="6" name="Picture 5"/>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2220" y="3491810"/>
            <a:ext cx="1944216" cy="1317412"/>
          </a:xfrm>
          <a:prstGeom prst="rect">
            <a:avLst/>
          </a:prstGeom>
          <a:noFill/>
          <a:ln>
            <a:noFill/>
          </a:ln>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Άρτια και </a:t>
            </a:r>
            <a:r>
              <a:rPr lang="el-GR" dirty="0" smtClean="0"/>
              <a:t>Περιττά Σήματα (2/2)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Κάθε σήμα μπορεί να εκφρασθεί ως </a:t>
                </a:r>
                <a:r>
                  <a:rPr lang="el-GR" sz="1800" b="1" dirty="0" smtClean="0"/>
                  <a:t>άθροισμα ενός άρτιου </a:t>
                </a:r>
                <a14:m>
                  <m:oMath xmlns:m="http://schemas.openxmlformats.org/officeDocument/2006/math">
                    <m:sSub>
                      <m:sSubPr>
                        <m:ctrlPr>
                          <a:rPr lang="el-GR" sz="1800" b="1" i="1" dirty="0" smtClean="0">
                            <a:latin typeface="Cambria Math"/>
                          </a:rPr>
                        </m:ctrlPr>
                      </m:sSubPr>
                      <m:e>
                        <m:r>
                          <a:rPr lang="el-GR" sz="1800" b="1" i="1" dirty="0" smtClean="0">
                            <a:latin typeface="Cambria Math"/>
                          </a:rPr>
                          <m:t>𝒙</m:t>
                        </m:r>
                      </m:e>
                      <m:sub>
                        <m:r>
                          <a:rPr lang="el-GR" sz="1800" b="1" i="1" dirty="0" smtClean="0">
                            <a:latin typeface="Cambria Math"/>
                          </a:rPr>
                          <m:t>𝒆</m:t>
                        </m:r>
                      </m:sub>
                    </m:sSub>
                    <m:d>
                      <m:dPr>
                        <m:ctrlPr>
                          <a:rPr lang="el-GR" sz="1800" b="1" i="1" dirty="0" smtClean="0">
                            <a:latin typeface="Cambria Math"/>
                          </a:rPr>
                        </m:ctrlPr>
                      </m:dPr>
                      <m:e>
                        <m:r>
                          <a:rPr lang="el-GR" sz="1800" b="1" i="1" dirty="0">
                            <a:latin typeface="Cambria Math"/>
                          </a:rPr>
                          <m:t>𝒕</m:t>
                        </m:r>
                      </m:e>
                    </m:d>
                  </m:oMath>
                </a14:m>
                <a:r>
                  <a:rPr lang="el-GR" sz="1800" b="1" dirty="0"/>
                  <a:t> και ενός περιττού σήματος </a:t>
                </a:r>
                <a14:m>
                  <m:oMath xmlns:m="http://schemas.openxmlformats.org/officeDocument/2006/math">
                    <m:sSub>
                      <m:sSubPr>
                        <m:ctrlPr>
                          <a:rPr lang="el-GR" sz="1800" b="1" i="1" dirty="0" smtClean="0">
                            <a:latin typeface="Cambria Math"/>
                          </a:rPr>
                        </m:ctrlPr>
                      </m:sSubPr>
                      <m:e>
                        <m:r>
                          <a:rPr lang="el-GR" sz="1800" b="1" i="1" dirty="0" smtClean="0">
                            <a:latin typeface="Cambria Math"/>
                          </a:rPr>
                          <m:t>𝒙</m:t>
                        </m:r>
                      </m:e>
                      <m:sub>
                        <m:r>
                          <a:rPr lang="el-GR" sz="1800" b="1" i="1" dirty="0" smtClean="0">
                            <a:latin typeface="Cambria Math"/>
                          </a:rPr>
                          <m:t>𝒐</m:t>
                        </m:r>
                      </m:sub>
                    </m:sSub>
                    <m:r>
                      <a:rPr lang="el-GR" sz="1800" b="1" i="1" dirty="0">
                        <a:latin typeface="Cambria Math"/>
                      </a:rPr>
                      <m:t>(</m:t>
                    </m:r>
                    <m:r>
                      <a:rPr lang="el-GR" sz="1800" b="1" i="1" dirty="0">
                        <a:latin typeface="Cambria Math"/>
                      </a:rPr>
                      <m:t>𝒕</m:t>
                    </m:r>
                    <m:r>
                      <a:rPr lang="el-GR" sz="1800" b="1" i="1" dirty="0">
                        <a:latin typeface="Cambria Math"/>
                      </a:rPr>
                      <m:t>)</m:t>
                    </m:r>
                  </m:oMath>
                </a14:m>
                <a:r>
                  <a:rPr lang="el-GR" sz="1800" dirty="0"/>
                  <a:t>, δηλ. </a:t>
                </a:r>
                <a:r>
                  <a:rPr lang="el-GR" sz="1800" dirty="0" smtClean="0"/>
                  <a:t>ως:</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sSub>
                        <m:sSubPr>
                          <m:ctrlPr>
                            <a:rPr lang="el-GR" sz="1800" i="1" dirty="0" err="1">
                              <a:latin typeface="Cambria Math"/>
                            </a:rPr>
                          </m:ctrlPr>
                        </m:sSubPr>
                        <m:e>
                          <m:r>
                            <a:rPr lang="el-GR" sz="1800" i="1" dirty="0" err="1">
                              <a:latin typeface="Cambria Math"/>
                            </a:rPr>
                            <m:t>𝑥</m:t>
                          </m:r>
                        </m:e>
                        <m:sub>
                          <m:r>
                            <a:rPr lang="el-GR" sz="1800" i="1" dirty="0" err="1">
                              <a:latin typeface="Cambria Math"/>
                            </a:rPr>
                            <m:t>𝑒</m:t>
                          </m:r>
                        </m:sub>
                      </m:sSub>
                      <m:d>
                        <m:dPr>
                          <m:ctrlPr>
                            <a:rPr lang="el-GR" sz="1800" i="1" dirty="0">
                              <a:latin typeface="Cambria Math"/>
                            </a:rPr>
                          </m:ctrlPr>
                        </m:dPr>
                        <m:e>
                          <m:r>
                            <a:rPr lang="el-GR" sz="1800" i="1" dirty="0">
                              <a:latin typeface="Cambria Math"/>
                            </a:rPr>
                            <m:t>𝑡</m:t>
                          </m:r>
                        </m:e>
                      </m:d>
                      <m:r>
                        <a:rPr lang="el-GR" sz="1800" i="1" dirty="0">
                          <a:latin typeface="Cambria Math"/>
                        </a:rPr>
                        <m:t>+</m:t>
                      </m:r>
                      <m:sSub>
                        <m:sSubPr>
                          <m:ctrlPr>
                            <a:rPr lang="el-GR" sz="1800" i="1" dirty="0" err="1">
                              <a:latin typeface="Cambria Math"/>
                            </a:rPr>
                          </m:ctrlPr>
                        </m:sSubPr>
                        <m:e>
                          <m:r>
                            <a:rPr lang="el-GR" sz="1800" i="1" dirty="0" err="1">
                              <a:latin typeface="Cambria Math"/>
                            </a:rPr>
                            <m:t>𝑥</m:t>
                          </m:r>
                        </m:e>
                        <m:sub>
                          <m:r>
                            <a:rPr lang="el-GR" sz="1800" i="1" dirty="0" err="1">
                              <a:latin typeface="Cambria Math"/>
                            </a:rPr>
                            <m:t>𝑜</m:t>
                          </m:r>
                        </m:sub>
                      </m:sSub>
                      <m:d>
                        <m:dPr>
                          <m:ctrlPr>
                            <a:rPr lang="el-GR" sz="1800" i="1" dirty="0">
                              <a:latin typeface="Cambria Math"/>
                            </a:rPr>
                          </m:ctrlPr>
                        </m:dPr>
                        <m:e>
                          <m:r>
                            <a:rPr lang="el-GR" sz="1800" i="1" dirty="0">
                              <a:latin typeface="Cambria Math"/>
                            </a:rPr>
                            <m:t>𝑡</m:t>
                          </m:r>
                        </m:e>
                      </m:d>
                    </m:oMath>
                  </m:oMathPara>
                </a14:m>
                <a:endParaRPr lang="el-GR" sz="1800" dirty="0" smtClean="0"/>
              </a:p>
              <a:p>
                <a:pPr marL="0" indent="0" algn="l">
                  <a:lnSpc>
                    <a:spcPct val="150000"/>
                  </a:lnSpc>
                  <a:spcBef>
                    <a:spcPts val="600"/>
                  </a:spcBef>
                  <a:spcAft>
                    <a:spcPts val="600"/>
                  </a:spcAft>
                  <a:buNone/>
                </a:pPr>
                <a:r>
                  <a:rPr lang="el-GR" sz="1800" dirty="0" smtClean="0"/>
                  <a:t>όπου </a:t>
                </a:r>
                <a:r>
                  <a:rPr lang="el-GR" sz="1800" dirty="0"/>
                  <a:t>τα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𝑒</m:t>
                        </m:r>
                      </m:sub>
                    </m:sSub>
                    <m:d>
                      <m:dPr>
                        <m:ctrlPr>
                          <a:rPr lang="el-GR" sz="1800" i="1" dirty="0" smtClean="0">
                            <a:latin typeface="Cambria Math"/>
                          </a:rPr>
                        </m:ctrlPr>
                      </m:dPr>
                      <m:e>
                        <m:r>
                          <a:rPr lang="el-GR" sz="1800" i="1" dirty="0">
                            <a:latin typeface="Cambria Math"/>
                          </a:rPr>
                          <m:t>𝑡</m:t>
                        </m:r>
                      </m:e>
                    </m:d>
                  </m:oMath>
                </a14:m>
                <a:r>
                  <a:rPr lang="el-GR" sz="1800" dirty="0"/>
                  <a:t> και </a:t>
                </a:r>
                <a14:m>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𝑜</m:t>
                        </m:r>
                      </m:sub>
                    </m:sSub>
                    <m:d>
                      <m:dPr>
                        <m:ctrlPr>
                          <a:rPr lang="el-GR" sz="1800" i="1" dirty="0" smtClean="0">
                            <a:latin typeface="Cambria Math"/>
                          </a:rPr>
                        </m:ctrlPr>
                      </m:dPr>
                      <m:e>
                        <m:r>
                          <a:rPr lang="el-GR" sz="1800" i="1" dirty="0">
                            <a:latin typeface="Cambria Math"/>
                          </a:rPr>
                          <m:t>𝑡</m:t>
                        </m:r>
                      </m:e>
                    </m:d>
                  </m:oMath>
                </a14:m>
                <a:r>
                  <a:rPr lang="el-GR" sz="1800" dirty="0"/>
                  <a:t> δίνονται από τις σχέσεις: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𝑒</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f>
                        <m:fPr>
                          <m:ctrlPr>
                            <a:rPr lang="el-GR" sz="1800" i="1" dirty="0">
                              <a:latin typeface="Cambria Math"/>
                            </a:rPr>
                          </m:ctrlPr>
                        </m:fPr>
                        <m:num>
                          <m:r>
                            <a:rPr lang="el-GR" sz="1800" i="1" dirty="0">
                              <a:latin typeface="Cambria Math"/>
                            </a:rPr>
                            <m:t>1</m:t>
                          </m:r>
                        </m:num>
                        <m:den>
                          <m:r>
                            <a:rPr lang="el-GR" sz="1800" i="1" dirty="0">
                              <a:latin typeface="Cambria Math"/>
                            </a:rPr>
                            <m:t>2</m:t>
                          </m:r>
                        </m:den>
                      </m:f>
                      <m:d>
                        <m:dPr>
                          <m:begChr m:val="["/>
                          <m:endChr m:val="]"/>
                          <m:ctrlPr>
                            <a:rPr lang="el-GR" sz="1800" i="1" dirty="0">
                              <a:latin typeface="Cambria Math"/>
                            </a:rPr>
                          </m:ctrlPr>
                        </m:dPr>
                        <m:e>
                          <m:r>
                            <a:rPr lang="el-GR" sz="1800" i="1" dirty="0">
                              <a:latin typeface="Cambria Math"/>
                            </a:rPr>
                            <m:t>𝑥</m:t>
                          </m:r>
                          <m:d>
                            <m:dPr>
                              <m:ctrlPr>
                                <a:rPr lang="el-GR" sz="1800" i="1" dirty="0">
                                  <a:latin typeface="Cambria Math"/>
                                </a:rPr>
                              </m:ctrlPr>
                            </m:dPr>
                            <m:e>
                              <m:r>
                                <a:rPr lang="el-GR" sz="1800" i="1" dirty="0">
                                  <a:latin typeface="Cambria Math"/>
                                </a:rPr>
                                <m:t>𝑡</m:t>
                              </m:r>
                            </m:e>
                          </m:d>
                          <m:r>
                            <a:rPr lang="el-GR" sz="1800" i="1" dirty="0">
                              <a:latin typeface="Cambria Math"/>
                            </a:rPr>
                            <m:t>+</m:t>
                          </m:r>
                          <m:r>
                            <a:rPr lang="el-GR" sz="1800" i="1" dirty="0">
                              <a:latin typeface="Cambria Math"/>
                            </a:rPr>
                            <m:t>𝑥</m:t>
                          </m:r>
                          <m:d>
                            <m:dPr>
                              <m:ctrlPr>
                                <a:rPr lang="el-GR" sz="1800" i="1" dirty="0">
                                  <a:latin typeface="Cambria Math"/>
                                </a:rPr>
                              </m:ctrlPr>
                            </m:dPr>
                            <m:e>
                              <m:r>
                                <a:rPr lang="el-GR" sz="1800" i="1" dirty="0">
                                  <a:latin typeface="Cambria Math"/>
                                </a:rPr>
                                <m:t>−</m:t>
                              </m:r>
                              <m:r>
                                <a:rPr lang="el-GR" sz="1800" i="1" dirty="0">
                                  <a:latin typeface="Cambria Math"/>
                                </a:rPr>
                                <m:t>𝑡</m:t>
                              </m:r>
                            </m:e>
                          </m:d>
                        </m:e>
                      </m:d>
                    </m:oMath>
                  </m:oMathPara>
                </a14:m>
                <a:endParaRPr lang="el-GR" sz="1800" dirty="0"/>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sSub>
                        <m:sSubPr>
                          <m:ctrlPr>
                            <a:rPr lang="el-GR" sz="1800" i="1" dirty="0" smtClean="0">
                              <a:latin typeface="Cambria Math"/>
                            </a:rPr>
                          </m:ctrlPr>
                        </m:sSubPr>
                        <m:e>
                          <m:r>
                            <a:rPr lang="el-GR" sz="1800" i="1" dirty="0" smtClean="0">
                              <a:latin typeface="Cambria Math"/>
                            </a:rPr>
                            <m:t>𝑥</m:t>
                          </m:r>
                        </m:e>
                        <m:sub>
                          <m:r>
                            <a:rPr lang="el-GR" sz="1800" i="1" dirty="0" smtClean="0">
                              <a:latin typeface="Cambria Math"/>
                            </a:rPr>
                            <m:t>𝜊</m:t>
                          </m:r>
                        </m:sub>
                      </m:sSub>
                      <m:d>
                        <m:dPr>
                          <m:ctrlPr>
                            <a:rPr lang="el-GR" sz="1800" i="1" dirty="0" smtClean="0">
                              <a:latin typeface="Cambria Math"/>
                            </a:rPr>
                          </m:ctrlPr>
                        </m:dPr>
                        <m:e>
                          <m:r>
                            <a:rPr lang="el-GR" sz="1800" i="1" dirty="0">
                              <a:latin typeface="Cambria Math"/>
                            </a:rPr>
                            <m:t>𝑡</m:t>
                          </m:r>
                        </m:e>
                      </m:d>
                      <m:r>
                        <a:rPr lang="el-GR" sz="1800" i="1" dirty="0">
                          <a:latin typeface="Cambria Math"/>
                        </a:rPr>
                        <m:t>=</m:t>
                      </m:r>
                      <m:f>
                        <m:fPr>
                          <m:ctrlPr>
                            <a:rPr lang="el-GR" sz="1800" i="1" dirty="0">
                              <a:latin typeface="Cambria Math"/>
                            </a:rPr>
                          </m:ctrlPr>
                        </m:fPr>
                        <m:num>
                          <m:r>
                            <a:rPr lang="el-GR" sz="1800" i="1" dirty="0">
                              <a:latin typeface="Cambria Math"/>
                            </a:rPr>
                            <m:t>1</m:t>
                          </m:r>
                        </m:num>
                        <m:den>
                          <m:r>
                            <a:rPr lang="el-GR" sz="1800" i="1" dirty="0">
                              <a:latin typeface="Cambria Math"/>
                            </a:rPr>
                            <m:t>2</m:t>
                          </m:r>
                        </m:den>
                      </m:f>
                      <m:r>
                        <a:rPr lang="el-GR" sz="1800" i="1" dirty="0">
                          <a:latin typeface="Cambria Math"/>
                        </a:rPr>
                        <m:t>[</m:t>
                      </m:r>
                      <m:r>
                        <a:rPr lang="el-GR" sz="1800" i="1" dirty="0">
                          <a:latin typeface="Cambria Math"/>
                        </a:rPr>
                        <m:t>𝑥</m:t>
                      </m:r>
                      <m:r>
                        <a:rPr lang="el-GR" sz="1800" i="1" dirty="0">
                          <a:latin typeface="Cambria Math"/>
                        </a:rPr>
                        <m:t>(</m:t>
                      </m:r>
                      <m:r>
                        <a:rPr lang="el-GR" sz="1800" i="1" dirty="0">
                          <a:latin typeface="Cambria Math"/>
                        </a:rPr>
                        <m:t>𝑡</m:t>
                      </m:r>
                      <m:r>
                        <a:rPr lang="el-GR" sz="1800" i="1" dirty="0">
                          <a:latin typeface="Cambria Math"/>
                        </a:rPr>
                        <m:t>)−</m:t>
                      </m:r>
                      <m:r>
                        <a:rPr lang="el-GR" sz="1800" i="1" dirty="0">
                          <a:latin typeface="Cambria Math"/>
                        </a:rPr>
                        <m:t>𝑥</m:t>
                      </m:r>
                      <m:r>
                        <a:rPr lang="el-GR" sz="1800" i="1" dirty="0">
                          <a:latin typeface="Cambria Math"/>
                        </a:rPr>
                        <m:t>(−</m:t>
                      </m:r>
                      <m:r>
                        <a:rPr lang="el-GR" sz="1800" i="1" dirty="0">
                          <a:latin typeface="Cambria Math"/>
                        </a:rPr>
                        <m:t>𝑡</m:t>
                      </m:r>
                      <m:r>
                        <a:rPr lang="el-GR" sz="1800" i="1" dirty="0" smtClean="0">
                          <a:latin typeface="Cambria Math"/>
                        </a:rPr>
                        <m:t>)]</m:t>
                      </m:r>
                    </m:oMath>
                  </m:oMathPara>
                </a14:m>
                <a:endParaRPr lang="el-GR" sz="1800" dirty="0" smtClean="0"/>
              </a:p>
              <a:p>
                <a:pPr marL="0" indent="0" algn="l">
                  <a:lnSpc>
                    <a:spcPct val="150000"/>
                  </a:lnSpc>
                  <a:spcBef>
                    <a:spcPts val="600"/>
                  </a:spcBef>
                  <a:spcAft>
                    <a:spcPts val="600"/>
                  </a:spcAft>
                  <a:buNone/>
                </a:pPr>
                <a:r>
                  <a:rPr lang="el-GR" sz="1800" dirty="0" smtClean="0"/>
                  <a:t>Αποδεικνύεται ότι:</a:t>
                </a:r>
              </a:p>
              <a:p>
                <a:pPr algn="l">
                  <a:lnSpc>
                    <a:spcPct val="150000"/>
                  </a:lnSpc>
                  <a:spcBef>
                    <a:spcPts val="600"/>
                  </a:spcBef>
                  <a:spcAft>
                    <a:spcPts val="600"/>
                  </a:spcAft>
                </a:pPr>
                <a:r>
                  <a:rPr lang="el-GR" sz="1800" dirty="0" smtClean="0"/>
                  <a:t>το </a:t>
                </a:r>
                <a:r>
                  <a:rPr lang="el-GR" sz="1800" dirty="0"/>
                  <a:t>γινόμενο δύο άρτιων ή δύο περιττών σημάτων είναι ένα </a:t>
                </a:r>
                <a:r>
                  <a:rPr lang="el-GR" sz="1800" b="1" dirty="0"/>
                  <a:t>άρτιο</a:t>
                </a:r>
                <a:r>
                  <a:rPr lang="el-GR" sz="1800" dirty="0"/>
                  <a:t> </a:t>
                </a:r>
                <a:r>
                  <a:rPr lang="el-GR" sz="1800" dirty="0" smtClean="0"/>
                  <a:t> σήμα </a:t>
                </a:r>
              </a:p>
              <a:p>
                <a:pPr algn="l">
                  <a:lnSpc>
                    <a:spcPct val="150000"/>
                  </a:lnSpc>
                  <a:spcBef>
                    <a:spcPts val="600"/>
                  </a:spcBef>
                  <a:spcAft>
                    <a:spcPts val="600"/>
                  </a:spcAft>
                </a:pPr>
                <a:r>
                  <a:rPr lang="el-GR" sz="1800" dirty="0" smtClean="0"/>
                  <a:t>το </a:t>
                </a:r>
                <a:r>
                  <a:rPr lang="el-GR" sz="1800" dirty="0"/>
                  <a:t>γινόμενο ενός άρτιου και ενός περιττού σήματος είναι ένα </a:t>
                </a:r>
                <a:r>
                  <a:rPr lang="el-GR" sz="1800" b="1" dirty="0"/>
                  <a:t>περιττό</a:t>
                </a:r>
                <a:r>
                  <a:rPr lang="el-GR" sz="1800" dirty="0"/>
                  <a:t> </a:t>
                </a:r>
                <a:r>
                  <a:rPr lang="el-GR" sz="1800" dirty="0" smtClean="0"/>
                  <a:t> σήμα</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815"/>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36</a:t>
            </a:fld>
            <a:endParaRPr lang="el-GR"/>
          </a:p>
        </p:txBody>
      </p:sp>
    </p:spTree>
    <p:extLst>
      <p:ext uri="{BB962C8B-B14F-4D97-AF65-F5344CB8AC3E}">
        <p14:creationId xmlns:p14="http://schemas.microsoft.com/office/powerpoint/2010/main" val="9516102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Περιοδικά </a:t>
            </a:r>
            <a:r>
              <a:rPr lang="el-GR" dirty="0" smtClean="0"/>
              <a:t>Σήματα (1/3)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Ένα αναλογικό σήμα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m:t>
                    </m:r>
                  </m:oMath>
                </a14:m>
                <a:r>
                  <a:rPr lang="el-GR" sz="1800" dirty="0"/>
                  <a:t> λέγεται </a:t>
                </a:r>
                <a:r>
                  <a:rPr lang="el-GR" sz="1800" b="1" dirty="0"/>
                  <a:t>περιοδικό</a:t>
                </a:r>
                <a:r>
                  <a:rPr lang="el-GR" sz="1800" dirty="0"/>
                  <a:t> αν υπάρχει ένας θετικός αριθμός </a:t>
                </a:r>
                <a14:m>
                  <m:oMath xmlns:m="http://schemas.openxmlformats.org/officeDocument/2006/math">
                    <m:r>
                      <m:rPr>
                        <m:sty m:val="p"/>
                      </m:rPr>
                      <a:rPr lang="el-GR" sz="1800" i="0" dirty="0" smtClean="0">
                        <a:latin typeface="Cambria Math"/>
                      </a:rPr>
                      <m:t>Τ</m:t>
                    </m:r>
                  </m:oMath>
                </a14:m>
                <a:r>
                  <a:rPr lang="el-GR" sz="1800" dirty="0"/>
                  <a:t> έτσι ώστε να ισχύει </a:t>
                </a:r>
                <a14:m>
                  <m:oMath xmlns:m="http://schemas.openxmlformats.org/officeDocument/2006/math">
                    <m:r>
                      <a:rPr lang="el-GR" sz="1800" i="1" dirty="0" smtClean="0">
                        <a:latin typeface="Cambria Math"/>
                      </a:rPr>
                      <m:t>𝑥</m:t>
                    </m:r>
                    <m:r>
                      <a:rPr lang="el-GR" sz="1800" i="1" dirty="0" smtClean="0">
                        <a:latin typeface="Cambria Math"/>
                      </a:rPr>
                      <m:t>(</m:t>
                    </m:r>
                    <m:r>
                      <a:rPr lang="el-GR" sz="1800" i="1" dirty="0" smtClean="0">
                        <a:latin typeface="Cambria Math"/>
                      </a:rPr>
                      <m:t>𝑡</m:t>
                    </m:r>
                    <m:r>
                      <a:rPr lang="el-GR" sz="1800" i="1" dirty="0">
                        <a:latin typeface="Cambria Math"/>
                      </a:rPr>
                      <m:t>) = </m:t>
                    </m:r>
                    <m:r>
                      <a:rPr lang="el-GR" sz="1800" i="1" dirty="0" err="1">
                        <a:latin typeface="Cambria Math"/>
                      </a:rPr>
                      <m:t>𝑥</m:t>
                    </m:r>
                    <m:r>
                      <a:rPr lang="el-GR" sz="1800" i="1" dirty="0" err="1">
                        <a:latin typeface="Cambria Math"/>
                      </a:rPr>
                      <m:t>(</m:t>
                    </m:r>
                    <m:r>
                      <a:rPr lang="el-GR" sz="1800" i="1" dirty="0" err="1">
                        <a:latin typeface="Cambria Math"/>
                      </a:rPr>
                      <m:t>𝑡</m:t>
                    </m:r>
                    <m:r>
                      <a:rPr lang="el-GR" sz="1800" i="1" dirty="0" err="1">
                        <a:latin typeface="Cambria Math"/>
                      </a:rPr>
                      <m:t>+</m:t>
                    </m:r>
                    <m:r>
                      <a:rPr lang="el-GR" sz="1800" i="1" dirty="0" err="1">
                        <a:latin typeface="Cambria Math"/>
                      </a:rPr>
                      <m:t>𝑇</m:t>
                    </m:r>
                    <m:r>
                      <a:rPr lang="el-GR" sz="1800" i="1" dirty="0">
                        <a:latin typeface="Cambria Math"/>
                      </a:rPr>
                      <m:t>)</m:t>
                    </m:r>
                  </m:oMath>
                </a14:m>
                <a:r>
                  <a:rPr lang="el-GR" sz="1800" dirty="0"/>
                  <a:t> </a:t>
                </a:r>
                <a:r>
                  <a:rPr lang="el-GR" sz="1800" dirty="0" smtClean="0"/>
                  <a:t>για κάθε </a:t>
                </a:r>
                <a14:m>
                  <m:oMath xmlns:m="http://schemas.openxmlformats.org/officeDocument/2006/math">
                    <m:r>
                      <a:rPr lang="el-GR" sz="1800" i="1" dirty="0" smtClean="0">
                        <a:latin typeface="Cambria Math"/>
                      </a:rPr>
                      <m:t>𝑡</m:t>
                    </m:r>
                  </m:oMath>
                </a14:m>
                <a:r>
                  <a:rPr lang="el-GR" sz="1800" dirty="0" smtClean="0"/>
                  <a:t>. </a:t>
                </a:r>
              </a:p>
              <a:p>
                <a:pPr marL="0" indent="0" algn="l">
                  <a:lnSpc>
                    <a:spcPct val="150000"/>
                  </a:lnSpc>
                  <a:spcBef>
                    <a:spcPts val="600"/>
                  </a:spcBef>
                  <a:spcAft>
                    <a:spcPts val="600"/>
                  </a:spcAft>
                  <a:buNone/>
                </a:pPr>
                <a:r>
                  <a:rPr lang="el-GR" sz="1800" dirty="0" smtClean="0"/>
                  <a:t>Η </a:t>
                </a:r>
                <a:r>
                  <a:rPr lang="el-GR" sz="1800" dirty="0"/>
                  <a:t>ποσότητα Τ λέγεται </a:t>
                </a:r>
                <a:r>
                  <a:rPr lang="el-GR" sz="1800" b="1" dirty="0"/>
                  <a:t>περίοδος</a:t>
                </a:r>
                <a:r>
                  <a:rPr lang="el-GR" sz="1800" dirty="0"/>
                  <a:t> και μετριέται σε </a:t>
                </a:r>
                <a:r>
                  <a:rPr lang="el-GR" sz="1800" dirty="0" err="1"/>
                  <a:t>sec</a:t>
                </a:r>
                <a:r>
                  <a:rPr lang="el-GR" sz="1800" dirty="0"/>
                  <a:t>. Η ελάχιστη περίοδος ονομάζεται και </a:t>
                </a:r>
                <a:r>
                  <a:rPr lang="el-GR" sz="1800" b="1" dirty="0"/>
                  <a:t>θεμελιώδης περίοδος </a:t>
                </a:r>
                <a:r>
                  <a:rPr lang="el-GR" sz="1800" dirty="0"/>
                  <a:t>(</a:t>
                </a:r>
                <a14:m>
                  <m:oMath xmlns:m="http://schemas.openxmlformats.org/officeDocument/2006/math">
                    <m:sSub>
                      <m:sSubPr>
                        <m:ctrlPr>
                          <a:rPr lang="el-GR" sz="1800" i="1" dirty="0" smtClean="0">
                            <a:latin typeface="Cambria Math"/>
                          </a:rPr>
                        </m:ctrlPr>
                      </m:sSubPr>
                      <m:e>
                        <m:r>
                          <m:rPr>
                            <m:sty m:val="p"/>
                          </m:rPr>
                          <a:rPr lang="el-GR" sz="1800" i="0" dirty="0" smtClean="0">
                            <a:latin typeface="Cambria Math"/>
                          </a:rPr>
                          <m:t>Τ</m:t>
                        </m:r>
                      </m:e>
                      <m:sub>
                        <m:r>
                          <a:rPr lang="el-GR" sz="1800" i="1" dirty="0">
                            <a:latin typeface="Cambria Math"/>
                          </a:rPr>
                          <m:t>0</m:t>
                        </m:r>
                      </m:sub>
                    </m:sSub>
                  </m:oMath>
                </a14:m>
                <a:r>
                  <a:rPr lang="el-GR" sz="1800" dirty="0"/>
                  <a:t>) και ορίζει τη μικρότερη χρονική διάρκεια μετά την οποία το περιοδικό σήμα θα αρχίσει να επαναλαμβάνεται. </a:t>
                </a:r>
                <a:endParaRPr lang="el-GR" sz="1800" dirty="0" smtClean="0"/>
              </a:p>
              <a:p>
                <a:pPr marL="0" indent="0" algn="l">
                  <a:lnSpc>
                    <a:spcPct val="150000"/>
                  </a:lnSpc>
                  <a:spcBef>
                    <a:spcPts val="600"/>
                  </a:spcBef>
                  <a:spcAft>
                    <a:spcPts val="600"/>
                  </a:spcAft>
                  <a:buNone/>
                </a:pPr>
                <a:r>
                  <a:rPr lang="el-GR" sz="1800" dirty="0" smtClean="0"/>
                  <a:t>Η </a:t>
                </a:r>
                <a:r>
                  <a:rPr lang="el-GR" sz="1800" dirty="0"/>
                  <a:t>ποσότητα </a:t>
                </a:r>
                <a14:m>
                  <m:oMath xmlns:m="http://schemas.openxmlformats.org/officeDocument/2006/math">
                    <m:r>
                      <a:rPr lang="el-GR" sz="1800" i="1" dirty="0" smtClean="0">
                        <a:latin typeface="Cambria Math"/>
                      </a:rPr>
                      <m:t>𝑓</m:t>
                    </m:r>
                    <m:r>
                      <a:rPr lang="el-GR" sz="1800" i="1" dirty="0" smtClean="0">
                        <a:latin typeface="Cambria Math"/>
                      </a:rPr>
                      <m:t> = 1/</m:t>
                    </m:r>
                    <m:r>
                      <a:rPr lang="el-GR" sz="1800" i="1" dirty="0" smtClean="0">
                        <a:latin typeface="Cambria Math"/>
                      </a:rPr>
                      <m:t>𝑇</m:t>
                    </m:r>
                  </m:oMath>
                </a14:m>
                <a:r>
                  <a:rPr lang="el-GR" sz="1800" dirty="0"/>
                  <a:t> ονομάζεται </a:t>
                </a:r>
                <a:r>
                  <a:rPr lang="el-GR" sz="1800" b="1" dirty="0"/>
                  <a:t>συχνότητα</a:t>
                </a:r>
                <a:r>
                  <a:rPr lang="el-GR" sz="1800" dirty="0"/>
                  <a:t>, δίνει τον αριθμό των επαναλήψεων του σήματος στη μονάδα του χρόνου (</a:t>
                </a:r>
                <a:r>
                  <a:rPr lang="el-GR" sz="1800" dirty="0" err="1"/>
                  <a:t>sec</a:t>
                </a:r>
                <a:r>
                  <a:rPr lang="el-GR" sz="1800" dirty="0"/>
                  <a:t>) και μετριέται σε </a:t>
                </a:r>
                <a:r>
                  <a:rPr lang="el-GR" sz="1800" dirty="0" err="1"/>
                  <a:t>Hertz</a:t>
                </a:r>
                <a:r>
                  <a:rPr lang="el-GR" sz="1800" dirty="0"/>
                  <a:t> (</a:t>
                </a:r>
                <a:r>
                  <a:rPr lang="el-GR" sz="1800" dirty="0" err="1"/>
                  <a:t>Hz</a:t>
                </a:r>
                <a:r>
                  <a:rPr lang="el-GR" sz="1800" dirty="0"/>
                  <a:t>), ενώ η ποσότητα </a:t>
                </a:r>
                <a14:m>
                  <m:oMath xmlns:m="http://schemas.openxmlformats.org/officeDocument/2006/math">
                    <m:r>
                      <a:rPr lang="el-GR" sz="1800" i="1" dirty="0" smtClean="0">
                        <a:latin typeface="Cambria Math"/>
                      </a:rPr>
                      <m:t>𝜔</m:t>
                    </m:r>
                    <m:r>
                      <a:rPr lang="el-GR" sz="1800" i="1" dirty="0" smtClean="0">
                        <a:latin typeface="Cambria Math"/>
                      </a:rPr>
                      <m:t> = 2</m:t>
                    </m:r>
                    <m:r>
                      <a:rPr lang="el-GR" sz="1800" i="1" dirty="0" smtClean="0">
                        <a:latin typeface="Cambria Math"/>
                      </a:rPr>
                      <m:t>𝜋</m:t>
                    </m:r>
                    <m:r>
                      <a:rPr lang="el-GR" sz="1800" i="1" dirty="0" smtClean="0">
                        <a:latin typeface="Cambria Math"/>
                      </a:rPr>
                      <m:t>/</m:t>
                    </m:r>
                    <m:r>
                      <m:rPr>
                        <m:sty m:val="p"/>
                      </m:rPr>
                      <a:rPr lang="el-GR" sz="1800" i="0" dirty="0">
                        <a:latin typeface="Cambria Math"/>
                      </a:rPr>
                      <m:t>Τ</m:t>
                    </m:r>
                    <m:r>
                      <a:rPr lang="el-GR" sz="1800" i="1" dirty="0">
                        <a:latin typeface="Cambria Math"/>
                      </a:rPr>
                      <m:t> = 2</m:t>
                    </m:r>
                    <m:r>
                      <a:rPr lang="el-GR" sz="1800" i="1" dirty="0">
                        <a:latin typeface="Cambria Math"/>
                      </a:rPr>
                      <m:t>𝜋</m:t>
                    </m:r>
                    <m:r>
                      <a:rPr lang="el-GR" sz="1800" i="1" dirty="0">
                        <a:latin typeface="Cambria Math"/>
                      </a:rPr>
                      <m:t>𝑓</m:t>
                    </m:r>
                  </m:oMath>
                </a14:m>
                <a:r>
                  <a:rPr lang="el-GR" sz="1800" dirty="0"/>
                  <a:t> ονομάζεται </a:t>
                </a:r>
                <a:r>
                  <a:rPr lang="el-GR" sz="1800" b="1" dirty="0"/>
                  <a:t>κυκλική συχνότητα </a:t>
                </a:r>
                <a:r>
                  <a:rPr lang="el-GR" sz="1800" dirty="0"/>
                  <a:t>και μετριέται σε </a:t>
                </a:r>
                <a:r>
                  <a:rPr lang="el-GR" sz="1800" dirty="0" err="1"/>
                  <a:t>rad</a:t>
                </a:r>
                <a:r>
                  <a:rPr lang="el-GR" sz="1800" dirty="0"/>
                  <a:t>.</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37</a:t>
            </a:fld>
            <a:endParaRPr lang="el-GR"/>
          </a:p>
        </p:txBody>
      </p:sp>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Περιοδικά Σήματα (2/3)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Κλασσικό </a:t>
                </a:r>
                <a:r>
                  <a:rPr lang="el-GR" sz="1800" dirty="0"/>
                  <a:t>παράδειγμα περιοδικών σημάτων είναι τα </a:t>
                </a:r>
                <a:r>
                  <a:rPr lang="el-GR" sz="1800" b="1" dirty="0"/>
                  <a:t>ημιτονοειδή</a:t>
                </a:r>
                <a:r>
                  <a:rPr lang="el-GR" sz="1800" dirty="0"/>
                  <a:t> και </a:t>
                </a:r>
                <a:r>
                  <a:rPr lang="el-GR" sz="1800" b="1" dirty="0" err="1"/>
                  <a:t>συνημιτονοειδή</a:t>
                </a:r>
                <a:r>
                  <a:rPr lang="el-GR" sz="1800" dirty="0"/>
                  <a:t> σήματα, δηλαδή αυτά που περιγράφονται από μία σχέση της μορφής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𝐴</m:t>
                    </m:r>
                    <m:r>
                      <a:rPr lang="en-US" sz="1800" i="1">
                        <a:latin typeface="Cambria Math"/>
                      </a:rPr>
                      <m:t> </m:t>
                    </m:r>
                    <m:r>
                      <a:rPr lang="en-US" sz="1800" i="1">
                        <a:latin typeface="Cambria Math"/>
                      </a:rPr>
                      <m:t>𝑐𝑜𝑠</m:t>
                    </m:r>
                    <m:r>
                      <a:rPr lang="el-GR" sz="1800" i="1">
                        <a:latin typeface="Cambria Math"/>
                      </a:rPr>
                      <m:t> (</m:t>
                    </m:r>
                    <m:sSub>
                      <m:sSubPr>
                        <m:ctrlPr>
                          <a:rPr lang="el-GR" sz="1800"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 + </m:t>
                    </m:r>
                    <m:r>
                      <a:rPr lang="el-GR" sz="1800" i="1">
                        <a:latin typeface="Cambria Math"/>
                      </a:rPr>
                      <m:t>𝜃</m:t>
                    </m:r>
                    <m:r>
                      <a:rPr lang="el-GR" sz="1800" i="1">
                        <a:latin typeface="Cambria Math"/>
                      </a:rPr>
                      <m:t>)</m:t>
                    </m:r>
                  </m:oMath>
                </a14:m>
                <a:r>
                  <a:rPr lang="el-GR" sz="1800" dirty="0"/>
                  <a:t>, όπου </a:t>
                </a:r>
                <a14:m>
                  <m:oMath xmlns:m="http://schemas.openxmlformats.org/officeDocument/2006/math">
                    <m:r>
                      <a:rPr lang="en-US" sz="1800" i="1">
                        <a:latin typeface="Cambria Math"/>
                      </a:rPr>
                      <m:t>𝐴</m:t>
                    </m:r>
                  </m:oMath>
                </a14:m>
                <a:r>
                  <a:rPr lang="el-GR" sz="1800" dirty="0"/>
                  <a:t> είναι το </a:t>
                </a:r>
                <a:r>
                  <a:rPr lang="el-GR" sz="1800" b="1" dirty="0"/>
                  <a:t>πλάτος</a:t>
                </a:r>
                <a:r>
                  <a:rPr lang="el-GR" sz="1800" dirty="0"/>
                  <a:t> </a:t>
                </a:r>
                <a:r>
                  <a:rPr lang="el-GR" sz="1800" dirty="0" smtClean="0"/>
                  <a:t> και </a:t>
                </a:r>
                <a14:m>
                  <m:oMath xmlns:m="http://schemas.openxmlformats.org/officeDocument/2006/math">
                    <m:r>
                      <a:rPr lang="el-GR" sz="1800" i="1">
                        <a:latin typeface="Cambria Math"/>
                      </a:rPr>
                      <m:t>𝜃</m:t>
                    </m:r>
                  </m:oMath>
                </a14:m>
                <a:r>
                  <a:rPr lang="el-GR" sz="1800" dirty="0"/>
                  <a:t> είναι η </a:t>
                </a:r>
                <a:r>
                  <a:rPr lang="el-GR" sz="1800" b="1" dirty="0"/>
                  <a:t>γωνία φάσης</a:t>
                </a:r>
                <a:r>
                  <a:rPr lang="el-GR" sz="1800" dirty="0"/>
                  <a:t> ή απλά </a:t>
                </a:r>
                <a:r>
                  <a:rPr lang="el-GR" sz="1800" b="1" dirty="0"/>
                  <a:t>φάση</a:t>
                </a:r>
                <a:r>
                  <a:rPr lang="el-GR" sz="1800" dirty="0"/>
                  <a:t>. </a:t>
                </a: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smtClean="0"/>
              </a:p>
              <a:p>
                <a:pPr marL="0" indent="0" algn="l">
                  <a:lnSpc>
                    <a:spcPct val="150000"/>
                  </a:lnSpc>
                  <a:spcBef>
                    <a:spcPts val="600"/>
                  </a:spcBef>
                  <a:spcAft>
                    <a:spcPts val="600"/>
                  </a:spcAft>
                  <a:buNone/>
                </a:pPr>
                <a:endParaRPr lang="el-GR" sz="1800" dirty="0"/>
              </a:p>
              <a:p>
                <a:pPr marL="0" indent="0" algn="l">
                  <a:lnSpc>
                    <a:spcPct val="150000"/>
                  </a:lnSpc>
                  <a:spcBef>
                    <a:spcPts val="600"/>
                  </a:spcBef>
                  <a:spcAft>
                    <a:spcPts val="600"/>
                  </a:spcAft>
                  <a:buNone/>
                </a:pPr>
                <a:endParaRPr lang="el-GR" sz="1800" dirty="0" smtClean="0"/>
              </a:p>
              <a:p>
                <a:pPr marL="0" indent="0" algn="ctr">
                  <a:lnSpc>
                    <a:spcPct val="150000"/>
                  </a:lnSpc>
                  <a:spcBef>
                    <a:spcPts val="600"/>
                  </a:spcBef>
                  <a:spcAft>
                    <a:spcPts val="600"/>
                  </a:spcAft>
                  <a:buNone/>
                </a:pPr>
                <a:r>
                  <a:rPr lang="el-GR" sz="1800" dirty="0"/>
                  <a:t>Το ημιτονοειδές σήμα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 = </m:t>
                    </m:r>
                    <m:r>
                      <a:rPr lang="en-US" sz="1800" i="1">
                        <a:latin typeface="Cambria Math"/>
                      </a:rPr>
                      <m:t>𝐴</m:t>
                    </m:r>
                    <m:r>
                      <a:rPr lang="en-US" sz="1800" i="1">
                        <a:latin typeface="Cambria Math"/>
                      </a:rPr>
                      <m:t> </m:t>
                    </m:r>
                    <m:r>
                      <a:rPr lang="en-US" sz="1800" i="1">
                        <a:latin typeface="Cambria Math"/>
                      </a:rPr>
                      <m:t>𝑐𝑜𝑠</m:t>
                    </m:r>
                    <m:r>
                      <a:rPr lang="el-GR" sz="1800" i="1">
                        <a:latin typeface="Cambria Math"/>
                      </a:rPr>
                      <m:t>(</m:t>
                    </m:r>
                    <m:sSub>
                      <m:sSubPr>
                        <m:ctrlPr>
                          <a:rPr lang="el-GR" sz="1800" b="1" i="1">
                            <a:latin typeface="Cambria Math"/>
                          </a:rPr>
                        </m:ctrlPr>
                      </m:sSubPr>
                      <m:e>
                        <m:r>
                          <a:rPr lang="el-GR" sz="1800" i="1">
                            <a:latin typeface="Cambria Math"/>
                          </a:rPr>
                          <m:t>𝜔</m:t>
                        </m:r>
                      </m:e>
                      <m:sub>
                        <m:r>
                          <a:rPr lang="el-GR" sz="1800" i="1" baseline="-25000">
                            <a:latin typeface="Cambria Math"/>
                          </a:rPr>
                          <m:t>0</m:t>
                        </m:r>
                      </m:sub>
                    </m:sSub>
                    <m:r>
                      <a:rPr lang="en-US" sz="1800" i="1">
                        <a:latin typeface="Cambria Math"/>
                      </a:rPr>
                      <m:t>𝑡</m:t>
                    </m:r>
                    <m:r>
                      <a:rPr lang="el-GR" sz="1800" i="1">
                        <a:latin typeface="Cambria Math"/>
                      </a:rPr>
                      <m:t>+</m:t>
                    </m:r>
                    <m:r>
                      <a:rPr lang="el-GR" sz="1800" i="1">
                        <a:latin typeface="Cambria Math"/>
                      </a:rPr>
                      <m:t>𝜋</m:t>
                    </m:r>
                    <m:r>
                      <a:rPr lang="el-GR" sz="1800" i="1">
                        <a:latin typeface="Cambria Math"/>
                      </a:rPr>
                      <m:t>/4)</m:t>
                    </m:r>
                  </m:oMath>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38</a:t>
            </a:fld>
            <a:endParaRPr lang="el-GR"/>
          </a:p>
        </p:txBody>
      </p:sp>
      <p:pic>
        <p:nvPicPr>
          <p:cNvPr id="5" name="Picture 4"/>
          <p:cNvPicPr/>
          <p:nvPr/>
        </p:nvPicPr>
        <p:blipFill>
          <a:blip r:embed="rId3" cstate="print">
            <a:extLst>
              <a:ext uri="{28A0092B-C50C-407E-A947-70E740481C1C}">
                <a14:useLocalDpi xmlns:a14="http://schemas.microsoft.com/office/drawing/2010/main" val="0"/>
              </a:ext>
            </a:extLst>
          </a:blip>
          <a:srcRect t="13544"/>
          <a:stretch>
            <a:fillRect/>
          </a:stretch>
        </p:blipFill>
        <p:spPr bwMode="auto">
          <a:xfrm>
            <a:off x="2987824" y="2904296"/>
            <a:ext cx="3091850" cy="2468920"/>
          </a:xfrm>
          <a:prstGeom prst="rect">
            <a:avLst/>
          </a:prstGeom>
          <a:noFill/>
          <a:ln>
            <a:noFill/>
          </a:ln>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a:t>Περιοδικά </a:t>
            </a:r>
            <a:r>
              <a:rPr lang="el-GR" dirty="0" smtClean="0"/>
              <a:t>Σήματα (3/3)</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Έστω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a:t>
                </a:r>
                <a:r>
                  <a:rPr lang="el-GR" sz="1800" dirty="0" smtClean="0"/>
                  <a:t>περιοδικά σήματα με </a:t>
                </a:r>
                <a:r>
                  <a:rPr lang="el-GR" sz="1800" dirty="0"/>
                  <a:t>θεμελιώδεις περιόδους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αντίστοιχα.  </a:t>
                </a:r>
                <a:r>
                  <a:rPr lang="el-GR" sz="1800" dirty="0" smtClean="0"/>
                  <a:t>Θα </a:t>
                </a:r>
                <a:r>
                  <a:rPr lang="el-GR" sz="1800" dirty="0"/>
                  <a:t>μελετήσουμε τις προϋποθέσεις </a:t>
                </a:r>
                <a:r>
                  <a:rPr lang="el-GR" sz="1800" dirty="0" smtClean="0"/>
                  <a:t>υπό τις </a:t>
                </a:r>
                <a:r>
                  <a:rPr lang="el-GR" sz="1800" dirty="0"/>
                  <a:t>οποίες το άθροισμα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περιοδικό </a:t>
                </a:r>
                <a:r>
                  <a:rPr lang="el-GR" sz="1800" dirty="0" smtClean="0"/>
                  <a:t>σήμα.</a:t>
                </a:r>
                <a:endParaRPr lang="el-GR" sz="1800" dirty="0"/>
              </a:p>
              <a:p>
                <a:pPr algn="l">
                  <a:spcBef>
                    <a:spcPts val="600"/>
                  </a:spcBef>
                  <a:spcAft>
                    <a:spcPts val="600"/>
                  </a:spcAft>
                </a:pPr>
                <a:r>
                  <a:rPr lang="el-GR" sz="1800" dirty="0"/>
                  <a:t>Εφόσον τα </a:t>
                </a:r>
                <a14:m>
                  <m:oMath xmlns:m="http://schemas.openxmlformats.org/officeDocument/2006/math">
                    <m:r>
                      <a:rPr lang="en-US" sz="1800" i="1">
                        <a:latin typeface="Cambria Math"/>
                      </a:rPr>
                      <m:t>𝑥</m:t>
                    </m:r>
                    <m:r>
                      <a:rPr lang="el-GR" sz="1800" i="1">
                        <a:latin typeface="Cambria Math"/>
                      </a:rPr>
                      <m:t>(</m:t>
                    </m:r>
                    <m:r>
                      <a:rPr lang="en-US" sz="1800" i="1">
                        <a:latin typeface="Cambria Math"/>
                      </a:rPr>
                      <m:t>𝑡</m:t>
                    </m:r>
                    <m:r>
                      <a:rPr lang="el-GR" sz="1800" i="1">
                        <a:latin typeface="Cambria Math"/>
                      </a:rPr>
                      <m:t>)</m:t>
                    </m:r>
                  </m:oMath>
                </a14:m>
                <a:r>
                  <a:rPr lang="el-GR" sz="1800" dirty="0"/>
                  <a:t> και </a:t>
                </a:r>
                <a14:m>
                  <m:oMath xmlns:m="http://schemas.openxmlformats.org/officeDocument/2006/math">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περιοδικά με θεμελιώδεις περιόδους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1</m:t>
                        </m:r>
                      </m:sub>
                    </m:sSub>
                  </m:oMath>
                </a14:m>
                <a:r>
                  <a:rPr lang="el-GR" sz="1800" dirty="0"/>
                  <a:t> και </a:t>
                </a:r>
                <a14:m>
                  <m:oMath xmlns:m="http://schemas.openxmlformats.org/officeDocument/2006/math">
                    <m:sSub>
                      <m:sSubPr>
                        <m:ctrlPr>
                          <a:rPr lang="el-GR" sz="1800" i="1">
                            <a:latin typeface="Cambria Math"/>
                          </a:rPr>
                        </m:ctrlPr>
                      </m:sSubPr>
                      <m:e>
                        <m:r>
                          <a:rPr lang="en-US" sz="1800" i="1">
                            <a:latin typeface="Cambria Math"/>
                          </a:rPr>
                          <m:t>𝑇</m:t>
                        </m:r>
                      </m:e>
                      <m:sub>
                        <m:r>
                          <a:rPr lang="el-GR" sz="1800" i="1">
                            <a:latin typeface="Cambria Math"/>
                          </a:rPr>
                          <m:t>2</m:t>
                        </m:r>
                      </m:sub>
                    </m:sSub>
                  </m:oMath>
                </a14:m>
                <a:r>
                  <a:rPr lang="el-GR" sz="1800" dirty="0"/>
                  <a:t> </a:t>
                </a:r>
                <a:r>
                  <a:rPr lang="el-GR" sz="1800" dirty="0" smtClean="0"/>
                  <a:t>αντίστοιχα, ισχύει:</a:t>
                </a:r>
                <a:endParaRPr lang="el-GR" sz="1800" dirty="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e>
                      </m:d>
                      <m:r>
                        <a:rPr lang="en-US" sz="1800" i="1">
                          <a:latin typeface="Cambria Math"/>
                        </a:rPr>
                        <m:t>,    </m:t>
                      </m:r>
                      <m:r>
                        <a:rPr lang="en-US" sz="1800" i="1">
                          <a:latin typeface="Cambria Math"/>
                        </a:rPr>
                        <m:t>𝑚</m:t>
                      </m:r>
                      <m:r>
                        <a:rPr lang="en-US" sz="1800" i="1">
                          <a:latin typeface="Cambria Math"/>
                        </a:rPr>
                        <m:t>=1,2,....</m:t>
                      </m:r>
                    </m:oMath>
                  </m:oMathPara>
                </a14:m>
                <a:endParaRPr lang="el-GR" sz="1800"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𝑦</m:t>
                      </m:r>
                      <m:d>
                        <m:dPr>
                          <m:ctrlPr>
                            <a:rPr lang="el-GR" sz="1800" i="1">
                              <a:latin typeface="Cambria Math"/>
                            </a:rPr>
                          </m:ctrlPr>
                        </m:dPr>
                        <m:e>
                          <m:r>
                            <a:rPr lang="en-US" sz="1800" i="1">
                              <a:latin typeface="Cambria Math"/>
                            </a:rPr>
                            <m:t>𝑡</m:t>
                          </m:r>
                        </m:e>
                      </m:d>
                      <m:r>
                        <a:rPr lang="en-US" sz="1800" i="1">
                          <a:latin typeface="Cambria Math"/>
                        </a:rPr>
                        <m:t>=</m:t>
                      </m:r>
                      <m:r>
                        <a:rPr lang="en-US" sz="1800" i="1">
                          <a:latin typeface="Cambria Math"/>
                        </a:rPr>
                        <m:t>𝑦</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e>
                      </m:d>
                      <m:r>
                        <a:rPr lang="en-US" sz="1800" i="1">
                          <a:latin typeface="Cambria Math"/>
                        </a:rPr>
                        <m:t>,     </m:t>
                      </m:r>
                      <m:r>
                        <a:rPr lang="en-US" sz="1800" i="1">
                          <a:latin typeface="Cambria Math"/>
                        </a:rPr>
                        <m:t>𝑛</m:t>
                      </m:r>
                      <m:r>
                        <a:rPr lang="en-US" sz="1800" i="1">
                          <a:latin typeface="Cambria Math"/>
                        </a:rPr>
                        <m:t>=1,2,....</m:t>
                      </m:r>
                    </m:oMath>
                  </m:oMathPara>
                </a14:m>
                <a:endParaRPr lang="el-GR" sz="1800" dirty="0" smtClean="0"/>
              </a:p>
              <a:p>
                <a:pPr algn="l">
                  <a:spcBef>
                    <a:spcPts val="600"/>
                  </a:spcBef>
                  <a:spcAft>
                    <a:spcPts val="600"/>
                  </a:spcAft>
                </a:pPr>
                <a:r>
                  <a:rPr lang="el-GR" sz="1800" dirty="0"/>
                  <a:t>Αν το άθροισμα </a:t>
                </a:r>
                <a14:m>
                  <m:oMath xmlns:m="http://schemas.openxmlformats.org/officeDocument/2006/math">
                    <m:r>
                      <a:rPr lang="en-US" sz="1800" i="1">
                        <a:latin typeface="Cambria Math"/>
                      </a:rPr>
                      <m:t>𝑧</m:t>
                    </m:r>
                    <m:r>
                      <a:rPr lang="el-GR" sz="1800" i="1">
                        <a:latin typeface="Cambria Math"/>
                      </a:rPr>
                      <m:t>(</m:t>
                    </m:r>
                    <m:r>
                      <a:rPr lang="en-US" sz="1800" i="1">
                        <a:latin typeface="Cambria Math"/>
                      </a:rPr>
                      <m:t>𝑡</m:t>
                    </m:r>
                    <m:r>
                      <a:rPr lang="el-GR"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𝑦</m:t>
                    </m:r>
                    <m:r>
                      <a:rPr lang="el-GR" sz="1800" i="1">
                        <a:latin typeface="Cambria Math"/>
                      </a:rPr>
                      <m:t>(</m:t>
                    </m:r>
                    <m:r>
                      <a:rPr lang="en-US" sz="1800" i="1">
                        <a:latin typeface="Cambria Math"/>
                      </a:rPr>
                      <m:t>𝑡</m:t>
                    </m:r>
                    <m:r>
                      <a:rPr lang="el-GR" sz="1800" i="1">
                        <a:latin typeface="Cambria Math"/>
                      </a:rPr>
                      <m:t>)</m:t>
                    </m:r>
                  </m:oMath>
                </a14:m>
                <a:r>
                  <a:rPr lang="el-GR" sz="1800" dirty="0"/>
                  <a:t>  είναι περιοδικό σήμα με </a:t>
                </a:r>
                <a:r>
                  <a:rPr lang="el-GR" sz="1800" b="1" dirty="0"/>
                  <a:t>θεμελιώδη περίοδο </a:t>
                </a:r>
                <a14:m>
                  <m:oMath xmlns:m="http://schemas.openxmlformats.org/officeDocument/2006/math">
                    <m:r>
                      <a:rPr lang="en-US" sz="1800" b="1" i="1">
                        <a:latin typeface="Cambria Math"/>
                      </a:rPr>
                      <m:t>𝑻</m:t>
                    </m:r>
                  </m:oMath>
                </a14:m>
                <a:r>
                  <a:rPr lang="el-GR" sz="1800" dirty="0"/>
                  <a:t>, τότε θα </a:t>
                </a:r>
                <a:r>
                  <a:rPr lang="el-GR" sz="1800" dirty="0" smtClean="0"/>
                  <a:t>ισχύει </a:t>
                </a:r>
                <a14:m>
                  <m:oMath xmlns:m="http://schemas.openxmlformats.org/officeDocument/2006/math">
                    <m:r>
                      <a:rPr lang="en-US" sz="1800" i="1">
                        <a:latin typeface="Cambria Math"/>
                      </a:rPr>
                      <m:t>𝑧</m:t>
                    </m:r>
                    <m:d>
                      <m:dPr>
                        <m:ctrlPr>
                          <a:rPr lang="el-GR" sz="1800" i="1">
                            <a:latin typeface="Cambria Math"/>
                          </a:rPr>
                        </m:ctrlPr>
                      </m:dPr>
                      <m:e>
                        <m:r>
                          <a:rPr lang="en-US" sz="1800" i="1">
                            <a:latin typeface="Cambria Math"/>
                          </a:rPr>
                          <m:t>𝑡</m:t>
                        </m:r>
                      </m:e>
                    </m:d>
                    <m:r>
                      <a:rPr lang="el-GR" sz="1800" i="1">
                        <a:latin typeface="Cambria Math"/>
                      </a:rPr>
                      <m:t>=</m:t>
                    </m:r>
                    <m:r>
                      <a:rPr lang="en-US" sz="1800" i="1">
                        <a:latin typeface="Cambria Math"/>
                      </a:rPr>
                      <m:t>𝑧</m:t>
                    </m:r>
                    <m:d>
                      <m:dPr>
                        <m:ctrlPr>
                          <a:rPr lang="el-GR" sz="1800" i="1">
                            <a:latin typeface="Cambria Math"/>
                          </a:rPr>
                        </m:ctrlPr>
                      </m:dPr>
                      <m:e>
                        <m:r>
                          <a:rPr lang="en-US" sz="1800" i="1">
                            <a:latin typeface="Cambria Math"/>
                          </a:rPr>
                          <m:t>𝑡</m:t>
                        </m:r>
                        <m:r>
                          <a:rPr lang="el-GR" sz="1800" i="1">
                            <a:latin typeface="Cambria Math"/>
                          </a:rPr>
                          <m:t>+</m:t>
                        </m:r>
                        <m:r>
                          <a:rPr lang="en-US" sz="1800" i="1">
                            <a:latin typeface="Cambria Math"/>
                          </a:rPr>
                          <m:t>𝑇</m:t>
                        </m:r>
                      </m:e>
                    </m:d>
                  </m:oMath>
                </a14:m>
                <a:r>
                  <a:rPr lang="el-GR" sz="1800" dirty="0"/>
                  <a:t>, η οποία </a:t>
                </a:r>
                <a:r>
                  <a:rPr lang="el-GR" sz="1800" dirty="0" smtClean="0"/>
                  <a:t>γράφεται </a:t>
                </a:r>
                <a:r>
                  <a:rPr lang="el-GR" sz="1800" dirty="0"/>
                  <a:t>ως</a:t>
                </a:r>
                <a:r>
                  <a:rPr lang="el-GR" sz="1800" dirty="0" smtClean="0"/>
                  <a:t>:</a:t>
                </a:r>
                <a:endParaRPr lang="el-GR" sz="1800" i="1" dirty="0" smtClean="0"/>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𝑧</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𝑇</m:t>
                          </m:r>
                        </m:e>
                      </m:d>
                      <m:r>
                        <a:rPr lang="en-US" sz="1800" i="1">
                          <a:latin typeface="Cambria Math"/>
                        </a:rPr>
                        <m:t>=</m:t>
                      </m:r>
                      <m:r>
                        <a:rPr lang="en-US" sz="1800" i="1">
                          <a:latin typeface="Cambria Math"/>
                        </a:rPr>
                        <m:t>𝑥</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e>
                      </m:d>
                      <m:r>
                        <a:rPr lang="en-US" sz="1800" i="1">
                          <a:latin typeface="Cambria Math"/>
                        </a:rPr>
                        <m:t>+</m:t>
                      </m:r>
                      <m:r>
                        <a:rPr lang="en-US" sz="1800" i="1">
                          <a:latin typeface="Cambria Math"/>
                        </a:rPr>
                        <m:t>𝑦</m:t>
                      </m:r>
                      <m:d>
                        <m:dPr>
                          <m:ctrlPr>
                            <a:rPr lang="el-GR" sz="1800" i="1">
                              <a:latin typeface="Cambria Math"/>
                            </a:rPr>
                          </m:ctrlPr>
                        </m:dPr>
                        <m:e>
                          <m:r>
                            <a:rPr lang="en-US" sz="1800" i="1">
                              <a:latin typeface="Cambria Math"/>
                            </a:rPr>
                            <m:t>𝑡</m:t>
                          </m:r>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e>
                      </m:d>
                    </m:oMath>
                  </m:oMathPara>
                </a14:m>
                <a:endParaRPr lang="el-GR" sz="1800" dirty="0" smtClean="0"/>
              </a:p>
              <a:p>
                <a:pPr algn="l">
                  <a:spcBef>
                    <a:spcPts val="600"/>
                  </a:spcBef>
                  <a:spcAft>
                    <a:spcPts val="600"/>
                  </a:spcAft>
                </a:pPr>
                <a:r>
                  <a:rPr lang="el-GR" sz="1800" dirty="0"/>
                  <a:t>Η σχέση αυτή ικανοποιείται μόνο όταν ισχύει</a:t>
                </a:r>
                <a:r>
                  <a:rPr lang="el-GR" sz="1800" dirty="0" smtClean="0"/>
                  <a:t>:</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n-US" sz="1800" i="1">
                          <a:latin typeface="Cambria Math"/>
                        </a:rPr>
                        <m:t>𝑇</m:t>
                      </m:r>
                      <m:r>
                        <a:rPr lang="en-US" sz="1800" i="1">
                          <a:latin typeface="Cambria Math"/>
                        </a:rPr>
                        <m:t>=</m:t>
                      </m:r>
                      <m:r>
                        <a:rPr lang="en-US" sz="1800" i="1">
                          <a:latin typeface="Cambria Math"/>
                        </a:rPr>
                        <m:t>𝑚</m:t>
                      </m:r>
                      <m:sSub>
                        <m:sSubPr>
                          <m:ctrlPr>
                            <a:rPr lang="el-GR" sz="1800" i="1">
                              <a:latin typeface="Cambria Math"/>
                            </a:rPr>
                          </m:ctrlPr>
                        </m:sSubPr>
                        <m:e>
                          <m:r>
                            <a:rPr lang="en-US" sz="1800" i="1">
                              <a:latin typeface="Cambria Math"/>
                            </a:rPr>
                            <m:t>𝑇</m:t>
                          </m:r>
                        </m:e>
                        <m:sub>
                          <m:r>
                            <a:rPr lang="en-US" sz="1800" i="1">
                              <a:latin typeface="Cambria Math"/>
                            </a:rPr>
                            <m:t>1</m:t>
                          </m:r>
                        </m:sub>
                      </m:sSub>
                      <m:r>
                        <a:rPr lang="en-US" sz="1800" i="1">
                          <a:latin typeface="Cambria Math"/>
                        </a:rPr>
                        <m:t>=</m:t>
                      </m:r>
                      <m:r>
                        <a:rPr lang="en-US" sz="1800" i="1">
                          <a:latin typeface="Cambria Math"/>
                        </a:rPr>
                        <m:t>𝑛</m:t>
                      </m:r>
                      <m:sSub>
                        <m:sSubPr>
                          <m:ctrlPr>
                            <a:rPr lang="el-GR" sz="1800" i="1">
                              <a:latin typeface="Cambria Math"/>
                            </a:rPr>
                          </m:ctrlPr>
                        </m:sSubPr>
                        <m:e>
                          <m:r>
                            <a:rPr lang="en-US" sz="1800" i="1">
                              <a:latin typeface="Cambria Math"/>
                            </a:rPr>
                            <m:t>𝑇</m:t>
                          </m:r>
                        </m:e>
                        <m:sub>
                          <m:r>
                            <a:rPr lang="en-US" sz="1800" i="1">
                              <a:latin typeface="Cambria Math"/>
                            </a:rPr>
                            <m:t>2</m:t>
                          </m:r>
                        </m:sub>
                      </m:sSub>
                      <m:r>
                        <a:rPr lang="el-GR" sz="1800" b="0" i="1" smtClean="0">
                          <a:latin typeface="Cambria Math"/>
                        </a:rPr>
                        <m:t> </m:t>
                      </m:r>
                      <m:box>
                        <m:boxPr>
                          <m:ctrlPr>
                            <a:rPr lang="el-GR" sz="1800" i="1">
                              <a:latin typeface="Cambria Math"/>
                            </a:rPr>
                          </m:ctrlPr>
                        </m:boxPr>
                        <m:e>
                          <m:groupChr>
                            <m:groupChrPr>
                              <m:chr m:val="⇒"/>
                              <m:vertJc m:val="bot"/>
                              <m:ctrlPr>
                                <a:rPr lang="el-GR" sz="1800" i="1">
                                  <a:latin typeface="Cambria Math"/>
                                </a:rPr>
                              </m:ctrlPr>
                            </m:groupChrPr>
                            <m:e/>
                          </m:groupChr>
                        </m:e>
                      </m:box>
                      <m:r>
                        <a:rPr lang="el-GR" sz="1800" b="0" i="1" smtClean="0">
                          <a:latin typeface="Cambria Math"/>
                        </a:rPr>
                        <m:t> </m:t>
                      </m:r>
                      <m:f>
                        <m:fPr>
                          <m:ctrlPr>
                            <a:rPr lang="el-GR" sz="1800" b="1" i="1">
                              <a:latin typeface="Cambria Math"/>
                            </a:rPr>
                          </m:ctrlPr>
                        </m:fPr>
                        <m:num>
                          <m:sSub>
                            <m:sSubPr>
                              <m:ctrlPr>
                                <a:rPr lang="el-GR" sz="1800" b="1" i="1">
                                  <a:latin typeface="Cambria Math"/>
                                </a:rPr>
                              </m:ctrlPr>
                            </m:sSubPr>
                            <m:e>
                              <m:r>
                                <a:rPr lang="en-US" sz="1800" b="1" i="1">
                                  <a:latin typeface="Cambria Math"/>
                                </a:rPr>
                                <m:t>𝑻</m:t>
                              </m:r>
                            </m:e>
                            <m:sub>
                              <m:r>
                                <a:rPr lang="en-US" sz="1800" b="1" i="1">
                                  <a:latin typeface="Cambria Math"/>
                                </a:rPr>
                                <m:t>𝟏</m:t>
                              </m:r>
                            </m:sub>
                          </m:sSub>
                        </m:num>
                        <m:den>
                          <m:sSub>
                            <m:sSubPr>
                              <m:ctrlPr>
                                <a:rPr lang="el-GR" sz="1800" b="1" i="1">
                                  <a:latin typeface="Cambria Math"/>
                                </a:rPr>
                              </m:ctrlPr>
                            </m:sSubPr>
                            <m:e>
                              <m:r>
                                <a:rPr lang="en-US" sz="1800" b="1" i="1">
                                  <a:latin typeface="Cambria Math"/>
                                </a:rPr>
                                <m:t>𝑻</m:t>
                              </m:r>
                            </m:e>
                            <m:sub>
                              <m:r>
                                <a:rPr lang="en-US" sz="1800" b="1" i="1">
                                  <a:latin typeface="Cambria Math"/>
                                </a:rPr>
                                <m:t>𝟐</m:t>
                              </m:r>
                            </m:sub>
                          </m:sSub>
                        </m:den>
                      </m:f>
                      <m:r>
                        <a:rPr lang="en-US" sz="1800" b="1" i="1">
                          <a:latin typeface="Cambria Math"/>
                        </a:rPr>
                        <m:t>=</m:t>
                      </m:r>
                      <m:f>
                        <m:fPr>
                          <m:ctrlPr>
                            <a:rPr lang="el-GR" sz="1800" b="1" i="1">
                              <a:latin typeface="Cambria Math"/>
                            </a:rPr>
                          </m:ctrlPr>
                        </m:fPr>
                        <m:num>
                          <m:r>
                            <a:rPr lang="en-US" sz="1800" b="1" i="1">
                              <a:latin typeface="Cambria Math"/>
                            </a:rPr>
                            <m:t>𝒏</m:t>
                          </m:r>
                        </m:num>
                        <m:den>
                          <m:r>
                            <a:rPr lang="en-US" sz="1800" b="1" i="1">
                              <a:latin typeface="Cambria Math"/>
                            </a:rPr>
                            <m:t>𝒎</m:t>
                          </m:r>
                        </m:den>
                      </m:f>
                    </m:oMath>
                  </m:oMathPara>
                </a14:m>
                <a:endParaRPr lang="el-GR" sz="1800" b="1" dirty="0" smtClean="0"/>
              </a:p>
              <a:p>
                <a:pPr marL="349250" lvl="1" indent="0" algn="l">
                  <a:spcBef>
                    <a:spcPts val="600"/>
                  </a:spcBef>
                  <a:spcAft>
                    <a:spcPts val="600"/>
                  </a:spcAft>
                  <a:buNone/>
                </a:pPr>
                <a:r>
                  <a:rPr lang="el-GR" sz="1800" dirty="0"/>
                  <a:t>που αποτελεί και την αναγκαία προϋπόθεση για να είναι περιοδικό σήμα το άθροισμα δύο περιοδικών </a:t>
                </a:r>
                <a:r>
                  <a:rPr lang="el-GR" sz="1800" dirty="0" smtClean="0"/>
                  <a:t>σημάτων.</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39</a:t>
            </a:fld>
            <a:endParaRPr lang="el-GR"/>
          </a:p>
        </p:txBody>
      </p:sp>
    </p:spTree>
    <p:extLst>
      <p:ext uri="{BB962C8B-B14F-4D97-AF65-F5344CB8AC3E}">
        <p14:creationId xmlns:p14="http://schemas.microsoft.com/office/powerpoint/2010/main" val="41167771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Σκοποί της Θεωρίας Σημάτων</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2000" dirty="0" smtClean="0"/>
              <a:t>Σκοποί της </a:t>
            </a:r>
            <a:r>
              <a:rPr lang="el-GR" sz="2000" dirty="0"/>
              <a:t>Θεωρίας Σημάτων είναι: </a:t>
            </a:r>
            <a:endParaRPr lang="en-US" sz="2000" dirty="0" smtClean="0"/>
          </a:p>
          <a:p>
            <a:pPr algn="l">
              <a:lnSpc>
                <a:spcPct val="150000"/>
              </a:lnSpc>
              <a:spcBef>
                <a:spcPts val="600"/>
              </a:spcBef>
              <a:spcAft>
                <a:spcPts val="600"/>
              </a:spcAft>
              <a:buFont typeface="+mj-lt"/>
              <a:buAutoNum type="alphaLcParenR"/>
            </a:pPr>
            <a:r>
              <a:rPr lang="el-GR" sz="2000" dirty="0"/>
              <a:t>Ν</a:t>
            </a:r>
            <a:r>
              <a:rPr lang="el-GR" sz="2000" dirty="0" smtClean="0"/>
              <a:t>α </a:t>
            </a:r>
            <a:r>
              <a:rPr lang="el-GR" sz="2000" dirty="0"/>
              <a:t>αναπτύξει μαθηματικά μοντέλα τα οποία θα περιγράφουν επαρκώς ικανοποιητικά τις διάφορες κατηγορίες σημάτων που μεταφέρουν την χρήσιμη πληροφορία, </a:t>
            </a:r>
            <a:endParaRPr lang="en-US" sz="2000" dirty="0" smtClean="0"/>
          </a:p>
          <a:p>
            <a:pPr algn="l">
              <a:lnSpc>
                <a:spcPct val="150000"/>
              </a:lnSpc>
              <a:spcBef>
                <a:spcPts val="600"/>
              </a:spcBef>
              <a:spcAft>
                <a:spcPts val="600"/>
              </a:spcAft>
              <a:buFont typeface="+mj-lt"/>
              <a:buAutoNum type="alphaLcParenR"/>
            </a:pPr>
            <a:r>
              <a:rPr lang="el-GR" sz="2000" dirty="0"/>
              <a:t>Ν</a:t>
            </a:r>
            <a:r>
              <a:rPr lang="el-GR" sz="2000" dirty="0" smtClean="0"/>
              <a:t>α </a:t>
            </a:r>
            <a:r>
              <a:rPr lang="el-GR" sz="2000" dirty="0"/>
              <a:t>αναλύσει τα συστήματα που επεξεργάζονται και μεταδίδουν τα </a:t>
            </a:r>
            <a:r>
              <a:rPr lang="el-GR" sz="2000" dirty="0" smtClean="0"/>
              <a:t>σήματα</a:t>
            </a:r>
            <a:endParaRPr lang="en-US" sz="2000" dirty="0" smtClean="0"/>
          </a:p>
          <a:p>
            <a:pPr algn="l">
              <a:lnSpc>
                <a:spcPct val="150000"/>
              </a:lnSpc>
              <a:spcBef>
                <a:spcPts val="600"/>
              </a:spcBef>
              <a:spcAft>
                <a:spcPts val="600"/>
              </a:spcAft>
              <a:buFont typeface="+mj-lt"/>
              <a:buAutoNum type="alphaLcParenR"/>
            </a:pPr>
            <a:r>
              <a:rPr lang="el-GR" sz="2000" dirty="0" smtClean="0"/>
              <a:t>Να </a:t>
            </a:r>
            <a:r>
              <a:rPr lang="el-GR" sz="2000" dirty="0"/>
              <a:t>συνθέσει «άριστα» συστήματα, τα οποία θα ελαχιστοποιούν την επίπτωση του θορύβου «επάνω» στα σήματα.</a:t>
            </a:r>
            <a:endParaRPr lang="en-US"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4</a:t>
            </a:fld>
            <a:endParaRPr lang="el-GR"/>
          </a:p>
        </p:txBody>
      </p:sp>
    </p:spTree>
    <p:extLst>
      <p:ext uri="{BB962C8B-B14F-4D97-AF65-F5344CB8AC3E}">
        <p14:creationId xmlns:p14="http://schemas.microsoft.com/office/powerpoint/2010/main" val="20869686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a:t>Να προσδιορίσετε την άρτια και την περιττή συνιστώσα του σήματος συνεχούς χρόνου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oMath>
                </a14:m>
                <a:endParaRPr lang="el-GR" sz="1800" dirty="0"/>
              </a:p>
              <a:p>
                <a:pPr marL="0" indent="0">
                  <a:buNone/>
                </a:pPr>
                <a:endParaRPr lang="el-GR" sz="1800" dirty="0"/>
              </a:p>
              <a:p>
                <a:pPr marL="0" indent="0">
                  <a:buNone/>
                </a:pPr>
                <a:r>
                  <a:rPr lang="el-GR" sz="1800" u="sng" dirty="0"/>
                  <a:t>Απάντηση</a:t>
                </a:r>
                <a:r>
                  <a:rPr lang="el-GR" sz="1800" dirty="0"/>
                  <a:t>: Από τις εξισώσεις ορισμού των συνιστωσών </a:t>
                </a:r>
                <a14:m>
                  <m:oMath xmlns:m="http://schemas.openxmlformats.org/officeDocument/2006/math">
                    <m:sSub>
                      <m:sSubPr>
                        <m:ctrlPr>
                          <a:rPr lang="el-GR" sz="1800" i="1">
                            <a:latin typeface="Cambria Math"/>
                          </a:rPr>
                        </m:ctrlPr>
                      </m:sSubPr>
                      <m:e>
                        <m:r>
                          <a:rPr lang="en-US" sz="1800" i="1">
                            <a:latin typeface="Cambria Math"/>
                          </a:rPr>
                          <m:t>𝑥</m:t>
                        </m:r>
                      </m:e>
                      <m:sub>
                        <m:r>
                          <a:rPr lang="en-US" sz="1800" i="1">
                            <a:latin typeface="Cambria Math"/>
                          </a:rPr>
                          <m:t>𝑒</m:t>
                        </m:r>
                      </m:sub>
                    </m:sSub>
                    <m:d>
                      <m:dPr>
                        <m:ctrlPr>
                          <a:rPr lang="el-GR" sz="1800" i="1">
                            <a:latin typeface="Cambria Math"/>
                          </a:rPr>
                        </m:ctrlPr>
                      </m:dPr>
                      <m:e>
                        <m:r>
                          <a:rPr lang="en-US" sz="1800" i="1">
                            <a:latin typeface="Cambria Math"/>
                          </a:rPr>
                          <m:t>𝑡</m:t>
                        </m:r>
                      </m:e>
                    </m:d>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𝑜</m:t>
                        </m:r>
                      </m:sub>
                    </m:sSub>
                    <m:r>
                      <a:rPr lang="el-GR" sz="1800" i="1">
                        <a:latin typeface="Cambria Math"/>
                      </a:rPr>
                      <m:t>(</m:t>
                    </m:r>
                    <m:r>
                      <a:rPr lang="el-GR" sz="1800" i="1">
                        <a:latin typeface="Cambria Math"/>
                      </a:rPr>
                      <m:t>𝑡</m:t>
                    </m:r>
                    <m:r>
                      <a:rPr lang="el-GR" sz="1800" i="1">
                        <a:latin typeface="Cambria Math"/>
                      </a:rPr>
                      <m:t>)</m:t>
                    </m:r>
                  </m:oMath>
                </a14:m>
                <a:r>
                  <a:rPr lang="el-GR" sz="1800" dirty="0"/>
                  <a:t> για το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oMath>
                </a14:m>
                <a:r>
                  <a:rPr lang="el-GR" sz="1800" dirty="0"/>
                  <a:t> και χρησιμοποιώντας τους τύπους του </a:t>
                </a:r>
                <a:r>
                  <a:rPr lang="el-GR" sz="1800" dirty="0" err="1"/>
                  <a:t>Euler</a:t>
                </a:r>
                <a:r>
                  <a:rPr lang="el-GR" sz="1800" dirty="0"/>
                  <a:t>:</a:t>
                </a:r>
              </a:p>
              <a:p>
                <a:pPr marL="0" indent="0">
                  <a:buNone/>
                </a:pPr>
                <a:endParaRPr lang="el-GR" sz="1800" dirty="0"/>
              </a:p>
              <a:p>
                <a:pPr marL="0" indent="0" algn="ctr">
                  <a:buNone/>
                </a:pP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oMath>
                </a14:m>
                <a:r>
                  <a:rPr lang="el-GR" sz="1800" i="1" dirty="0"/>
                  <a:t>    </a:t>
                </a:r>
                <a:r>
                  <a:rPr lang="el-GR" sz="1800" dirty="0"/>
                  <a:t>και   </a:t>
                </a: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oMath>
                </a14:m>
                <a:endParaRPr lang="el-GR" sz="1800" dirty="0"/>
              </a:p>
              <a:p>
                <a:pPr marL="0" indent="0">
                  <a:buNone/>
                </a:pPr>
                <a:endParaRPr lang="el-GR" sz="1800" dirty="0"/>
              </a:p>
              <a:p>
                <a:pPr marL="0" indent="0">
                  <a:buNone/>
                </a:pPr>
                <a:r>
                  <a:rPr lang="el-GR" sz="1800" dirty="0" smtClean="0"/>
                  <a:t>έχουμε για την άρτια συνιστώσα:</a:t>
                </a:r>
              </a:p>
              <a:p>
                <a:pPr marL="0" indent="0">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𝑒</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m:t>
                              </m:r>
                              <m:r>
                                <a:rPr lang="el-GR" sz="1800" i="1">
                                  <a:latin typeface="Cambria Math"/>
                                </a:rPr>
                                <m:t>𝑡</m:t>
                              </m:r>
                            </m:e>
                          </m:d>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 </m:t>
                          </m:r>
                        </m:e>
                      </m:d>
                      <m:r>
                        <a:rPr lang="el-GR" sz="1800" i="1">
                          <a:latin typeface="Cambria Math"/>
                        </a:rPr>
                        <m:t>= </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2</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e>
                      </m:func>
                    </m:oMath>
                  </m:oMathPara>
                </a14:m>
                <a:endParaRPr lang="el-GR" sz="1800" dirty="0"/>
              </a:p>
              <a:p>
                <a:pPr marL="0" indent="0">
                  <a:buNone/>
                </a:pP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r="-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40</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5 (συνέχεια)</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1800" dirty="0" smtClean="0"/>
                  <a:t>Ομοίως και για την περιττή</a:t>
                </a:r>
                <a:r>
                  <a:rPr lang="en-US" sz="1800" dirty="0" smtClean="0"/>
                  <a:t>:</a:t>
                </a:r>
                <a:endParaRPr lang="el-GR" sz="1800" dirty="0" smtClean="0"/>
              </a:p>
              <a:p>
                <a:pPr marL="0" indent="0" algn="l">
                  <a:lnSpc>
                    <a:spcPct val="150000"/>
                  </a:lnSpc>
                  <a:spcBef>
                    <a:spcPts val="600"/>
                  </a:spcBef>
                  <a:spcAft>
                    <a:spcPts val="600"/>
                  </a:spcAft>
                  <a:buNone/>
                </a:pPr>
                <a:endParaRPr lang="el-GR" sz="1800" dirty="0"/>
              </a:p>
              <a:p>
                <a:pPr marL="0" indent="0">
                  <a:buNone/>
                </a:pPr>
                <a14:m>
                  <m:oMathPara xmlns:m="http://schemas.openxmlformats.org/officeDocument/2006/math">
                    <m:oMathParaPr>
                      <m:jc m:val="centerGroup"/>
                    </m:oMathParaPr>
                    <m:oMath xmlns:m="http://schemas.openxmlformats.org/officeDocument/2006/math">
                      <m:sSub>
                        <m:sSubPr>
                          <m:ctrlPr>
                            <a:rPr lang="el-GR" sz="1800" i="1">
                              <a:latin typeface="Cambria Math"/>
                            </a:rPr>
                          </m:ctrlPr>
                        </m:sSubPr>
                        <m:e>
                          <m:r>
                            <a:rPr lang="el-GR" sz="1800" i="1">
                              <a:latin typeface="Cambria Math"/>
                            </a:rPr>
                            <m:t>𝑥</m:t>
                          </m:r>
                        </m:e>
                        <m:sub>
                          <m:r>
                            <a:rPr lang="el-GR" sz="1800" i="1">
                              <a:latin typeface="Cambria Math"/>
                            </a:rPr>
                            <m:t>𝑜</m:t>
                          </m:r>
                        </m:sub>
                      </m:sSub>
                      <m:d>
                        <m:dPr>
                          <m:ctrlPr>
                            <a:rPr lang="el-GR" sz="1800" i="1">
                              <a:latin typeface="Cambria Math"/>
                            </a:rPr>
                          </m:ctrlPr>
                        </m:dPr>
                        <m:e>
                          <m:r>
                            <a:rPr lang="el-GR" sz="1800" i="1">
                              <a:latin typeface="Cambria Math"/>
                            </a:rPr>
                            <m:t>𝑡</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m:t>
                              </m:r>
                              <m:r>
                                <a:rPr lang="el-GR" sz="1800" i="1">
                                  <a:latin typeface="Cambria Math"/>
                                </a:rPr>
                                <m:t>𝑡</m:t>
                              </m:r>
                            </m:e>
                          </m:d>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sSup>
                            <m:sSupPr>
                              <m:ctrlPr>
                                <a:rPr lang="el-GR" sz="1800" i="1">
                                  <a:latin typeface="Cambria Math"/>
                                </a:rPr>
                              </m:ctrlPr>
                            </m:sSupPr>
                            <m:e>
                              <m:r>
                                <a:rPr lang="el-GR" sz="1800" i="1">
                                  <a:latin typeface="Cambria Math"/>
                                </a:rPr>
                                <m:t>𝑒</m:t>
                              </m:r>
                            </m:e>
                            <m:sup>
                              <m:r>
                                <a:rPr lang="el-GR" sz="1800" i="1">
                                  <a:latin typeface="Cambria Math"/>
                                </a:rPr>
                                <m:t>𝑗</m:t>
                              </m:r>
                              <m:r>
                                <a:rPr lang="el-GR" sz="1800" i="1">
                                  <a:latin typeface="Cambria Math"/>
                                </a:rPr>
                                <m:t>𝜔</m:t>
                              </m:r>
                              <m:r>
                                <a:rPr lang="el-GR" sz="1800" i="1">
                                  <a:latin typeface="Cambria Math"/>
                                </a:rPr>
                                <m:t>𝑡</m:t>
                              </m:r>
                            </m:sup>
                          </m:sSup>
                          <m:r>
                            <a:rPr lang="el-GR" sz="1800" i="1">
                              <a:latin typeface="Cambria Math"/>
                            </a:rPr>
                            <m:t>−</m:t>
                          </m:r>
                          <m:sSup>
                            <m:sSupPr>
                              <m:ctrlPr>
                                <a:rPr lang="el-GR" sz="1800" i="1">
                                  <a:latin typeface="Cambria Math"/>
                                </a:rPr>
                              </m:ctrlPr>
                            </m:sSupPr>
                            <m:e>
                              <m:r>
                                <a:rPr lang="el-GR" sz="1800" i="1">
                                  <a:latin typeface="Cambria Math"/>
                                </a:rPr>
                                <m:t>𝑒</m:t>
                              </m:r>
                            </m:e>
                            <m:sup>
                              <m:r>
                                <a:rPr lang="el-GR" sz="1800" i="1">
                                  <a:latin typeface="Cambria Math"/>
                                </a:rPr>
                                <m:t>−</m:t>
                              </m:r>
                              <m:r>
                                <a:rPr lang="el-GR" sz="1800" i="1">
                                  <a:latin typeface="Cambria Math"/>
                                </a:rPr>
                                <m:t>𝑗</m:t>
                              </m:r>
                              <m:r>
                                <a:rPr lang="el-GR" sz="1800" i="1">
                                  <a:latin typeface="Cambria Math"/>
                                </a:rPr>
                                <m:t>𝜔</m:t>
                              </m:r>
                              <m:r>
                                <a:rPr lang="el-GR" sz="1800" i="1">
                                  <a:latin typeface="Cambria Math"/>
                                </a:rPr>
                                <m:t>𝑡</m:t>
                              </m:r>
                            </m:sup>
                          </m:sSup>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d>
                        <m:dPr>
                          <m:begChr m:val="["/>
                          <m:endChr m:val="]"/>
                          <m:ctrlPr>
                            <a:rPr lang="el-GR" sz="1800" i="1">
                              <a:latin typeface="Cambria Math"/>
                            </a:rPr>
                          </m:ctrlPr>
                        </m:dPr>
                        <m:e>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r>
                                    <a:rPr lang="el-GR" sz="1800" i="1">
                                      <a:latin typeface="Cambria Math"/>
                                    </a:rPr>
                                    <m:t>𝜔</m:t>
                                  </m:r>
                                  <m:r>
                                    <a:rPr lang="el-GR" sz="1800" i="1">
                                      <a:latin typeface="Cambria Math"/>
                                    </a:rPr>
                                    <m:t>𝑡</m:t>
                                  </m:r>
                                </m:e>
                              </m:d>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e>
                          </m:func>
                          <m:r>
                            <a:rPr lang="el-GR" sz="1800" i="1">
                              <a:latin typeface="Cambria Math"/>
                            </a:rPr>
                            <m:t> </m:t>
                          </m:r>
                        </m:e>
                      </m:d>
                      <m:r>
                        <a:rPr lang="el-GR" sz="1800" i="1">
                          <a:latin typeface="Cambria Math"/>
                        </a:rPr>
                        <m:t>=</m:t>
                      </m:r>
                      <m:f>
                        <m:fPr>
                          <m:ctrlPr>
                            <a:rPr lang="el-GR" sz="1800" i="1">
                              <a:latin typeface="Cambria Math"/>
                            </a:rPr>
                          </m:ctrlPr>
                        </m:fPr>
                        <m:num>
                          <m:r>
                            <a:rPr lang="el-GR" sz="1800" i="1">
                              <a:latin typeface="Cambria Math"/>
                            </a:rPr>
                            <m:t>1</m:t>
                          </m:r>
                        </m:num>
                        <m:den>
                          <m:r>
                            <a:rPr lang="el-GR" sz="1800" i="1">
                              <a:latin typeface="Cambria Math"/>
                            </a:rPr>
                            <m:t>2</m:t>
                          </m:r>
                        </m:den>
                      </m:f>
                      <m:r>
                        <a:rPr lang="el-GR" sz="1800" i="1">
                          <a:latin typeface="Cambria Math"/>
                        </a:rPr>
                        <m:t>2</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r>
                        <a:rPr lang="el-GR" sz="1800" i="1">
                          <a:latin typeface="Cambria Math"/>
                        </a:rPr>
                        <m:t>=</m:t>
                      </m:r>
                      <m:r>
                        <a:rPr lang="el-GR" sz="1800" i="1">
                          <a:latin typeface="Cambria Math"/>
                        </a:rPr>
                        <m:t>𝑗</m:t>
                      </m:r>
                      <m:func>
                        <m:funcPr>
                          <m:ctrlPr>
                            <a:rPr lang="el-GR" sz="1800" i="1">
                              <a:latin typeface="Cambria Math"/>
                            </a:rPr>
                          </m:ctrlPr>
                        </m:funcPr>
                        <m:fName>
                          <m:r>
                            <a:rPr lang="el-GR" sz="1800" i="1">
                              <a:latin typeface="Cambria Math"/>
                            </a:rPr>
                            <m:t>𝑠𝑖𝑛</m:t>
                          </m:r>
                        </m:fName>
                        <m:e>
                          <m:d>
                            <m:dPr>
                              <m:ctrlPr>
                                <a:rPr lang="el-GR" sz="1800" i="1">
                                  <a:latin typeface="Cambria Math"/>
                                </a:rPr>
                              </m:ctrlPr>
                            </m:dPr>
                            <m:e>
                              <m:r>
                                <a:rPr lang="el-GR" sz="1800" i="1">
                                  <a:latin typeface="Cambria Math"/>
                                </a:rPr>
                                <m:t>𝜔</m:t>
                              </m:r>
                              <m:r>
                                <a:rPr lang="el-GR" sz="1800" i="1">
                                  <a:latin typeface="Cambria Math"/>
                                </a:rPr>
                                <m:t>𝑡</m:t>
                              </m:r>
                            </m:e>
                          </m:d>
                        </m:e>
                      </m:func>
                    </m:oMath>
                  </m:oMathPara>
                </a14:m>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41</a:t>
            </a:fld>
            <a:endParaRPr lang="el-GR"/>
          </a:p>
        </p:txBody>
      </p:sp>
    </p:spTree>
    <p:extLst>
      <p:ext uri="{BB962C8B-B14F-4D97-AF65-F5344CB8AC3E}">
        <p14:creationId xmlns:p14="http://schemas.microsoft.com/office/powerpoint/2010/main" val="19835962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6</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0"/>
                  </a:spcBef>
                  <a:buNone/>
                </a:pPr>
                <a:r>
                  <a:rPr lang="el-GR" sz="1600" dirty="0"/>
                  <a:t>Να προσδιορίσετε την άρτια και την περιττή συνιστώσα της μοναδιαίας </a:t>
                </a:r>
                <a:r>
                  <a:rPr lang="el-GR" sz="1600" dirty="0" err="1"/>
                  <a:t>βηματικής</a:t>
                </a:r>
                <a:r>
                  <a:rPr lang="el-GR" sz="1600" dirty="0"/>
                  <a:t> συνάρτησης </a:t>
                </a:r>
                <a14:m>
                  <m:oMath xmlns:m="http://schemas.openxmlformats.org/officeDocument/2006/math">
                    <m:r>
                      <a:rPr lang="en-US" sz="1600" i="1">
                        <a:latin typeface="Cambria Math"/>
                      </a:rPr>
                      <m:t>𝑢</m:t>
                    </m:r>
                    <m:d>
                      <m:dPr>
                        <m:ctrlPr>
                          <a:rPr lang="el-GR" sz="1600" i="1">
                            <a:latin typeface="Cambria Math"/>
                          </a:rPr>
                        </m:ctrlPr>
                      </m:dPr>
                      <m:e>
                        <m:r>
                          <a:rPr lang="el-GR" sz="1600" i="1">
                            <a:latin typeface="Cambria Math"/>
                          </a:rPr>
                          <m:t>𝑡</m:t>
                        </m:r>
                      </m:e>
                    </m:d>
                  </m:oMath>
                </a14:m>
                <a:r>
                  <a:rPr lang="el-GR" sz="1600" dirty="0"/>
                  <a:t>.</a:t>
                </a:r>
              </a:p>
              <a:p>
                <a:pPr marL="0" indent="0" algn="l">
                  <a:spcBef>
                    <a:spcPts val="0"/>
                  </a:spcBef>
                  <a:buNone/>
                </a:pPr>
                <a:r>
                  <a:rPr lang="el-GR" sz="1600" dirty="0"/>
                  <a:t> </a:t>
                </a:r>
              </a:p>
              <a:p>
                <a:pPr marL="0" indent="0" algn="l">
                  <a:spcBef>
                    <a:spcPts val="0"/>
                  </a:spcBef>
                  <a:buNone/>
                </a:pPr>
                <a:r>
                  <a:rPr lang="el-GR" sz="1600" u="sng" dirty="0"/>
                  <a:t>Απάντηση</a:t>
                </a:r>
                <a:r>
                  <a:rPr lang="el-GR" sz="1600" dirty="0"/>
                  <a:t>: Από τις εξισώσεις ορισμού των άρτιων και περιττών συνιστωσών έχουμε:</a:t>
                </a:r>
              </a:p>
              <a:p>
                <a:pPr marL="0" indent="0" algn="l">
                  <a:spcBef>
                    <a:spcPts val="0"/>
                  </a:spcBef>
                  <a:buNone/>
                </a:pPr>
                <a14:m>
                  <m:oMathPara xmlns:m="http://schemas.openxmlformats.org/officeDocument/2006/math">
                    <m:oMathParaPr>
                      <m:jc m:val="left"/>
                    </m:oMathParaPr>
                    <m:oMath xmlns:m="http://schemas.openxmlformats.org/officeDocument/2006/math">
                      <m:sSub>
                        <m:sSubPr>
                          <m:ctrlPr>
                            <a:rPr lang="el-GR" sz="1600" i="1">
                              <a:latin typeface="Cambria Math"/>
                            </a:rPr>
                          </m:ctrlPr>
                        </m:sSubPr>
                        <m:e>
                          <m:r>
                            <a:rPr lang="el-GR" sz="1600" i="1">
                              <a:latin typeface="Cambria Math"/>
                            </a:rPr>
                            <m:t>𝑢</m:t>
                          </m:r>
                        </m:e>
                        <m:sub>
                          <m:r>
                            <a:rPr lang="el-GR" sz="1600" i="1">
                              <a:latin typeface="Cambria Math"/>
                            </a:rPr>
                            <m:t>𝑒</m:t>
                          </m:r>
                        </m:sub>
                      </m:sSub>
                      <m:d>
                        <m:dPr>
                          <m:ctrlPr>
                            <a:rPr lang="el-GR" sz="1600" i="1">
                              <a:latin typeface="Cambria Math"/>
                            </a:rPr>
                          </m:ctrlPr>
                        </m:dPr>
                        <m:e>
                          <m:r>
                            <a:rPr lang="el-GR" sz="1600" i="1">
                              <a:latin typeface="Cambria Math"/>
                            </a:rPr>
                            <m:t>𝑡</m:t>
                          </m: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𝑢</m:t>
                          </m:r>
                          <m:d>
                            <m:dPr>
                              <m:ctrlPr>
                                <a:rPr lang="el-GR" sz="1600" i="1">
                                  <a:latin typeface="Cambria Math"/>
                                </a:rPr>
                              </m:ctrlPr>
                            </m:dPr>
                            <m:e>
                              <m:r>
                                <a:rPr lang="el-GR" sz="1600" i="1">
                                  <a:latin typeface="Cambria Math"/>
                                </a:rPr>
                                <m:t>𝑡</m:t>
                              </m:r>
                            </m:e>
                          </m:d>
                          <m:r>
                            <a:rPr lang="el-GR" sz="1600" i="1">
                              <a:latin typeface="Cambria Math"/>
                            </a:rPr>
                            <m:t>+</m:t>
                          </m:r>
                          <m:r>
                            <a:rPr lang="el-GR" sz="1600" i="1">
                              <a:latin typeface="Cambria Math"/>
                            </a:rPr>
                            <m:t>𝑢</m:t>
                          </m:r>
                          <m:d>
                            <m:dPr>
                              <m:ctrlPr>
                                <a:rPr lang="el-GR" sz="1600" i="1">
                                  <a:latin typeface="Cambria Math"/>
                                </a:rPr>
                              </m:ctrlPr>
                            </m:dPr>
                            <m:e>
                              <m:r>
                                <a:rPr lang="el-GR" sz="1600" i="1">
                                  <a:latin typeface="Cambria Math"/>
                                </a:rPr>
                                <m:t>−</m:t>
                              </m:r>
                              <m:r>
                                <a:rPr lang="el-GR" sz="1600" i="1">
                                  <a:latin typeface="Cambria Math"/>
                                </a:rPr>
                                <m:t>𝑡</m:t>
                              </m:r>
                            </m:e>
                          </m:d>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0+1</m:t>
                                  </m:r>
                                </m:e>
                              </m:d>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1+0</m:t>
                                  </m:r>
                                </m:e>
                              </m:d>
                              <m:r>
                                <a:rPr lang="el-GR" sz="1600" i="1">
                                  <a:latin typeface="Cambria Math"/>
                                </a:rPr>
                                <m:t>,     </m:t>
                              </m:r>
                              <m:r>
                                <a:rPr lang="el-GR" sz="1600" i="1">
                                  <a:latin typeface="Cambria Math"/>
                                </a:rPr>
                                <m:t>𝑡</m:t>
                              </m:r>
                              <m:r>
                                <a:rPr lang="el-GR" sz="1600" i="1">
                                  <a:latin typeface="Cambria Math"/>
                                </a:rPr>
                                <m:t>&gt;0</m:t>
                              </m:r>
                            </m:e>
                          </m:eqAr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oMath>
                  </m:oMathPara>
                </a14:m>
                <a:endParaRPr lang="el-GR" sz="1600" dirty="0" smtClean="0"/>
              </a:p>
              <a:p>
                <a:pPr marL="0" indent="0" algn="l">
                  <a:spcBef>
                    <a:spcPts val="0"/>
                  </a:spcBef>
                  <a:buNone/>
                </a:pPr>
                <a:endParaRPr lang="el-GR" sz="1600" dirty="0"/>
              </a:p>
              <a:p>
                <a:pPr marL="0" indent="0" algn="l">
                  <a:spcBef>
                    <a:spcPts val="0"/>
                  </a:spcBef>
                  <a:buNone/>
                </a:pPr>
                <a14:m>
                  <m:oMathPara xmlns:m="http://schemas.openxmlformats.org/officeDocument/2006/math">
                    <m:oMathParaPr>
                      <m:jc m:val="left"/>
                    </m:oMathParaPr>
                    <m:oMath xmlns:m="http://schemas.openxmlformats.org/officeDocument/2006/math">
                      <m:sSub>
                        <m:sSubPr>
                          <m:ctrlPr>
                            <a:rPr lang="el-GR" sz="1600" i="1">
                              <a:latin typeface="Cambria Math"/>
                            </a:rPr>
                          </m:ctrlPr>
                        </m:sSubPr>
                        <m:e>
                          <m:r>
                            <a:rPr lang="el-GR" sz="1600" i="1">
                              <a:latin typeface="Cambria Math"/>
                            </a:rPr>
                            <m:t>𝑢</m:t>
                          </m:r>
                        </m:e>
                        <m:sub>
                          <m:r>
                            <a:rPr lang="el-GR" sz="1600" i="1">
                              <a:latin typeface="Cambria Math"/>
                            </a:rPr>
                            <m:t>𝑜</m:t>
                          </m:r>
                        </m:sub>
                      </m:sSub>
                      <m:d>
                        <m:dPr>
                          <m:ctrlPr>
                            <a:rPr lang="el-GR" sz="1600" i="1">
                              <a:latin typeface="Cambria Math"/>
                            </a:rPr>
                          </m:ctrlPr>
                        </m:dPr>
                        <m:e>
                          <m:r>
                            <a:rPr lang="el-GR" sz="1600" i="1">
                              <a:latin typeface="Cambria Math"/>
                            </a:rPr>
                            <m:t>𝑡</m:t>
                          </m:r>
                        </m:e>
                      </m:d>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𝑢</m:t>
                          </m:r>
                          <m:d>
                            <m:dPr>
                              <m:ctrlPr>
                                <a:rPr lang="el-GR" sz="1600" i="1">
                                  <a:latin typeface="Cambria Math"/>
                                </a:rPr>
                              </m:ctrlPr>
                            </m:dPr>
                            <m:e>
                              <m:r>
                                <a:rPr lang="el-GR" sz="1600" i="1">
                                  <a:latin typeface="Cambria Math"/>
                                </a:rPr>
                                <m:t>𝑡</m:t>
                              </m:r>
                            </m:e>
                          </m:d>
                          <m:r>
                            <a:rPr lang="el-GR" sz="1600" i="1">
                              <a:latin typeface="Cambria Math"/>
                            </a:rPr>
                            <m:t>−</m:t>
                          </m:r>
                          <m:r>
                            <a:rPr lang="el-GR" sz="1600" i="1">
                              <a:latin typeface="Cambria Math"/>
                            </a:rPr>
                            <m:t>𝑢</m:t>
                          </m:r>
                          <m:d>
                            <m:dPr>
                              <m:ctrlPr>
                                <a:rPr lang="el-GR" sz="1600" i="1">
                                  <a:latin typeface="Cambria Math"/>
                                </a:rPr>
                              </m:ctrlPr>
                            </m:dPr>
                            <m:e>
                              <m:r>
                                <a:rPr lang="el-GR" sz="1600" i="1">
                                  <a:latin typeface="Cambria Math"/>
                                </a:rPr>
                                <m:t>−</m:t>
                              </m:r>
                              <m:r>
                                <a:rPr lang="el-GR" sz="1600" i="1">
                                  <a:latin typeface="Cambria Math"/>
                                </a:rPr>
                                <m:t>𝑡</m:t>
                              </m:r>
                            </m:e>
                          </m:d>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0−1</m:t>
                                  </m:r>
                                </m:e>
                              </m:d>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d>
                                <m:dPr>
                                  <m:begChr m:val="["/>
                                  <m:endChr m:val="]"/>
                                  <m:ctrlPr>
                                    <a:rPr lang="el-GR" sz="1600" i="1">
                                      <a:latin typeface="Cambria Math"/>
                                    </a:rPr>
                                  </m:ctrlPr>
                                </m:dPr>
                                <m:e>
                                  <m:r>
                                    <a:rPr lang="el-GR" sz="1600" i="1">
                                      <a:latin typeface="Cambria Math"/>
                                    </a:rPr>
                                    <m:t>1−0</m:t>
                                  </m:r>
                                </m:e>
                              </m:d>
                              <m:r>
                                <a:rPr lang="el-GR" sz="1600" i="1">
                                  <a:latin typeface="Cambria Math"/>
                                </a:rPr>
                                <m:t>,     </m:t>
                              </m:r>
                              <m:r>
                                <a:rPr lang="el-GR" sz="1600" i="1">
                                  <a:latin typeface="Cambria Math"/>
                                </a:rPr>
                                <m:t>𝑡</m:t>
                              </m:r>
                              <m:r>
                                <a:rPr lang="el-GR" sz="1600" i="1">
                                  <a:latin typeface="Cambria Math"/>
                                </a:rPr>
                                <m:t>&gt;0</m:t>
                              </m:r>
                            </m:e>
                          </m:eqArr>
                        </m:e>
                      </m:d>
                      <m:r>
                        <a:rPr lang="el-GR" sz="1600" i="1">
                          <a:latin typeface="Cambria Math"/>
                        </a:rPr>
                        <m:t>=</m:t>
                      </m:r>
                      <m:d>
                        <m:dPr>
                          <m:begChr m:val="{"/>
                          <m:endChr m:val=""/>
                          <m:ctrlPr>
                            <a:rPr lang="el-GR" sz="1600" i="1">
                              <a:latin typeface="Cambria Math"/>
                            </a:rPr>
                          </m:ctrlPr>
                        </m:dPr>
                        <m:e>
                          <m:eqArr>
                            <m:eqArrPr>
                              <m:ctrlPr>
                                <a:rPr lang="el-GR" sz="1600" i="1">
                                  <a:latin typeface="Cambria Math"/>
                                </a:rPr>
                              </m:ctrlPr>
                            </m:eqArrPr>
                            <m:e>
                              <m:r>
                                <a:rPr lang="el-GR" sz="1600" i="1">
                                  <a:latin typeface="Cambria Math"/>
                                </a:rPr>
                                <m:t>−</m:t>
                              </m:r>
                              <m:f>
                                <m:fPr>
                                  <m:ctrlPr>
                                    <a:rPr lang="el-GR" sz="1600" i="1">
                                      <a:latin typeface="Cambria Math"/>
                                    </a:rPr>
                                  </m:ctrlPr>
                                </m:fPr>
                                <m:num>
                                  <m:r>
                                    <a:rPr lang="el-GR" sz="1600" i="1">
                                      <a:latin typeface="Cambria Math"/>
                                    </a:rPr>
                                    <m:t>1</m:t>
                                  </m:r>
                                </m:num>
                                <m:den>
                                  <m:r>
                                    <a:rPr lang="el-GR" sz="1600" i="1">
                                      <a:latin typeface="Cambria Math"/>
                                    </a:rPr>
                                    <m:t>2</m:t>
                                  </m:r>
                                </m:den>
                              </m:f>
                              <m:r>
                                <a:rPr lang="el-GR" sz="1600" i="1">
                                  <a:latin typeface="Cambria Math"/>
                                </a:rPr>
                                <m:t>,     </m:t>
                              </m:r>
                              <m:r>
                                <a:rPr lang="el-GR" sz="1600" i="1">
                                  <a:latin typeface="Cambria Math"/>
                                </a:rPr>
                                <m:t>𝑡</m:t>
                              </m:r>
                              <m:r>
                                <a:rPr lang="el-GR" sz="1600" i="1">
                                  <a:latin typeface="Cambria Math"/>
                                </a:rPr>
                                <m:t>&lt;0</m:t>
                              </m:r>
                            </m:e>
                            <m:e>
                              <m:f>
                                <m:fPr>
                                  <m:ctrlPr>
                                    <a:rPr lang="el-GR" sz="1600" i="1">
                                      <a:latin typeface="Cambria Math"/>
                                    </a:rPr>
                                  </m:ctrlPr>
                                </m:fPr>
                                <m:num>
                                  <m:r>
                                    <a:rPr lang="el-GR" sz="1600" i="1">
                                      <a:latin typeface="Cambria Math"/>
                                    </a:rPr>
                                    <m:t>1</m:t>
                                  </m:r>
                                </m:num>
                                <m:den>
                                  <m:r>
                                    <a:rPr lang="el-GR" sz="1600" i="1">
                                      <a:latin typeface="Cambria Math"/>
                                    </a:rPr>
                                    <m:t>2</m:t>
                                  </m:r>
                                </m:den>
                              </m:f>
                              <m:r>
                                <a:rPr lang="el-GR" sz="1600" i="1">
                                  <a:latin typeface="Cambria Math"/>
                                </a:rPr>
                                <m:t>,          </m:t>
                              </m:r>
                              <m:r>
                                <a:rPr lang="el-GR" sz="1600" i="1">
                                  <a:latin typeface="Cambria Math"/>
                                </a:rPr>
                                <m:t>𝑡</m:t>
                              </m:r>
                              <m:r>
                                <a:rPr lang="el-GR" sz="1600" i="1">
                                  <a:latin typeface="Cambria Math"/>
                                </a:rPr>
                                <m:t>&gt;0</m:t>
                              </m:r>
                            </m:e>
                          </m:eqArr>
                        </m:e>
                      </m:d>
                    </m:oMath>
                  </m:oMathPara>
                </a14:m>
                <a:endParaRPr lang="en-US" sz="16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370" t="-446"/>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42</a:t>
            </a:fld>
            <a:endParaRPr lang="el-GR"/>
          </a:p>
        </p:txBody>
      </p:sp>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979712" y="4197436"/>
            <a:ext cx="5472608" cy="2548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18902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7</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Για κάθε ένα από τα παρακάτω σήματα να εξετάσετε αν είναι περιοδικό ή όχι.</a:t>
                </a:r>
              </a:p>
              <a:p>
                <a:pPr algn="l">
                  <a:spcBef>
                    <a:spcPts val="600"/>
                  </a:spcBef>
                  <a:spcAft>
                    <a:spcPts val="600"/>
                  </a:spcAft>
                  <a:buFont typeface="+mj-lt"/>
                  <a:buAutoNum type="arabicPeriod"/>
                </a:pPr>
                <a14:m>
                  <m:oMath xmlns:m="http://schemas.openxmlformats.org/officeDocument/2006/math">
                    <m:r>
                      <m:rPr>
                        <m:sty m:val="p"/>
                      </m:rPr>
                      <a:rPr lang="es-ES_tradnl" sz="1800" i="0">
                        <a:latin typeface="Cambria Math"/>
                      </a:rPr>
                      <m:t>y</m:t>
                    </m:r>
                    <m:r>
                      <a:rPr lang="es-ES_tradnl" sz="1800" i="0">
                        <a:latin typeface="Cambria Math"/>
                      </a:rPr>
                      <m:t>(</m:t>
                    </m:r>
                    <m:r>
                      <m:rPr>
                        <m:sty m:val="p"/>
                      </m:rPr>
                      <a:rPr lang="es-ES_tradnl" sz="1800" i="0">
                        <a:latin typeface="Cambria Math"/>
                      </a:rPr>
                      <m:t>t</m:t>
                    </m:r>
                    <m:r>
                      <a:rPr lang="es-ES_tradnl" sz="1800" i="0">
                        <a:latin typeface="Cambria Math"/>
                      </a:rPr>
                      <m:t>) = 3</m:t>
                    </m:r>
                    <m:r>
                      <m:rPr>
                        <m:sty m:val="p"/>
                      </m:rPr>
                      <a:rPr lang="es-ES_tradnl" sz="1800" i="0">
                        <a:latin typeface="Cambria Math"/>
                      </a:rPr>
                      <m:t>sin</m:t>
                    </m:r>
                    <m:r>
                      <a:rPr lang="es-ES_tradnl" sz="1800" i="0">
                        <a:latin typeface="Cambria Math"/>
                      </a:rPr>
                      <m:t>(3</m:t>
                    </m:r>
                    <m:r>
                      <m:rPr>
                        <m:sty m:val="p"/>
                      </m:rPr>
                      <a:rPr lang="el-GR" sz="1800" i="0">
                        <a:latin typeface="Cambria Math"/>
                      </a:rPr>
                      <m:t>π</m:t>
                    </m:r>
                    <m:r>
                      <m:rPr>
                        <m:sty m:val="p"/>
                      </m:rPr>
                      <a:rPr lang="es-ES_tradnl" sz="1800" i="0">
                        <a:latin typeface="Cambria Math"/>
                      </a:rPr>
                      <m:t>t</m:t>
                    </m:r>
                    <m:r>
                      <a:rPr lang="es-ES_tradnl" sz="1800" i="0">
                        <a:latin typeface="Cambria Math"/>
                      </a:rPr>
                      <m:t>) + 2</m:t>
                    </m:r>
                    <m:r>
                      <m:rPr>
                        <m:sty m:val="p"/>
                      </m:rPr>
                      <a:rPr lang="es-ES_tradnl" sz="1800" i="0">
                        <a:latin typeface="Cambria Math"/>
                      </a:rPr>
                      <m:t>sin</m:t>
                    </m:r>
                    <m:r>
                      <a:rPr lang="es-ES_tradnl" sz="1800" i="0">
                        <a:latin typeface="Cambria Math"/>
                      </a:rPr>
                      <m:t>(4</m:t>
                    </m:r>
                    <m:r>
                      <m:rPr>
                        <m:sty m:val="p"/>
                      </m:rPr>
                      <a:rPr lang="el-GR" sz="1800" i="0">
                        <a:latin typeface="Cambria Math"/>
                      </a:rPr>
                      <m:t>π</m:t>
                    </m:r>
                    <m:r>
                      <m:rPr>
                        <m:sty m:val="p"/>
                      </m:rPr>
                      <a:rPr lang="es-ES_tradnl" sz="1800" i="0">
                        <a:latin typeface="Cambria Math"/>
                      </a:rPr>
                      <m:t>t</m:t>
                    </m:r>
                    <m:r>
                      <a:rPr lang="es-ES_tradnl" sz="1800" i="0">
                        <a:latin typeface="Cambria Math"/>
                      </a:rPr>
                      <m:t>)</m:t>
                    </m:r>
                  </m:oMath>
                </a14:m>
                <a:endParaRPr lang="el-GR" sz="1800" dirty="0"/>
              </a:p>
              <a:p>
                <a:pPr algn="l">
                  <a:spcBef>
                    <a:spcPts val="600"/>
                  </a:spcBef>
                  <a:spcAft>
                    <a:spcPts val="600"/>
                  </a:spcAft>
                  <a:buFont typeface="+mj-lt"/>
                  <a:buAutoNum type="arabicPeriod"/>
                </a:pPr>
                <a14:m>
                  <m:oMath xmlns:m="http://schemas.openxmlformats.org/officeDocument/2006/math">
                    <m:r>
                      <m:rPr>
                        <m:sty m:val="p"/>
                      </m:rPr>
                      <a:rPr lang="fr-FR" sz="1800" i="0">
                        <a:latin typeface="Cambria Math"/>
                      </a:rPr>
                      <m:t>y</m:t>
                    </m:r>
                    <m:r>
                      <a:rPr lang="fr-FR" sz="1800" i="0">
                        <a:latin typeface="Cambria Math"/>
                      </a:rPr>
                      <m:t>(</m:t>
                    </m:r>
                    <m:r>
                      <m:rPr>
                        <m:sty m:val="p"/>
                      </m:rPr>
                      <a:rPr lang="fr-FR" sz="1800" i="0">
                        <a:latin typeface="Cambria Math"/>
                      </a:rPr>
                      <m:t>t</m:t>
                    </m:r>
                    <m:r>
                      <a:rPr lang="fr-FR" sz="1800" i="0">
                        <a:latin typeface="Cambria Math"/>
                      </a:rPr>
                      <m:t>) = 4</m:t>
                    </m:r>
                    <m:r>
                      <m:rPr>
                        <m:sty m:val="p"/>
                      </m:rPr>
                      <a:rPr lang="fr-FR" sz="1800" i="0">
                        <a:latin typeface="Cambria Math"/>
                      </a:rPr>
                      <m:t>cos</m:t>
                    </m:r>
                    <m:r>
                      <a:rPr lang="fr-FR" sz="1800" i="0">
                        <a:latin typeface="Cambria Math"/>
                      </a:rPr>
                      <m:t>(100</m:t>
                    </m:r>
                    <m:r>
                      <m:rPr>
                        <m:sty m:val="p"/>
                      </m:rPr>
                      <a:rPr lang="fr-FR" sz="1800" i="0">
                        <a:latin typeface="Cambria Math"/>
                      </a:rPr>
                      <m:t>t</m:t>
                    </m:r>
                    <m:r>
                      <a:rPr lang="fr-FR" sz="1800" i="0">
                        <a:latin typeface="Cambria Math"/>
                      </a:rPr>
                      <m:t>) + 5</m:t>
                    </m:r>
                    <m:r>
                      <m:rPr>
                        <m:sty m:val="p"/>
                      </m:rPr>
                      <a:rPr lang="fr-FR" sz="1800" i="0">
                        <a:latin typeface="Cambria Math"/>
                      </a:rPr>
                      <m:t>sin</m:t>
                    </m:r>
                    <m:r>
                      <a:rPr lang="fr-FR" sz="1800" i="0">
                        <a:latin typeface="Cambria Math"/>
                      </a:rPr>
                      <m:t>(70</m:t>
                    </m:r>
                    <m:rad>
                      <m:radPr>
                        <m:degHide m:val="on"/>
                        <m:ctrlPr>
                          <a:rPr lang="el-GR" sz="1800" i="1">
                            <a:latin typeface="Cambria Math"/>
                          </a:rPr>
                        </m:ctrlPr>
                      </m:radPr>
                      <m:deg/>
                      <m:e>
                        <m:r>
                          <a:rPr lang="fr-FR" sz="1800" i="0">
                            <a:latin typeface="Cambria Math"/>
                          </a:rPr>
                          <m:t>2</m:t>
                        </m:r>
                      </m:e>
                    </m:rad>
                    <m:r>
                      <a:rPr lang="fr-FR" sz="1800" i="0">
                        <a:latin typeface="Cambria Math"/>
                      </a:rPr>
                      <m:t> </m:t>
                    </m:r>
                    <m:r>
                      <m:rPr>
                        <m:sty m:val="p"/>
                      </m:rPr>
                      <a:rPr lang="fr-FR" sz="1800" i="0">
                        <a:latin typeface="Cambria Math"/>
                      </a:rPr>
                      <m:t>t</m:t>
                    </m:r>
                    <m:r>
                      <a:rPr lang="fr-FR" sz="1800" i="0">
                        <a:latin typeface="Cambria Math"/>
                      </a:rPr>
                      <m:t>)</m:t>
                    </m:r>
                  </m:oMath>
                </a14:m>
                <a:endParaRPr lang="el-GR" sz="1800" dirty="0" smtClean="0"/>
              </a:p>
              <a:p>
                <a:pPr algn="l">
                  <a:spcBef>
                    <a:spcPts val="600"/>
                  </a:spcBef>
                  <a:spcAft>
                    <a:spcPts val="600"/>
                  </a:spcAft>
                  <a:buFont typeface="+mj-lt"/>
                  <a:buAutoNum type="arabicPeriod"/>
                </a:pPr>
                <a14:m>
                  <m:oMath xmlns:m="http://schemas.openxmlformats.org/officeDocument/2006/math">
                    <m:r>
                      <m:rPr>
                        <m:sty m:val="p"/>
                      </m:rPr>
                      <a:rPr lang="fr-FR" sz="1800" i="0" dirty="0" smtClean="0">
                        <a:latin typeface="Cambria Math"/>
                      </a:rPr>
                      <m:t>y</m:t>
                    </m:r>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 </m:t>
                    </m:r>
                    <m:rad>
                      <m:radPr>
                        <m:degHide m:val="on"/>
                        <m:ctrlPr>
                          <a:rPr lang="fr-FR" sz="1800" i="1" dirty="0" smtClean="0">
                            <a:latin typeface="Cambria Math"/>
                          </a:rPr>
                        </m:ctrlPr>
                      </m:radPr>
                      <m:deg/>
                      <m:e>
                        <m:r>
                          <a:rPr lang="fr-FR" sz="1800" i="0" dirty="0" smtClean="0">
                            <a:latin typeface="Cambria Math"/>
                          </a:rPr>
                          <m:t>2</m:t>
                        </m:r>
                      </m:e>
                    </m:rad>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12</m:t>
                            </m:r>
                            <m:r>
                              <m:rPr>
                                <m:sty m:val="p"/>
                              </m:rPr>
                              <a:rPr lang="fr-FR" sz="1800" i="0" dirty="0" smtClean="0">
                                <a:latin typeface="Cambria Math"/>
                              </a:rPr>
                              <m:t>t</m:t>
                            </m:r>
                          </m:e>
                        </m:d>
                      </m:e>
                    </m:func>
                    <m:r>
                      <a:rPr lang="fr-FR" sz="1800" i="0" dirty="0" smtClean="0">
                        <a:latin typeface="Cambria Math"/>
                      </a:rPr>
                      <m:t>+ 1,5</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2</m:t>
                            </m:r>
                            <m:r>
                              <m:rPr>
                                <m:sty m:val="p"/>
                              </m:rPr>
                              <a:rPr lang="fr-FR" sz="1800" i="0" dirty="0" smtClean="0">
                                <a:latin typeface="Cambria Math"/>
                              </a:rPr>
                              <m:t>πt</m:t>
                            </m:r>
                          </m:e>
                        </m:d>
                      </m:e>
                    </m:func>
                  </m:oMath>
                </a14:m>
                <a:r>
                  <a:rPr lang="el-GR" sz="1800" dirty="0" smtClean="0"/>
                  <a:t> </a:t>
                </a:r>
                <a:endParaRPr lang="el-GR" sz="1800" dirty="0"/>
              </a:p>
              <a:p>
                <a:pPr marL="0" indent="0" algn="l">
                  <a:spcBef>
                    <a:spcPts val="600"/>
                  </a:spcBef>
                  <a:spcAft>
                    <a:spcPts val="600"/>
                  </a:spcAft>
                  <a:buNone/>
                </a:pPr>
                <a:r>
                  <a:rPr lang="en-US" sz="1800" dirty="0"/>
                  <a:t> </a:t>
                </a:r>
                <a:endParaRPr lang="el-GR" sz="1800" dirty="0"/>
              </a:p>
              <a:p>
                <a:pPr marL="0" indent="0" algn="l">
                  <a:spcBef>
                    <a:spcPts val="600"/>
                  </a:spcBef>
                  <a:spcAft>
                    <a:spcPts val="600"/>
                  </a:spcAft>
                  <a:buNone/>
                </a:pPr>
                <a:r>
                  <a:rPr lang="el-GR" sz="1800" u="sng" dirty="0"/>
                  <a:t>Απάντηση</a:t>
                </a:r>
                <a:r>
                  <a:rPr lang="el-GR" sz="1800" dirty="0"/>
                  <a:t>:</a:t>
                </a:r>
                <a:r>
                  <a:rPr lang="el-GR" sz="1800" u="sng" dirty="0"/>
                  <a:t> </a:t>
                </a:r>
                <a:endParaRPr lang="el-GR" sz="1800" dirty="0"/>
              </a:p>
              <a:p>
                <a:pPr lvl="0" algn="l">
                  <a:spcBef>
                    <a:spcPts val="600"/>
                  </a:spcBef>
                  <a:spcAft>
                    <a:spcPts val="600"/>
                  </a:spcAft>
                  <a:buFont typeface="+mj-lt"/>
                  <a:buAutoNum type="arabicPeriod"/>
                </a:pPr>
                <a:r>
                  <a:rPr lang="el-GR" sz="1800" dirty="0"/>
                  <a:t>Σχετικά με την κυκλική συχνότητα κάθε συνιστώσας του σήματος, ισχύει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=3</m:t>
                    </m:r>
                    <m:r>
                      <a:rPr lang="el-GR" sz="1800" i="1">
                        <a:latin typeface="Cambria Math"/>
                      </a:rPr>
                      <m:t>𝜋</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=4</m:t>
                    </m:r>
                    <m:r>
                      <a:rPr lang="el-GR" sz="1800" i="1">
                        <a:latin typeface="Cambria Math"/>
                      </a:rPr>
                      <m:t>𝜋</m:t>
                    </m:r>
                  </m:oMath>
                </a14:m>
                <a:r>
                  <a:rPr lang="el-GR" sz="1800" dirty="0"/>
                  <a:t> και αφού το πηλίκο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m:t>
                    </m:r>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baseline="-25000">
                        <a:latin typeface="Cambria Math"/>
                      </a:rPr>
                      <m:t> </m:t>
                    </m:r>
                    <m:r>
                      <a:rPr lang="el-GR" sz="1800" i="1">
                        <a:latin typeface="Cambria Math"/>
                      </a:rPr>
                      <m:t>= 4/3</m:t>
                    </m:r>
                  </m:oMath>
                </a14:m>
                <a:r>
                  <a:rPr lang="el-GR" sz="1800" dirty="0"/>
                  <a:t> είναι ένας ρητός αριθμός,  το </a:t>
                </a:r>
                <a:r>
                  <a:rPr lang="el-GR" sz="1800" dirty="0" smtClean="0"/>
                  <a:t>σήμα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είναι περιοδικό.</a:t>
                </a:r>
              </a:p>
              <a:p>
                <a:pPr lvl="0" algn="l">
                  <a:spcBef>
                    <a:spcPts val="600"/>
                  </a:spcBef>
                  <a:spcAft>
                    <a:spcPts val="600"/>
                  </a:spcAft>
                  <a:buFont typeface="+mj-lt"/>
                  <a:buAutoNum type="arabicPeriod"/>
                </a:pPr>
                <a:r>
                  <a:rPr lang="el-GR" sz="1800" dirty="0"/>
                  <a:t>Ισχύει ότι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=100</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=70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baseline="-25000">
                                <a:latin typeface="Cambria Math"/>
                              </a:rPr>
                              <m:t>2</m:t>
                            </m:r>
                          </m:sub>
                        </m:sSub>
                      </m:num>
                      <m:den>
                        <m:sSub>
                          <m:sSubPr>
                            <m:ctrlPr>
                              <a:rPr lang="el-GR" sz="1800" i="1">
                                <a:latin typeface="Cambria Math"/>
                              </a:rPr>
                            </m:ctrlPr>
                          </m:sSubPr>
                          <m:e>
                            <m:r>
                              <a:rPr lang="el-GR" sz="1800" i="1">
                                <a:latin typeface="Cambria Math"/>
                              </a:rPr>
                              <m:t>𝜔</m:t>
                            </m:r>
                          </m:e>
                          <m:sub>
                            <m:r>
                              <a:rPr lang="el-GR" sz="1800" i="1" baseline="-25000">
                                <a:latin typeface="Cambria Math"/>
                              </a:rPr>
                              <m:t>1</m:t>
                            </m:r>
                          </m:sub>
                        </m:sSub>
                      </m:den>
                    </m:f>
                    <m:r>
                      <a:rPr lang="el-GR" sz="1800" i="1">
                        <a:latin typeface="Cambria Math"/>
                      </a:rPr>
                      <m:t>=70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r>
                          <a:rPr lang="el-GR" sz="1800" i="1">
                            <a:latin typeface="Cambria Math"/>
                          </a:rPr>
                          <m:t>1</m:t>
                        </m:r>
                      </m:num>
                      <m:den>
                        <m:r>
                          <a:rPr lang="el-GR" sz="1800" i="1">
                            <a:latin typeface="Cambria Math"/>
                          </a:rPr>
                          <m:t>100</m:t>
                        </m:r>
                      </m:den>
                    </m:f>
                    <m:r>
                      <a:rPr lang="el-GR" sz="1800" i="1">
                        <a:latin typeface="Cambria Math"/>
                      </a:rPr>
                      <m:t>= 7 </m:t>
                    </m:r>
                    <m:rad>
                      <m:radPr>
                        <m:degHide m:val="on"/>
                        <m:ctrlPr>
                          <a:rPr lang="el-GR" sz="1800" i="1">
                            <a:latin typeface="Cambria Math"/>
                          </a:rPr>
                        </m:ctrlPr>
                      </m:radPr>
                      <m:deg/>
                      <m:e>
                        <m:r>
                          <a:rPr lang="el-GR" sz="1800" i="1">
                            <a:latin typeface="Cambria Math"/>
                          </a:rPr>
                          <m:t>2 </m:t>
                        </m:r>
                      </m:e>
                    </m:rad>
                    <m:f>
                      <m:fPr>
                        <m:ctrlPr>
                          <a:rPr lang="el-GR" sz="1800" i="1">
                            <a:latin typeface="Cambria Math"/>
                          </a:rPr>
                        </m:ctrlPr>
                      </m:fPr>
                      <m:num>
                        <m:r>
                          <a:rPr lang="el-GR" sz="1800" i="1">
                            <a:latin typeface="Cambria Math"/>
                          </a:rPr>
                          <m:t>1</m:t>
                        </m:r>
                      </m:num>
                      <m:den>
                        <m:r>
                          <a:rPr lang="el-GR" sz="1800" i="1">
                            <a:latin typeface="Cambria Math"/>
                          </a:rPr>
                          <m:t>10</m:t>
                        </m:r>
                      </m:den>
                    </m:f>
                  </m:oMath>
                </a14:m>
                <a:r>
                  <a:rPr lang="el-GR" sz="1800" dirty="0"/>
                  <a:t>. </a:t>
                </a:r>
                <a:r>
                  <a:rPr lang="el-GR" sz="1800" dirty="0" smtClean="0"/>
                  <a:t/>
                </a:r>
                <a:br>
                  <a:rPr lang="el-GR" sz="1800" dirty="0" smtClean="0"/>
                </a:br>
                <a:r>
                  <a:rPr lang="el-GR" sz="1800" dirty="0" smtClean="0"/>
                  <a:t>Άρα </a:t>
                </a:r>
                <a:r>
                  <a:rPr lang="el-GR" sz="1800" dirty="0"/>
                  <a:t>το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δεν είναι περιοδικό.</a:t>
                </a:r>
              </a:p>
              <a:p>
                <a:pPr algn="l">
                  <a:spcBef>
                    <a:spcPts val="600"/>
                  </a:spcBef>
                  <a:spcAft>
                    <a:spcPts val="600"/>
                  </a:spcAft>
                  <a:buFont typeface="+mj-lt"/>
                  <a:buAutoNum type="arabicPeriod"/>
                </a:pPr>
                <a:r>
                  <a:rPr lang="el-GR" sz="1800" dirty="0"/>
                  <a:t>Ισχύει ότι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1</m:t>
                        </m:r>
                      </m:sub>
                    </m:sSub>
                    <m:r>
                      <a:rPr lang="el-GR" sz="1800" i="1">
                        <a:latin typeface="Cambria Math"/>
                      </a:rPr>
                      <m:t>=12</m:t>
                    </m:r>
                  </m:oMath>
                </a14:m>
                <a:r>
                  <a:rPr lang="el-GR" sz="1800" dirty="0"/>
                  <a:t> και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baseline="-25000">
                            <a:latin typeface="Cambria Math"/>
                          </a:rPr>
                          <m:t>2</m:t>
                        </m:r>
                      </m:sub>
                    </m:sSub>
                    <m:r>
                      <a:rPr lang="el-GR" sz="1800" i="1">
                        <a:latin typeface="Cambria Math"/>
                      </a:rPr>
                      <m:t>=2</m:t>
                    </m:r>
                    <m:r>
                      <a:rPr lang="el-GR" sz="1800" i="1">
                        <a:latin typeface="Cambria Math"/>
                      </a:rPr>
                      <m:t>𝜋</m:t>
                    </m:r>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baseline="-25000">
                                <a:latin typeface="Cambria Math"/>
                              </a:rPr>
                              <m:t>2</m:t>
                            </m:r>
                          </m:sub>
                        </m:sSub>
                      </m:num>
                      <m:den>
                        <m:sSub>
                          <m:sSubPr>
                            <m:ctrlPr>
                              <a:rPr lang="el-GR" sz="1800" i="1">
                                <a:latin typeface="Cambria Math"/>
                              </a:rPr>
                            </m:ctrlPr>
                          </m:sSubPr>
                          <m:e>
                            <m:r>
                              <a:rPr lang="el-GR" sz="1800" i="1">
                                <a:latin typeface="Cambria Math"/>
                              </a:rPr>
                              <m:t>𝜔</m:t>
                            </m:r>
                          </m:e>
                          <m:sub>
                            <m:r>
                              <a:rPr lang="el-GR" sz="1800" i="1" baseline="-25000">
                                <a:latin typeface="Cambria Math"/>
                              </a:rPr>
                              <m:t>1</m:t>
                            </m:r>
                          </m:sub>
                        </m:sSub>
                      </m:den>
                    </m:f>
                    <m:r>
                      <a:rPr lang="el-GR" sz="1800" i="1">
                        <a:latin typeface="Cambria Math"/>
                      </a:rPr>
                      <m:t>=</m:t>
                    </m:r>
                    <m:f>
                      <m:fPr>
                        <m:ctrlPr>
                          <a:rPr lang="el-GR" sz="1800" i="1">
                            <a:latin typeface="Cambria Math"/>
                          </a:rPr>
                        </m:ctrlPr>
                      </m:fPr>
                      <m:num>
                        <m:r>
                          <a:rPr lang="el-GR" sz="1800" i="1">
                            <a:latin typeface="Cambria Math"/>
                          </a:rPr>
                          <m:t>𝜋</m:t>
                        </m:r>
                      </m:num>
                      <m:den>
                        <m:r>
                          <a:rPr lang="el-GR" sz="1800" i="1">
                            <a:latin typeface="Cambria Math"/>
                          </a:rPr>
                          <m:t>6</m:t>
                        </m:r>
                      </m:den>
                    </m:f>
                  </m:oMath>
                </a14:m>
                <a:r>
                  <a:rPr lang="el-GR" sz="1800" dirty="0"/>
                  <a:t>. </a:t>
                </a:r>
                <a:r>
                  <a:rPr lang="el-GR" sz="1800" dirty="0" smtClean="0"/>
                  <a:t/>
                </a:r>
                <a:br>
                  <a:rPr lang="el-GR" sz="1800" dirty="0" smtClean="0"/>
                </a:br>
                <a:r>
                  <a:rPr lang="el-GR" sz="1800" dirty="0" smtClean="0"/>
                  <a:t>Άρα </a:t>
                </a:r>
                <a:r>
                  <a:rPr lang="el-GR" sz="1800" dirty="0"/>
                  <a:t>το </a:t>
                </a:r>
                <a14:m>
                  <m:oMath xmlns:m="http://schemas.openxmlformats.org/officeDocument/2006/math">
                    <m:r>
                      <a:rPr lang="el-GR" sz="1800" i="1">
                        <a:latin typeface="Cambria Math"/>
                      </a:rPr>
                      <m:t>𝑦</m:t>
                    </m:r>
                    <m:r>
                      <a:rPr lang="el-GR" sz="1800" i="1">
                        <a:latin typeface="Cambria Math"/>
                      </a:rPr>
                      <m:t>(</m:t>
                    </m:r>
                    <m:r>
                      <a:rPr lang="el-GR" sz="1800" i="1">
                        <a:latin typeface="Cambria Math"/>
                      </a:rPr>
                      <m:t>𝑡</m:t>
                    </m:r>
                    <m:r>
                      <a:rPr lang="el-GR" sz="1800" i="1">
                        <a:latin typeface="Cambria Math"/>
                      </a:rPr>
                      <m:t>)</m:t>
                    </m:r>
                  </m:oMath>
                </a14:m>
                <a:r>
                  <a:rPr lang="el-GR" sz="1800" dirty="0"/>
                  <a:t> δεν είναι </a:t>
                </a:r>
                <a:r>
                  <a:rPr lang="el-GR" sz="1800" dirty="0" smtClean="0"/>
                  <a:t>περιοδικό.</a:t>
                </a:r>
                <a:endParaRPr lang="en-US" sz="1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43</a:t>
            </a:fld>
            <a:endParaRPr lang="el-GR"/>
          </a:p>
        </p:txBody>
      </p:sp>
    </p:spTree>
    <p:extLst>
      <p:ext uri="{BB962C8B-B14F-4D97-AF65-F5344CB8AC3E}">
        <p14:creationId xmlns:p14="http://schemas.microsoft.com/office/powerpoint/2010/main" val="19822596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buNone/>
                </a:pPr>
                <a:r>
                  <a:rPr lang="el-GR" sz="1800" dirty="0" smtClean="0"/>
                  <a:t>Να υπολογιστεί η θεμελιώδης περίοδος για καθένα από τα παρακάτω περιοδικά σήματα:</a:t>
                </a:r>
                <a:endParaRPr lang="el-G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1</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m:t>
                    </m:r>
                    <m:sSup>
                      <m:sSupPr>
                        <m:ctrlPr>
                          <a:rPr lang="fr-FR" sz="1800" i="1" dirty="0" smtClean="0">
                            <a:latin typeface="Cambria Math"/>
                          </a:rPr>
                        </m:ctrlPr>
                      </m:sSupPr>
                      <m:e>
                        <m:r>
                          <m:rPr>
                            <m:sty m:val="p"/>
                          </m:rPr>
                          <a:rPr lang="fr-FR" sz="1800" i="0" dirty="0" smtClean="0">
                            <a:latin typeface="Cambria Math"/>
                          </a:rPr>
                          <m:t>e</m:t>
                        </m:r>
                      </m:e>
                      <m:sup>
                        <m:r>
                          <m:rPr>
                            <m:sty m:val="p"/>
                          </m:rPr>
                          <a:rPr lang="fr-FR" sz="1800" i="0" dirty="0" smtClean="0">
                            <a:latin typeface="Cambria Math"/>
                          </a:rPr>
                          <m:t>j</m:t>
                        </m:r>
                        <m:r>
                          <a:rPr lang="fr-FR" sz="1800" i="0" dirty="0" smtClean="0">
                            <a:latin typeface="Cambria Math"/>
                          </a:rPr>
                          <m:t> 0.25 </m:t>
                        </m:r>
                        <m:r>
                          <m:rPr>
                            <m:sty m:val="p"/>
                          </m:rPr>
                          <a:rPr lang="fr-FR" sz="1800" i="0" dirty="0" smtClean="0">
                            <a:latin typeface="Cambria Math"/>
                          </a:rPr>
                          <m:t>π</m:t>
                        </m:r>
                        <m:r>
                          <a:rPr lang="fr-FR" sz="1800" i="0" dirty="0" smtClean="0">
                            <a:latin typeface="Cambria Math"/>
                          </a:rPr>
                          <m:t> </m:t>
                        </m:r>
                        <m:r>
                          <m:rPr>
                            <m:sty m:val="p"/>
                          </m:rPr>
                          <a:rPr lang="fr-FR" sz="1800" i="0" dirty="0" smtClean="0">
                            <a:latin typeface="Cambria Math"/>
                          </a:rPr>
                          <m:t>t</m:t>
                        </m:r>
                      </m:sup>
                    </m:sSup>
                  </m:oMath>
                </a14:m>
                <a:r>
                  <a:rPr lang="el-GR" sz="1800" dirty="0" smtClean="0"/>
                  <a:t>  </a:t>
                </a:r>
                <a:endParaRPr lang="fr-F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2</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0.2 </m:t>
                            </m:r>
                            <m:r>
                              <m:rPr>
                                <m:sty m:val="p"/>
                              </m:rPr>
                              <a:rPr lang="fr-FR" sz="1800" i="0" dirty="0" smtClean="0">
                                <a:latin typeface="Cambria Math"/>
                              </a:rPr>
                              <m:t>πt</m:t>
                            </m:r>
                          </m:e>
                        </m:d>
                      </m:e>
                    </m:func>
                  </m:oMath>
                </a14:m>
                <a:endParaRPr lang="fr-FR" sz="1800" dirty="0"/>
              </a:p>
              <a:p>
                <a:pPr algn="l">
                  <a:buFont typeface="+mj-lt"/>
                  <a:buAutoNum type="arabicPeriod"/>
                </a:pPr>
                <a14:m>
                  <m:oMath xmlns:m="http://schemas.openxmlformats.org/officeDocument/2006/math">
                    <m:sSub>
                      <m:sSubPr>
                        <m:ctrlPr>
                          <a:rPr lang="fr-FR" sz="1800" i="1" dirty="0" smtClean="0">
                            <a:latin typeface="Cambria Math"/>
                          </a:rPr>
                        </m:ctrlPr>
                      </m:sSubPr>
                      <m:e>
                        <m:r>
                          <m:rPr>
                            <m:sty m:val="p"/>
                          </m:rPr>
                          <a:rPr lang="fr-FR" sz="1800" i="0" dirty="0" smtClean="0">
                            <a:latin typeface="Cambria Math"/>
                          </a:rPr>
                          <m:t>x</m:t>
                        </m:r>
                      </m:e>
                      <m:sub>
                        <m:r>
                          <a:rPr lang="fr-FR" sz="1800" i="0" dirty="0" smtClean="0">
                            <a:latin typeface="Cambria Math"/>
                          </a:rPr>
                          <m:t>3</m:t>
                        </m:r>
                      </m:sub>
                    </m:sSub>
                    <m:d>
                      <m:dPr>
                        <m:ctrlPr>
                          <a:rPr lang="fr-FR" sz="1800" i="1" dirty="0" smtClean="0">
                            <a:latin typeface="Cambria Math"/>
                          </a:rPr>
                        </m:ctrlPr>
                      </m:dPr>
                      <m:e>
                        <m:r>
                          <m:rPr>
                            <m:sty m:val="p"/>
                          </m:rPr>
                          <a:rPr lang="fr-FR" sz="1800" i="0" dirty="0" smtClean="0">
                            <a:latin typeface="Cambria Math"/>
                          </a:rPr>
                          <m:t>t</m:t>
                        </m:r>
                      </m:e>
                    </m:d>
                    <m:r>
                      <a:rPr lang="fr-FR" sz="1800" i="0" dirty="0" smtClean="0">
                        <a:latin typeface="Cambria Math"/>
                      </a:rPr>
                      <m:t>=2</m:t>
                    </m:r>
                    <m:func>
                      <m:funcPr>
                        <m:ctrlPr>
                          <a:rPr lang="fr-FR" sz="1800" i="1" dirty="0" smtClean="0">
                            <a:latin typeface="Cambria Math"/>
                          </a:rPr>
                        </m:ctrlPr>
                      </m:funcPr>
                      <m:fName>
                        <m:r>
                          <m:rPr>
                            <m:sty m:val="p"/>
                          </m:rPr>
                          <a:rPr lang="fr-FR" sz="1800" i="0" dirty="0" smtClean="0">
                            <a:latin typeface="Cambria Math"/>
                          </a:rPr>
                          <m:t>cos</m:t>
                        </m:r>
                      </m:fName>
                      <m:e>
                        <m:d>
                          <m:dPr>
                            <m:ctrlPr>
                              <a:rPr lang="fr-FR" sz="1800" i="1" dirty="0" smtClean="0">
                                <a:latin typeface="Cambria Math"/>
                              </a:rPr>
                            </m:ctrlPr>
                          </m:dPr>
                          <m:e>
                            <m:r>
                              <a:rPr lang="fr-FR" sz="1800" i="0" dirty="0" smtClean="0">
                                <a:latin typeface="Cambria Math"/>
                              </a:rPr>
                              <m:t>0.1 </m:t>
                            </m:r>
                            <m:r>
                              <m:rPr>
                                <m:sty m:val="p"/>
                              </m:rPr>
                              <a:rPr lang="fr-FR" sz="1800" i="0" dirty="0" smtClean="0">
                                <a:latin typeface="Cambria Math"/>
                              </a:rPr>
                              <m:t>πt</m:t>
                            </m:r>
                          </m:e>
                        </m:d>
                      </m:e>
                    </m:func>
                    <m:r>
                      <a:rPr lang="fr-FR" sz="1800" i="0" dirty="0" smtClean="0">
                        <a:latin typeface="Cambria Math"/>
                      </a:rPr>
                      <m:t>+ 2</m:t>
                    </m:r>
                    <m:func>
                      <m:funcPr>
                        <m:ctrlPr>
                          <a:rPr lang="fr-FR" sz="1800" i="1" dirty="0" smtClean="0">
                            <a:latin typeface="Cambria Math"/>
                          </a:rPr>
                        </m:ctrlPr>
                      </m:funcPr>
                      <m:fName>
                        <m:r>
                          <m:rPr>
                            <m:sty m:val="p"/>
                          </m:rPr>
                          <a:rPr lang="fr-FR" sz="1800" i="0" dirty="0" smtClean="0">
                            <a:latin typeface="Cambria Math"/>
                          </a:rPr>
                          <m:t>sin</m:t>
                        </m:r>
                      </m:fName>
                      <m:e>
                        <m:d>
                          <m:dPr>
                            <m:ctrlPr>
                              <a:rPr lang="fr-FR" sz="1800" i="1" dirty="0" smtClean="0">
                                <a:latin typeface="Cambria Math"/>
                              </a:rPr>
                            </m:ctrlPr>
                          </m:dPr>
                          <m:e>
                            <m:r>
                              <a:rPr lang="fr-FR" sz="1800" i="0" dirty="0" smtClean="0">
                                <a:latin typeface="Cambria Math"/>
                              </a:rPr>
                              <m:t>0.2 </m:t>
                            </m:r>
                            <m:r>
                              <m:rPr>
                                <m:sty m:val="p"/>
                              </m:rPr>
                              <a:rPr lang="fr-FR" sz="1800" i="0" dirty="0" smtClean="0">
                                <a:latin typeface="Cambria Math"/>
                              </a:rPr>
                              <m:t>πt</m:t>
                            </m:r>
                          </m:e>
                        </m:d>
                      </m:e>
                    </m:func>
                  </m:oMath>
                </a14:m>
                <a:endParaRPr lang="fr-FR" sz="1800" dirty="0"/>
              </a:p>
              <a:p>
                <a:pPr marL="0" indent="0" algn="l">
                  <a:buNone/>
                </a:pPr>
                <a:r>
                  <a:rPr lang="fr-FR" sz="1800" dirty="0"/>
                  <a:t> </a:t>
                </a:r>
                <a:endParaRPr lang="el-GR" sz="1800" dirty="0"/>
              </a:p>
              <a:p>
                <a:pPr marL="0" indent="0" algn="l">
                  <a:buNone/>
                </a:pPr>
                <a:r>
                  <a:rPr lang="el-GR" sz="1800" u="sng" dirty="0"/>
                  <a:t>Απάντηση</a:t>
                </a:r>
                <a:r>
                  <a:rPr lang="el-GR" sz="1800" dirty="0"/>
                  <a:t>:</a:t>
                </a:r>
              </a:p>
              <a:p>
                <a:pPr lvl="0" algn="l" fontAlgn="base">
                  <a:buFont typeface="+mj-lt"/>
                  <a:buAutoNum type="arabicPeriod"/>
                </a:pPr>
                <a:r>
                  <a:rPr lang="el-GR" sz="1800" dirty="0"/>
                  <a:t>Το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1</m:t>
                        </m:r>
                      </m:sub>
                    </m:sSub>
                    <m:r>
                      <a:rPr lang="el-GR" sz="1800" i="1">
                        <a:latin typeface="Cambria Math"/>
                      </a:rPr>
                      <m:t>(</m:t>
                    </m:r>
                    <m:r>
                      <a:rPr lang="en-US" sz="1800" i="1">
                        <a:latin typeface="Cambria Math"/>
                      </a:rPr>
                      <m:t>𝑡</m:t>
                    </m:r>
                    <m:r>
                      <a:rPr lang="el-GR" sz="1800" i="1">
                        <a:latin typeface="Cambria Math"/>
                      </a:rPr>
                      <m:t>)</m:t>
                    </m:r>
                  </m:oMath>
                </a14:m>
                <a:r>
                  <a:rPr lang="el-GR" sz="1800" dirty="0"/>
                  <a:t> γράφεται ως </a:t>
                </a:r>
                <a14:m>
                  <m:oMath xmlns:m="http://schemas.openxmlformats.org/officeDocument/2006/math">
                    <m:sSup>
                      <m:sSupPr>
                        <m:ctrlPr>
                          <a:rPr lang="el-GR" sz="1800" i="1">
                            <a:latin typeface="Cambria Math"/>
                          </a:rPr>
                        </m:ctrlPr>
                      </m:sSupPr>
                      <m:e>
                        <m:r>
                          <a:rPr lang="el-GR" sz="1800" i="1">
                            <a:latin typeface="Cambria Math"/>
                          </a:rPr>
                          <m:t>𝑒</m:t>
                        </m:r>
                      </m:e>
                      <m:sup>
                        <m:r>
                          <a:rPr lang="el-GR" sz="1800" i="1">
                            <a:latin typeface="Cambria Math"/>
                          </a:rPr>
                          <m:t> </m:t>
                        </m:r>
                        <m:r>
                          <a:rPr lang="en-US" sz="1800" i="1">
                            <a:latin typeface="Cambria Math"/>
                          </a:rPr>
                          <m:t>𝑗</m:t>
                        </m:r>
                        <m:r>
                          <a:rPr lang="el-GR" sz="1800" i="1">
                            <a:latin typeface="Cambria Math"/>
                          </a:rPr>
                          <m:t> 2</m:t>
                        </m:r>
                        <m:r>
                          <a:rPr lang="el-GR" sz="1800" i="1">
                            <a:latin typeface="Cambria Math"/>
                          </a:rPr>
                          <m:t>𝜋</m:t>
                        </m:r>
                        <m:r>
                          <a:rPr lang="el-GR" sz="1800" i="1">
                            <a:latin typeface="Cambria Math"/>
                          </a:rPr>
                          <m:t> </m:t>
                        </m:r>
                        <m:r>
                          <a:rPr lang="en-US" sz="1800" i="1">
                            <a:latin typeface="Cambria Math"/>
                          </a:rPr>
                          <m:t>𝑡</m:t>
                        </m:r>
                        <m:r>
                          <a:rPr lang="el-GR" sz="1800" i="1">
                            <a:latin typeface="Cambria Math"/>
                          </a:rPr>
                          <m:t> /8</m:t>
                        </m:r>
                      </m:sup>
                    </m:sSup>
                  </m:oMath>
                </a14:m>
                <a:r>
                  <a:rPr lang="el-GR" sz="1800" dirty="0"/>
                  <a:t> </a:t>
                </a:r>
                <a:r>
                  <a:rPr lang="el-GR" sz="1800" dirty="0" smtClean="0"/>
                  <a:t>και </a:t>
                </a:r>
                <a:r>
                  <a:rPr lang="el-GR" sz="1800" dirty="0"/>
                  <a:t>επειδή ισχύει </a:t>
                </a:r>
                <a14:m>
                  <m:oMath xmlns:m="http://schemas.openxmlformats.org/officeDocument/2006/math">
                    <m:r>
                      <a:rPr lang="el-GR" sz="1800" i="1">
                        <a:latin typeface="Cambria Math"/>
                      </a:rPr>
                      <m:t>2</m:t>
                    </m:r>
                    <m:r>
                      <a:rPr lang="el-GR" sz="1800" i="1">
                        <a:latin typeface="Cambria Math"/>
                      </a:rPr>
                      <m:t>𝜋</m:t>
                    </m:r>
                    <m:r>
                      <a:rPr lang="el-GR" sz="1800" i="1">
                        <a:latin typeface="Cambria Math"/>
                      </a:rPr>
                      <m:t>/</m:t>
                    </m:r>
                    <m:sSub>
                      <m:sSubPr>
                        <m:ctrlPr>
                          <a:rPr lang="el-GR" sz="1800" i="1">
                            <a:latin typeface="Cambria Math"/>
                          </a:rPr>
                        </m:ctrlPr>
                      </m:sSubPr>
                      <m:e>
                        <m:r>
                          <a:rPr lang="en-US" sz="1800" i="1">
                            <a:latin typeface="Cambria Math"/>
                          </a:rPr>
                          <m:t>𝑇</m:t>
                        </m:r>
                      </m:e>
                      <m:sub>
                        <m:r>
                          <a:rPr lang="el-GR" sz="1800" i="1">
                            <a:latin typeface="Cambria Math"/>
                          </a:rPr>
                          <m:t>0</m:t>
                        </m:r>
                      </m:sub>
                    </m:sSub>
                    <m:r>
                      <a:rPr lang="el-GR" sz="1800" i="1">
                        <a:latin typeface="Cambria Math"/>
                      </a:rPr>
                      <m:t> =2</m:t>
                    </m:r>
                    <m:r>
                      <a:rPr lang="el-GR" sz="1800" i="1">
                        <a:latin typeface="Cambria Math"/>
                      </a:rPr>
                      <m:t>𝜋</m:t>
                    </m:r>
                    <m:r>
                      <a:rPr lang="el-GR" sz="1800" i="1">
                        <a:latin typeface="Cambria Math"/>
                      </a:rPr>
                      <m:t>/8,</m:t>
                    </m:r>
                  </m:oMath>
                </a14:m>
                <a:r>
                  <a:rPr lang="el-GR" sz="1800" dirty="0"/>
                  <a:t> η θεμελιώδης περίοδος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=8</m:t>
                    </m:r>
                  </m:oMath>
                </a14:m>
                <a:r>
                  <a:rPr lang="el-GR" sz="1800" dirty="0"/>
                  <a:t>. </a:t>
                </a:r>
              </a:p>
              <a:p>
                <a:pPr lvl="0" algn="l" fontAlgn="base">
                  <a:buFont typeface="+mj-lt"/>
                  <a:buAutoNum type="arabicPeriod"/>
                </a:pPr>
                <a:r>
                  <a:rPr lang="el-GR" sz="1800" dirty="0"/>
                  <a:t>Η θεμελιώδης περίοδος του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2</m:t>
                        </m:r>
                      </m:sub>
                    </m:sSub>
                    <m:r>
                      <a:rPr lang="el-GR" sz="1800" i="1">
                        <a:latin typeface="Cambria Math"/>
                      </a:rPr>
                      <m:t>(</m:t>
                    </m:r>
                    <m:r>
                      <a:rPr lang="en-US" sz="1800" i="1">
                        <a:latin typeface="Cambria Math"/>
                      </a:rPr>
                      <m:t>𝑡</m:t>
                    </m:r>
                    <m:r>
                      <a:rPr lang="el-GR" sz="1800" i="1">
                        <a:latin typeface="Cambria Math"/>
                      </a:rPr>
                      <m:t>)=</m:t>
                    </m:r>
                    <m:r>
                      <a:rPr lang="en-US" sz="1800" i="1">
                        <a:latin typeface="Cambria Math"/>
                      </a:rPr>
                      <m:t>𝑐𝑜𝑠</m:t>
                    </m:r>
                    <m:r>
                      <a:rPr lang="el-GR" sz="1800" i="1">
                        <a:latin typeface="Cambria Math"/>
                      </a:rPr>
                      <m:t> (0.2 </m:t>
                    </m:r>
                    <m:r>
                      <a:rPr lang="el-GR" sz="1800" i="1">
                        <a:latin typeface="Cambria Math"/>
                      </a:rPr>
                      <m:t>𝜋</m:t>
                    </m:r>
                    <m:r>
                      <a:rPr lang="en-US" sz="1800" i="1">
                        <a:latin typeface="Cambria Math"/>
                      </a:rPr>
                      <m:t>𝑡</m:t>
                    </m:r>
                    <m:r>
                      <a:rPr lang="el-GR" sz="1800" i="1">
                        <a:latin typeface="Cambria Math"/>
                      </a:rPr>
                      <m:t>)=</m:t>
                    </m:r>
                    <m:func>
                      <m:funcPr>
                        <m:ctrlPr>
                          <a:rPr lang="el-GR" sz="1800" i="1">
                            <a:latin typeface="Cambria Math"/>
                          </a:rPr>
                        </m:ctrlPr>
                      </m:funcPr>
                      <m:fName>
                        <m:r>
                          <m:rPr>
                            <m:sty m:val="p"/>
                          </m:rPr>
                          <a:rPr lang="el-GR" sz="1800">
                            <a:latin typeface="Cambria Math"/>
                          </a:rPr>
                          <m:t>cos</m:t>
                        </m:r>
                      </m:fName>
                      <m:e>
                        <m:d>
                          <m:dPr>
                            <m:ctrlPr>
                              <a:rPr lang="el-GR" sz="1800" i="1">
                                <a:latin typeface="Cambria Math"/>
                              </a:rPr>
                            </m:ctrlPr>
                          </m:dPr>
                          <m:e>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10</m:t>
                                </m:r>
                              </m:den>
                            </m:f>
                            <m:r>
                              <a:rPr lang="en-US" sz="1800" i="1">
                                <a:latin typeface="Cambria Math"/>
                              </a:rPr>
                              <m:t>𝑡</m:t>
                            </m:r>
                          </m:e>
                        </m:d>
                      </m:e>
                    </m:func>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=10</m:t>
                    </m:r>
                  </m:oMath>
                </a14:m>
                <a:r>
                  <a:rPr lang="el-GR" sz="1800" dirty="0"/>
                  <a:t>.</a:t>
                </a:r>
              </a:p>
              <a:p>
                <a:pPr lvl="0" algn="l" fontAlgn="base">
                  <a:buFont typeface="+mj-lt"/>
                  <a:buAutoNum type="arabicPeriod"/>
                </a:pPr>
                <a:r>
                  <a:rPr lang="el-GR" sz="1800" dirty="0"/>
                  <a:t>Η θεμελιώδης περίοδος του </a:t>
                </a:r>
                <a14:m>
                  <m:oMath xmlns:m="http://schemas.openxmlformats.org/officeDocument/2006/math">
                    <m:r>
                      <a:rPr lang="el-GR" sz="1800" i="1">
                        <a:latin typeface="Cambria Math"/>
                      </a:rPr>
                      <m:t>2</m:t>
                    </m:r>
                    <m:r>
                      <a:rPr lang="en-US" sz="1800" i="1">
                        <a:latin typeface="Cambria Math"/>
                      </a:rPr>
                      <m:t>𝑐𝑜𝑠</m:t>
                    </m:r>
                    <m:r>
                      <a:rPr lang="el-GR" sz="1800" i="1">
                        <a:latin typeface="Cambria Math"/>
                      </a:rPr>
                      <m:t> (0.1 </m:t>
                    </m:r>
                    <m:r>
                      <a:rPr lang="el-GR" sz="1800" i="1">
                        <a:latin typeface="Cambria Math"/>
                      </a:rPr>
                      <m:t>𝜋</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0.1</m:t>
                        </m:r>
                        <m:r>
                          <a:rPr lang="el-GR" sz="1800" i="1">
                            <a:latin typeface="Cambria Math"/>
                          </a:rPr>
                          <m:t>𝜋</m:t>
                        </m:r>
                      </m:den>
                    </m:f>
                    <m:r>
                      <a:rPr lang="el-GR" sz="1800" i="1">
                        <a:latin typeface="Cambria Math"/>
                      </a:rPr>
                      <m:t>=20,</m:t>
                    </m:r>
                  </m:oMath>
                </a14:m>
                <a:r>
                  <a:rPr lang="el-GR" sz="1800" dirty="0"/>
                  <a:t> ενώ του </a:t>
                </a:r>
                <a14:m>
                  <m:oMath xmlns:m="http://schemas.openxmlformats.org/officeDocument/2006/math">
                    <m:r>
                      <a:rPr lang="el-GR" sz="1800" i="1">
                        <a:latin typeface="Cambria Math"/>
                      </a:rPr>
                      <m:t>2 </m:t>
                    </m:r>
                    <m:r>
                      <a:rPr lang="en-US" sz="1800" i="1">
                        <a:latin typeface="Cambria Math"/>
                      </a:rPr>
                      <m:t>𝑠𝑖𝑛</m:t>
                    </m:r>
                    <m:r>
                      <a:rPr lang="el-GR" sz="1800" i="1">
                        <a:latin typeface="Cambria Math"/>
                      </a:rPr>
                      <m:t>(0.2</m:t>
                    </m:r>
                    <m:r>
                      <a:rPr lang="el-GR" sz="1800" i="1">
                        <a:latin typeface="Cambria Math"/>
                      </a:rPr>
                      <m:t>𝜋</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m:t>
                    </m:r>
                    <m:f>
                      <m:fPr>
                        <m:ctrlPr>
                          <a:rPr lang="el-GR" sz="1800" i="1">
                            <a:latin typeface="Cambria Math"/>
                          </a:rPr>
                        </m:ctrlPr>
                      </m:fPr>
                      <m:num>
                        <m:r>
                          <a:rPr lang="el-GR" sz="1800" i="1">
                            <a:latin typeface="Cambria Math"/>
                          </a:rPr>
                          <m:t>2</m:t>
                        </m:r>
                        <m:r>
                          <a:rPr lang="el-GR" sz="1800" i="1">
                            <a:latin typeface="Cambria Math"/>
                          </a:rPr>
                          <m:t>𝜋</m:t>
                        </m:r>
                      </m:num>
                      <m:den>
                        <m:r>
                          <a:rPr lang="el-GR" sz="1800" i="1">
                            <a:latin typeface="Cambria Math"/>
                          </a:rPr>
                          <m:t>0.2</m:t>
                        </m:r>
                        <m:r>
                          <a:rPr lang="el-GR" sz="1800" i="1">
                            <a:latin typeface="Cambria Math"/>
                          </a:rPr>
                          <m:t>𝜋</m:t>
                        </m:r>
                      </m:den>
                    </m:f>
                    <m:r>
                      <a:rPr lang="el-GR" sz="1800" i="1">
                        <a:latin typeface="Cambria Math"/>
                      </a:rPr>
                      <m:t>=10.</m:t>
                    </m:r>
                  </m:oMath>
                </a14:m>
                <a:r>
                  <a:rPr lang="el-GR" sz="1800" dirty="0"/>
                  <a:t> </a:t>
                </a:r>
                <a:r>
                  <a:rPr lang="el-GR" sz="1800" dirty="0" smtClean="0"/>
                  <a:t/>
                </a:r>
                <a:br>
                  <a:rPr lang="el-GR" sz="1800" dirty="0" smtClean="0"/>
                </a:br>
                <a:r>
                  <a:rPr lang="el-GR" sz="1800" dirty="0" smtClean="0"/>
                  <a:t>Επειδή </a:t>
                </a:r>
                <a:r>
                  <a:rPr lang="el-GR" sz="1800" dirty="0"/>
                  <a:t>το 20 είναι ακέραιο </a:t>
                </a:r>
                <a:r>
                  <a:rPr lang="el-GR" sz="1800" dirty="0" smtClean="0"/>
                  <a:t>πολλαπλάσιο </a:t>
                </a:r>
                <a:r>
                  <a:rPr lang="el-GR" sz="1800" dirty="0"/>
                  <a:t>του 10 είναι και περίοδος του </a:t>
                </a:r>
                <a14:m>
                  <m:oMath xmlns:m="http://schemas.openxmlformats.org/officeDocument/2006/math">
                    <m:r>
                      <a:rPr lang="el-GR" sz="1800" i="1">
                        <a:latin typeface="Cambria Math"/>
                      </a:rPr>
                      <m:t>2 </m:t>
                    </m:r>
                    <m:r>
                      <a:rPr lang="en-US" sz="1800" i="1">
                        <a:latin typeface="Cambria Math"/>
                      </a:rPr>
                      <m:t>𝑠𝑖𝑛</m:t>
                    </m:r>
                    <m:r>
                      <a:rPr lang="el-GR" sz="1800" i="1">
                        <a:latin typeface="Cambria Math"/>
                      </a:rPr>
                      <m:t>(0.2 </m:t>
                    </m:r>
                    <m:r>
                      <a:rPr lang="el-GR" sz="1800" i="1">
                        <a:latin typeface="Cambria Math"/>
                      </a:rPr>
                      <m:t>𝜋</m:t>
                    </m:r>
                    <m:r>
                      <a:rPr lang="en-US" sz="1800" i="1">
                        <a:latin typeface="Cambria Math"/>
                      </a:rPr>
                      <m:t>𝑡</m:t>
                    </m:r>
                    <m:r>
                      <a:rPr lang="el-GR" sz="1800" i="1">
                        <a:latin typeface="Cambria Math"/>
                      </a:rPr>
                      <m:t>)</m:t>
                    </m:r>
                  </m:oMath>
                </a14:m>
                <a:r>
                  <a:rPr lang="el-GR" sz="1800" dirty="0"/>
                  <a:t>. Επομένως, η θεμελιώδης περίοδος του </a:t>
                </a:r>
                <a14:m>
                  <m:oMath xmlns:m="http://schemas.openxmlformats.org/officeDocument/2006/math">
                    <m:sSub>
                      <m:sSubPr>
                        <m:ctrlPr>
                          <a:rPr lang="el-GR" sz="1800" i="1">
                            <a:latin typeface="Cambria Math"/>
                          </a:rPr>
                        </m:ctrlPr>
                      </m:sSubPr>
                      <m:e>
                        <m:r>
                          <a:rPr lang="en-US" sz="1800" i="1">
                            <a:latin typeface="Cambria Math"/>
                          </a:rPr>
                          <m:t>𝑥</m:t>
                        </m:r>
                      </m:e>
                      <m:sub>
                        <m:r>
                          <a:rPr lang="el-GR" sz="1800" i="1" baseline="-25000">
                            <a:latin typeface="Cambria Math"/>
                          </a:rPr>
                          <m:t>3</m:t>
                        </m:r>
                      </m:sub>
                    </m:sSub>
                    <m:r>
                      <a:rPr lang="el-GR" sz="1800" i="1">
                        <a:latin typeface="Cambria Math"/>
                      </a:rPr>
                      <m:t>(</m:t>
                    </m:r>
                    <m:r>
                      <a:rPr lang="en-US" sz="1800" i="1">
                        <a:latin typeface="Cambria Math"/>
                      </a:rPr>
                      <m:t>𝑡</m:t>
                    </m:r>
                    <m:r>
                      <a:rPr lang="el-GR" sz="1800" i="1">
                        <a:latin typeface="Cambria Math"/>
                      </a:rPr>
                      <m:t>)</m:t>
                    </m:r>
                  </m:oMath>
                </a14:m>
                <a:r>
                  <a:rPr lang="el-GR" sz="1800" dirty="0"/>
                  <a:t> είναι </a:t>
                </a:r>
                <a14:m>
                  <m:oMath xmlns:m="http://schemas.openxmlformats.org/officeDocument/2006/math">
                    <m:sSub>
                      <m:sSubPr>
                        <m:ctrlPr>
                          <a:rPr lang="el-GR" sz="1800" i="1">
                            <a:latin typeface="Cambria Math"/>
                          </a:rPr>
                        </m:ctrlPr>
                      </m:sSubPr>
                      <m:e>
                        <m:r>
                          <a:rPr lang="el-GR" sz="1800" i="1">
                            <a:latin typeface="Cambria Math"/>
                          </a:rPr>
                          <m:t>𝛵</m:t>
                        </m:r>
                      </m:e>
                      <m:sub>
                        <m:r>
                          <a:rPr lang="el-GR" sz="1800" i="1" baseline="-25000">
                            <a:latin typeface="Cambria Math"/>
                          </a:rPr>
                          <m:t>0</m:t>
                        </m:r>
                      </m:sub>
                    </m:sSub>
                    <m:r>
                      <a:rPr lang="el-GR" sz="1800" i="1">
                        <a:latin typeface="Cambria Math"/>
                      </a:rPr>
                      <m:t>=20</m:t>
                    </m:r>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44</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8</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600"/>
                  </a:spcBef>
                  <a:spcAft>
                    <a:spcPts val="600"/>
                  </a:spcAft>
                  <a:buNone/>
                </a:pPr>
                <a:r>
                  <a:rPr lang="el-GR" sz="1800" dirty="0" smtClean="0"/>
                  <a:t>Να αποδειχθεί πως το σήμα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e>
                    </m:d>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r>
                              <a:rPr lang="el-GR" sz="1800" i="1">
                                <a:latin typeface="Cambria Math"/>
                              </a:rPr>
                              <m:t>𝜑</m:t>
                            </m:r>
                          </m:e>
                        </m:d>
                      </m:e>
                    </m:func>
                  </m:oMath>
                </a14:m>
                <a:r>
                  <a:rPr lang="el-GR" sz="1800" dirty="0"/>
                  <a:t> είναι περιοδικό σήμα. Να βρεθεί η θεμελιώδης περίοδός του.</a:t>
                </a:r>
              </a:p>
              <a:p>
                <a:pPr marL="0" indent="0" algn="l">
                  <a:spcBef>
                    <a:spcPts val="600"/>
                  </a:spcBef>
                  <a:spcAft>
                    <a:spcPts val="600"/>
                  </a:spcAft>
                  <a:buNone/>
                </a:pPr>
                <a:r>
                  <a:rPr lang="el-GR" sz="1800" dirty="0"/>
                  <a:t> </a:t>
                </a:r>
              </a:p>
              <a:p>
                <a:pPr marL="0" indent="0" algn="l">
                  <a:spcBef>
                    <a:spcPts val="600"/>
                  </a:spcBef>
                  <a:spcAft>
                    <a:spcPts val="600"/>
                  </a:spcAft>
                  <a:buNone/>
                </a:pPr>
                <a:r>
                  <a:rPr lang="el-GR" sz="1800" u="sng" dirty="0"/>
                  <a:t>Απάντηση</a:t>
                </a:r>
                <a:r>
                  <a:rPr lang="el-GR" sz="1800" dirty="0"/>
                  <a:t>: Προκειμένου το σήμα </a:t>
                </a:r>
                <a14:m>
                  <m:oMath xmlns:m="http://schemas.openxmlformats.org/officeDocument/2006/math">
                    <m:r>
                      <a:rPr lang="en-US" sz="1800" b="0" i="1" smtClean="0">
                        <a:latin typeface="Cambria Math"/>
                      </a:rPr>
                      <m:t>𝑥</m:t>
                    </m:r>
                    <m:d>
                      <m:dPr>
                        <m:ctrlPr>
                          <a:rPr lang="el-GR" sz="1800" i="1">
                            <a:latin typeface="Cambria Math"/>
                          </a:rPr>
                        </m:ctrlPr>
                      </m:dPr>
                      <m:e>
                        <m:r>
                          <a:rPr lang="el-GR" sz="1800" i="1">
                            <a:latin typeface="Cambria Math"/>
                          </a:rPr>
                          <m:t>𝑡</m:t>
                        </m:r>
                      </m:e>
                    </m:d>
                  </m:oMath>
                </a14:m>
                <a:r>
                  <a:rPr lang="el-GR" sz="1800" dirty="0"/>
                  <a:t> να είναι περιοδικό θα πρέπει να υπάρχει θετικός αριθμός </a:t>
                </a:r>
                <a14:m>
                  <m:oMath xmlns:m="http://schemas.openxmlformats.org/officeDocument/2006/math">
                    <m:r>
                      <a:rPr lang="el-GR" sz="1800" i="1">
                        <a:latin typeface="Cambria Math"/>
                      </a:rPr>
                      <m:t>𝑇</m:t>
                    </m:r>
                  </m:oMath>
                </a14:m>
                <a:r>
                  <a:rPr lang="el-GR" sz="1800" dirty="0"/>
                  <a:t> τέτοιος ώστε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a:t>
                </a:r>
                <a:endParaRPr lang="en-US" sz="1800" dirty="0" smtClean="0"/>
              </a:p>
              <a:p>
                <a:pPr marL="0" indent="0" algn="l">
                  <a:spcBef>
                    <a:spcPts val="600"/>
                  </a:spcBef>
                  <a:spcAft>
                    <a:spcPts val="600"/>
                  </a:spcAft>
                  <a:buNone/>
                </a:pPr>
                <a:r>
                  <a:rPr lang="el-GR" sz="1800" dirty="0" smtClean="0"/>
                  <a:t>Με </a:t>
                </a:r>
                <a:r>
                  <a:rPr lang="el-GR" sz="1800" dirty="0"/>
                  <a:t>βάση την εξίσωση ορισμού του δοθέντος σήματος, η παραπάνω σχέση γράφεται</a:t>
                </a:r>
                <a:r>
                  <a:rPr lang="el-GR" sz="1800" dirty="0" smtClean="0"/>
                  <a:t>:</a:t>
                </a:r>
              </a:p>
              <a:p>
                <a:pPr marL="0" indent="0" algn="l">
                  <a:spcBef>
                    <a:spcPts val="600"/>
                  </a:spcBef>
                  <a:spcAft>
                    <a:spcPts val="600"/>
                  </a:spcAft>
                  <a:buNone/>
                </a:pPr>
                <a14:m>
                  <m:oMathPara xmlns:m="http://schemas.openxmlformats.org/officeDocument/2006/math">
                    <m:oMathParaPr>
                      <m:jc m:val="centerGroup"/>
                    </m:oMathParaPr>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𝜑</m:t>
                              </m:r>
                            </m:e>
                          </m:d>
                        </m:e>
                      </m:func>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m:t>
                              </m:r>
                              <m:r>
                                <a:rPr lang="el-GR" sz="1800" i="1">
                                  <a:latin typeface="Cambria Math"/>
                                </a:rPr>
                                <m:t>𝜑</m:t>
                              </m:r>
                            </m:e>
                          </m:d>
                        </m:e>
                      </m:func>
                    </m:oMath>
                  </m:oMathPara>
                </a14:m>
                <a:endParaRPr lang="el-GR" sz="1800" dirty="0"/>
              </a:p>
              <a:p>
                <a:pPr marL="0" indent="0" algn="l">
                  <a:spcBef>
                    <a:spcPts val="600"/>
                  </a:spcBef>
                  <a:spcAft>
                    <a:spcPts val="600"/>
                  </a:spcAft>
                  <a:buNone/>
                </a:pPr>
                <a:r>
                  <a:rPr lang="el-GR" sz="1800" dirty="0"/>
                  <a:t>Γνωρίζουμε ότι η συνάρτηση συνημιτόνου είναι περιοδική συνάρτηση με περίοδο </a:t>
                </a:r>
                <a14:m>
                  <m:oMath xmlns:m="http://schemas.openxmlformats.org/officeDocument/2006/math">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endParaRPr lang="en-US" sz="1800" dirty="0" smtClean="0"/>
              </a:p>
              <a:p>
                <a:pPr marL="0" indent="0" algn="l">
                  <a:spcBef>
                    <a:spcPts val="600"/>
                  </a:spcBef>
                  <a:spcAft>
                    <a:spcPts val="600"/>
                  </a:spcAft>
                  <a:buNone/>
                </a:pPr>
                <a:r>
                  <a:rPr lang="el-GR" sz="1800" dirty="0" smtClean="0"/>
                  <a:t>Για </a:t>
                </a:r>
                <a:r>
                  <a:rPr lang="el-GR" sz="1800" dirty="0"/>
                  <a:t>να είναι </a:t>
                </a:r>
                <a14:m>
                  <m:oMath xmlns:m="http://schemas.openxmlformats.org/officeDocument/2006/math">
                    <m:r>
                      <a:rPr lang="el-GR" sz="1800" i="1">
                        <a:latin typeface="Cambria Math"/>
                      </a:rPr>
                      <m:t>𝑥</m:t>
                    </m:r>
                    <m:d>
                      <m:dPr>
                        <m:ctrlPr>
                          <a:rPr lang="el-GR" sz="1800" i="1">
                            <a:latin typeface="Cambria Math"/>
                          </a:rPr>
                        </m:ctrlPr>
                      </m:dPr>
                      <m:e>
                        <m:r>
                          <a:rPr lang="el-GR" sz="1800" i="1">
                            <a:latin typeface="Cambria Math"/>
                          </a:rPr>
                          <m:t>𝑡</m:t>
                        </m:r>
                        <m:r>
                          <a:rPr lang="el-GR" sz="1800" i="1">
                            <a:latin typeface="Cambria Math"/>
                          </a:rPr>
                          <m:t>+</m:t>
                        </m:r>
                        <m:r>
                          <a:rPr lang="el-GR" sz="1800" i="1">
                            <a:latin typeface="Cambria Math"/>
                          </a:rPr>
                          <m:t>𝑇</m:t>
                        </m:r>
                      </m:e>
                    </m:d>
                    <m:r>
                      <a:rPr lang="el-GR" sz="1800" i="1">
                        <a:latin typeface="Cambria Math"/>
                      </a:rPr>
                      <m:t>=</m:t>
                    </m:r>
                    <m:r>
                      <a:rPr lang="el-GR" sz="1800" i="1">
                        <a:latin typeface="Cambria Math"/>
                      </a:rPr>
                      <m:t>𝑥</m:t>
                    </m:r>
                    <m:d>
                      <m:dPr>
                        <m:ctrlPr>
                          <a:rPr lang="el-GR" sz="1800" i="1">
                            <a:latin typeface="Cambria Math"/>
                          </a:rPr>
                        </m:ctrlPr>
                      </m:dPr>
                      <m:e>
                        <m:r>
                          <a:rPr lang="el-GR" sz="1800" i="1">
                            <a:latin typeface="Cambria Math"/>
                          </a:rPr>
                          <m:t>𝑡</m:t>
                        </m:r>
                      </m:e>
                    </m:d>
                  </m:oMath>
                </a14:m>
                <a:r>
                  <a:rPr lang="el-GR" sz="1800" dirty="0"/>
                  <a:t> ή </a:t>
                </a:r>
                <a14:m>
                  <m:oMath xmlns:m="http://schemas.openxmlformats.org/officeDocument/2006/math">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m:t>
                            </m:r>
                            <m:r>
                              <a:rPr lang="el-GR" sz="1800" i="1">
                                <a:latin typeface="Cambria Math"/>
                              </a:rPr>
                              <m:t>𝜑</m:t>
                            </m:r>
                          </m:e>
                        </m:d>
                      </m:e>
                    </m:func>
                    <m:r>
                      <a:rPr lang="el-GR" sz="1800" i="1">
                        <a:latin typeface="Cambria Math"/>
                      </a:rPr>
                      <m:t>=</m:t>
                    </m:r>
                    <m:r>
                      <a:rPr lang="el-GR" sz="1800" i="1">
                        <a:latin typeface="Cambria Math"/>
                      </a:rPr>
                      <m:t>𝐴</m:t>
                    </m:r>
                    <m:func>
                      <m:funcPr>
                        <m:ctrlPr>
                          <a:rPr lang="el-GR" sz="1800" i="1">
                            <a:latin typeface="Cambria Math"/>
                          </a:rPr>
                        </m:ctrlPr>
                      </m:funcPr>
                      <m:fName>
                        <m:r>
                          <a:rPr lang="el-GR" sz="1800" i="1">
                            <a:latin typeface="Cambria Math"/>
                          </a:rPr>
                          <m:t>𝑐𝑜𝑠</m:t>
                        </m:r>
                      </m:fName>
                      <m:e>
                        <m:d>
                          <m:dPr>
                            <m:ctrlPr>
                              <a:rPr lang="el-GR" sz="1800" i="1">
                                <a:latin typeface="Cambria Math"/>
                              </a:rPr>
                            </m:ctrlPr>
                          </m:dPr>
                          <m:e>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𝑡</m:t>
                            </m:r>
                            <m:r>
                              <a:rPr lang="el-GR" sz="1800" i="1">
                                <a:latin typeface="Cambria Math"/>
                              </a:rPr>
                              <m:t>+</m:t>
                            </m:r>
                            <m:r>
                              <a:rPr lang="el-GR" sz="1800" i="1">
                                <a:latin typeface="Cambria Math"/>
                              </a:rPr>
                              <m:t>𝜑</m:t>
                            </m:r>
                          </m:e>
                        </m:d>
                      </m:e>
                    </m:func>
                  </m:oMath>
                </a14:m>
                <a:r>
                  <a:rPr lang="el-GR" sz="1800" dirty="0"/>
                  <a:t>, θα πρέπει </a:t>
                </a:r>
                <a14:m>
                  <m:oMath xmlns:m="http://schemas.openxmlformats.org/officeDocument/2006/math">
                    <m:sSub>
                      <m:sSubPr>
                        <m:ctrlPr>
                          <a:rPr lang="el-GR" sz="1800" i="1">
                            <a:latin typeface="Cambria Math"/>
                          </a:rPr>
                        </m:ctrlPr>
                      </m:sSubPr>
                      <m:e>
                        <m:r>
                          <a:rPr lang="el-GR" sz="1800" i="1">
                            <a:latin typeface="Cambria Math"/>
                          </a:rPr>
                          <m:t>𝜔</m:t>
                        </m:r>
                      </m:e>
                      <m:sub>
                        <m:r>
                          <a:rPr lang="el-GR" sz="1800" i="1">
                            <a:latin typeface="Cambria Math"/>
                          </a:rPr>
                          <m:t>0</m:t>
                        </m:r>
                      </m:sub>
                    </m:sSub>
                    <m:r>
                      <a:rPr lang="el-GR" sz="1800" i="1">
                        <a:latin typeface="Cambria Math"/>
                      </a:rPr>
                      <m:t>𝑇</m:t>
                    </m:r>
                    <m:r>
                      <a:rPr lang="el-GR" sz="1800" i="1">
                        <a:latin typeface="Cambria Math"/>
                      </a:rPr>
                      <m:t>=2</m:t>
                    </m:r>
                    <m:r>
                      <a:rPr lang="el-GR" sz="1800" i="1">
                        <a:latin typeface="Cambria Math"/>
                      </a:rPr>
                      <m:t>𝜋</m:t>
                    </m:r>
                    <m:r>
                      <a:rPr lang="el-GR" sz="1800" i="1">
                        <a:latin typeface="Cambria Math"/>
                      </a:rPr>
                      <m:t>𝑚</m:t>
                    </m:r>
                  </m:oMath>
                </a14:m>
                <a:r>
                  <a:rPr lang="el-GR" sz="1800" dirty="0"/>
                  <a:t>. </a:t>
                </a:r>
              </a:p>
              <a:p>
                <a:pPr marL="0" indent="0" algn="l">
                  <a:spcBef>
                    <a:spcPts val="600"/>
                  </a:spcBef>
                  <a:spcAft>
                    <a:spcPts val="600"/>
                  </a:spcAft>
                  <a:buNone/>
                </a:pPr>
                <a:r>
                  <a:rPr lang="el-GR" sz="1800" dirty="0"/>
                  <a:t>Θα ισχύει λοιπόν </a:t>
                </a:r>
                <a14:m>
                  <m:oMath xmlns:m="http://schemas.openxmlformats.org/officeDocument/2006/math">
                    <m:r>
                      <a:rPr lang="el-GR" sz="1800" i="1">
                        <a:latin typeface="Cambria Math"/>
                      </a:rPr>
                      <m:t>𝑇</m:t>
                    </m:r>
                    <m:r>
                      <a:rPr lang="el-GR" sz="1800" i="1">
                        <a:latin typeface="Cambria Math"/>
                      </a:rPr>
                      <m:t>=</m:t>
                    </m:r>
                    <m:r>
                      <a:rPr lang="el-GR" sz="1800" i="1">
                        <a:latin typeface="Cambria Math"/>
                      </a:rPr>
                      <m:t>𝑚</m:t>
                    </m:r>
                    <m:d>
                      <m:dPr>
                        <m:ctrlPr>
                          <a:rPr lang="el-GR" sz="1800" i="1">
                            <a:latin typeface="Cambria Math"/>
                          </a:rPr>
                        </m:ctrlPr>
                      </m:dPr>
                      <m:e>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a:latin typeface="Cambria Math"/>
                                  </a:rPr>
                                  <m:t>0</m:t>
                                </m:r>
                              </m:sub>
                            </m:sSub>
                          </m:num>
                          <m:den>
                            <m:r>
                              <a:rPr lang="el-GR" sz="1800" i="1">
                                <a:latin typeface="Cambria Math"/>
                              </a:rPr>
                              <m:t>2</m:t>
                            </m:r>
                            <m:r>
                              <a:rPr lang="el-GR" sz="1800" i="1">
                                <a:latin typeface="Cambria Math"/>
                              </a:rPr>
                              <m:t>𝜋</m:t>
                            </m:r>
                          </m:den>
                        </m:f>
                      </m:e>
                    </m:d>
                  </m:oMath>
                </a14:m>
                <a:r>
                  <a:rPr lang="el-GR" sz="1800" dirty="0"/>
                  <a:t> και η θεμελιώδης περίοδος του σήματος θα είναι ίση με </a:t>
                </a:r>
                <a14:m>
                  <m:oMath xmlns:m="http://schemas.openxmlformats.org/officeDocument/2006/math">
                    <m:r>
                      <a:rPr lang="el-GR" sz="1800" i="1">
                        <a:latin typeface="Cambria Math"/>
                      </a:rPr>
                      <m:t>𝑇</m:t>
                    </m:r>
                    <m:r>
                      <a:rPr lang="el-GR" sz="1800" i="1">
                        <a:latin typeface="Cambria Math"/>
                      </a:rPr>
                      <m:t>=</m:t>
                    </m:r>
                    <m:f>
                      <m:fPr>
                        <m:ctrlPr>
                          <a:rPr lang="el-GR" sz="1800" i="1">
                            <a:latin typeface="Cambria Math"/>
                          </a:rPr>
                        </m:ctrlPr>
                      </m:fPr>
                      <m:num>
                        <m:sSub>
                          <m:sSubPr>
                            <m:ctrlPr>
                              <a:rPr lang="el-GR" sz="1800" i="1">
                                <a:latin typeface="Cambria Math"/>
                              </a:rPr>
                            </m:ctrlPr>
                          </m:sSubPr>
                          <m:e>
                            <m:r>
                              <a:rPr lang="el-GR" sz="1800" i="1">
                                <a:latin typeface="Cambria Math"/>
                              </a:rPr>
                              <m:t>𝜔</m:t>
                            </m:r>
                          </m:e>
                          <m:sub>
                            <m:r>
                              <a:rPr lang="el-GR" sz="1800" i="1">
                                <a:latin typeface="Cambria Math"/>
                              </a:rPr>
                              <m:t>0</m:t>
                            </m:r>
                          </m:sub>
                        </m:sSub>
                      </m:num>
                      <m:den>
                        <m:r>
                          <a:rPr lang="el-GR" sz="1800" i="1">
                            <a:latin typeface="Cambria Math"/>
                          </a:rPr>
                          <m:t>2</m:t>
                        </m:r>
                        <m:r>
                          <a:rPr lang="el-GR" sz="1800" i="1">
                            <a:latin typeface="Cambria Math"/>
                          </a:rPr>
                          <m:t>𝜋</m:t>
                        </m:r>
                      </m:den>
                    </m:f>
                  </m:oMath>
                </a14:m>
                <a:r>
                  <a:rPr lang="el-GR" sz="1800" dirty="0" smtClean="0"/>
                  <a:t>.</a:t>
                </a:r>
                <a:endParaRPr lang="el-GR" sz="1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593" t="-669" r="-111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45</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Άσκηση 9</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spcBef>
                    <a:spcPts val="0"/>
                  </a:spcBef>
                  <a:buNone/>
                </a:pPr>
                <a:r>
                  <a:rPr lang="el-GR" sz="1700" dirty="0"/>
                  <a:t>Να βρεθεί η θεμελιώδης περίοδος του σήματος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r>
                      <a:rPr lang="el-GR" sz="1700" i="1">
                        <a:latin typeface="Cambria Math"/>
                      </a:rPr>
                      <m:t>=</m:t>
                    </m:r>
                    <m:func>
                      <m:funcPr>
                        <m:ctrlPr>
                          <a:rPr lang="el-GR" sz="1700" i="1">
                            <a:latin typeface="Cambria Math"/>
                          </a:rPr>
                        </m:ctrlPr>
                      </m:funcPr>
                      <m:fName>
                        <m:r>
                          <a:rPr lang="el-GR" sz="1700" i="1">
                            <a:latin typeface="Cambria Math"/>
                          </a:rPr>
                          <m:t>𝑐𝑜𝑠</m:t>
                        </m:r>
                      </m:fName>
                      <m:e>
                        <m:d>
                          <m:dPr>
                            <m:ctrlPr>
                              <a:rPr lang="el-GR" sz="1700" i="1">
                                <a:latin typeface="Cambria Math"/>
                              </a:rPr>
                            </m:ctrlPr>
                          </m:dPr>
                          <m:e>
                            <m:r>
                              <a:rPr lang="el-GR" sz="1700" i="1">
                                <a:latin typeface="Cambria Math"/>
                              </a:rPr>
                              <m:t>15</m:t>
                            </m:r>
                            <m:r>
                              <a:rPr lang="el-GR" sz="1700" i="1">
                                <a:latin typeface="Cambria Math"/>
                              </a:rPr>
                              <m:t>𝜋</m:t>
                            </m:r>
                            <m:r>
                              <a:rPr lang="el-GR" sz="1700" i="1">
                                <a:latin typeface="Cambria Math"/>
                              </a:rPr>
                              <m:t>𝑡</m:t>
                            </m:r>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ctrlPr>
                              <a:rPr lang="el-GR" sz="1700" i="1">
                                <a:latin typeface="Cambria Math"/>
                              </a:rPr>
                            </m:ctrlPr>
                          </m:dPr>
                          <m:e>
                            <m:r>
                              <a:rPr lang="el-GR" sz="1700" i="1">
                                <a:latin typeface="Cambria Math"/>
                              </a:rPr>
                              <m:t>8</m:t>
                            </m:r>
                            <m:r>
                              <a:rPr lang="el-GR" sz="1700" i="1">
                                <a:latin typeface="Cambria Math"/>
                              </a:rPr>
                              <m:t>𝜋</m:t>
                            </m:r>
                            <m:r>
                              <a:rPr lang="el-GR" sz="1700" i="1">
                                <a:latin typeface="Cambria Math"/>
                              </a:rPr>
                              <m:t>𝑡</m:t>
                            </m:r>
                          </m:e>
                        </m:d>
                      </m:e>
                    </m:func>
                  </m:oMath>
                </a14:m>
                <a:r>
                  <a:rPr lang="el-GR" sz="1700" dirty="0"/>
                  <a:t>.</a:t>
                </a:r>
              </a:p>
              <a:p>
                <a:pPr marL="0" indent="0" algn="l">
                  <a:spcBef>
                    <a:spcPts val="0"/>
                  </a:spcBef>
                  <a:buNone/>
                </a:pPr>
                <a:r>
                  <a:rPr lang="el-GR" sz="1700" dirty="0"/>
                  <a:t> </a:t>
                </a:r>
              </a:p>
              <a:p>
                <a:pPr marL="0" indent="0" algn="l">
                  <a:spcBef>
                    <a:spcPts val="0"/>
                  </a:spcBef>
                  <a:buNone/>
                </a:pPr>
                <a:r>
                  <a:rPr lang="el-GR" sz="1700" u="sng" dirty="0"/>
                  <a:t>Απάντηση</a:t>
                </a:r>
                <a:r>
                  <a:rPr lang="el-GR" sz="1700" dirty="0"/>
                  <a:t>: </a:t>
                </a:r>
                <a:r>
                  <a:rPr lang="el-GR" sz="1700" dirty="0" smtClean="0"/>
                  <a:t>Εάν </a:t>
                </a:r>
                <a:r>
                  <a:rPr lang="el-GR" sz="1700" dirty="0"/>
                  <a:t>το σήμα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oMath>
                </a14:m>
                <a:r>
                  <a:rPr lang="el-GR" sz="1700" dirty="0"/>
                  <a:t> είναι περιοδικό με περίοδο </a:t>
                </a:r>
                <a14:m>
                  <m:oMath xmlns:m="http://schemas.openxmlformats.org/officeDocument/2006/math">
                    <m:r>
                      <a:rPr lang="el-GR" sz="1700" i="1">
                        <a:latin typeface="Cambria Math"/>
                      </a:rPr>
                      <m:t>𝑇</m:t>
                    </m:r>
                  </m:oMath>
                </a14:m>
                <a:r>
                  <a:rPr lang="el-GR" sz="1700" dirty="0"/>
                  <a:t>, τότε θα ισχύει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e>
                    </m:d>
                    <m:r>
                      <a:rPr lang="el-GR" sz="1700" i="1">
                        <a:latin typeface="Cambria Math"/>
                      </a:rPr>
                      <m:t>=</m:t>
                    </m:r>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r>
                      <a:rPr lang="el-GR" sz="1700" i="1">
                        <a:latin typeface="Cambria Math"/>
                      </a:rPr>
                      <m:t>.</m:t>
                    </m:r>
                  </m:oMath>
                </a14:m>
                <a:r>
                  <a:rPr lang="el-GR" sz="1700" dirty="0"/>
                  <a:t> </a:t>
                </a:r>
                <a:r>
                  <a:rPr lang="el-GR" sz="1700" dirty="0" smtClean="0"/>
                  <a:t> Το </a:t>
                </a:r>
                <a:r>
                  <a:rPr lang="el-GR" sz="1700" dirty="0"/>
                  <a:t>σήμα </a:t>
                </a:r>
                <a14:m>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oMath>
                </a14:m>
                <a:r>
                  <a:rPr lang="el-GR" sz="1700" dirty="0"/>
                  <a:t> ορίζεται </a:t>
                </a:r>
                <a:r>
                  <a:rPr lang="el-GR" sz="1700" dirty="0" smtClean="0"/>
                  <a:t>ως:</a:t>
                </a:r>
                <a:endParaRPr lang="el-GR" sz="1700" dirty="0"/>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𝑥</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r>
                        <a:rPr lang="el-GR" sz="1700" i="1">
                          <a:latin typeface="Cambria Math"/>
                        </a:rPr>
                        <m:t>=</m:t>
                      </m:r>
                      <m:func>
                        <m:funcPr>
                          <m:ctrlPr>
                            <a:rPr lang="el-GR" sz="1700" i="1">
                              <a:latin typeface="Cambria Math"/>
                            </a:rPr>
                          </m:ctrlPr>
                        </m:funcPr>
                        <m:fName>
                          <m:r>
                            <a:rPr lang="el-GR" sz="1700" i="1">
                              <a:latin typeface="Cambria Math"/>
                            </a:rPr>
                            <m:t>𝑐𝑜𝑠</m:t>
                          </m:r>
                        </m:fName>
                        <m:e>
                          <m:d>
                            <m:dPr>
                              <m:begChr m:val="["/>
                              <m:endChr m:val="]"/>
                              <m:ctrlPr>
                                <a:rPr lang="el-GR" sz="1700" i="1">
                                  <a:latin typeface="Cambria Math"/>
                                </a:rPr>
                              </m:ctrlPr>
                            </m:dPr>
                            <m:e>
                              <m:r>
                                <a:rPr lang="el-GR" sz="1700" i="1">
                                  <a:latin typeface="Cambria Math"/>
                                </a:rPr>
                                <m:t>15</m:t>
                              </m:r>
                              <m:r>
                                <a:rPr lang="el-GR" sz="1700" i="1">
                                  <a:latin typeface="Cambria Math"/>
                                </a:rPr>
                                <m:t>𝜋</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begChr m:val="["/>
                              <m:endChr m:val="]"/>
                              <m:ctrlPr>
                                <a:rPr lang="el-GR" sz="1700" i="1">
                                  <a:latin typeface="Cambria Math"/>
                                </a:rPr>
                              </m:ctrlPr>
                            </m:dPr>
                            <m:e>
                              <m:r>
                                <a:rPr lang="el-GR" sz="1700" i="1">
                                  <a:latin typeface="Cambria Math"/>
                                </a:rPr>
                                <m:t>8</m:t>
                              </m:r>
                              <m:r>
                                <a:rPr lang="el-GR" sz="1700" i="1">
                                  <a:latin typeface="Cambria Math"/>
                                </a:rPr>
                                <m:t>𝜋</m:t>
                              </m:r>
                              <m:d>
                                <m:dPr>
                                  <m:ctrlPr>
                                    <a:rPr lang="el-GR" sz="1700" i="1">
                                      <a:latin typeface="Cambria Math"/>
                                    </a:rPr>
                                  </m:ctrlPr>
                                </m:dPr>
                                <m:e>
                                  <m:r>
                                    <a:rPr lang="el-GR" sz="1700" i="1">
                                      <a:latin typeface="Cambria Math"/>
                                    </a:rPr>
                                    <m:t>𝑡</m:t>
                                  </m:r>
                                  <m:r>
                                    <a:rPr lang="el-GR" sz="1700" i="1">
                                      <a:latin typeface="Cambria Math"/>
                                    </a:rPr>
                                    <m:t>+</m:t>
                                  </m:r>
                                  <m:r>
                                    <a:rPr lang="el-GR" sz="1700" i="1">
                                      <a:latin typeface="Cambria Math"/>
                                    </a:rPr>
                                    <m:t>𝑇</m:t>
                                  </m:r>
                                </m:e>
                              </m:d>
                            </m:e>
                          </m:d>
                        </m:e>
                      </m:func>
                    </m:oMath>
                  </m:oMathPara>
                </a14:m>
                <a:endParaRPr lang="el-GR" sz="1700" dirty="0" smtClean="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m:t>
                      </m:r>
                      <m:func>
                        <m:funcPr>
                          <m:ctrlPr>
                            <a:rPr lang="el-GR" sz="1700" i="1">
                              <a:latin typeface="Cambria Math"/>
                            </a:rPr>
                          </m:ctrlPr>
                        </m:funcPr>
                        <m:fName>
                          <m:r>
                            <a:rPr lang="el-GR" sz="1700" i="1">
                              <a:latin typeface="Cambria Math"/>
                            </a:rPr>
                            <m:t>𝑐𝑜𝑠</m:t>
                          </m:r>
                        </m:fName>
                        <m:e>
                          <m:d>
                            <m:dPr>
                              <m:ctrlPr>
                                <a:rPr lang="el-GR" sz="1700" i="1">
                                  <a:latin typeface="Cambria Math"/>
                                </a:rPr>
                              </m:ctrlPr>
                            </m:dPr>
                            <m:e>
                              <m:r>
                                <a:rPr lang="el-GR" sz="1700" i="1">
                                  <a:latin typeface="Cambria Math"/>
                                </a:rPr>
                                <m:t>15</m:t>
                              </m:r>
                              <m:r>
                                <a:rPr lang="el-GR" sz="1700" i="1">
                                  <a:latin typeface="Cambria Math"/>
                                </a:rPr>
                                <m:t>𝜋</m:t>
                              </m:r>
                              <m:r>
                                <a:rPr lang="el-GR" sz="1700" i="1">
                                  <a:latin typeface="Cambria Math"/>
                                </a:rPr>
                                <m:t>𝑡</m:t>
                              </m:r>
                              <m:r>
                                <a:rPr lang="el-GR" sz="1700" i="1">
                                  <a:latin typeface="Cambria Math"/>
                                </a:rPr>
                                <m:t>+15</m:t>
                              </m:r>
                              <m:r>
                                <a:rPr lang="el-GR" sz="1700" i="1">
                                  <a:latin typeface="Cambria Math"/>
                                </a:rPr>
                                <m:t>𝜋</m:t>
                              </m:r>
                              <m:r>
                                <a:rPr lang="el-GR" sz="1700" i="1">
                                  <a:latin typeface="Cambria Math"/>
                                </a:rPr>
                                <m:t>𝑇</m:t>
                              </m:r>
                            </m:e>
                          </m:d>
                        </m:e>
                      </m:func>
                      <m:r>
                        <a:rPr lang="el-GR" sz="1700" i="1">
                          <a:latin typeface="Cambria Math"/>
                        </a:rPr>
                        <m:t>+3</m:t>
                      </m:r>
                      <m:func>
                        <m:funcPr>
                          <m:ctrlPr>
                            <a:rPr lang="el-GR" sz="1700" i="1">
                              <a:latin typeface="Cambria Math"/>
                            </a:rPr>
                          </m:ctrlPr>
                        </m:funcPr>
                        <m:fName>
                          <m:r>
                            <a:rPr lang="el-GR" sz="1700" i="1">
                              <a:latin typeface="Cambria Math"/>
                            </a:rPr>
                            <m:t>𝑠𝑖𝑛</m:t>
                          </m:r>
                        </m:fName>
                        <m:e>
                          <m:d>
                            <m:dPr>
                              <m:ctrlPr>
                                <a:rPr lang="el-GR" sz="1700" i="1">
                                  <a:latin typeface="Cambria Math"/>
                                </a:rPr>
                              </m:ctrlPr>
                            </m:dPr>
                            <m:e>
                              <m:r>
                                <a:rPr lang="el-GR" sz="1700" i="1">
                                  <a:latin typeface="Cambria Math"/>
                                </a:rPr>
                                <m:t>8</m:t>
                              </m:r>
                              <m:r>
                                <a:rPr lang="el-GR" sz="1700" i="1">
                                  <a:latin typeface="Cambria Math"/>
                                </a:rPr>
                                <m:t>𝜋</m:t>
                              </m:r>
                              <m:r>
                                <a:rPr lang="el-GR" sz="1700" i="1">
                                  <a:latin typeface="Cambria Math"/>
                                </a:rPr>
                                <m:t>𝑡</m:t>
                              </m:r>
                              <m:r>
                                <a:rPr lang="el-GR" sz="1700" i="1">
                                  <a:latin typeface="Cambria Math"/>
                                </a:rPr>
                                <m:t>+8</m:t>
                              </m:r>
                              <m:r>
                                <a:rPr lang="el-GR" sz="1700" i="1">
                                  <a:latin typeface="Cambria Math"/>
                                </a:rPr>
                                <m:t>𝜋</m:t>
                              </m:r>
                              <m:r>
                                <a:rPr lang="el-GR" sz="1700" i="1">
                                  <a:latin typeface="Cambria Math"/>
                                </a:rPr>
                                <m:t>𝑇</m:t>
                              </m:r>
                            </m:e>
                          </m:d>
                        </m:e>
                      </m:func>
                    </m:oMath>
                  </m:oMathPara>
                </a14:m>
                <a:endParaRPr lang="el-GR" sz="1700" dirty="0"/>
              </a:p>
              <a:p>
                <a:pPr marL="0" indent="0" algn="l">
                  <a:spcBef>
                    <a:spcPts val="0"/>
                  </a:spcBef>
                  <a:buNone/>
                </a:pPr>
                <a:endParaRPr lang="el-GR" sz="1700" dirty="0"/>
              </a:p>
              <a:p>
                <a:pPr marL="0" indent="0" algn="l">
                  <a:spcBef>
                    <a:spcPts val="0"/>
                  </a:spcBef>
                  <a:buNone/>
                </a:pPr>
                <a:r>
                  <a:rPr lang="el-GR" sz="1700" dirty="0"/>
                  <a:t>Λαμβάνοντας υπ’ όψη πως οι περίοδοι των δύο ημιτονοειδών σημάτων είναι της μορφής </a:t>
                </a:r>
                <a14:m>
                  <m:oMath xmlns:m="http://schemas.openxmlformats.org/officeDocument/2006/math">
                    <m:sSub>
                      <m:sSubPr>
                        <m:ctrlPr>
                          <a:rPr lang="el-GR" sz="1700" i="1">
                            <a:latin typeface="Cambria Math"/>
                          </a:rPr>
                        </m:ctrlPr>
                      </m:sSubPr>
                      <m:e>
                        <m:r>
                          <a:rPr lang="el-GR" sz="1700" i="1">
                            <a:latin typeface="Cambria Math"/>
                          </a:rPr>
                          <m:t>𝑇</m:t>
                        </m:r>
                      </m:e>
                      <m:sub>
                        <m:r>
                          <a:rPr lang="el-GR" sz="1700" i="1">
                            <a:latin typeface="Cambria Math"/>
                          </a:rPr>
                          <m:t>1</m:t>
                        </m:r>
                      </m:sub>
                    </m:sSub>
                    <m:r>
                      <a:rPr lang="el-GR" sz="1700" i="1">
                        <a:latin typeface="Cambria Math"/>
                      </a:rPr>
                      <m:t>=2</m:t>
                    </m:r>
                    <m:r>
                      <a:rPr lang="el-GR" sz="1700" i="1">
                        <a:latin typeface="Cambria Math"/>
                      </a:rPr>
                      <m:t>𝜋</m:t>
                    </m:r>
                    <m:r>
                      <a:rPr lang="el-GR" sz="1700" i="1">
                        <a:latin typeface="Cambria Math"/>
                      </a:rPr>
                      <m:t>𝑚</m:t>
                    </m:r>
                  </m:oMath>
                </a14:m>
                <a:r>
                  <a:rPr lang="el-GR" sz="1700" dirty="0"/>
                  <a:t> και </a:t>
                </a:r>
                <a14:m>
                  <m:oMath xmlns:m="http://schemas.openxmlformats.org/officeDocument/2006/math">
                    <m:sSub>
                      <m:sSubPr>
                        <m:ctrlPr>
                          <a:rPr lang="el-GR" sz="1700" i="1">
                            <a:latin typeface="Cambria Math"/>
                          </a:rPr>
                        </m:ctrlPr>
                      </m:sSubPr>
                      <m:e>
                        <m:r>
                          <a:rPr lang="el-GR" sz="1700" i="1">
                            <a:latin typeface="Cambria Math"/>
                          </a:rPr>
                          <m:t>𝑇</m:t>
                        </m:r>
                      </m:e>
                      <m:sub>
                        <m:r>
                          <a:rPr lang="el-GR" sz="1700" i="1">
                            <a:latin typeface="Cambria Math"/>
                          </a:rPr>
                          <m:t>2</m:t>
                        </m:r>
                      </m:sub>
                    </m:sSub>
                    <m:r>
                      <a:rPr lang="el-GR" sz="1700" i="1">
                        <a:latin typeface="Cambria Math"/>
                      </a:rPr>
                      <m:t>=2</m:t>
                    </m:r>
                    <m:r>
                      <a:rPr lang="el-GR" sz="1700" i="1">
                        <a:latin typeface="Cambria Math"/>
                      </a:rPr>
                      <m:t>𝜋</m:t>
                    </m:r>
                    <m:r>
                      <a:rPr lang="el-GR" sz="1700" i="1">
                        <a:latin typeface="Cambria Math"/>
                      </a:rPr>
                      <m:t>𝑛</m:t>
                    </m:r>
                  </m:oMath>
                </a14:m>
                <a:r>
                  <a:rPr lang="el-GR" sz="1700" dirty="0"/>
                  <a:t>, η συνθήκη περιοδικότητας ικανοποιείται εάν ισχύει</a:t>
                </a:r>
                <a:r>
                  <a:rPr lang="el-GR" sz="1700" dirty="0" smtClean="0"/>
                  <a:t>:</a:t>
                </a:r>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15</m:t>
                      </m:r>
                      <m:r>
                        <a:rPr lang="el-GR" sz="1700" i="1">
                          <a:latin typeface="Cambria Math"/>
                        </a:rPr>
                        <m:t>𝜋</m:t>
                      </m:r>
                      <m:r>
                        <a:rPr lang="el-GR" sz="1700" i="1">
                          <a:latin typeface="Cambria Math"/>
                        </a:rPr>
                        <m:t>𝑇</m:t>
                      </m:r>
                      <m:r>
                        <a:rPr lang="el-GR" sz="1700" i="1">
                          <a:latin typeface="Cambria Math"/>
                        </a:rPr>
                        <m:t>=2</m:t>
                      </m:r>
                      <m:r>
                        <a:rPr lang="el-GR" sz="1700" i="1">
                          <a:latin typeface="Cambria Math"/>
                        </a:rPr>
                        <m:t>𝜋</m:t>
                      </m:r>
                      <m:r>
                        <a:rPr lang="el-GR" sz="1700" i="1">
                          <a:latin typeface="Cambria Math"/>
                        </a:rPr>
                        <m:t>𝑚</m:t>
                      </m:r>
                      <m:r>
                        <a:rPr lang="el-GR" sz="1700" i="1">
                          <a:latin typeface="Cambria Math"/>
                        </a:rPr>
                        <m:t>  </m:t>
                      </m:r>
                      <m:r>
                        <m:rPr>
                          <m:sty m:val="p"/>
                        </m:rPr>
                        <a:rPr lang="el-GR" sz="1700">
                          <a:latin typeface="Cambria Math"/>
                        </a:rPr>
                        <m:t>και</m:t>
                      </m:r>
                      <m:r>
                        <a:rPr lang="el-GR" sz="1700">
                          <a:latin typeface="Cambria Math"/>
                        </a:rPr>
                        <m:t>  </m:t>
                      </m:r>
                      <m:r>
                        <a:rPr lang="el-GR" sz="1700" i="1">
                          <a:latin typeface="Cambria Math"/>
                        </a:rPr>
                        <m:t>8</m:t>
                      </m:r>
                      <m:r>
                        <a:rPr lang="el-GR" sz="1700" i="1">
                          <a:latin typeface="Cambria Math"/>
                        </a:rPr>
                        <m:t>𝜋</m:t>
                      </m:r>
                      <m:r>
                        <a:rPr lang="el-GR" sz="1700" i="1">
                          <a:latin typeface="Cambria Math"/>
                        </a:rPr>
                        <m:t>𝑇</m:t>
                      </m:r>
                      <m:r>
                        <a:rPr lang="el-GR" sz="1700" i="1">
                          <a:latin typeface="Cambria Math"/>
                        </a:rPr>
                        <m:t>=2</m:t>
                      </m:r>
                      <m:r>
                        <a:rPr lang="el-GR" sz="1700" i="1">
                          <a:latin typeface="Cambria Math"/>
                        </a:rPr>
                        <m:t>𝜋</m:t>
                      </m:r>
                      <m:r>
                        <a:rPr lang="el-GR" sz="1700" i="1">
                          <a:latin typeface="Cambria Math"/>
                        </a:rPr>
                        <m:t>𝑛</m:t>
                      </m:r>
                    </m:oMath>
                  </m:oMathPara>
                </a14:m>
                <a:endParaRPr lang="el-GR" sz="1700" dirty="0"/>
              </a:p>
              <a:p>
                <a:pPr marL="0" indent="0" algn="l">
                  <a:spcBef>
                    <a:spcPts val="0"/>
                  </a:spcBef>
                  <a:buNone/>
                </a:pPr>
                <a:endParaRPr lang="el-GR" sz="1700" dirty="0"/>
              </a:p>
              <a:p>
                <a:pPr marL="0" indent="0" algn="l">
                  <a:spcBef>
                    <a:spcPts val="0"/>
                  </a:spcBef>
                  <a:buNone/>
                </a:pPr>
                <a:r>
                  <a:rPr lang="el-GR" sz="1700" dirty="0"/>
                  <a:t>Λύνοντας ως προς </a:t>
                </a:r>
                <a14:m>
                  <m:oMath xmlns:m="http://schemas.openxmlformats.org/officeDocument/2006/math">
                    <m:r>
                      <a:rPr lang="en-US" sz="1700" i="1">
                        <a:latin typeface="Cambria Math"/>
                      </a:rPr>
                      <m:t>𝑇</m:t>
                    </m:r>
                  </m:oMath>
                </a14:m>
                <a:r>
                  <a:rPr lang="el-GR" sz="1700" dirty="0" smtClean="0"/>
                  <a:t>, έχουμε:</a:t>
                </a:r>
              </a:p>
              <a:p>
                <a:pPr marL="0" indent="0" algn="l">
                  <a:spcBef>
                    <a:spcPts val="0"/>
                  </a:spcBef>
                  <a:buNone/>
                </a:pPr>
                <a:endParaRPr lang="el-GR" sz="1700" dirty="0"/>
              </a:p>
              <a:p>
                <a:pPr marL="0" indent="0" algn="l">
                  <a:spcBef>
                    <a:spcPts val="0"/>
                  </a:spcBef>
                  <a:buNone/>
                </a:pPr>
                <a14:m>
                  <m:oMathPara xmlns:m="http://schemas.openxmlformats.org/officeDocument/2006/math">
                    <m:oMathParaPr>
                      <m:jc m:val="centerGroup"/>
                    </m:oMathParaPr>
                    <m:oMath xmlns:m="http://schemas.openxmlformats.org/officeDocument/2006/math">
                      <m:r>
                        <a:rPr lang="el-GR" sz="1700" i="1">
                          <a:latin typeface="Cambria Math"/>
                        </a:rPr>
                        <m:t>𝑇</m:t>
                      </m:r>
                      <m:r>
                        <a:rPr lang="el-GR" sz="1700" i="1">
                          <a:latin typeface="Cambria Math"/>
                        </a:rPr>
                        <m:t>=</m:t>
                      </m:r>
                      <m:f>
                        <m:fPr>
                          <m:ctrlPr>
                            <a:rPr lang="el-GR" sz="1700" i="1">
                              <a:latin typeface="Cambria Math"/>
                            </a:rPr>
                          </m:ctrlPr>
                        </m:fPr>
                        <m:num>
                          <m:r>
                            <a:rPr lang="el-GR" sz="1700" i="1">
                              <a:latin typeface="Cambria Math"/>
                            </a:rPr>
                            <m:t>2</m:t>
                          </m:r>
                          <m:r>
                            <a:rPr lang="el-GR" sz="1700" i="1">
                              <a:latin typeface="Cambria Math"/>
                            </a:rPr>
                            <m:t>𝑚</m:t>
                          </m:r>
                        </m:num>
                        <m:den>
                          <m:r>
                            <a:rPr lang="el-GR" sz="1700" i="1">
                              <a:latin typeface="Cambria Math"/>
                            </a:rPr>
                            <m:t>15</m:t>
                          </m:r>
                        </m:den>
                      </m:f>
                      <m:r>
                        <a:rPr lang="el-GR" sz="1700" i="1">
                          <a:latin typeface="Cambria Math"/>
                        </a:rPr>
                        <m:t>=</m:t>
                      </m:r>
                      <m:f>
                        <m:fPr>
                          <m:ctrlPr>
                            <a:rPr lang="el-GR" sz="1700" i="1">
                              <a:latin typeface="Cambria Math"/>
                            </a:rPr>
                          </m:ctrlPr>
                        </m:fPr>
                        <m:num>
                          <m:r>
                            <a:rPr lang="el-GR" sz="1700" i="1">
                              <a:latin typeface="Cambria Math"/>
                            </a:rPr>
                            <m:t>𝑛</m:t>
                          </m:r>
                        </m:num>
                        <m:den>
                          <m:r>
                            <a:rPr lang="el-GR" sz="1700" i="1">
                              <a:latin typeface="Cambria Math"/>
                            </a:rPr>
                            <m:t>4</m:t>
                          </m:r>
                        </m:den>
                      </m:f>
                      <m:r>
                        <a:rPr lang="el-GR" sz="1700">
                          <a:latin typeface="Cambria Math"/>
                        </a:rPr>
                        <m:t>  </m:t>
                      </m:r>
                      <m:r>
                        <m:rPr>
                          <m:sty m:val="p"/>
                        </m:rPr>
                        <a:rPr lang="el-GR" sz="1700">
                          <a:latin typeface="Cambria Math"/>
                        </a:rPr>
                        <m:t>ή</m:t>
                      </m:r>
                      <m:r>
                        <a:rPr lang="el-GR" sz="1700">
                          <a:latin typeface="Cambria Math"/>
                        </a:rPr>
                        <m:t> </m:t>
                      </m:r>
                      <m:r>
                        <m:rPr>
                          <m:sty m:val="p"/>
                        </m:rPr>
                        <a:rPr lang="el-GR" sz="1700">
                          <a:latin typeface="Cambria Math"/>
                        </a:rPr>
                        <m:t>ισοδύναμα</m:t>
                      </m:r>
                      <m:r>
                        <a:rPr lang="el-GR" sz="1700">
                          <a:latin typeface="Cambria Math"/>
                        </a:rPr>
                        <m:t> </m:t>
                      </m:r>
                      <m:f>
                        <m:fPr>
                          <m:ctrlPr>
                            <a:rPr lang="el-GR" sz="1700" i="1">
                              <a:latin typeface="Cambria Math"/>
                            </a:rPr>
                          </m:ctrlPr>
                        </m:fPr>
                        <m:num>
                          <m:r>
                            <a:rPr lang="el-GR" sz="1700" i="1">
                              <a:latin typeface="Cambria Math"/>
                            </a:rPr>
                            <m:t>𝑛</m:t>
                          </m:r>
                        </m:num>
                        <m:den>
                          <m:r>
                            <a:rPr lang="el-GR" sz="1700" i="1">
                              <a:latin typeface="Cambria Math"/>
                            </a:rPr>
                            <m:t>𝑚</m:t>
                          </m:r>
                        </m:den>
                      </m:f>
                      <m:r>
                        <a:rPr lang="el-GR" sz="1700" i="1">
                          <a:latin typeface="Cambria Math"/>
                        </a:rPr>
                        <m:t>=</m:t>
                      </m:r>
                      <m:f>
                        <m:fPr>
                          <m:ctrlPr>
                            <a:rPr lang="el-GR" sz="1700" i="1">
                              <a:latin typeface="Cambria Math"/>
                            </a:rPr>
                          </m:ctrlPr>
                        </m:fPr>
                        <m:num>
                          <m:r>
                            <a:rPr lang="el-GR" sz="1700" i="1">
                              <a:latin typeface="Cambria Math"/>
                            </a:rPr>
                            <m:t>8</m:t>
                          </m:r>
                        </m:num>
                        <m:den>
                          <m:r>
                            <a:rPr lang="el-GR" sz="1700" i="1">
                              <a:latin typeface="Cambria Math"/>
                            </a:rPr>
                            <m:t>15</m:t>
                          </m:r>
                        </m:den>
                      </m:f>
                    </m:oMath>
                  </m:oMathPara>
                </a14:m>
                <a:endParaRPr lang="el-GR" sz="1700" dirty="0"/>
              </a:p>
              <a:p>
                <a:pPr marL="0" indent="0" algn="l">
                  <a:spcBef>
                    <a:spcPts val="0"/>
                  </a:spcBef>
                  <a:buNone/>
                </a:pPr>
                <a:endParaRPr lang="el-GR" sz="1700" dirty="0"/>
              </a:p>
              <a:p>
                <a:pPr marL="0" indent="0" algn="l">
                  <a:spcBef>
                    <a:spcPts val="0"/>
                  </a:spcBef>
                  <a:buNone/>
                </a:pPr>
                <a:r>
                  <a:rPr lang="el-GR" sz="1700" dirty="0" smtClean="0"/>
                  <a:t>Οι δύο </a:t>
                </a:r>
                <a:r>
                  <a:rPr lang="el-GR" sz="1700" dirty="0"/>
                  <a:t>παραπάνω αριθμοί δεν διαθέτουν κάποιο κοινό διαιρέτη (εκτός από το 1</a:t>
                </a:r>
                <a:r>
                  <a:rPr lang="el-GR" sz="1700" dirty="0" smtClean="0"/>
                  <a:t>).</a:t>
                </a:r>
              </a:p>
              <a:p>
                <a:pPr marL="0" indent="0" algn="l">
                  <a:spcBef>
                    <a:spcPts val="0"/>
                  </a:spcBef>
                  <a:buNone/>
                </a:pPr>
                <a:endParaRPr lang="el-GR" sz="1700" dirty="0"/>
              </a:p>
              <a:p>
                <a:pPr marL="0" indent="0" algn="l">
                  <a:spcBef>
                    <a:spcPts val="0"/>
                  </a:spcBef>
                  <a:buNone/>
                </a:pPr>
                <a:r>
                  <a:rPr lang="el-GR" sz="1700" dirty="0" smtClean="0"/>
                  <a:t>Θα </a:t>
                </a:r>
                <a:r>
                  <a:rPr lang="el-GR" sz="1700" dirty="0"/>
                  <a:t>είναι λοιπόν </a:t>
                </a:r>
                <a14:m>
                  <m:oMath xmlns:m="http://schemas.openxmlformats.org/officeDocument/2006/math">
                    <m:r>
                      <a:rPr lang="el-GR" sz="1700" i="1">
                        <a:latin typeface="Cambria Math"/>
                      </a:rPr>
                      <m:t>𝑛</m:t>
                    </m:r>
                    <m:r>
                      <a:rPr lang="el-GR" sz="1700" i="1">
                        <a:latin typeface="Cambria Math"/>
                      </a:rPr>
                      <m:t>=8</m:t>
                    </m:r>
                  </m:oMath>
                </a14:m>
                <a:r>
                  <a:rPr lang="el-GR" sz="1700" dirty="0"/>
                  <a:t> και </a:t>
                </a:r>
                <a14:m>
                  <m:oMath xmlns:m="http://schemas.openxmlformats.org/officeDocument/2006/math">
                    <m:r>
                      <a:rPr lang="el-GR" sz="1700" i="1">
                        <a:latin typeface="Cambria Math"/>
                      </a:rPr>
                      <m:t>𝑚</m:t>
                    </m:r>
                    <m:r>
                      <a:rPr lang="el-GR" sz="1700" i="1">
                        <a:latin typeface="Cambria Math"/>
                      </a:rPr>
                      <m:t>=15,</m:t>
                    </m:r>
                  </m:oMath>
                </a14:m>
                <a:r>
                  <a:rPr lang="el-GR" sz="1700" dirty="0"/>
                  <a:t> από όπου προκύπτει ότι </a:t>
                </a:r>
                <a:r>
                  <a:rPr lang="el-GR" sz="1700" dirty="0" smtClean="0"/>
                  <a:t> </a:t>
                </a:r>
                <a14:m>
                  <m:oMath xmlns:m="http://schemas.openxmlformats.org/officeDocument/2006/math">
                    <m:r>
                      <a:rPr lang="el-GR" sz="1700" i="1">
                        <a:latin typeface="Cambria Math"/>
                      </a:rPr>
                      <m:t>𝑇</m:t>
                    </m:r>
                    <m:r>
                      <a:rPr lang="el-GR" sz="1700" i="1">
                        <a:latin typeface="Cambria Math"/>
                      </a:rPr>
                      <m:t>=</m:t>
                    </m:r>
                    <m:r>
                      <a:rPr lang="el-GR" sz="1700" i="1">
                        <a:latin typeface="Cambria Math"/>
                      </a:rPr>
                      <m:t>𝑛</m:t>
                    </m:r>
                    <m:r>
                      <a:rPr lang="el-GR" sz="1700" i="1">
                        <a:latin typeface="Cambria Math"/>
                      </a:rPr>
                      <m:t>/2=4</m:t>
                    </m:r>
                  </m:oMath>
                </a14:m>
                <a:endParaRPr lang="el-GR" sz="17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444" t="-334" b="-2118"/>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46</a:t>
            </a:fld>
            <a:endParaRPr lang="el-GR"/>
          </a:p>
        </p:txBody>
      </p:sp>
    </p:spTree>
    <p:extLst>
      <p:ext uri="{BB962C8B-B14F-4D97-AF65-F5344CB8AC3E}">
        <p14:creationId xmlns:p14="http://schemas.microsoft.com/office/powerpoint/2010/main" val="24156193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a:bodyPr>
          <a:lstStyle/>
          <a:p>
            <a:r>
              <a:rPr lang="el-GR" b="1" dirty="0" smtClean="0"/>
              <a:t>2. Κατηγορίες Σημάτων</a:t>
            </a:r>
            <a:endParaRPr lang="el-GR" b="1" dirty="0"/>
          </a:p>
        </p:txBody>
      </p:sp>
      <p:sp>
        <p:nvSpPr>
          <p:cNvPr id="3" name="Slide Number Placeholder 2"/>
          <p:cNvSpPr>
            <a:spLocks noGrp="1"/>
          </p:cNvSpPr>
          <p:nvPr>
            <p:ph type="sldNum" sz="quarter" idx="12"/>
          </p:nvPr>
        </p:nvSpPr>
        <p:spPr/>
        <p:txBody>
          <a:bodyPr/>
          <a:lstStyle/>
          <a:p>
            <a:fld id="{0B0EBAE1-C03B-424B-868F-E6C23C4F0113}" type="slidenum">
              <a:rPr lang="el-GR" smtClean="0"/>
              <a:t>5</a:t>
            </a:fld>
            <a:endParaRPr lang="el-GR"/>
          </a:p>
        </p:txBody>
      </p:sp>
    </p:spTree>
    <p:extLst>
      <p:ext uri="{BB962C8B-B14F-4D97-AF65-F5344CB8AC3E}">
        <p14:creationId xmlns:p14="http://schemas.microsoft.com/office/powerpoint/2010/main" val="2186198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a:t>Κατηγορίες </a:t>
            </a:r>
            <a:r>
              <a:rPr lang="el-GR" dirty="0" smtClean="0"/>
              <a:t>Σημάτων (1/2)</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1200"/>
                  </a:spcBef>
                  <a:spcAft>
                    <a:spcPts val="600"/>
                  </a:spcAft>
                  <a:buNone/>
                </a:pPr>
                <a:r>
                  <a:rPr lang="el-GR" sz="2000" dirty="0" smtClean="0"/>
                  <a:t>Ως προς την μεταβλητή του </a:t>
                </a:r>
                <a:r>
                  <a:rPr lang="el-GR" sz="2000" b="1" dirty="0" smtClean="0"/>
                  <a:t>χρόνου</a:t>
                </a:r>
                <a:r>
                  <a:rPr lang="el-GR" sz="2000" dirty="0" smtClean="0"/>
                  <a:t>:</a:t>
                </a:r>
              </a:p>
              <a:p>
                <a:pPr algn="l">
                  <a:lnSpc>
                    <a:spcPct val="150000"/>
                  </a:lnSpc>
                  <a:spcBef>
                    <a:spcPts val="1200"/>
                  </a:spcBef>
                  <a:spcAft>
                    <a:spcPts val="600"/>
                  </a:spcAft>
                </a:pPr>
                <a:r>
                  <a:rPr lang="el-GR" sz="2000" dirty="0" smtClean="0"/>
                  <a:t>Σήμα</a:t>
                </a:r>
                <a:r>
                  <a:rPr lang="el-GR" sz="2000" b="1" dirty="0" smtClean="0"/>
                  <a:t> </a:t>
                </a:r>
                <a:r>
                  <a:rPr lang="el-GR" sz="2000" b="1" dirty="0"/>
                  <a:t>Συνεχούς Χρόνου</a:t>
                </a:r>
                <a:r>
                  <a:rPr lang="el-GR" sz="2000" dirty="0"/>
                  <a:t> (</a:t>
                </a:r>
                <a:r>
                  <a:rPr lang="en-US" sz="2000" dirty="0"/>
                  <a:t>continuous time</a:t>
                </a:r>
                <a:r>
                  <a:rPr lang="el-GR" sz="2000" dirty="0" smtClean="0"/>
                  <a:t>): ένα </a:t>
                </a:r>
                <a:r>
                  <a:rPr lang="el-GR" sz="2000" dirty="0"/>
                  <a:t>σήμα </a:t>
                </a:r>
                <a14:m>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n-US" sz="2000" i="1">
                        <a:latin typeface="Cambria Math"/>
                      </a:rPr>
                      <m:t> </m:t>
                    </m:r>
                  </m:oMath>
                </a14:m>
                <a:r>
                  <a:rPr lang="el-GR" sz="2000" dirty="0"/>
                  <a:t>το οποίο ορίζεται για </a:t>
                </a:r>
                <a:r>
                  <a:rPr lang="el-GR" sz="2000" b="1" dirty="0"/>
                  <a:t>κάθε τιμή του </a:t>
                </a:r>
                <a14:m>
                  <m:oMath xmlns:m="http://schemas.openxmlformats.org/officeDocument/2006/math">
                    <m:r>
                      <a:rPr lang="en-US" sz="2000" b="1" i="1">
                        <a:latin typeface="Cambria Math"/>
                      </a:rPr>
                      <m:t>𝒕</m:t>
                    </m:r>
                  </m:oMath>
                </a14:m>
                <a:r>
                  <a:rPr lang="el-GR" sz="2000" dirty="0"/>
                  <a:t> στο </a:t>
                </a:r>
                <a:r>
                  <a:rPr lang="el-GR" sz="2000" dirty="0" smtClean="0"/>
                  <a:t>διάστημα χρόνου </a:t>
                </a:r>
                <a14:m>
                  <m:oMath xmlns:m="http://schemas.openxmlformats.org/officeDocument/2006/math">
                    <m:r>
                      <a:rPr lang="el-GR" sz="2000" i="1">
                        <a:latin typeface="Cambria Math"/>
                      </a:rPr>
                      <m:t>(</m:t>
                    </m:r>
                    <m:r>
                      <a:rPr lang="en-US" sz="2000" i="1">
                        <a:latin typeface="Cambria Math"/>
                      </a:rPr>
                      <m:t>𝑎</m:t>
                    </m:r>
                    <m:r>
                      <a:rPr lang="el-GR" sz="2000" i="1">
                        <a:latin typeface="Cambria Math"/>
                      </a:rPr>
                      <m:t>, </m:t>
                    </m:r>
                    <m:r>
                      <a:rPr lang="en-US" sz="2000" i="1">
                        <a:latin typeface="Cambria Math"/>
                      </a:rPr>
                      <m:t>𝑏</m:t>
                    </m:r>
                    <m:r>
                      <a:rPr lang="el-GR" sz="2000" i="1">
                        <a:latin typeface="Cambria Math"/>
                      </a:rPr>
                      <m:t>)</m:t>
                    </m:r>
                  </m:oMath>
                </a14:m>
                <a:r>
                  <a:rPr lang="el-GR" sz="2000" dirty="0" smtClean="0"/>
                  <a:t>.</a:t>
                </a:r>
              </a:p>
              <a:p>
                <a:pPr algn="l">
                  <a:lnSpc>
                    <a:spcPct val="150000"/>
                  </a:lnSpc>
                  <a:spcBef>
                    <a:spcPts val="1200"/>
                  </a:spcBef>
                  <a:spcAft>
                    <a:spcPts val="600"/>
                  </a:spcAft>
                </a:pPr>
                <a:r>
                  <a:rPr lang="el-GR" sz="2000" dirty="0" smtClean="0"/>
                  <a:t>Σήμα</a:t>
                </a:r>
                <a:r>
                  <a:rPr lang="el-GR" sz="2000" b="1" dirty="0" smtClean="0"/>
                  <a:t> </a:t>
                </a:r>
                <a:r>
                  <a:rPr lang="el-GR" sz="2000" b="1" dirty="0"/>
                  <a:t>Διακριτού Χρόνου </a:t>
                </a:r>
                <a:r>
                  <a:rPr lang="el-GR" sz="2000" dirty="0"/>
                  <a:t>(</a:t>
                </a:r>
                <a:r>
                  <a:rPr lang="en-US" sz="2000" dirty="0"/>
                  <a:t>discrete time</a:t>
                </a:r>
                <a:r>
                  <a:rPr lang="el-GR" sz="2000" dirty="0" smtClean="0"/>
                  <a:t>): </a:t>
                </a:r>
                <a:r>
                  <a:rPr lang="el-GR" sz="2000" dirty="0"/>
                  <a:t>ένα σήμα </a:t>
                </a:r>
                <a:r>
                  <a:rPr lang="el-GR" sz="2000" dirty="0" smtClean="0"/>
                  <a:t>το οποίο </a:t>
                </a:r>
                <a:r>
                  <a:rPr lang="el-GR" sz="2000" dirty="0"/>
                  <a:t>ορίζεται μόνο για κάποιες (συγκεκριμένες) στιγμές του </a:t>
                </a:r>
                <a:r>
                  <a:rPr lang="el-GR" sz="2000" dirty="0" smtClean="0"/>
                  <a:t>χρόνου</a:t>
                </a:r>
                <a:r>
                  <a:rPr lang="el-GR" sz="2000" dirty="0"/>
                  <a:t>.  </a:t>
                </a:r>
                <a:r>
                  <a:rPr lang="el-GR" sz="2000" dirty="0" smtClean="0"/>
                  <a:t/>
                </a:r>
                <a:br>
                  <a:rPr lang="el-GR" sz="2000" dirty="0" smtClean="0"/>
                </a:br>
                <a:r>
                  <a:rPr lang="el-GR" sz="2000" dirty="0" smtClean="0"/>
                  <a:t>Τα </a:t>
                </a:r>
                <a:r>
                  <a:rPr lang="el-GR" sz="2000" dirty="0"/>
                  <a:t>διακριτά σήματα συμβολίζονται από </a:t>
                </a:r>
                <a:r>
                  <a:rPr lang="el-GR" sz="2000" b="1" dirty="0"/>
                  <a:t>ακολουθίες </a:t>
                </a:r>
                <a14:m>
                  <m:oMath xmlns:m="http://schemas.openxmlformats.org/officeDocument/2006/math">
                    <m:r>
                      <a:rPr lang="el-GR" sz="2000">
                        <a:latin typeface="Cambria Math"/>
                      </a:rPr>
                      <m:t>{</m:t>
                    </m:r>
                    <m:r>
                      <a:rPr lang="en-US" sz="2000">
                        <a:latin typeface="Cambria Math"/>
                      </a:rPr>
                      <m:t>𝑥</m:t>
                    </m:r>
                    <m:r>
                      <a:rPr lang="el-GR" sz="2000">
                        <a:latin typeface="Cambria Math"/>
                      </a:rPr>
                      <m:t>(</m:t>
                    </m:r>
                    <m:r>
                      <a:rPr lang="en-US" sz="2000">
                        <a:latin typeface="Cambria Math"/>
                      </a:rPr>
                      <m:t>𝑛</m:t>
                    </m:r>
                    <m:r>
                      <a:rPr lang="el-GR" sz="2000">
                        <a:latin typeface="Cambria Math"/>
                      </a:rPr>
                      <m:t>)}</m:t>
                    </m:r>
                  </m:oMath>
                </a14:m>
                <a:r>
                  <a:rPr lang="el-GR" sz="2000" dirty="0"/>
                  <a:t>. Η τιμή της ακολουθίας </a:t>
                </a:r>
                <a14:m>
                  <m:oMath xmlns:m="http://schemas.openxmlformats.org/officeDocument/2006/math">
                    <m:d>
                      <m:dPr>
                        <m:begChr m:val="{"/>
                        <m:endChr m:val="}"/>
                        <m:ctrlPr>
                          <a:rPr lang="el-GR" sz="2000" i="1">
                            <a:latin typeface="Cambria Math"/>
                          </a:rPr>
                        </m:ctrlPr>
                      </m:dPr>
                      <m:e>
                        <m:r>
                          <a:rPr lang="en-US" sz="2000">
                            <a:latin typeface="Cambria Math"/>
                          </a:rPr>
                          <m:t>𝑥</m:t>
                        </m:r>
                        <m:d>
                          <m:dPr>
                            <m:ctrlPr>
                              <a:rPr lang="el-GR" sz="2000" i="1">
                                <a:latin typeface="Cambria Math"/>
                              </a:rPr>
                            </m:ctrlPr>
                          </m:dPr>
                          <m:e>
                            <m:r>
                              <a:rPr lang="en-US" sz="2000">
                                <a:latin typeface="Cambria Math"/>
                              </a:rPr>
                              <m:t>𝑛</m:t>
                            </m:r>
                          </m:e>
                        </m:d>
                      </m:e>
                    </m:d>
                  </m:oMath>
                </a14:m>
                <a:r>
                  <a:rPr lang="el-GR" sz="2000" dirty="0"/>
                  <a:t> τη χρονική στιγμή </a:t>
                </a:r>
                <a14:m>
                  <m:oMath xmlns:m="http://schemas.openxmlformats.org/officeDocument/2006/math">
                    <m:sSub>
                      <m:sSubPr>
                        <m:ctrlPr>
                          <a:rPr lang="el-GR" sz="2000" i="1">
                            <a:latin typeface="Cambria Math"/>
                          </a:rPr>
                        </m:ctrlPr>
                      </m:sSubPr>
                      <m:e>
                        <m:r>
                          <a:rPr lang="en-US" sz="2000">
                            <a:latin typeface="Cambria Math"/>
                          </a:rPr>
                          <m:t> </m:t>
                        </m:r>
                        <m:r>
                          <a:rPr lang="en-US" sz="2000">
                            <a:latin typeface="Cambria Math"/>
                          </a:rPr>
                          <m:t>𝑛</m:t>
                        </m:r>
                      </m:e>
                      <m:sub>
                        <m:r>
                          <a:rPr lang="el-GR" sz="2000">
                            <a:latin typeface="Cambria Math"/>
                          </a:rPr>
                          <m:t>0</m:t>
                        </m:r>
                      </m:sub>
                    </m:sSub>
                  </m:oMath>
                </a14:m>
                <a:r>
                  <a:rPr lang="en-US" sz="2000" dirty="0"/>
                  <a:t> </a:t>
                </a:r>
                <a:r>
                  <a:rPr lang="el-GR" sz="2000" dirty="0"/>
                  <a:t>είναι το </a:t>
                </a:r>
                <a:r>
                  <a:rPr lang="el-GR" sz="2000" dirty="0" err="1"/>
                  <a:t>βαθμωτό</a:t>
                </a:r>
                <a:r>
                  <a:rPr lang="el-GR" sz="2000" dirty="0"/>
                  <a:t> μέγεθος </a:t>
                </a:r>
                <a14:m>
                  <m:oMath xmlns:m="http://schemas.openxmlformats.org/officeDocument/2006/math">
                    <m:r>
                      <a:rPr lang="en-US" sz="2000">
                        <a:latin typeface="Cambria Math"/>
                      </a:rPr>
                      <m:t>𝑥</m:t>
                    </m:r>
                    <m:r>
                      <a:rPr lang="el-GR" sz="2000">
                        <a:latin typeface="Cambria Math"/>
                      </a:rPr>
                      <m:t>(</m:t>
                    </m:r>
                    <m:sSub>
                      <m:sSubPr>
                        <m:ctrlPr>
                          <a:rPr lang="el-GR" sz="2000" i="1">
                            <a:latin typeface="Cambria Math"/>
                          </a:rPr>
                        </m:ctrlPr>
                      </m:sSubPr>
                      <m:e>
                        <m:r>
                          <a:rPr lang="en-US" sz="2000">
                            <a:latin typeface="Cambria Math"/>
                          </a:rPr>
                          <m:t>𝑛</m:t>
                        </m:r>
                      </m:e>
                      <m:sub>
                        <m:r>
                          <a:rPr lang="el-GR" sz="2000">
                            <a:latin typeface="Cambria Math"/>
                          </a:rPr>
                          <m:t>0</m:t>
                        </m:r>
                      </m:sub>
                    </m:sSub>
                    <m:r>
                      <a:rPr lang="el-GR" sz="2000">
                        <a:latin typeface="Cambria Math"/>
                      </a:rPr>
                      <m:t>)</m:t>
                    </m:r>
                  </m:oMath>
                </a14:m>
                <a:r>
                  <a:rPr lang="el-GR" sz="2000" dirty="0"/>
                  <a:t>.</a:t>
                </a:r>
              </a:p>
              <a:p>
                <a:pPr marL="0" indent="0" algn="l">
                  <a:lnSpc>
                    <a:spcPct val="150000"/>
                  </a:lnSpc>
                  <a:spcBef>
                    <a:spcPts val="1200"/>
                  </a:spcBef>
                  <a:spcAft>
                    <a:spcPts val="600"/>
                  </a:spcAft>
                  <a:buNone/>
                </a:pPr>
                <a:endParaRPr lang="en-US"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6</a:t>
            </a:fld>
            <a:endParaRPr lang="el-GR"/>
          </a:p>
        </p:txBody>
      </p:sp>
    </p:spTree>
    <p:extLst>
      <p:ext uri="{BB962C8B-B14F-4D97-AF65-F5344CB8AC3E}">
        <p14:creationId xmlns:p14="http://schemas.microsoft.com/office/powerpoint/2010/main" val="13822858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Κατηγορίες Σημάτων (1/2)</a:t>
            </a:r>
            <a:endParaRPr lang="el-GR" dirty="0"/>
          </a:p>
        </p:txBody>
      </p:sp>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2000" dirty="0" smtClean="0"/>
              <a:t>Ως προς την μεταβλητή του </a:t>
            </a:r>
            <a:r>
              <a:rPr lang="el-GR" sz="2000" b="1" dirty="0" smtClean="0"/>
              <a:t>πλάτους</a:t>
            </a:r>
            <a:r>
              <a:rPr lang="el-GR" sz="2000" dirty="0" smtClean="0"/>
              <a:t>:</a:t>
            </a:r>
          </a:p>
          <a:p>
            <a:pPr algn="l">
              <a:lnSpc>
                <a:spcPct val="150000"/>
              </a:lnSpc>
              <a:spcBef>
                <a:spcPts val="600"/>
              </a:spcBef>
              <a:spcAft>
                <a:spcPts val="600"/>
              </a:spcAft>
            </a:pPr>
            <a:r>
              <a:rPr lang="el-GR" sz="2000" b="1" dirty="0" smtClean="0"/>
              <a:t>Συνεχούς </a:t>
            </a:r>
            <a:r>
              <a:rPr lang="el-GR" sz="2000" b="1" dirty="0"/>
              <a:t>τιμής </a:t>
            </a:r>
            <a:r>
              <a:rPr lang="el-GR" sz="2000" b="1" dirty="0" smtClean="0"/>
              <a:t>: </a:t>
            </a:r>
            <a:r>
              <a:rPr lang="el-GR" sz="2000" dirty="0" smtClean="0"/>
              <a:t>ένα </a:t>
            </a:r>
            <a:r>
              <a:rPr lang="el-GR" sz="2000" dirty="0"/>
              <a:t>σήμα </a:t>
            </a:r>
            <a:r>
              <a:rPr lang="el-GR" sz="2000" dirty="0" smtClean="0"/>
              <a:t>που παίρνει </a:t>
            </a:r>
            <a:r>
              <a:rPr lang="el-GR" sz="2000" dirty="0"/>
              <a:t>όλες τις δυνατές τιμές σε ένα διάστημα </a:t>
            </a:r>
            <a:r>
              <a:rPr lang="el-GR" sz="2000" dirty="0" smtClean="0"/>
              <a:t>τιμών</a:t>
            </a:r>
            <a:endParaRPr lang="el-GR" sz="2000" b="1" dirty="0" smtClean="0"/>
          </a:p>
          <a:p>
            <a:pPr algn="l">
              <a:lnSpc>
                <a:spcPct val="150000"/>
              </a:lnSpc>
              <a:spcBef>
                <a:spcPts val="600"/>
              </a:spcBef>
              <a:spcAft>
                <a:spcPts val="600"/>
              </a:spcAft>
            </a:pPr>
            <a:r>
              <a:rPr lang="el-GR" sz="2000" b="1" dirty="0" smtClean="0"/>
              <a:t>Διακριτής τιμής:</a:t>
            </a:r>
            <a:r>
              <a:rPr lang="el-GR" sz="2000" dirty="0" smtClean="0"/>
              <a:t> ένα σήμα που παίρνει </a:t>
            </a:r>
            <a:r>
              <a:rPr lang="el-GR" sz="2000" dirty="0"/>
              <a:t>τιμές από ένα πεπερασμένο σύνολο </a:t>
            </a:r>
            <a:r>
              <a:rPr lang="el-GR" sz="2000" dirty="0" smtClean="0"/>
              <a:t>τιμών</a:t>
            </a:r>
          </a:p>
          <a:p>
            <a:pPr marL="0" indent="0" algn="l">
              <a:lnSpc>
                <a:spcPct val="150000"/>
              </a:lnSpc>
              <a:spcBef>
                <a:spcPts val="600"/>
              </a:spcBef>
              <a:spcAft>
                <a:spcPts val="600"/>
              </a:spcAft>
              <a:buNone/>
            </a:pPr>
            <a:endParaRPr lang="el-GR" sz="2000" dirty="0" smtClean="0"/>
          </a:p>
        </p:txBody>
      </p:sp>
      <p:sp>
        <p:nvSpPr>
          <p:cNvPr id="4" name="Slide Number Placeholder 3"/>
          <p:cNvSpPr>
            <a:spLocks noGrp="1"/>
          </p:cNvSpPr>
          <p:nvPr>
            <p:ph type="sldNum" sz="quarter" idx="12"/>
          </p:nvPr>
        </p:nvSpPr>
        <p:spPr/>
        <p:txBody>
          <a:bodyPr/>
          <a:lstStyle/>
          <a:p>
            <a:fld id="{0B0EBAE1-C03B-424B-868F-E6C23C4F0113}" type="slidenum">
              <a:rPr lang="el-GR" smtClean="0"/>
              <a:t>7</a:t>
            </a:fld>
            <a:endParaRPr lang="el-GR"/>
          </a:p>
        </p:txBody>
      </p:sp>
    </p:spTree>
    <p:extLst>
      <p:ext uri="{BB962C8B-B14F-4D97-AF65-F5344CB8AC3E}">
        <p14:creationId xmlns:p14="http://schemas.microsoft.com/office/powerpoint/2010/main" val="2944646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l-GR" dirty="0" smtClean="0"/>
              <a:t>Σήματα Συνεχούς Χρόνου</a:t>
            </a:r>
            <a:endParaRPr lang="el-GR"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8229600" cy="5472608"/>
              </a:xfrm>
            </p:spPr>
            <p:txBody>
              <a:bodyPr>
                <a:noAutofit/>
              </a:bodyPr>
              <a:lstStyle/>
              <a:p>
                <a:pPr marL="0" indent="0" algn="l">
                  <a:lnSpc>
                    <a:spcPct val="150000"/>
                  </a:lnSpc>
                  <a:spcBef>
                    <a:spcPts val="600"/>
                  </a:spcBef>
                  <a:spcAft>
                    <a:spcPts val="600"/>
                  </a:spcAft>
                  <a:buNone/>
                </a:pPr>
                <a:r>
                  <a:rPr lang="el-GR" sz="2000" dirty="0" smtClean="0"/>
                  <a:t>Τα </a:t>
                </a:r>
                <a:r>
                  <a:rPr lang="el-GR" sz="2000" dirty="0"/>
                  <a:t>σήματα συνεχούς χρόνου υποδιαιρούνται σε δύο </a:t>
                </a:r>
                <a:r>
                  <a:rPr lang="el-GR" sz="2000" dirty="0" smtClean="0"/>
                  <a:t>κατηγορίες:</a:t>
                </a:r>
              </a:p>
              <a:p>
                <a:pPr algn="l">
                  <a:lnSpc>
                    <a:spcPct val="150000"/>
                  </a:lnSpc>
                  <a:spcBef>
                    <a:spcPts val="600"/>
                  </a:spcBef>
                  <a:spcAft>
                    <a:spcPts val="600"/>
                  </a:spcAft>
                </a:pPr>
                <a:r>
                  <a:rPr lang="el-GR" sz="2000" dirty="0" smtClean="0"/>
                  <a:t>Στα</a:t>
                </a:r>
                <a:r>
                  <a:rPr lang="el-GR" sz="2000" b="1" dirty="0" smtClean="0"/>
                  <a:t> </a:t>
                </a:r>
                <a:r>
                  <a:rPr lang="el-GR" sz="2000" b="1" dirty="0"/>
                  <a:t>αναλογικά σήματα </a:t>
                </a:r>
                <a:r>
                  <a:rPr lang="el-GR" sz="2000" dirty="0"/>
                  <a:t>ή</a:t>
                </a:r>
                <a:r>
                  <a:rPr lang="el-GR" sz="2000" b="1" dirty="0"/>
                  <a:t> </a:t>
                </a:r>
                <a:r>
                  <a:rPr lang="el-GR" sz="2000" dirty="0"/>
                  <a:t>σήματα συνεχούς χρόνου και συνεχούς πλάτους, στα οποία </a:t>
                </a:r>
                <a:r>
                  <a:rPr lang="el-GR" sz="2000" dirty="0" smtClean="0"/>
                  <a:t>τόσο η </a:t>
                </a:r>
                <a:r>
                  <a:rPr lang="el-GR" sz="2000" dirty="0"/>
                  <a:t>ανεξάρτητη μεταβλητή </a:t>
                </a:r>
                <a14:m>
                  <m:oMath xmlns:m="http://schemas.openxmlformats.org/officeDocument/2006/math">
                    <m:r>
                      <a:rPr lang="el-GR" sz="2000" i="1">
                        <a:latin typeface="Cambria Math"/>
                      </a:rPr>
                      <m:t>(</m:t>
                    </m:r>
                    <m:r>
                      <a:rPr lang="en-US" sz="2000" i="1">
                        <a:latin typeface="Cambria Math"/>
                      </a:rPr>
                      <m:t>𝑡</m:t>
                    </m:r>
                    <m:r>
                      <a:rPr lang="el-GR" sz="2000" i="1">
                        <a:latin typeface="Cambria Math"/>
                      </a:rPr>
                      <m:t>)</m:t>
                    </m:r>
                  </m:oMath>
                </a14:m>
                <a:r>
                  <a:rPr lang="el-GR" sz="2000" dirty="0"/>
                  <a:t> ό</a:t>
                </a:r>
                <a:r>
                  <a:rPr lang="el-GR" sz="2000" dirty="0" smtClean="0"/>
                  <a:t>σο και </a:t>
                </a:r>
                <a:r>
                  <a:rPr lang="el-GR" sz="2000" dirty="0"/>
                  <a:t>η εξαρτημένη μεταβλητή (πλάτος του σήματος) </a:t>
                </a:r>
                <a:r>
                  <a:rPr lang="el-GR" sz="2000" dirty="0" smtClean="0"/>
                  <a:t>λαμβάνουν </a:t>
                </a:r>
                <a:r>
                  <a:rPr lang="el-GR" sz="2000" dirty="0"/>
                  <a:t>συνεχείς (πραγματικές) τιμές, π.χ. </a:t>
                </a:r>
                <a14:m>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l-GR" sz="2000" i="1">
                        <a:latin typeface="Cambria Math"/>
                      </a:rPr>
                      <m:t>=6</m:t>
                    </m:r>
                    <m:r>
                      <a:rPr lang="en-US" sz="2000" i="1">
                        <a:latin typeface="Cambria Math"/>
                      </a:rPr>
                      <m:t>𝑡</m:t>
                    </m:r>
                  </m:oMath>
                </a14:m>
                <a:r>
                  <a:rPr lang="el-GR" sz="2000" dirty="0"/>
                  <a:t>. </a:t>
                </a:r>
                <a:endParaRPr lang="el-GR" sz="2000" dirty="0" smtClean="0"/>
              </a:p>
              <a:p>
                <a:pPr algn="l">
                  <a:lnSpc>
                    <a:spcPct val="150000"/>
                  </a:lnSpc>
                  <a:spcBef>
                    <a:spcPts val="600"/>
                  </a:spcBef>
                  <a:spcAft>
                    <a:spcPts val="600"/>
                  </a:spcAft>
                </a:pPr>
                <a:r>
                  <a:rPr lang="el-GR" sz="2000" dirty="0"/>
                  <a:t>Στα </a:t>
                </a:r>
                <a:r>
                  <a:rPr lang="el-GR" sz="2000" b="1" dirty="0"/>
                  <a:t>διακριτά σήματα συνεχούς χρόνου</a:t>
                </a:r>
                <a:r>
                  <a:rPr lang="el-GR" sz="2000" dirty="0"/>
                  <a:t>, στα οποία η εξαρτημένη μεταβλητή λαμβάνει διακριτές τιμές, π.χ</a:t>
                </a:r>
                <a:r>
                  <a:rPr lang="el-GR" sz="2000" dirty="0" smtClean="0"/>
                  <a:t>.  </a:t>
                </a:r>
              </a:p>
              <a:p>
                <a:pPr marL="0" indent="0" algn="l">
                  <a:lnSpc>
                    <a:spcPct val="150000"/>
                  </a:lnSpc>
                  <a:spcBef>
                    <a:spcPts val="600"/>
                  </a:spcBef>
                  <a:spcAft>
                    <a:spcPts val="600"/>
                  </a:spcAft>
                  <a:buNone/>
                </a:pPr>
                <a14:m>
                  <m:oMathPara xmlns:m="http://schemas.openxmlformats.org/officeDocument/2006/math">
                    <m:oMathParaPr>
                      <m:jc m:val="centerGroup"/>
                    </m:oMathParaPr>
                    <m:oMath xmlns:m="http://schemas.openxmlformats.org/officeDocument/2006/math">
                      <m:r>
                        <a:rPr lang="en-US" sz="2000" i="1">
                          <a:latin typeface="Cambria Math"/>
                        </a:rPr>
                        <m:t>𝑥</m:t>
                      </m:r>
                      <m:d>
                        <m:dPr>
                          <m:ctrlPr>
                            <a:rPr lang="el-GR" sz="2000" i="1">
                              <a:latin typeface="Cambria Math"/>
                            </a:rPr>
                          </m:ctrlPr>
                        </m:dPr>
                        <m:e>
                          <m:r>
                            <a:rPr lang="en-US" sz="2000" i="1">
                              <a:latin typeface="Cambria Math"/>
                            </a:rPr>
                            <m:t>𝑡</m:t>
                          </m:r>
                        </m:e>
                      </m:d>
                      <m:r>
                        <a:rPr lang="en-US" sz="2000" i="1">
                          <a:latin typeface="Cambria Math"/>
                        </a:rPr>
                        <m:t>=</m:t>
                      </m:r>
                      <m:d>
                        <m:dPr>
                          <m:begChr m:val="{"/>
                          <m:endChr m:val=""/>
                          <m:ctrlPr>
                            <a:rPr lang="el-GR" sz="2000" i="1">
                              <a:latin typeface="Cambria Math"/>
                            </a:rPr>
                          </m:ctrlPr>
                        </m:dPr>
                        <m:e>
                          <m:eqArr>
                            <m:eqArrPr>
                              <m:ctrlPr>
                                <a:rPr lang="el-GR" sz="2000" i="1">
                                  <a:latin typeface="Cambria Math"/>
                                </a:rPr>
                              </m:ctrlPr>
                            </m:eqArrPr>
                            <m:e>
                              <m:eqArr>
                                <m:eqArrPr>
                                  <m:ctrlPr>
                                    <a:rPr lang="el-GR" sz="2000" i="1">
                                      <a:latin typeface="Cambria Math"/>
                                    </a:rPr>
                                  </m:ctrlPr>
                                </m:eqArrPr>
                                <m:e>
                                  <m:r>
                                    <a:rPr lang="en-US" sz="2000" i="1">
                                      <a:latin typeface="Cambria Math"/>
                                    </a:rPr>
                                    <m:t>0,    &amp;0≤</m:t>
                                  </m:r>
                                  <m:r>
                                    <a:rPr lang="en-US" sz="2000" i="1">
                                      <a:latin typeface="Cambria Math"/>
                                    </a:rPr>
                                    <m:t>𝑡</m:t>
                                  </m:r>
                                  <m:r>
                                    <a:rPr lang="en-US" sz="2000" i="1">
                                      <a:latin typeface="Cambria Math"/>
                                    </a:rPr>
                                    <m:t>≤1</m:t>
                                  </m:r>
                                </m:e>
                                <m:e>
                                  <m:r>
                                    <a:rPr lang="en-US" sz="2000" i="1">
                                      <a:latin typeface="Cambria Math"/>
                                    </a:rPr>
                                    <m:t>1,    1&lt;</m:t>
                                  </m:r>
                                  <m:r>
                                    <a:rPr lang="en-US" sz="2000" i="1">
                                      <a:latin typeface="Cambria Math"/>
                                    </a:rPr>
                                    <m:t>𝑡</m:t>
                                  </m:r>
                                  <m:r>
                                    <a:rPr lang="en-US" sz="2000" i="1">
                                      <a:latin typeface="Cambria Math"/>
                                    </a:rPr>
                                    <m:t>≤2</m:t>
                                  </m:r>
                                </m:e>
                              </m:eqArr>
                            </m:e>
                            <m:e>
                              <m:r>
                                <a:rPr lang="en-US" sz="2000" i="1">
                                  <a:latin typeface="Cambria Math"/>
                                </a:rPr>
                                <m:t>2,           </m:t>
                              </m:r>
                              <m:r>
                                <m:rPr>
                                  <m:sty m:val="p"/>
                                </m:rPr>
                                <a:rPr lang="el-GR" sz="2000">
                                  <a:latin typeface="Cambria Math"/>
                                </a:rPr>
                                <m:t>αλλού</m:t>
                              </m:r>
                            </m:e>
                          </m:eqArr>
                        </m:e>
                      </m:d>
                    </m:oMath>
                  </m:oMathPara>
                </a14:m>
                <a:endParaRPr lang="el-GR" sz="2000" dirty="0"/>
              </a:p>
              <a:p>
                <a:pPr algn="l">
                  <a:lnSpc>
                    <a:spcPct val="150000"/>
                  </a:lnSpc>
                  <a:spcBef>
                    <a:spcPts val="600"/>
                  </a:spcBef>
                  <a:spcAft>
                    <a:spcPts val="600"/>
                  </a:spcAft>
                </a:pPr>
                <a:endParaRPr lang="el-GR"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472608"/>
              </a:xfrm>
              <a:blipFill rotWithShape="1">
                <a:blip r:embed="rId2"/>
                <a:stretch>
                  <a:fillRect l="-741"/>
                </a:stretch>
              </a:blipFill>
            </p:spPr>
            <p:txBody>
              <a:bodyPr/>
              <a:lstStyle/>
              <a:p>
                <a:r>
                  <a:rPr lang="el-GR">
                    <a:noFill/>
                  </a:rPr>
                  <a:t> </a:t>
                </a:r>
              </a:p>
            </p:txBody>
          </p:sp>
        </mc:Fallback>
      </mc:AlternateContent>
      <p:sp>
        <p:nvSpPr>
          <p:cNvPr id="4" name="Slide Number Placeholder 3"/>
          <p:cNvSpPr>
            <a:spLocks noGrp="1"/>
          </p:cNvSpPr>
          <p:nvPr>
            <p:ph type="sldNum" sz="quarter" idx="12"/>
          </p:nvPr>
        </p:nvSpPr>
        <p:spPr/>
        <p:txBody>
          <a:bodyPr/>
          <a:lstStyle/>
          <a:p>
            <a:fld id="{0B0EBAE1-C03B-424B-868F-E6C23C4F0113}" type="slidenum">
              <a:rPr lang="el-GR" smtClean="0"/>
              <a:t>8</a:t>
            </a:fld>
            <a:endParaRPr lang="el-GR"/>
          </a:p>
        </p:txBody>
      </p:sp>
    </p:spTree>
    <p:extLst>
      <p:ext uri="{BB962C8B-B14F-4D97-AF65-F5344CB8AC3E}">
        <p14:creationId xmlns:p14="http://schemas.microsoft.com/office/powerpoint/2010/main" val="2823311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B0EBAE1-C03B-424B-868F-E6C23C4F0113}" type="slidenum">
              <a:rPr lang="el-GR" smtClean="0"/>
              <a:t>9</a:t>
            </a:fld>
            <a:endParaRPr lang="el-GR"/>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6448400" y="4005064"/>
            <a:ext cx="2572424" cy="1805104"/>
          </a:xfrm>
          <a:prstGeom prst="rect">
            <a:avLst/>
          </a:prstGeom>
          <a:noFill/>
          <a:ln>
            <a:noFill/>
          </a:ln>
        </p:spPr>
      </p:pic>
      <p:pic>
        <p:nvPicPr>
          <p:cNvPr id="6" name="Picture 5"/>
          <p:cNvPicPr/>
          <p:nvPr/>
        </p:nvPicPr>
        <p:blipFill>
          <a:blip r:embed="rId4">
            <a:extLst>
              <a:ext uri="{28A0092B-C50C-407E-A947-70E740481C1C}">
                <a14:useLocalDpi xmlns:a14="http://schemas.microsoft.com/office/drawing/2010/main" val="0"/>
              </a:ext>
            </a:extLst>
          </a:blip>
          <a:srcRect/>
          <a:stretch>
            <a:fillRect/>
          </a:stretch>
        </p:blipFill>
        <p:spPr bwMode="auto">
          <a:xfrm>
            <a:off x="6372200" y="1439366"/>
            <a:ext cx="2664296" cy="1845618"/>
          </a:xfrm>
          <a:prstGeom prst="rect">
            <a:avLst/>
          </a:prstGeom>
          <a:noFill/>
          <a:ln>
            <a:noFill/>
          </a:ln>
        </p:spPr>
      </p:pic>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052736"/>
                <a:ext cx="7247148" cy="5472608"/>
              </a:xfrm>
            </p:spPr>
            <p:txBody>
              <a:bodyPr>
                <a:noAutofit/>
              </a:bodyPr>
              <a:lstStyle/>
              <a:p>
                <a:pPr marL="0" indent="0" algn="l">
                  <a:lnSpc>
                    <a:spcPct val="150000"/>
                  </a:lnSpc>
                  <a:spcBef>
                    <a:spcPts val="600"/>
                  </a:spcBef>
                  <a:spcAft>
                    <a:spcPts val="600"/>
                  </a:spcAft>
                  <a:buNone/>
                </a:pPr>
                <a:r>
                  <a:rPr lang="el-GR" sz="1800" dirty="0"/>
                  <a:t>Τα </a:t>
                </a:r>
                <a:r>
                  <a:rPr lang="el-GR" sz="1800" dirty="0" smtClean="0"/>
                  <a:t>σήματα διακριτού χρόνου διαιρούνται </a:t>
                </a:r>
                <a:r>
                  <a:rPr lang="el-GR" sz="1800" dirty="0"/>
                  <a:t>σε δύο </a:t>
                </a:r>
                <a:r>
                  <a:rPr lang="el-GR" sz="1800" dirty="0" smtClean="0"/>
                  <a:t>κατηγορίες:</a:t>
                </a:r>
              </a:p>
              <a:p>
                <a:pPr lvl="0" algn="l"/>
                <a:r>
                  <a:rPr lang="el-GR" sz="1800" dirty="0"/>
                  <a:t>Στα</a:t>
                </a:r>
                <a:r>
                  <a:rPr lang="el-GR" sz="1800" b="1" dirty="0"/>
                  <a:t> διακριτά σήματα συνεχούς τιμής</a:t>
                </a:r>
                <a:r>
                  <a:rPr lang="el-GR" sz="1800" dirty="0"/>
                  <a:t> (πλάτους), στα </a:t>
                </a:r>
                <a:r>
                  <a:rPr lang="el-GR" sz="1800" dirty="0" smtClean="0"/>
                  <a:t/>
                </a:r>
                <a:br>
                  <a:rPr lang="el-GR" sz="1800" dirty="0" smtClean="0"/>
                </a:br>
                <a:r>
                  <a:rPr lang="el-GR" sz="1800" dirty="0" smtClean="0"/>
                  <a:t>οποία </a:t>
                </a:r>
                <a:r>
                  <a:rPr lang="el-GR" sz="1800" dirty="0"/>
                  <a:t>η εξαρτημένη μεταβλητή (πλάτος) λαμβάνει </a:t>
                </a:r>
                <a:r>
                  <a:rPr lang="el-GR" sz="1800" dirty="0" smtClean="0"/>
                  <a:t/>
                </a:r>
                <a:br>
                  <a:rPr lang="el-GR" sz="1800" dirty="0" smtClean="0"/>
                </a:br>
                <a:r>
                  <a:rPr lang="el-GR" sz="1800" dirty="0" smtClean="0"/>
                  <a:t>συνεχείς </a:t>
                </a:r>
                <a:r>
                  <a:rPr lang="el-GR" sz="1800" dirty="0"/>
                  <a:t>τιμές, π.χ. </a:t>
                </a:r>
                <a14:m>
                  <m:oMath xmlns:m="http://schemas.openxmlformats.org/officeDocument/2006/math">
                    <m:r>
                      <a:rPr lang="en-US" sz="1800" i="1">
                        <a:latin typeface="Cambria Math"/>
                      </a:rPr>
                      <m:t>𝑥</m:t>
                    </m:r>
                    <m:d>
                      <m:dPr>
                        <m:ctrlPr>
                          <a:rPr lang="el-GR" sz="1800" i="1">
                            <a:latin typeface="Cambria Math"/>
                          </a:rPr>
                        </m:ctrlPr>
                      </m:dPr>
                      <m:e>
                        <m:r>
                          <a:rPr lang="en-US" sz="1800" i="1">
                            <a:latin typeface="Cambria Math"/>
                          </a:rPr>
                          <m:t>𝑡</m:t>
                        </m:r>
                      </m:e>
                    </m:d>
                    <m:r>
                      <a:rPr lang="el-GR" sz="1800" i="1">
                        <a:latin typeface="Cambria Math"/>
                      </a:rPr>
                      <m:t>=</m:t>
                    </m:r>
                    <m:r>
                      <m:rPr>
                        <m:sty m:val="p"/>
                      </m:rPr>
                      <a:rPr lang="en-US" sz="1800">
                        <a:latin typeface="Cambria Math"/>
                      </a:rPr>
                      <m:t>cos</m:t>
                    </m:r>
                    <m:r>
                      <a:rPr lang="el-GR" sz="1800">
                        <a:latin typeface="Cambria Math"/>
                      </a:rPr>
                      <m:t>⁡</m:t>
                    </m:r>
                    <m:r>
                      <a:rPr lang="el-GR" sz="1800" i="1">
                        <a:latin typeface="Cambria Math"/>
                      </a:rPr>
                      <m:t>(</m:t>
                    </m:r>
                    <m:r>
                      <a:rPr lang="en-US" sz="1800" i="1">
                        <a:latin typeface="Cambria Math"/>
                      </a:rPr>
                      <m:t>𝑛</m:t>
                    </m:r>
                    <m:r>
                      <a:rPr lang="en-US" sz="1800" i="1">
                        <a:latin typeface="Cambria Math"/>
                      </a:rPr>
                      <m:t> </m:t>
                    </m:r>
                    <m:r>
                      <a:rPr lang="en-US" sz="1800" i="1">
                        <a:latin typeface="Cambria Math"/>
                      </a:rPr>
                      <m:t>𝑡</m:t>
                    </m:r>
                    <m:r>
                      <a:rPr lang="el-GR" sz="1800" i="1">
                        <a:latin typeface="Cambria Math"/>
                      </a:rPr>
                      <m:t>)</m:t>
                    </m:r>
                  </m:oMath>
                </a14:m>
                <a:r>
                  <a:rPr lang="el-GR" sz="1800" dirty="0"/>
                  <a:t>, όπου </a:t>
                </a:r>
                <a14:m>
                  <m:oMath xmlns:m="http://schemas.openxmlformats.org/officeDocument/2006/math">
                    <m:r>
                      <a:rPr lang="en-US" sz="1800" i="1">
                        <a:latin typeface="Cambria Math"/>
                      </a:rPr>
                      <m:t>𝑛</m:t>
                    </m:r>
                  </m:oMath>
                </a14:m>
                <a:r>
                  <a:rPr lang="en-US" sz="1800" dirty="0"/>
                  <a:t> </a:t>
                </a:r>
                <a:r>
                  <a:rPr lang="el-GR" sz="1800" dirty="0"/>
                  <a:t>είναι </a:t>
                </a:r>
                <a:r>
                  <a:rPr lang="el-GR" sz="1800" dirty="0" smtClean="0"/>
                  <a:t/>
                </a:r>
                <a:br>
                  <a:rPr lang="el-GR" sz="1800" dirty="0" smtClean="0"/>
                </a:br>
                <a:r>
                  <a:rPr lang="el-GR" sz="1800" dirty="0" smtClean="0"/>
                  <a:t>φυσικός αριθμός.</a:t>
                </a:r>
                <a:endParaRPr lang="el-GR" sz="1800" dirty="0"/>
              </a:p>
              <a:p>
                <a:pPr algn="l"/>
                <a:endParaRPr lang="el-GR" sz="1800" b="1" dirty="0" smtClean="0"/>
              </a:p>
              <a:p>
                <a:pPr algn="l"/>
                <a:endParaRPr lang="el-GR" sz="1800" b="1" dirty="0" smtClean="0"/>
              </a:p>
              <a:p>
                <a:pPr algn="l"/>
                <a:endParaRPr lang="el-GR" sz="1800" b="1" dirty="0"/>
              </a:p>
              <a:p>
                <a:pPr lvl="0" algn="l"/>
                <a:r>
                  <a:rPr lang="el-GR" sz="1800" dirty="0"/>
                  <a:t>Στα </a:t>
                </a:r>
                <a:r>
                  <a:rPr lang="el-GR" sz="1800" b="1" dirty="0"/>
                  <a:t>διακριτά σήματα διακριτής τιμής </a:t>
                </a:r>
                <a:r>
                  <a:rPr lang="el-GR" sz="1800" dirty="0"/>
                  <a:t>ή</a:t>
                </a:r>
                <a:r>
                  <a:rPr lang="el-GR" sz="1800" b="1" dirty="0"/>
                  <a:t> ψηφιακά</a:t>
                </a:r>
                <a:r>
                  <a:rPr lang="el-GR" sz="1800" dirty="0"/>
                  <a:t>, στα </a:t>
                </a:r>
                <a:r>
                  <a:rPr lang="el-GR" sz="1800" dirty="0" smtClean="0"/>
                  <a:t/>
                </a:r>
                <a:br>
                  <a:rPr lang="el-GR" sz="1800" dirty="0" smtClean="0"/>
                </a:br>
                <a:r>
                  <a:rPr lang="el-GR" sz="1800" dirty="0" smtClean="0"/>
                  <a:t>οποία </a:t>
                </a:r>
                <a:r>
                  <a:rPr lang="el-GR" sz="1800" dirty="0"/>
                  <a:t>η ανεξάρτητη και η εξαρτημένη μεταβλητή </a:t>
                </a:r>
                <a:r>
                  <a:rPr lang="el-GR" sz="1800" dirty="0" smtClean="0"/>
                  <a:t/>
                </a:r>
                <a:br>
                  <a:rPr lang="el-GR" sz="1800" dirty="0" smtClean="0"/>
                </a:br>
                <a:r>
                  <a:rPr lang="el-GR" sz="1800" dirty="0" smtClean="0"/>
                  <a:t>λαμβάνουν </a:t>
                </a:r>
                <a:r>
                  <a:rPr lang="el-GR" sz="1800" dirty="0"/>
                  <a:t>διακριτές τιμές. </a:t>
                </a:r>
                <a:r>
                  <a:rPr lang="el-GR" sz="1800" dirty="0" smtClean="0"/>
                  <a:t/>
                </a:r>
                <a:br>
                  <a:rPr lang="el-GR" sz="1800" dirty="0" smtClean="0"/>
                </a:br>
                <a:r>
                  <a:rPr lang="el-GR" sz="1800" dirty="0" smtClean="0"/>
                  <a:t/>
                </a:r>
                <a:br>
                  <a:rPr lang="el-GR" sz="1800" dirty="0" smtClean="0"/>
                </a:br>
                <a:r>
                  <a:rPr lang="el-GR" sz="1800" dirty="0" smtClean="0"/>
                  <a:t>Παρατηρούμε </a:t>
                </a:r>
                <a:r>
                  <a:rPr lang="el-GR" sz="1800" dirty="0"/>
                  <a:t>ότι το </a:t>
                </a:r>
                <a:r>
                  <a:rPr lang="el-GR" sz="1800" dirty="0" smtClean="0"/>
                  <a:t>διακριτό σήμα </a:t>
                </a:r>
                <a14:m>
                  <m:oMath xmlns:m="http://schemas.openxmlformats.org/officeDocument/2006/math">
                    <m:r>
                      <a:rPr lang="el-GR" sz="1800" i="1">
                        <a:latin typeface="Cambria Math"/>
                      </a:rPr>
                      <m:t>{</m:t>
                    </m:r>
                    <m:r>
                      <a:rPr lang="en-US" sz="1800" i="1">
                        <a:latin typeface="Cambria Math"/>
                      </a:rPr>
                      <m:t>𝑥</m:t>
                    </m:r>
                    <m:r>
                      <a:rPr lang="el-GR" sz="1800" i="1">
                        <a:latin typeface="Cambria Math"/>
                      </a:rPr>
                      <m:t>(</m:t>
                    </m:r>
                    <m:r>
                      <a:rPr lang="en-US" sz="1800" i="1">
                        <a:latin typeface="Cambria Math"/>
                      </a:rPr>
                      <m:t>𝑛</m:t>
                    </m:r>
                    <m:r>
                      <a:rPr lang="el-GR" sz="1800" i="1">
                        <a:latin typeface="Cambria Math"/>
                      </a:rPr>
                      <m:t>)}</m:t>
                    </m:r>
                  </m:oMath>
                </a14:m>
                <a:r>
                  <a:rPr lang="el-GR" sz="1800" dirty="0"/>
                  <a:t> παίρνει </a:t>
                </a:r>
                <a:r>
                  <a:rPr lang="el-GR" sz="1800" dirty="0" smtClean="0"/>
                  <a:t/>
                </a:r>
                <a:br>
                  <a:rPr lang="el-GR" sz="1800" dirty="0" smtClean="0"/>
                </a:br>
                <a:r>
                  <a:rPr lang="el-GR" sz="1800" dirty="0" smtClean="0"/>
                  <a:t>τιμές </a:t>
                </a:r>
                <a:r>
                  <a:rPr lang="el-GR" sz="1800" dirty="0"/>
                  <a:t>από το σύνολο {-3, -2, -1, 0, 1, 2, 3}.</a:t>
                </a:r>
              </a:p>
              <a:p>
                <a:pPr lvl="1" algn="l">
                  <a:lnSpc>
                    <a:spcPct val="150000"/>
                  </a:lnSpc>
                  <a:spcBef>
                    <a:spcPts val="600"/>
                  </a:spcBef>
                  <a:spcAft>
                    <a:spcPts val="600"/>
                  </a:spcAft>
                </a:pPr>
                <a:endParaRPr lang="en-US" sz="1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052736"/>
                <a:ext cx="7247148" cy="5472608"/>
              </a:xfrm>
              <a:blipFill rotWithShape="1">
                <a:blip r:embed="rId5"/>
                <a:stretch>
                  <a:fillRect l="-673"/>
                </a:stretch>
              </a:blipFill>
            </p:spPr>
            <p:txBody>
              <a:bodyPr/>
              <a:lstStyle/>
              <a:p>
                <a:r>
                  <a:rPr lang="el-GR">
                    <a:noFill/>
                  </a:rPr>
                  <a:t> </a:t>
                </a:r>
              </a:p>
            </p:txBody>
          </p:sp>
        </mc:Fallback>
      </mc:AlternateContent>
      <p:sp>
        <p:nvSpPr>
          <p:cNvPr id="2" name="Title 1"/>
          <p:cNvSpPr>
            <a:spLocks noGrp="1"/>
          </p:cNvSpPr>
          <p:nvPr>
            <p:ph type="title"/>
          </p:nvPr>
        </p:nvSpPr>
        <p:spPr/>
        <p:txBody>
          <a:bodyPr>
            <a:normAutofit/>
          </a:bodyPr>
          <a:lstStyle/>
          <a:p>
            <a:pPr lvl="0"/>
            <a:r>
              <a:rPr lang="el-GR" dirty="0" smtClean="0"/>
              <a:t>Σήματα Διακριτού Χρόνου</a:t>
            </a:r>
            <a:endParaRPr lang="el-GR" dirty="0"/>
          </a:p>
        </p:txBody>
      </p:sp>
    </p:spTree>
    <p:custDataLst>
      <p:tags r:id="rId1"/>
    </p:custDataLst>
    <p:extLst>
      <p:ext uri="{BB962C8B-B14F-4D97-AF65-F5344CB8AC3E}">
        <p14:creationId xmlns:p14="http://schemas.microsoft.com/office/powerpoint/2010/main" val="292788384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ZHAW.ACCESSIBILITYADDIN.CHECKTIMEDATE" val="25/8/2013 8:21:29 μμ"/>
</p:tagLst>
</file>

<file path=ppt/tags/tag2.xml><?xml version="1.0" encoding="utf-8"?>
<p:tagLst xmlns:a="http://schemas.openxmlformats.org/drawingml/2006/main" xmlns:r="http://schemas.openxmlformats.org/officeDocument/2006/relationships" xmlns:p="http://schemas.openxmlformats.org/presentationml/2006/main">
  <p:tag name="ZHAW.ACCESSIBILITYADDIN.READINGORDER" val="3,5,4,2,7,8,"/>
</p:tagLst>
</file>

<file path=ppt/tags/tag3.xml><?xml version="1.0" encoding="utf-8"?>
<p:tagLst xmlns:a="http://schemas.openxmlformats.org/drawingml/2006/main" xmlns:r="http://schemas.openxmlformats.org/officeDocument/2006/relationships" xmlns:p="http://schemas.openxmlformats.org/presentationml/2006/main">
  <p:tag name="ZHAW.ACCESSIBILITYADDIN.READINGORDER" val="4,7,6,3,2,"/>
</p:tagLst>
</file>

<file path=ppt/tags/tag4.xml><?xml version="1.0" encoding="utf-8"?>
<p:tagLst xmlns:a="http://schemas.openxmlformats.org/drawingml/2006/main" xmlns:r="http://schemas.openxmlformats.org/officeDocument/2006/relationships" xmlns:p="http://schemas.openxmlformats.org/presentationml/2006/main">
  <p:tag name="ZHAW.ACCESSIBILITYADDIN.READINGORDER" val="4,5,3,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D o c u m e n t S e t t i n g s   x m l n s : x s i = " h t t p : / / w w w . w 3 . o r g / 2 0 0 1 / X M L S c h e m a - i n s t a n c e "   x m l n s : x s d = " h t t p : / / w w w . w 3 . o r g / 2 0 0 1 / X M L S c h e m a "   x m l n s = " h t t p : / / w w w . z h a w . c h / A c c e s s i b i l i t y A d d I n " >  
     < C h e c k R e a d i n g O r d e r > t r u e < / C h e c k R e a d i n g O r d e r >  
     < C h e c k T a b l e H e a d e r > t r u e < / C h e c k T a b l e H e a d e r >  
     < C h e c k S l i d e T i t l e > t r u e < / C h e c k S l i d e T i t l e >  
     < C h e c k L a n g u a g e S e t t i n g > t r u e < / C h e c k L a n g u a g e S e t t i n g >  
     < C h e c k A l t T e x t > t r u e < / C h e c k A l t T e x t >  
     < C h e c k T e x t S i z e > f a l s e < / C h e c k T e x t S i z e >  
     < C h e c k S c r e e n T i p > f a l s e < / C h e c k S c r e e n T i p >  
     < S h o w S h a p e N a m e C o l u m n > f a l s e < / S h o w S h a p e N a m e C o l u m n >  
     < S h o w I s s u e D e s c r i p t i o n > t r u e < / S h o w I s s u e D e s c r i p t i o n >  
 < / D o c u m e n t S e t t i n g s > 
</file>

<file path=customXml/itemProps1.xml><?xml version="1.0" encoding="utf-8"?>
<ds:datastoreItem xmlns:ds="http://schemas.openxmlformats.org/officeDocument/2006/customXml" ds:itemID="{285BC77F-28DF-4406-A0D9-3C8B488C2523}">
  <ds:schemaRefs>
    <ds:schemaRef ds:uri="http://www.w3.org/2001/XMLSchema"/>
    <ds:schemaRef ds:uri="http://www.zhaw.ch/AccessibilityAddIn"/>
  </ds:schemaRefs>
</ds:datastoreItem>
</file>

<file path=docProps/app.xml><?xml version="1.0" encoding="utf-8"?>
<Properties xmlns="http://schemas.openxmlformats.org/officeDocument/2006/extended-properties" xmlns:vt="http://schemas.openxmlformats.org/officeDocument/2006/docPropsVTypes">
  <Template>Essential</Template>
  <TotalTime>15005</TotalTime>
  <Words>3657</Words>
  <Application>Microsoft Office PowerPoint</Application>
  <PresentationFormat>On-screen Show (4:3)</PresentationFormat>
  <Paragraphs>379</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Σήματα και Συστήματα</vt:lpstr>
      <vt:lpstr>Εισαγωγή στα Σήματα</vt:lpstr>
      <vt:lpstr>1. Σκοποί της Θεωρίας Σημάτων</vt:lpstr>
      <vt:lpstr>Σκοποί της Θεωρίας Σημάτων</vt:lpstr>
      <vt:lpstr>2. Κατηγορίες Σημάτων</vt:lpstr>
      <vt:lpstr>Κατηγορίες Σημάτων (1/2)</vt:lpstr>
      <vt:lpstr>Κατηγορίες Σημάτων (1/2)</vt:lpstr>
      <vt:lpstr>Σήματα Συνεχούς Χρόνου</vt:lpstr>
      <vt:lpstr>Σήματα Διακριτού Χρόνου</vt:lpstr>
      <vt:lpstr>Κατηγορίες Σημάτων (3/3)</vt:lpstr>
      <vt:lpstr>3. Χαρακτηριστικές  Παράμετροι Σημάτων</vt:lpstr>
      <vt:lpstr>Χαρακτηριστικές Παράμετροι  Σημάτων Συνεχούς Χρόνου (ΣΣΧ) (1/2)</vt:lpstr>
      <vt:lpstr>Χαρακτηριστικές Παράμετροι  Σημάτων Συνεχούς Χρόνου (ΣΣΧ) (2/2)</vt:lpstr>
      <vt:lpstr>4. Κατάταξη σημάτων ως προς την ενέργεια και την ισχύ</vt:lpstr>
      <vt:lpstr>Κατάταξη σημάτων ως προς την ενέργεια και την ισχύ</vt:lpstr>
      <vt:lpstr>Άσκηση 1</vt:lpstr>
      <vt:lpstr>Άσκηση 2</vt:lpstr>
      <vt:lpstr>Άσκηση 3</vt:lpstr>
      <vt:lpstr>5. Απλές Πράξεις  Σημάτων Συνεχούς Χρόνου</vt:lpstr>
      <vt:lpstr>Απλές Πράξεις Σημάτων Συνεχούς Χρόνου</vt:lpstr>
      <vt:lpstr>Χρονική Μετατόπιση Σήματος (1/2)</vt:lpstr>
      <vt:lpstr>Χρονική Μετατόπιση Σήματος (2/2)</vt:lpstr>
      <vt:lpstr>Ανάκλαση Σήματος</vt:lpstr>
      <vt:lpstr>Αλλαγή Κλίμακας Χρόνου Σήματος</vt:lpstr>
      <vt:lpstr>Πρόσθεση και Πολλαπλασιασμός Σημάτων</vt:lpstr>
      <vt:lpstr>Άσκηση 4</vt:lpstr>
      <vt:lpstr>Άσκηση 4 (συνέχεια)</vt:lpstr>
      <vt:lpstr>Άσκηση 4 (συνέχεια)</vt:lpstr>
      <vt:lpstr>6. Ιδιότητες Σημάτων  Συνεχούς Χρόνου</vt:lpstr>
      <vt:lpstr>Ιδιότητες Σημάτων Συνεχούς Χρόνου</vt:lpstr>
      <vt:lpstr>Απλά και Στοχαστικά Σήματα</vt:lpstr>
      <vt:lpstr>Αιτιατά και μη Αιτιατά Σήματα</vt:lpstr>
      <vt:lpstr>Σήματα Πεπερασμένου Πλάτους</vt:lpstr>
      <vt:lpstr>Σήματα Πεπερασμένης Διάρκειας  και Σήματα Άπειρης Διάρκειας</vt:lpstr>
      <vt:lpstr>Άρτια και Περιττά Σήματα (1/2)</vt:lpstr>
      <vt:lpstr>Άρτια και Περιττά Σήματα (2/2)</vt:lpstr>
      <vt:lpstr>Περιοδικά Σήματα (1/3)</vt:lpstr>
      <vt:lpstr>Περιοδικά Σήματα (2/3)</vt:lpstr>
      <vt:lpstr>Περιοδικά Σήματα (3/3)</vt:lpstr>
      <vt:lpstr>Άσκηση 5</vt:lpstr>
      <vt:lpstr>Άσκηση 5 (συνέχεια)</vt:lpstr>
      <vt:lpstr>Άσκηση 6</vt:lpstr>
      <vt:lpstr>Άσκηση 7</vt:lpstr>
      <vt:lpstr>Άσκηση 8</vt:lpstr>
      <vt:lpstr>Άσκηση 8</vt:lpstr>
      <vt:lpstr>Άσκηση 9</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NTS</dc:creator>
  <cp:lastModifiedBy>Paraskevas Michael</cp:lastModifiedBy>
  <cp:revision>428</cp:revision>
  <cp:lastPrinted>2013-09-09T20:34:13Z</cp:lastPrinted>
  <dcterms:created xsi:type="dcterms:W3CDTF">2012-03-18T08:27:36Z</dcterms:created>
  <dcterms:modified xsi:type="dcterms:W3CDTF">2015-09-28T06:43:21Z</dcterms:modified>
</cp:coreProperties>
</file>