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33"/>
  </p:notesMasterIdLst>
  <p:sldIdLst>
    <p:sldId id="311" r:id="rId3"/>
    <p:sldId id="423" r:id="rId4"/>
    <p:sldId id="432" r:id="rId5"/>
    <p:sldId id="257" r:id="rId6"/>
    <p:sldId id="445" r:id="rId7"/>
    <p:sldId id="446" r:id="rId8"/>
    <p:sldId id="447" r:id="rId9"/>
    <p:sldId id="433" r:id="rId10"/>
    <p:sldId id="429" r:id="rId11"/>
    <p:sldId id="449" r:id="rId12"/>
    <p:sldId id="434" r:id="rId13"/>
    <p:sldId id="439" r:id="rId14"/>
    <p:sldId id="430" r:id="rId15"/>
    <p:sldId id="435" r:id="rId16"/>
    <p:sldId id="436" r:id="rId17"/>
    <p:sldId id="450" r:id="rId18"/>
    <p:sldId id="437" r:id="rId19"/>
    <p:sldId id="438" r:id="rId20"/>
    <p:sldId id="444" r:id="rId21"/>
    <p:sldId id="451" r:id="rId22"/>
    <p:sldId id="452" r:id="rId23"/>
    <p:sldId id="453" r:id="rId24"/>
    <p:sldId id="454" r:id="rId25"/>
    <p:sldId id="455" r:id="rId26"/>
    <p:sldId id="456" r:id="rId27"/>
    <p:sldId id="457" r:id="rId28"/>
    <p:sldId id="462" r:id="rId29"/>
    <p:sldId id="458" r:id="rId30"/>
    <p:sldId id="459" r:id="rId31"/>
    <p:sldId id="460" r:id="rId32"/>
  </p:sldIdLst>
  <p:sldSz cx="9144000" cy="6858000" type="screen4x3"/>
  <p:notesSz cx="6858000" cy="9144000"/>
  <p:custDataLst>
    <p:tags r:id="rId34"/>
  </p:custDataLst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75" autoAdjust="0"/>
    <p:restoredTop sz="94660"/>
  </p:normalViewPr>
  <p:slideViewPr>
    <p:cSldViewPr>
      <p:cViewPr>
        <p:scale>
          <a:sx n="75" d="100"/>
          <a:sy n="75" d="100"/>
        </p:scale>
        <p:origin x="-2592" y="-9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357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gs" Target="tags/tag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5E226D-C6C4-4801-B874-97967BB1E195}" type="datetimeFigureOut">
              <a:rPr lang="el-GR" smtClean="0"/>
              <a:t>28/9/2015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E90F13-FEAF-4F3F-836B-529B963CC53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94265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>
            <a:lvl1pPr>
              <a:defRPr sz="3200" b="1"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</p:spPr>
        <p:txBody>
          <a:bodyPr>
            <a:normAutofit/>
          </a:bodyPr>
          <a:lstStyle>
            <a:lvl1pPr algn="just">
              <a:defRPr sz="2400">
                <a:latin typeface="Cambria Math" pitchFamily="18" charset="0"/>
                <a:ea typeface="Cambria Math" pitchFamily="18" charset="0"/>
              </a:defRPr>
            </a:lvl1pPr>
            <a:lvl2pPr algn="just">
              <a:defRPr sz="2000">
                <a:latin typeface="Cambria Math" pitchFamily="18" charset="0"/>
                <a:ea typeface="Cambria Math" pitchFamily="18" charset="0"/>
              </a:defRPr>
            </a:lvl2pPr>
            <a:lvl3pPr algn="just">
              <a:defRPr sz="1800">
                <a:latin typeface="Cambria Math" pitchFamily="18" charset="0"/>
                <a:ea typeface="Cambria Math" pitchFamily="18" charset="0"/>
              </a:defRPr>
            </a:lvl3pPr>
            <a:lvl4pPr algn="just">
              <a:defRPr sz="1600">
                <a:latin typeface="Cambria Math" pitchFamily="18" charset="0"/>
                <a:ea typeface="Cambria Math" pitchFamily="18" charset="0"/>
              </a:defRPr>
            </a:lvl4pPr>
            <a:lvl5pPr algn="just">
              <a:defRPr sz="1600">
                <a:latin typeface="Cambria Math" pitchFamily="18" charset="0"/>
                <a:ea typeface="Cambria Math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2320" y="6356350"/>
            <a:ext cx="1234480" cy="365125"/>
          </a:xfrm>
        </p:spPr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7996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688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7932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2232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7868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2879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58337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842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0263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040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412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821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 Math" pitchFamily="18" charset="0"/>
          <a:ea typeface="Cambria Math" pitchFamily="18" charset="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060848"/>
            <a:ext cx="7772400" cy="1080120"/>
          </a:xfrm>
        </p:spPr>
        <p:txBody>
          <a:bodyPr>
            <a:normAutofit/>
          </a:bodyPr>
          <a:lstStyle/>
          <a:p>
            <a:r>
              <a:rPr lang="el-GR" sz="4000" b="1"/>
              <a:t>Σήματα και Συστήματα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65104"/>
            <a:ext cx="6400800" cy="1296144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Δρ. Μιχάλης Παρασκευάς</a:t>
            </a:r>
          </a:p>
          <a:p>
            <a:r>
              <a:rPr lang="el-GR" sz="2400" dirty="0" smtClean="0"/>
              <a:t>Επίκουρος Καθηγητής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3568" y="2996952"/>
            <a:ext cx="7772400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2800" b="1" dirty="0" smtClean="0"/>
              <a:t>Διάλεξη 3: Εισαγωγή στα Συστήματα</a:t>
            </a:r>
            <a:endParaRPr lang="el-GR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</a:t>
            </a:fld>
            <a:endParaRPr lang="el-GR"/>
          </a:p>
        </p:txBody>
      </p:sp>
      <p:pic>
        <p:nvPicPr>
          <p:cNvPr id="9" name="Picture 2" descr="C:\Users\User\Dropbox\1_ΤΕΙ_ΔΕ\CIED_LOGO\CIED_LOGO_Simple\CIED_LOGO_FOR_WEB\GR\WEB_USE\CIED_LOGO_BLU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68982"/>
            <a:ext cx="4457700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867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Συνδέσεις Συστημάτων (2/</a:t>
            </a:r>
            <a:r>
              <a:rPr lang="en-US" dirty="0" smtClean="0"/>
              <a:t>2</a:t>
            </a:r>
            <a:r>
              <a:rPr lang="el-GR" dirty="0" smtClean="0"/>
              <a:t>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b="1" dirty="0" smtClean="0"/>
                  <a:t>Μεικτή σύνδεση </a:t>
                </a:r>
                <a:br>
                  <a:rPr lang="el-GR" sz="1800" b="1" dirty="0" smtClean="0"/>
                </a:br>
                <a:r>
                  <a:rPr lang="el-GR" sz="1800" b="1" dirty="0" smtClean="0"/>
                  <a:t>συστημάτων</a:t>
                </a:r>
                <a:endParaRPr lang="en-US" sz="1800" b="1" i="1" dirty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355600" indent="-35560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	</a:t>
                </a:r>
                <a:r>
                  <a:rPr lang="el-GR" sz="1800" dirty="0" smtClean="0"/>
                  <a:t>Η έξοδος είναι: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 </m:t>
                    </m:r>
                    <m:r>
                      <a:rPr lang="el-GR" sz="1800" i="1">
                        <a:latin typeface="Cambria Math"/>
                      </a:rPr>
                      <m:t>𝑆</m:t>
                    </m:r>
                    <m:r>
                      <a:rPr lang="el-GR" sz="1800" b="0" i="1" smtClean="0">
                        <a:latin typeface="Cambria Math"/>
                      </a:rPr>
                      <m:t>3</m:t>
                    </m:r>
                    <m:d>
                      <m:dPr>
                        <m:begChr m:val="["/>
                        <m:endChr m:val="]"/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 </m:t>
                        </m:r>
                        <m:r>
                          <a:rPr lang="en-US" sz="1800" i="1">
                            <a:latin typeface="Cambria Math"/>
                          </a:rPr>
                          <m:t>𝑆</m:t>
                        </m:r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𝑥</m:t>
                            </m:r>
                            <m:d>
                              <m:d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𝑡</m:t>
                                </m:r>
                              </m:e>
                            </m:d>
                          </m:e>
                        </m:d>
                        <m:r>
                          <a:rPr lang="el-GR" sz="1800" b="0" i="1" smtClean="0">
                            <a:latin typeface="Cambria Math"/>
                          </a:rPr>
                          <m:t>+</m:t>
                        </m:r>
                        <m:r>
                          <a:rPr lang="en-US" sz="1800" i="1">
                            <a:latin typeface="Cambria Math"/>
                          </a:rPr>
                          <m:t>𝑆</m:t>
                        </m:r>
                        <m:r>
                          <a:rPr lang="el-GR" sz="1800" b="0" i="1" smtClean="0">
                            <a:latin typeface="Cambria Math"/>
                          </a:rPr>
                          <m:t>2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𝑥</m:t>
                            </m:r>
                            <m:d>
                              <m:d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𝑡</m:t>
                                </m:r>
                              </m:e>
                            </m:d>
                          </m:e>
                        </m:d>
                      </m:e>
                    </m:d>
                  </m:oMath>
                </a14:m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b="1" dirty="0" smtClean="0"/>
                  <a:t>Σύνδεση  συστημάτων</a:t>
                </a:r>
                <a:br>
                  <a:rPr lang="el-GR" sz="1800" b="1" dirty="0" smtClean="0"/>
                </a:br>
                <a:r>
                  <a:rPr lang="el-GR" sz="1800" b="1" dirty="0" smtClean="0"/>
                  <a:t>με ανάδραση</a:t>
                </a:r>
                <a:endParaRPr lang="en-US" sz="1800" b="1" i="1" dirty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355600" indent="-35560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	</a:t>
                </a:r>
                <a:r>
                  <a:rPr lang="el-GR" sz="1800" dirty="0" smtClean="0"/>
                  <a:t>Η </a:t>
                </a:r>
                <a:r>
                  <a:rPr lang="el-GR" sz="1800" dirty="0"/>
                  <a:t>έξοδος είναι: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n-US" sz="1800" i="1">
                        <a:latin typeface="Cambria Math"/>
                      </a:rPr>
                      <m:t>𝑆</m:t>
                    </m:r>
                    <m:r>
                      <a:rPr lang="en-US" sz="1800" i="1">
                        <a:latin typeface="Cambria Math"/>
                      </a:rPr>
                      <m:t>1</m:t>
                    </m:r>
                    <m:d>
                      <m:dPr>
                        <m:begChr m:val="["/>
                        <m:endChr m:val="]"/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𝑥</m:t>
                        </m:r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𝑡</m:t>
                            </m:r>
                          </m:e>
                        </m:d>
                        <m:r>
                          <a:rPr lang="el-GR" sz="1800" i="1" smtClean="0">
                            <a:latin typeface="Cambria Math"/>
                            <a:ea typeface="Cambria Math"/>
                          </a:rPr>
                          <m:t>±</m:t>
                        </m:r>
                        <m:r>
                          <a:rPr lang="el-GR" sz="1800" i="1">
                            <a:latin typeface="Cambria Math"/>
                          </a:rPr>
                          <m:t>𝑆</m:t>
                        </m:r>
                        <m:r>
                          <a:rPr lang="el-GR" sz="1800" i="1">
                            <a:latin typeface="Cambria Math"/>
                          </a:rPr>
                          <m:t>2[</m:t>
                        </m:r>
                        <m:r>
                          <a:rPr lang="en-US" sz="1800" b="0" i="1" smtClean="0">
                            <a:latin typeface="Cambria Math"/>
                          </a:rPr>
                          <m:t>𝑦</m:t>
                        </m:r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𝑡</m:t>
                            </m:r>
                          </m:e>
                        </m:d>
                      </m:e>
                    </m:d>
                    <m:r>
                      <a:rPr lang="el-GR" sz="1800" i="1">
                        <a:latin typeface="Cambria Math"/>
                      </a:rPr>
                      <m:t>]</m:t>
                    </m:r>
                    <m:r>
                      <a:rPr lang="en-US" sz="1800" b="0" i="1" smtClean="0">
                        <a:latin typeface="Cambria Math"/>
                      </a:rPr>
                      <m:t> </m:t>
                    </m:r>
                  </m:oMath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444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10</a:t>
            </a:fld>
            <a:endParaRPr lang="el-GR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6940" y="1219969"/>
            <a:ext cx="5905500" cy="170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6940" y="3971131"/>
            <a:ext cx="4772025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445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/>
          </a:bodyPr>
          <a:lstStyle/>
          <a:p>
            <a:r>
              <a:rPr lang="el-GR" sz="4000" b="1" dirty="0"/>
              <a:t>3. Είδη Συστημάτων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9658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Είδη Συστημάτων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Ένα σύστημα βρίσκεται σε </a:t>
                </a:r>
                <a:r>
                  <a:rPr lang="el-GR" sz="1800" b="1" dirty="0"/>
                  <a:t>κατάσταση ηρεμίας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 τη </a:t>
                </a:r>
                <a:r>
                  <a:rPr lang="el-GR" sz="1800" dirty="0"/>
                  <a:t>χρονική στιγμή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l-GR" sz="1800" i="1" baseline="-2500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, εάν δεν έχει υποστεί διέγερση από κάποιο σήμα για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 &lt; 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l-GR" sz="1800" i="1" baseline="-2500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. </a:t>
                </a:r>
                <a:r>
                  <a:rPr lang="el-GR" sz="1800" dirty="0" smtClean="0"/>
                  <a:t>Αυτό σημαίνει ότι το σύστημα δεν </a:t>
                </a:r>
                <a:r>
                  <a:rPr lang="el-GR" sz="1800" dirty="0"/>
                  <a:t>έχει αποθηκευμένη ενέργεια κατά τη χρονική στιγμή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 = 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l-GR" sz="1800" i="1" baseline="-2500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Είδη συστημάτων που βρίσκονται σε κατάσταση αρχικής ηρεμίας:</a:t>
                </a:r>
                <a:endParaRPr lang="en-US" sz="1800" dirty="0" smtClean="0"/>
              </a:p>
              <a:p>
                <a:pPr lvl="1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Γραμμικά και Μη Γραμμικά Συστήματα</a:t>
                </a:r>
              </a:p>
              <a:p>
                <a:pPr lvl="1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Αιτιατά και Μη Αιτιατά Συστήματα</a:t>
                </a:r>
              </a:p>
              <a:p>
                <a:pPr lvl="1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Στατικά και Δυναμικά Συστήματα</a:t>
                </a:r>
              </a:p>
              <a:p>
                <a:pPr lvl="1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Χρονικά Αμετάβλητα και Χρονικά Μεταβαλλόμενα Συστήματα</a:t>
                </a:r>
              </a:p>
              <a:p>
                <a:pPr lvl="1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Ευσταθή και Ασταθή </a:t>
                </a:r>
                <a:r>
                  <a:rPr lang="el-GR" sz="1800" dirty="0" smtClean="0"/>
                  <a:t>Συστήματα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r="-37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28360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el-GR" sz="3200" b="1" dirty="0" smtClean="0">
                <a:latin typeface="Cambria Math" pitchFamily="18" charset="0"/>
                <a:ea typeface="Cambria Math" pitchFamily="18" charset="0"/>
              </a:rPr>
              <a:t>Γραμμικά και Μη Γραμμικά Συστήματα</a:t>
            </a:r>
            <a:endParaRPr lang="el-GR" sz="2400" b="1" dirty="0">
              <a:latin typeface="Cambria Math" pitchFamily="18" charset="0"/>
              <a:ea typeface="Cambria Math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12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Ένα σύστημα που βρίσκεται σε αρχική ηρεμία ονομάζεται </a:t>
                </a:r>
                <a:r>
                  <a:rPr lang="el-GR" sz="1800" b="1" dirty="0"/>
                  <a:t>γραμμικό</a:t>
                </a:r>
                <a:r>
                  <a:rPr lang="el-GR" sz="1800" dirty="0"/>
                  <a:t>, όταν και μόνον όταν δοθέντων δύο σημάτων εισόδου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 baseline="-2500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 baseline="-2500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ισχύει η σχέση</a:t>
                </a:r>
                <a:r>
                  <a:rPr lang="el-GR" sz="1800" dirty="0" smtClean="0"/>
                  <a:t>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12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𝑆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𝑆</m:t>
                          </m:r>
                          <m:r>
                            <a:rPr lang="el-GR" sz="1800" i="1">
                              <a:latin typeface="Cambria Math"/>
                            </a:rPr>
                            <m:t>[</m:t>
                          </m:r>
                          <m:r>
                            <a:rPr lang="el-GR" sz="1800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]+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𝑆</m:t>
                      </m:r>
                      <m:r>
                        <a:rPr lang="el-GR" sz="1800" i="1">
                          <a:latin typeface="Cambria Math"/>
                        </a:rPr>
                        <m:t>[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12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Δηλαδή, η απόκριση του συστήματος σε </a:t>
                </a:r>
                <a:r>
                  <a:rPr lang="el-GR" sz="1800" dirty="0" smtClean="0"/>
                  <a:t>είσοδο </a:t>
                </a:r>
                <a:r>
                  <a:rPr lang="el-GR" sz="1800" dirty="0"/>
                  <a:t>που είναι ο γραμμικός συνδυασμός δύο σημάτων, ισούται με τον αντίστοιχο γραμμικό συνδυασμό των αποκρίσεων του συστήματος σε καθένα από τα σήματα αυτά. </a:t>
                </a:r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12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Αυτή </a:t>
                </a:r>
                <a:r>
                  <a:rPr lang="el-GR" sz="1800" dirty="0"/>
                  <a:t>είναι η </a:t>
                </a:r>
                <a:r>
                  <a:rPr lang="el-GR" sz="1800" b="1" dirty="0"/>
                  <a:t>αρχή της υπέρθεσης</a:t>
                </a:r>
                <a:r>
                  <a:rPr lang="el-GR" sz="1800" dirty="0"/>
                  <a:t> (επαλληλίας - </a:t>
                </a:r>
                <a:r>
                  <a:rPr lang="en-US" sz="1800" dirty="0"/>
                  <a:t>superposition</a:t>
                </a:r>
                <a:r>
                  <a:rPr lang="el-GR" sz="1800" dirty="0"/>
                  <a:t>) και επεκτείνεται </a:t>
                </a:r>
                <a:r>
                  <a:rPr lang="el-GR" sz="1800" dirty="0" smtClean="0"/>
                  <a:t>για </a:t>
                </a:r>
                <a:r>
                  <a:rPr lang="el-GR" sz="1800" dirty="0"/>
                  <a:t>οποιοδήποτε πεπερασμένο γραμμικό συνδυασμό </a:t>
                </a:r>
                <a:r>
                  <a:rPr lang="el-GR" sz="1800" dirty="0" smtClean="0"/>
                  <a:t>σημάτων: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12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box>
                        <m:boxPr>
                          <m:ctrlPr>
                            <a:rPr lang="el-GR" sz="1800" i="1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→"/>
                              <m:vertJc m:val="bot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groupChr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𝑆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   </m:t>
                              </m:r>
                            </m:e>
                          </m:groupChr>
                        </m:e>
                      </m:box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𝑘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,   </m:t>
                      </m:r>
                      <m:r>
                        <a:rPr lang="el-GR" sz="1800" i="1">
                          <a:latin typeface="Cambria Math"/>
                        </a:rPr>
                        <m:t>𝑘</m:t>
                      </m:r>
                      <m:r>
                        <a:rPr lang="el-GR" sz="1800" i="1">
                          <a:latin typeface="Cambria Math"/>
                        </a:rPr>
                        <m:t>=1,2,…,</m:t>
                      </m:r>
                      <m:r>
                        <a:rPr lang="el-GR" sz="1800" i="1">
                          <a:latin typeface="Cambria Math"/>
                        </a:rPr>
                        <m:t>𝑀</m:t>
                      </m:r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12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τότε για </a:t>
                </a:r>
                <a:r>
                  <a:rPr lang="el-GR" sz="1800" dirty="0" err="1"/>
                  <a:t>βαθμωτά</a:t>
                </a:r>
                <a:r>
                  <a:rPr lang="el-GR" sz="1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sz="1800" i="1" baseline="-25000"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, </m:t>
                    </m:r>
                    <m:r>
                      <a:rPr lang="en-US" sz="1800" i="1">
                        <a:latin typeface="Cambria Math"/>
                      </a:rPr>
                      <m:t>𝑘</m:t>
                    </m:r>
                    <m:r>
                      <a:rPr lang="el-GR" sz="1800" i="1">
                        <a:latin typeface="Cambria Math"/>
                      </a:rPr>
                      <m:t>=1,2,…,</m:t>
                    </m:r>
                    <m:r>
                      <a:rPr lang="en-US" sz="1800" i="1">
                        <a:latin typeface="Cambria Math"/>
                      </a:rPr>
                      <m:t>𝑀</m:t>
                    </m:r>
                  </m:oMath>
                </a14:m>
                <a:r>
                  <a:rPr lang="el-GR" sz="1800" dirty="0"/>
                  <a:t>, έχουμε: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12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>
                              <a:latin typeface="Cambria Math"/>
                            </a:rPr>
                            <m:t>𝑘</m:t>
                          </m:r>
                          <m:r>
                            <a:rPr lang="el-GR" sz="1800" i="1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l-GR" sz="1800" i="1">
                              <a:latin typeface="Cambria Math"/>
                            </a:rPr>
                            <m:t>𝑀</m:t>
                          </m:r>
                        </m:sup>
                        <m:e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𝑘</m:t>
                              </m:r>
                            </m:sub>
                          </m:sSub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𝑘</m:t>
                              </m:r>
                            </m:sub>
                          </m:sSub>
                          <m:r>
                            <a:rPr lang="el-GR" sz="1800" i="1">
                              <a:latin typeface="Cambria Math"/>
                            </a:rPr>
                            <m:t>(</m:t>
                          </m:r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  <m:r>
                            <a:rPr lang="el-GR" sz="1800" i="1">
                              <a:latin typeface="Cambria Math"/>
                            </a:rPr>
                            <m:t>)</m:t>
                          </m:r>
                        </m:e>
                      </m:nary>
                      <m:box>
                        <m:boxPr>
                          <m:ctrlPr>
                            <a:rPr lang="el-GR" sz="1800" i="1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→"/>
                              <m:vertJc m:val="bot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groupChr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𝑆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   </m:t>
                              </m:r>
                            </m:e>
                          </m:groupChr>
                        </m:e>
                      </m:box>
                      <m:r>
                        <a:rPr lang="en-US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>
                              <a:latin typeface="Cambria Math"/>
                            </a:rPr>
                            <m:t>𝑘</m:t>
                          </m:r>
                          <m:r>
                            <a:rPr lang="el-GR" sz="1800" i="1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l-GR" sz="1800" i="1">
                              <a:latin typeface="Cambria Math"/>
                            </a:rPr>
                            <m:t>𝑀</m:t>
                          </m:r>
                        </m:sup>
                        <m:e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𝑘</m:t>
                              </m:r>
                            </m:sub>
                          </m:sSub>
                        </m:e>
                      </m:nary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𝑘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8228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el-GR" sz="3200" b="1" dirty="0" smtClean="0">
                <a:latin typeface="Cambria Math" pitchFamily="18" charset="0"/>
                <a:ea typeface="Cambria Math" pitchFamily="18" charset="0"/>
              </a:rPr>
              <a:t>Αιτιατά και Μη Αιτιατά Συστήματα</a:t>
            </a:r>
            <a:endParaRPr lang="el-GR" sz="2400" b="1" dirty="0">
              <a:latin typeface="Cambria Math" pitchFamily="18" charset="0"/>
              <a:ea typeface="Cambria Math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Ένα σύστημα είναι </a:t>
                </a:r>
                <a:r>
                  <a:rPr lang="el-GR" sz="1800" b="1" dirty="0"/>
                  <a:t>αιτιατό</a:t>
                </a:r>
                <a:r>
                  <a:rPr lang="el-GR" sz="1800" dirty="0"/>
                  <a:t> (</a:t>
                </a:r>
                <a:r>
                  <a:rPr lang="en-US" sz="1800" dirty="0"/>
                  <a:t>causal</a:t>
                </a:r>
                <a:r>
                  <a:rPr lang="el-GR" sz="1800" dirty="0"/>
                  <a:t>) όταν η </a:t>
                </a:r>
                <a:r>
                  <a:rPr lang="el-GR" sz="1800" b="1" dirty="0"/>
                  <a:t>παρούσα τιμή της εξόδου </a:t>
                </a:r>
                <a:r>
                  <a:rPr lang="el-GR" sz="1800" dirty="0"/>
                  <a:t>του </a:t>
                </a:r>
                <a:r>
                  <a:rPr lang="el-GR" sz="1800" b="1" dirty="0"/>
                  <a:t>δεν εξαρτάται </a:t>
                </a:r>
                <a:r>
                  <a:rPr lang="el-GR" sz="1800" dirty="0"/>
                  <a:t>από </a:t>
                </a:r>
                <a:r>
                  <a:rPr lang="el-GR" sz="1800" b="1" dirty="0"/>
                  <a:t>μελλοντικές τιμές της εισόδου</a:t>
                </a:r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Δηλαδή</a:t>
                </a:r>
                <a:r>
                  <a:rPr lang="el-GR" sz="1800" dirty="0"/>
                  <a:t>, για κάθε σήμα εισόδου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η αντίστοιχη έξοδος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𝑦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εξαρτάται μόνο από την παρούσα </a:t>
                </a:r>
                <a:r>
                  <a:rPr lang="el-GR" sz="1800" dirty="0" smtClean="0"/>
                  <a:t>ή/και </a:t>
                </a:r>
                <a:r>
                  <a:rPr lang="el-GR" sz="1800" dirty="0"/>
                  <a:t>τις προηγούμενες τιμές της εισόδου. </a:t>
                </a:r>
                <a:endParaRPr lang="el-GR" sz="1800" dirty="0" smtClean="0"/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Αντίστροφα</a:t>
                </a:r>
                <a:r>
                  <a:rPr lang="el-GR" sz="1800" dirty="0"/>
                  <a:t>, αν η έξοδος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𝑦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l-GR" sz="1800" i="1" baseline="-2500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τη χρονική στιγμή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l-GR" sz="1800" i="1" baseline="-2500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 </a:t>
                </a:r>
                <a:r>
                  <a:rPr lang="el-GR" sz="1800" b="1" dirty="0"/>
                  <a:t>εξαρτάται </a:t>
                </a:r>
                <a:r>
                  <a:rPr lang="el-GR" sz="1800" dirty="0"/>
                  <a:t>από μεταγενέστερες τιμές του σήματος εισόδου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δηλ. για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 ≥ 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l-GR" sz="1800" i="1" baseline="-2500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, τότε το σύστημα είναι </a:t>
                </a:r>
                <a:r>
                  <a:rPr lang="el-GR" sz="1800" b="1" dirty="0"/>
                  <a:t>μη-αιτιατό</a:t>
                </a:r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Με </a:t>
                </a:r>
                <a:r>
                  <a:rPr lang="el-GR" sz="1800" dirty="0"/>
                  <a:t>άλλα λόγια, ένα σύστημα είναι αιτιατό αν οι μεταβολές στην έξοδο (αποτέλεσμα) του συστήματος, ποτέ </a:t>
                </a:r>
                <a:r>
                  <a:rPr lang="el-GR" sz="1800" b="1" dirty="0"/>
                  <a:t>δεν προηγούνται </a:t>
                </a:r>
                <a:r>
                  <a:rPr lang="el-GR" sz="1800" dirty="0"/>
                  <a:t>των μεταβολών που επιτελούνται στην είσοδο του συστήματος (αιτία). </a:t>
                </a:r>
                <a:endParaRPr lang="el-GR" sz="1800" dirty="0" smtClean="0"/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Όλα </a:t>
                </a:r>
                <a:r>
                  <a:rPr lang="el-GR" sz="1800" dirty="0"/>
                  <a:t>τα φυσικά παθητικά συστήματα έχουν την ιδιότητα της </a:t>
                </a:r>
                <a:r>
                  <a:rPr lang="el-GR" sz="1800" b="1" dirty="0"/>
                  <a:t>αιτιότητας</a:t>
                </a:r>
                <a:r>
                  <a:rPr lang="el-GR" sz="1800" dirty="0" smtClean="0"/>
                  <a:t>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444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9913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ctr"/>
            <a:r>
              <a:rPr lang="el-GR" sz="3200" b="1" dirty="0" smtClean="0">
                <a:latin typeface="Cambria Math" pitchFamily="18" charset="0"/>
                <a:ea typeface="Cambria Math" pitchFamily="18" charset="0"/>
              </a:rPr>
              <a:t>Στατικά και Δυναμικά Συστήματα (1/2)</a:t>
            </a:r>
            <a:endParaRPr lang="el-GR" sz="3200" b="1" dirty="0">
              <a:latin typeface="Cambria Math" pitchFamily="18" charset="0"/>
              <a:ea typeface="Cambria Math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Ένα σύστημα καλείται </a:t>
                </a:r>
                <a:r>
                  <a:rPr lang="el-GR" sz="1800" b="1" dirty="0"/>
                  <a:t>στατικό </a:t>
                </a:r>
                <a:r>
                  <a:rPr lang="el-GR" sz="1800" dirty="0"/>
                  <a:t>ή </a:t>
                </a:r>
                <a:r>
                  <a:rPr lang="el-GR" sz="1800" b="1" dirty="0"/>
                  <a:t>σύστημα χωρίς </a:t>
                </a:r>
                <a:r>
                  <a:rPr lang="el-GR" sz="1800" b="1" dirty="0" smtClean="0"/>
                  <a:t>μνήμη</a:t>
                </a:r>
                <a:r>
                  <a:rPr lang="el-GR" sz="1800" dirty="0" smtClean="0"/>
                  <a:t>, </a:t>
                </a:r>
                <a:r>
                  <a:rPr lang="el-GR" sz="1800" dirty="0"/>
                  <a:t>εάν για κάθε σήμα εισόδου η αντίστοιχη έξοδος για κάθε χρονική στιγμή εξαρτάται μόνο από την τιμή της εισόδου την </a:t>
                </a:r>
                <a:r>
                  <a:rPr lang="el-GR" sz="1800" b="1" dirty="0"/>
                  <a:t>ίδια</a:t>
                </a:r>
                <a:r>
                  <a:rPr lang="el-GR" sz="1800" dirty="0"/>
                  <a:t> χρονική στιγμή και όχι από προηγούμενες ή μελλοντικές τιμές της. </a:t>
                </a:r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Εάν </a:t>
                </a:r>
                <a:r>
                  <a:rPr lang="el-GR" sz="1800" dirty="0"/>
                  <a:t>ένα σύστημα δεν είναι στατικό, τότε καλείται </a:t>
                </a:r>
                <a:r>
                  <a:rPr lang="el-GR" sz="1800" b="1" dirty="0"/>
                  <a:t>δυναμικό </a:t>
                </a:r>
                <a:r>
                  <a:rPr lang="el-GR" sz="1800" dirty="0"/>
                  <a:t>ή</a:t>
                </a:r>
                <a:r>
                  <a:rPr lang="el-GR" sz="1800" b="1" dirty="0"/>
                  <a:t> σύστημα με μνήμη</a:t>
                </a:r>
                <a:r>
                  <a:rPr lang="el-GR" sz="1800" dirty="0"/>
                  <a:t>.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Η έξοδος ενός δυναμικού συστήματος σε οποιαδήποτε χρονική στιγμή εξαρτάται όχι μόνο από την τιμή της εισόδου την ίδια χρονική στιγμή, αλλά επίσης </a:t>
                </a:r>
                <a:r>
                  <a:rPr lang="el-GR" sz="1800" dirty="0" smtClean="0"/>
                  <a:t>και από (μερικές τουλάχιστον) </a:t>
                </a:r>
                <a:r>
                  <a:rPr lang="el-GR" sz="1800" dirty="0"/>
                  <a:t>προηγούμενες τιμές της εισόδου (και σε αιτιατά συστήματα και από μελλοντικές τιμές). 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Ένα </a:t>
                </a:r>
                <a:r>
                  <a:rPr lang="el-GR" sz="1800" dirty="0" smtClean="0"/>
                  <a:t>σύστημα </a:t>
                </a:r>
                <a:r>
                  <a:rPr lang="el-GR" sz="1800" dirty="0"/>
                  <a:t>που η έξοδός του </a:t>
                </a:r>
                <a:r>
                  <a:rPr lang="el-GR" sz="1800" dirty="0" smtClean="0"/>
                  <a:t>τη χρονική </a:t>
                </a:r>
                <a:r>
                  <a:rPr lang="el-GR" sz="1800" dirty="0"/>
                  <a:t>στιγμή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𝑡</m:t>
                    </m:r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προσδιορίζεται πλήρως από τις τιμές της εισόδου στο διάστημα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−</m:t>
                    </m:r>
                    <m:r>
                      <a:rPr lang="en-US" sz="1800" i="1">
                        <a:latin typeface="Cambria Math"/>
                      </a:rPr>
                      <m:t>𝑇</m:t>
                    </m:r>
                  </m:oMath>
                </a14:m>
                <a:r>
                  <a:rPr lang="el-GR" sz="1800" dirty="0"/>
                  <a:t> έως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𝑡</m:t>
                    </m:r>
                  </m:oMath>
                </a14:m>
                <a:r>
                  <a:rPr lang="el-GR" sz="1800" dirty="0"/>
                  <a:t> (ισχύει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𝑇</m:t>
                    </m:r>
                    <m:r>
                      <a:rPr lang="el-GR" sz="1800" i="1">
                        <a:latin typeface="Cambria Math"/>
                      </a:rPr>
                      <m:t>≥0</m:t>
                    </m:r>
                  </m:oMath>
                </a14:m>
                <a:r>
                  <a:rPr lang="el-GR" sz="1800" dirty="0" smtClean="0"/>
                  <a:t>), </a:t>
                </a:r>
                <a:r>
                  <a:rPr lang="el-GR" sz="1800" dirty="0"/>
                  <a:t>λέμε ότι έχει </a:t>
                </a:r>
                <a:r>
                  <a:rPr lang="el-GR" sz="1800" b="1" dirty="0"/>
                  <a:t>μνήμη</a:t>
                </a:r>
                <a:r>
                  <a:rPr lang="el-GR" sz="1800" dirty="0"/>
                  <a:t> </a:t>
                </a:r>
                <a:r>
                  <a:rPr lang="el-GR" sz="1800" b="1" dirty="0"/>
                  <a:t>μήκους </a:t>
                </a:r>
                <a:r>
                  <a:rPr lang="el-GR" sz="1800" b="1" i="1" dirty="0"/>
                  <a:t>Τ</a:t>
                </a:r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Εάν </a:t>
                </a:r>
                <a:r>
                  <a:rPr lang="el-GR" sz="1800" dirty="0"/>
                  <a:t>το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𝛵</m:t>
                    </m:r>
                  </m:oMath>
                </a14:m>
                <a:r>
                  <a:rPr lang="el-GR" sz="1800" dirty="0"/>
                  <a:t> έχει μία πεπερασμένη τιμή, το σύστημα χαρακτηρίζεται ως σύστημα </a:t>
                </a:r>
                <a:r>
                  <a:rPr lang="el-GR" sz="1800" b="1" dirty="0"/>
                  <a:t>πεπερασμένης μνήμης</a:t>
                </a:r>
                <a:r>
                  <a:rPr lang="el-GR" sz="1800" dirty="0"/>
                  <a:t>, ενώ αν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𝛵</m:t>
                    </m:r>
                    <m:r>
                      <a:rPr lang="el-GR" sz="1800" i="1">
                        <a:latin typeface="Cambria Math"/>
                      </a:rPr>
                      <m:t>→∞</m:t>
                    </m:r>
                  </m:oMath>
                </a14:m>
                <a:r>
                  <a:rPr lang="el-GR" sz="1800" dirty="0"/>
                  <a:t> το σύστημα είναι γνωστό ως σύστημα </a:t>
                </a:r>
                <a:r>
                  <a:rPr lang="el-GR" sz="1800" b="1" dirty="0"/>
                  <a:t>άπειρης μνήμης</a:t>
                </a:r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Ένα </a:t>
                </a:r>
                <a:r>
                  <a:rPr lang="el-GR" sz="1800" dirty="0"/>
                  <a:t>στατικό σύστημα έχει μηδενική μνήμη (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𝛵</m:t>
                    </m:r>
                    <m:r>
                      <a:rPr lang="el-GR" sz="1800" i="1">
                        <a:latin typeface="Cambria Math"/>
                      </a:rPr>
                      <m:t>=0</m:t>
                    </m:r>
                  </m:oMath>
                </a14:m>
                <a:r>
                  <a:rPr lang="el-GR" sz="1800" dirty="0" smtClean="0"/>
                  <a:t>).</a:t>
                </a: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444" t="-669" r="-444" b="-256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9913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ctr"/>
            <a:r>
              <a:rPr lang="el-GR" sz="3200" b="1" dirty="0" smtClean="0">
                <a:latin typeface="Cambria Math" pitchFamily="18" charset="0"/>
                <a:ea typeface="Cambria Math" pitchFamily="18" charset="0"/>
              </a:rPr>
              <a:t>Στατικά και Δυναμικά Συστήματα (2/2)</a:t>
            </a:r>
            <a:endParaRPr lang="el-GR" sz="3200" b="1" dirty="0">
              <a:latin typeface="Cambria Math" pitchFamily="18" charset="0"/>
              <a:ea typeface="Cambria Math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12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Παραδείγματα στατικών και δυναμικών συστημάτων: </a:t>
                </a:r>
              </a:p>
              <a:p>
                <a:pPr algn="l">
                  <a:spcBef>
                    <a:spcPts val="1200"/>
                  </a:spcBef>
                  <a:spcAft>
                    <a:spcPts val="600"/>
                  </a:spcAft>
                </a:pPr>
                <a:r>
                  <a:rPr lang="el-GR" sz="1800" dirty="0"/>
                  <a:t>Η ωμική αντίσταση είναι </a:t>
                </a:r>
                <a:r>
                  <a:rPr lang="el-GR" sz="1800" b="1" dirty="0" smtClean="0"/>
                  <a:t>σύστημα χωρίς μνήμη</a:t>
                </a:r>
                <a:r>
                  <a:rPr lang="el-GR" sz="1800" dirty="0" smtClean="0"/>
                  <a:t>, αφού η τάση </a:t>
                </a:r>
                <a:r>
                  <a:rPr lang="el-GR" sz="1800" dirty="0"/>
                  <a:t>στα άκρα της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sz="1800" i="1" baseline="-25000">
                            <a:latin typeface="Cambria Math"/>
                          </a:rPr>
                          <m:t>𝑅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(</a:t>
                </a:r>
                <a:r>
                  <a:rPr lang="el-GR" sz="1800" dirty="0"/>
                  <a:t>έξοδος) </a:t>
                </a:r>
                <a:r>
                  <a:rPr lang="el-GR" sz="1800" dirty="0" smtClean="0"/>
                  <a:t>σε </a:t>
                </a:r>
                <a:r>
                  <a:rPr lang="el-GR" sz="1800" dirty="0"/>
                  <a:t>κάθε χρονική στιγμή εξαρτάται από </a:t>
                </a:r>
                <a:r>
                  <a:rPr lang="el-GR" sz="1800" dirty="0" smtClean="0"/>
                  <a:t>το ρεύμα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𝑖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(είσοδος</a:t>
                </a:r>
                <a:r>
                  <a:rPr lang="el-GR" sz="1800" dirty="0" smtClean="0"/>
                  <a:t>), που την διαρρέει </a:t>
                </a:r>
                <a:r>
                  <a:rPr lang="el-GR" sz="1800" dirty="0"/>
                  <a:t>κατά την ίδια χρονική στιγμή, δηλαδή </a:t>
                </a:r>
                <a:r>
                  <a:rPr lang="el-GR" sz="1800" dirty="0" smtClean="0"/>
                  <a:t>ισχύει:</a:t>
                </a:r>
                <a:endParaRPr lang="el-GR" sz="1800" dirty="0"/>
              </a:p>
              <a:p>
                <a:pPr marL="0" indent="0" algn="l">
                  <a:spcBef>
                    <a:spcPts val="12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1800" i="1" baseline="-25000">
                              <a:latin typeface="Cambria Math"/>
                            </a:rPr>
                            <m:t>𝑅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(</m:t>
                      </m:r>
                      <m:r>
                        <a:rPr lang="en-US" sz="1800" i="1">
                          <a:latin typeface="Cambria Math"/>
                        </a:rPr>
                        <m:t>𝑡</m:t>
                      </m:r>
                      <m:r>
                        <a:rPr lang="el-GR" sz="1800" i="1">
                          <a:latin typeface="Cambria Math"/>
                        </a:rPr>
                        <m:t>) = </m:t>
                      </m:r>
                      <m:r>
                        <a:rPr lang="en-US" sz="1800" i="1">
                          <a:latin typeface="Cambria Math"/>
                        </a:rPr>
                        <m:t>𝑅</m:t>
                      </m:r>
                      <m:r>
                        <a:rPr lang="en-US" sz="1800" i="1">
                          <a:latin typeface="Cambria Math"/>
                        </a:rPr>
                        <m:t> </m:t>
                      </m:r>
                      <m:r>
                        <a:rPr lang="en-US" sz="1800" i="1">
                          <a:latin typeface="Cambria Math"/>
                        </a:rPr>
                        <m:t>𝑖</m:t>
                      </m:r>
                      <m:r>
                        <a:rPr lang="el-GR" sz="1800" i="1">
                          <a:latin typeface="Cambria Math"/>
                        </a:rPr>
                        <m:t>(</m:t>
                      </m:r>
                      <m:r>
                        <a:rPr lang="en-US" sz="1800" i="1">
                          <a:latin typeface="Cambria Math"/>
                        </a:rPr>
                        <m:t>𝑡</m:t>
                      </m:r>
                      <m:r>
                        <a:rPr lang="el-GR" sz="1800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l-GR" sz="1800" dirty="0"/>
              </a:p>
              <a:p>
                <a:pPr algn="l">
                  <a:spcBef>
                    <a:spcPts val="1200"/>
                  </a:spcBef>
                  <a:spcAft>
                    <a:spcPts val="600"/>
                  </a:spcAft>
                </a:pPr>
                <a:r>
                  <a:rPr lang="en-US" sz="1800" dirty="0" smtClean="0"/>
                  <a:t>O</a:t>
                </a:r>
                <a:r>
                  <a:rPr lang="el-GR" sz="1800" dirty="0" smtClean="0"/>
                  <a:t> πυκνωτής είναι </a:t>
                </a:r>
                <a:r>
                  <a:rPr lang="el-GR" sz="1800" dirty="0"/>
                  <a:t>ένα </a:t>
                </a:r>
                <a:r>
                  <a:rPr lang="el-GR" sz="1800" b="1" dirty="0"/>
                  <a:t>σύστημα με μνήμη</a:t>
                </a:r>
                <a:r>
                  <a:rPr lang="el-GR" sz="1800" dirty="0"/>
                  <a:t>, αφού η τάση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sz="1800" i="1" baseline="-25000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στα άκρα του </a:t>
                </a:r>
                <a:r>
                  <a:rPr lang="el-GR" sz="1800" dirty="0" smtClean="0"/>
                  <a:t>σε κάθε </a:t>
                </a:r>
                <a:r>
                  <a:rPr lang="el-GR" sz="1800" dirty="0"/>
                  <a:t>χρονική στιγμή είναι αποτέλεσμα </a:t>
                </a:r>
                <a:r>
                  <a:rPr lang="el-GR" sz="1800" dirty="0" smtClean="0"/>
                  <a:t>όλου του ιστορικού του ρεύματος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𝑖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που τον διαρρέει:</a:t>
                </a:r>
                <a:endParaRPr lang="el-GR" sz="1800" dirty="0"/>
              </a:p>
              <a:p>
                <a:pPr marL="0" indent="0" algn="l">
                  <a:spcBef>
                    <a:spcPts val="12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𝑐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𝐶</m:t>
                          </m:r>
                        </m:den>
                      </m:f>
                      <m:nary>
                        <m:naryPr>
                          <m:limLoc m:val="subSup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𝑖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𝜏</m:t>
                              </m:r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𝑑</m:t>
                          </m:r>
                          <m:r>
                            <a:rPr lang="el-GR" sz="1800" i="1">
                              <a:latin typeface="Cambria Math"/>
                            </a:rPr>
                            <m:t>𝜏</m:t>
                          </m:r>
                        </m:e>
                      </m:nary>
                    </m:oMath>
                  </m:oMathPara>
                </a14:m>
                <a:endParaRPr lang="el-GR" sz="1800" dirty="0" smtClean="0"/>
              </a:p>
              <a:p>
                <a:pPr algn="l">
                  <a:spcBef>
                    <a:spcPts val="1200"/>
                  </a:spcBef>
                  <a:spcAft>
                    <a:spcPts val="600"/>
                  </a:spcAft>
                </a:pPr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 r="-51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16</a:t>
            </a:fld>
            <a:endParaRPr lang="el-GR"/>
          </a:p>
        </p:txBody>
      </p:sp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872960"/>
            <a:ext cx="3150979" cy="1436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872960"/>
            <a:ext cx="3150979" cy="1436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01552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el-GR" sz="3200" b="1" dirty="0" smtClean="0">
                <a:latin typeface="Cambria Math" pitchFamily="18" charset="0"/>
                <a:ea typeface="Cambria Math" pitchFamily="18" charset="0"/>
              </a:rPr>
              <a:t>Χρονικά Αμετάβλητα και Χρονικά Μεταβαλλόμενα Συστήματα</a:t>
            </a:r>
            <a:endParaRPr lang="el-GR" sz="2400" b="1" dirty="0">
              <a:latin typeface="Cambria Math" pitchFamily="18" charset="0"/>
              <a:ea typeface="Cambria Math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96752"/>
                <a:ext cx="8229600" cy="5328592"/>
              </a:xfrm>
            </p:spPr>
            <p:txBody>
              <a:bodyPr>
                <a:noAutofit/>
              </a:bodyPr>
              <a:lstStyle/>
              <a:p>
                <a:pPr algn="l"/>
                <a:r>
                  <a:rPr lang="el-GR" sz="1800" dirty="0"/>
                  <a:t>Ένα σύστημα λέγεται </a:t>
                </a:r>
                <a:r>
                  <a:rPr lang="el-GR" sz="1800" b="1" dirty="0"/>
                  <a:t>χρονικά αμετάβλητο </a:t>
                </a:r>
                <a:r>
                  <a:rPr lang="el-GR" sz="1800" dirty="0"/>
                  <a:t>ή</a:t>
                </a:r>
                <a:r>
                  <a:rPr lang="el-GR" sz="1800" b="1" dirty="0"/>
                  <a:t> </a:t>
                </a:r>
                <a:r>
                  <a:rPr lang="el-GR" sz="1800" b="1" dirty="0" smtClean="0"/>
                  <a:t>χρονικά </a:t>
                </a:r>
                <a:r>
                  <a:rPr lang="el-GR" sz="1800" b="1" dirty="0"/>
                  <a:t>αναλλοίωτο</a:t>
                </a:r>
                <a:r>
                  <a:rPr lang="el-GR" sz="1800" dirty="0"/>
                  <a:t>, όταν και μόνον όταν χρονικές ολισθήσεις του σήματος εισόδου μεταφράζονται σε αντίστοιχες χρονικές ολισθήσεις στο σήμα εξόδου. </a:t>
                </a:r>
              </a:p>
              <a:p>
                <a:pPr algn="l"/>
                <a:r>
                  <a:rPr lang="el-GR" sz="1800" dirty="0"/>
                  <a:t>Σε ένα χρονικά αμετάβλητο σύστημα αν ένα σήμα εισόδου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προκαλεί έξοδο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𝑦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τότε ένα σήμα εισόδου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l-GR" sz="1800" i="1" baseline="-2500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παράγει σήμα εξόδου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  <m:r>
                          <a:rPr lang="el-GR" sz="1800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l-GR" sz="1800" i="1" baseline="-2500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el-GR" sz="1800" dirty="0"/>
                  <a:t>.</a:t>
                </a:r>
                <a:endParaRPr lang="el-GR" sz="1800" dirty="0" smtClean="0"/>
              </a:p>
              <a:p>
                <a:pPr algn="l"/>
                <a:endParaRPr lang="el-GR" sz="1800" dirty="0"/>
              </a:p>
              <a:p>
                <a:pPr algn="l"/>
                <a:endParaRPr lang="el-GR" sz="1800" dirty="0" smtClean="0"/>
              </a:p>
              <a:p>
                <a:pPr algn="l"/>
                <a:endParaRPr lang="el-GR" sz="1800" dirty="0" smtClean="0"/>
              </a:p>
              <a:p>
                <a:pPr algn="l"/>
                <a:endParaRPr lang="el-GR" sz="1800" dirty="0"/>
              </a:p>
              <a:p>
                <a:pPr algn="l"/>
                <a:endParaRPr lang="el-GR" sz="1800" dirty="0" smtClean="0"/>
              </a:p>
              <a:p>
                <a:pPr algn="l"/>
                <a:endParaRPr lang="el-GR" sz="1800" dirty="0"/>
              </a:p>
              <a:p>
                <a:pPr algn="l"/>
                <a:endParaRPr lang="el-GR" sz="1800" dirty="0" smtClean="0"/>
              </a:p>
              <a:p>
                <a:pPr algn="l"/>
                <a:endParaRPr lang="el-GR" sz="1800" dirty="0"/>
              </a:p>
              <a:p>
                <a:pPr algn="l"/>
                <a:endParaRPr lang="el-GR" sz="1800" dirty="0" smtClean="0"/>
              </a:p>
              <a:p>
                <a:pPr algn="l"/>
                <a:r>
                  <a:rPr lang="el-GR" sz="1800" dirty="0"/>
                  <a:t>Για να ελέγξουμε αν ένα σύστημα είναι χρονικά αμετάβλητο, υπολογίζουμε την έξοδο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𝑦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για είσοδο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 Αν ισχύει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𝑦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 = </m:t>
                    </m:r>
                    <m:r>
                      <a:rPr lang="en-US" sz="1800" i="1">
                        <a:latin typeface="Cambria Math"/>
                      </a:rPr>
                      <m:t>𝑦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l-GR" sz="1800" i="1" baseline="-2500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για κάθε είσοδο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και κάθε ολίσθηση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l-GR" sz="1800" i="1" baseline="-2500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 τότε το σύστημα είναι χρονικά </a:t>
                </a:r>
                <a:r>
                  <a:rPr lang="el-GR" sz="1800" dirty="0" smtClean="0"/>
                  <a:t>αμετάβλητο</a:t>
                </a:r>
                <a:r>
                  <a:rPr lang="el-GR" sz="1800" dirty="0"/>
                  <a:t>.</a:t>
                </a:r>
                <a:endParaRPr lang="el-GR" sz="1800" dirty="0" smtClean="0"/>
              </a:p>
              <a:p>
                <a:pPr algn="l"/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96752"/>
                <a:ext cx="8229600" cy="5328592"/>
              </a:xfrm>
              <a:blipFill rotWithShape="1">
                <a:blip r:embed="rId2"/>
                <a:stretch>
                  <a:fillRect l="-444" t="-686" b="-228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17</a:t>
            </a:fld>
            <a:endParaRPr lang="el-GR"/>
          </a:p>
        </p:txBody>
      </p:sp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4096" y="2996952"/>
            <a:ext cx="2446448" cy="1222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3308" y="3003474"/>
            <a:ext cx="3245483" cy="118779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308835"/>
            <a:ext cx="2375461" cy="115298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3308" y="4317550"/>
            <a:ext cx="3245483" cy="11996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9913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el-GR" sz="3200" b="1" dirty="0" smtClean="0">
                <a:latin typeface="Cambria Math" pitchFamily="18" charset="0"/>
                <a:ea typeface="Cambria Math" pitchFamily="18" charset="0"/>
              </a:rPr>
              <a:t>Ευσταθή και Ασταθή Συστήματα</a:t>
            </a:r>
            <a:endParaRPr lang="el-GR" sz="2400" b="1" dirty="0">
              <a:latin typeface="Cambria Math" pitchFamily="18" charset="0"/>
              <a:ea typeface="Cambria Math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Ένα σύστημα διαθέτει ευστάθεια </a:t>
                </a:r>
                <a:r>
                  <a:rPr lang="el-GR" sz="1800" b="1" dirty="0"/>
                  <a:t>Φραγμένης Εισόδου </a:t>
                </a:r>
                <a:r>
                  <a:rPr lang="el-GR" sz="1800" b="1" dirty="0" smtClean="0"/>
                  <a:t> - Φραγμένης Εξόδου</a:t>
                </a:r>
                <a:r>
                  <a:rPr lang="el-GR" sz="1800" dirty="0" smtClean="0"/>
                  <a:t> </a:t>
                </a:r>
                <a:r>
                  <a:rPr lang="el-GR" sz="1800" dirty="0"/>
                  <a:t>και ονομάζεται </a:t>
                </a:r>
                <a:r>
                  <a:rPr lang="el-GR" sz="1800" b="1" dirty="0"/>
                  <a:t>ΦΕΦΕ ευσταθές</a:t>
                </a:r>
                <a:r>
                  <a:rPr lang="el-GR" sz="1800" dirty="0"/>
                  <a:t> όταν και μόνον όταν για κάθε φραγμένη είσοδο η έξοδός του παραμένει φραγμένη. </a:t>
                </a:r>
                <a:endParaRPr lang="el-GR" sz="1800" dirty="0" smtClean="0"/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Ένα </a:t>
                </a:r>
                <a:r>
                  <a:rPr lang="el-GR" sz="1800" dirty="0"/>
                  <a:t>σύστημα είναι ΦΕΦΕ-ευσταθές (</a:t>
                </a:r>
                <a:r>
                  <a:rPr lang="en-US" sz="1800" dirty="0"/>
                  <a:t>BIBO</a:t>
                </a:r>
                <a:r>
                  <a:rPr lang="el-GR" sz="1800" dirty="0"/>
                  <a:t> – </a:t>
                </a:r>
                <a:r>
                  <a:rPr lang="en-US" sz="1800" dirty="0"/>
                  <a:t>bounded input bounded output</a:t>
                </a:r>
                <a:r>
                  <a:rPr lang="el-GR" sz="1800" dirty="0"/>
                  <a:t>) όταν για κάθε θετικό αριθμό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l-GR" sz="1800" i="1" baseline="-2500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&lt;∞</m:t>
                    </m:r>
                  </m:oMath>
                </a14:m>
                <a:r>
                  <a:rPr lang="el-GR" sz="1800" dirty="0"/>
                  <a:t> για τον οποίο </a:t>
                </a:r>
                <a:r>
                  <a:rPr lang="el-GR" sz="1800" dirty="0" smtClean="0"/>
                  <a:t>ισχύει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|</m:t>
                    </m:r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)| ≤ 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l-GR" sz="1800" i="1" baseline="-2500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l-GR" sz="1800" dirty="0"/>
                  <a:t>, υπάρχει (θετικός) αριθμός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l-GR" sz="1800" i="1" baseline="-2500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&lt;∞</m:t>
                    </m:r>
                  </m:oMath>
                </a14:m>
                <a:r>
                  <a:rPr lang="el-GR" sz="1800" dirty="0"/>
                  <a:t> για τον οποίο </a:t>
                </a:r>
                <a:r>
                  <a:rPr lang="el-GR" sz="1800" dirty="0" smtClean="0"/>
                  <a:t>να ισχύει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|</m:t>
                    </m:r>
                    <m:r>
                      <a:rPr lang="en-US" sz="1800" i="1">
                        <a:latin typeface="Cambria Math"/>
                      </a:rPr>
                      <m:t>𝑦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)| ≤ 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l-GR" sz="1800" i="1" baseline="-2500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l-GR" sz="1800" dirty="0" smtClean="0"/>
                  <a:t>.</a:t>
                </a:r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έννοια αυτή της ευστάθειας ενός συστήματος ταυτίζεται με την </a:t>
                </a:r>
                <a:r>
                  <a:rPr lang="el-GR" sz="1800" dirty="0" smtClean="0"/>
                  <a:t>απαίτηση τα </a:t>
                </a:r>
                <a:r>
                  <a:rPr lang="el-GR" sz="1800" dirty="0"/>
                  <a:t>σήματα εισόδου και εξόδου να παραμένουν πεπερασμένα (φραγμένα) σε </a:t>
                </a:r>
                <a:r>
                  <a:rPr lang="el-GR" sz="1800" dirty="0" smtClean="0"/>
                  <a:t>πλάτος.</a:t>
                </a:r>
                <a:endParaRPr lang="el-GR" sz="1800" dirty="0"/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444" r="-96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9913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l-GR" sz="1800" dirty="0" smtClean="0"/>
                  <a:t>Να ελέγξετε αν ισχύει η ιδιότητα της γραμμικότητας στο σύστημα με σχέση εισόδου - εξόδου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n-US" sz="1800" i="1">
                        <a:latin typeface="Cambria Math"/>
                      </a:rPr>
                      <m:t>𝑠𝑖𝑛</m:t>
                    </m:r>
                    <m:r>
                      <a:rPr lang="el-GR" sz="1800" i="1">
                        <a:latin typeface="Cambria Math"/>
                      </a:rPr>
                      <m:t>⁡{</m:t>
                    </m:r>
                    <m:r>
                      <a:rPr lang="en-US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}</m:t>
                    </m:r>
                  </m:oMath>
                </a14:m>
                <a:r>
                  <a:rPr lang="el-GR" sz="1800" dirty="0"/>
                  <a:t>.</a:t>
                </a:r>
                <a:endParaRPr lang="el-GR" sz="1800" dirty="0" smtClean="0"/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l-GR" sz="1800" u="sng" dirty="0" smtClean="0"/>
                  <a:t>Απάντηση</a:t>
                </a:r>
                <a:r>
                  <a:rPr lang="el-GR" sz="1800" dirty="0"/>
                  <a:t>: </a:t>
                </a:r>
                <a:r>
                  <a:rPr lang="el-GR" sz="1800" dirty="0" smtClean="0"/>
                  <a:t>Αν </a:t>
                </a:r>
                <a:r>
                  <a:rPr lang="el-GR" sz="1800" dirty="0"/>
                  <a:t>το σήμα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 baseline="-2500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είναι η είσοδος του συστήματος, τότε η έξοδος </a:t>
                </a:r>
                <a:r>
                  <a:rPr lang="el-GR" sz="1800" dirty="0" smtClean="0"/>
                  <a:t>του είναι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n-US" sz="1800" i="1">
                        <a:latin typeface="Cambria Math"/>
                      </a:rPr>
                      <m:t>𝑠𝑖𝑛</m:t>
                    </m:r>
                    <m:r>
                      <a:rPr lang="el-GR" sz="1800" i="1">
                        <a:latin typeface="Cambria Math"/>
                      </a:rPr>
                      <m:t>⁡{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}</m:t>
                    </m:r>
                  </m:oMath>
                </a14:m>
                <a:r>
                  <a:rPr lang="el-GR" sz="1800" dirty="0"/>
                  <a:t>. </a:t>
                </a:r>
                <a:r>
                  <a:rPr lang="el-GR" sz="1800" dirty="0" smtClean="0"/>
                  <a:t>Αν </a:t>
                </a:r>
                <a:r>
                  <a:rPr lang="el-GR" sz="1800" dirty="0"/>
                  <a:t>η είσοδός </a:t>
                </a:r>
                <a:r>
                  <a:rPr lang="el-GR" sz="1800" dirty="0" smtClean="0"/>
                  <a:t>είναι </a:t>
                </a:r>
                <a:r>
                  <a:rPr lang="el-GR" sz="1800" dirty="0"/>
                  <a:t>το σήμα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 baseline="-2500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η έξοδος είναι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n-US" sz="1800" i="1">
                        <a:latin typeface="Cambria Math"/>
                      </a:rPr>
                      <m:t>𝑠𝑖𝑛</m:t>
                    </m:r>
                    <m:r>
                      <a:rPr lang="el-GR" sz="1800" i="1">
                        <a:latin typeface="Cambria Math"/>
                      </a:rPr>
                      <m:t>⁡{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}</m:t>
                    </m:r>
                  </m:oMath>
                </a14:m>
                <a:r>
                  <a:rPr lang="el-GR" sz="1800" dirty="0"/>
                  <a:t>. </a:t>
                </a:r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l-GR" sz="1800" dirty="0" smtClean="0"/>
                  <a:t>Αν στην είσοδο </a:t>
                </a:r>
                <a:r>
                  <a:rPr lang="el-GR" sz="1800" dirty="0"/>
                  <a:t>του συστήματος </a:t>
                </a:r>
                <a:r>
                  <a:rPr lang="el-GR" sz="1800" dirty="0" smtClean="0"/>
                  <a:t>θέσουμε τον γραμμικό συνδυασμό</a:t>
                </a:r>
                <a:br>
                  <a:rPr lang="el-GR" sz="1800" dirty="0" smtClean="0"/>
                </a:b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τότε η έξοδος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𝑦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𝑡</m:t>
                    </m:r>
                    <m:r>
                      <a:rPr lang="en-US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 smtClean="0"/>
                  <a:t>είναι</a:t>
                </a:r>
                <a:r>
                  <a:rPr lang="el-GR" sz="1800" dirty="0"/>
                  <a:t>: </a:t>
                </a:r>
                <a:endParaRPr lang="el-GR" sz="1800" dirty="0" smtClean="0"/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dirty="0" smtClean="0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b="0" i="1" dirty="0" smtClean="0">
                          <a:latin typeface="Cambria Math"/>
                        </a:rPr>
                        <m:t>=</m:t>
                      </m:r>
                      <m:r>
                        <a:rPr lang="en-US" sz="1800" i="1">
                          <a:latin typeface="Cambria Math"/>
                        </a:rPr>
                        <m:t>𝑠𝑖𝑛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+ 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l-GR" sz="1800" i="1" baseline="-2500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l-GR" sz="1800" i="1">
                          <a:latin typeface="Cambria Math"/>
                        </a:rPr>
                        <m:t>≠</m:t>
                      </m:r>
                      <m:r>
                        <a:rPr lang="en-US" sz="1800" i="1">
                          <a:latin typeface="Cambria Math"/>
                        </a:rPr>
                        <m:t>𝑠𝑖𝑛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l-GR" sz="1800" i="1">
                          <a:latin typeface="Cambria Math"/>
                        </a:rPr>
                        <m:t>+</m:t>
                      </m:r>
                      <m:func>
                        <m:funcPr>
                          <m:ctrlPr>
                            <a:rPr lang="el-GR" sz="18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n-US" sz="1800" i="1">
                              <a:latin typeface="Cambria Math"/>
                            </a:rPr>
                            <m:t>𝑠𝑖𝑛</m:t>
                          </m:r>
                        </m:fName>
                        <m:e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l-GR" sz="1800" i="1" baseline="-2500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d>
                        </m:e>
                      </m:func>
                      <m:r>
                        <a:rPr lang="en-US" sz="1800" b="0" i="1" smtClean="0">
                          <a:latin typeface="Cambria Math"/>
                        </a:rPr>
                        <m:t>=</m:t>
                      </m:r>
                      <m:r>
                        <a:rPr lang="en-US" sz="1800" b="0" i="1" smtClean="0">
                          <a:latin typeface="Cambria Math"/>
                        </a:rPr>
                        <m:t>𝑦</m:t>
                      </m:r>
                      <m:r>
                        <a:rPr lang="en-US" sz="1800" b="0" i="1" smtClean="0">
                          <a:latin typeface="Cambria Math"/>
                        </a:rPr>
                        <m:t>′(</m:t>
                      </m:r>
                      <m:r>
                        <a:rPr lang="en-US" sz="1800" b="0" i="1" smtClean="0">
                          <a:latin typeface="Cambria Math"/>
                        </a:rPr>
                        <m:t>𝑡</m:t>
                      </m:r>
                      <m:r>
                        <a:rPr lang="en-US" sz="18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l-GR" sz="1800" dirty="0" smtClean="0"/>
                  <a:t>Όπου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𝑦</m:t>
                    </m:r>
                    <m:r>
                      <a:rPr lang="en-US" sz="1800" b="0" i="1" dirty="0" smtClean="0">
                        <a:latin typeface="Cambria Math"/>
                      </a:rPr>
                      <m:t>′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𝑡</m:t>
                    </m:r>
                    <m:r>
                      <a:rPr lang="en-US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 smtClean="0"/>
                  <a:t>είναι ο γραμμικός </a:t>
                </a:r>
                <a:r>
                  <a:rPr lang="el-GR" sz="1800" dirty="0"/>
                  <a:t>συνδυασμός των εξόδων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 smtClean="0"/>
                  <a:t>, δηλαδή: </a:t>
                </a:r>
                <a:endParaRPr lang="el-GR" sz="1800" dirty="0"/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𝑦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′</m:t>
                          </m:r>
                        </m:sup>
                      </m:sSup>
                      <m:r>
                        <a:rPr lang="el-GR" sz="1800" i="1">
                          <a:latin typeface="Cambria Math"/>
                        </a:rPr>
                        <m:t>(</m:t>
                      </m:r>
                      <m:r>
                        <a:rPr lang="en-US" sz="1800" i="1">
                          <a:latin typeface="Cambria Math"/>
                        </a:rPr>
                        <m:t>𝑡</m:t>
                      </m:r>
                      <m:r>
                        <a:rPr lang="en-US" sz="1800" i="1">
                          <a:latin typeface="Cambria Math"/>
                        </a:rPr>
                        <m:t>)=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l-GR" sz="18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800">
                              <a:latin typeface="Cambria Math"/>
                            </a:rPr>
                            <m:t>α</m:t>
                          </m:r>
                        </m:e>
                        <m:sub>
                          <m:r>
                            <a:rPr lang="el-GR" sz="1800">
                              <a:latin typeface="Cambria Math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l-GR" sz="1800" dirty="0" smtClean="0"/>
                  <a:t>Επειδή ισχύει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𝑦</m:t>
                    </m:r>
                    <m:r>
                      <a:rPr lang="en-US" sz="1800" i="1" dirty="0">
                        <a:latin typeface="Cambria Math"/>
                      </a:rPr>
                      <m:t>(</m:t>
                    </m:r>
                    <m:r>
                      <a:rPr lang="en-US" sz="1800" i="1" dirty="0">
                        <a:latin typeface="Cambria Math"/>
                      </a:rPr>
                      <m:t>𝑡</m:t>
                    </m:r>
                    <m:r>
                      <a:rPr lang="en-US" sz="1800" i="1" dirty="0">
                        <a:latin typeface="Cambria Math"/>
                      </a:rPr>
                      <m:t>)≠</m:t>
                    </m:r>
                    <m:sSup>
                      <m:sSupPr>
                        <m:ctrlPr>
                          <a:rPr lang="en-US" sz="1800" b="0" i="1" dirty="0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1800" b="0" i="1" dirty="0" smtClean="0">
                            <a:latin typeface="Cambria Math"/>
                            <a:ea typeface="Cambria Math"/>
                          </a:rPr>
                          <m:t>𝑦</m:t>
                        </m:r>
                      </m:e>
                      <m:sup>
                        <m:r>
                          <a:rPr lang="en-US" sz="1800" b="0" i="1" dirty="0" smtClean="0">
                            <a:latin typeface="Cambria Math"/>
                            <a:ea typeface="Cambria Math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en-US" sz="1800" b="0" i="1" dirty="0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1800" b="0" i="1" dirty="0" smtClean="0">
                            <a:latin typeface="Cambria Math"/>
                            <a:ea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 smtClean="0"/>
                  <a:t>, συμπεραίνουμε ότι το </a:t>
                </a:r>
                <a:r>
                  <a:rPr lang="el-GR" sz="1800" dirty="0"/>
                  <a:t>σύστημα δεν είναι γραμμικό</a:t>
                </a:r>
                <a:r>
                  <a:rPr lang="el-GR" sz="1800" dirty="0" smtClean="0"/>
                  <a:t>.</a:t>
                </a: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28360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3600" dirty="0" smtClean="0"/>
              <a:t>Εισαγωγή στα Συστήματα</a:t>
            </a:r>
            <a:endParaRPr lang="el-G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56584"/>
          </a:xfrm>
        </p:spPr>
        <p:txBody>
          <a:bodyPr>
            <a:noAutofit/>
          </a:bodyPr>
          <a:lstStyle/>
          <a:p>
            <a:pPr marL="514350" lvl="0" indent="-514350" algn="l">
              <a:buFont typeface="+mj-lt"/>
              <a:buAutoNum type="arabicPeriod"/>
            </a:pPr>
            <a:r>
              <a:rPr lang="el-GR" sz="2800" dirty="0"/>
              <a:t>Ορισμός και Κατηγορίες Συστημάτων</a:t>
            </a:r>
            <a:endParaRPr lang="el-GR" dirty="0"/>
          </a:p>
          <a:p>
            <a:pPr lvl="1" algn="l"/>
            <a:r>
              <a:rPr lang="el-GR" sz="2400" dirty="0"/>
              <a:t>Συστήματα Συνεχούς Χρόνου</a:t>
            </a:r>
            <a:endParaRPr lang="el-GR" dirty="0"/>
          </a:p>
          <a:p>
            <a:pPr lvl="1" algn="l"/>
            <a:r>
              <a:rPr lang="el-GR" sz="2400" dirty="0"/>
              <a:t>Συστήματα Διακριτού Χρόνου</a:t>
            </a:r>
            <a:endParaRPr lang="el-GR" dirty="0"/>
          </a:p>
          <a:p>
            <a:pPr marL="514350" lvl="0" indent="-514350" algn="l">
              <a:buFont typeface="+mj-lt"/>
              <a:buAutoNum type="arabicPeriod"/>
            </a:pPr>
            <a:r>
              <a:rPr lang="el-GR" sz="2800" dirty="0"/>
              <a:t>Συνδέσεις Συστημάτων</a:t>
            </a:r>
            <a:endParaRPr lang="el-GR" dirty="0"/>
          </a:p>
          <a:p>
            <a:pPr marL="514350" lvl="0" indent="-514350" algn="l">
              <a:buFont typeface="+mj-lt"/>
              <a:buAutoNum type="arabicPeriod"/>
            </a:pPr>
            <a:r>
              <a:rPr lang="el-GR" sz="2800" dirty="0"/>
              <a:t>Είδη Συστημάτων</a:t>
            </a:r>
            <a:endParaRPr lang="el-GR" dirty="0"/>
          </a:p>
          <a:p>
            <a:pPr lvl="1" algn="l"/>
            <a:r>
              <a:rPr lang="el-GR" sz="2400" dirty="0"/>
              <a:t>Γραμμικά και Μη Γραμμικά Συστήματα</a:t>
            </a:r>
          </a:p>
          <a:p>
            <a:pPr lvl="1" algn="l"/>
            <a:r>
              <a:rPr lang="el-GR" sz="2400" dirty="0"/>
              <a:t>Αιτιατά και Μη Αιτιατά Συστήματα</a:t>
            </a:r>
          </a:p>
          <a:p>
            <a:pPr lvl="1" algn="l"/>
            <a:r>
              <a:rPr lang="el-GR" sz="2400" dirty="0"/>
              <a:t>Στατικά και Δυναμικά Συστήματα</a:t>
            </a:r>
          </a:p>
          <a:p>
            <a:pPr lvl="1" algn="l"/>
            <a:r>
              <a:rPr lang="el-GR" sz="2400" dirty="0"/>
              <a:t>Χρονικά Αμετάβλητα και Χρονικά Μεταβαλλόμενα Συστήματα</a:t>
            </a:r>
          </a:p>
          <a:p>
            <a:pPr lvl="1" algn="l"/>
            <a:r>
              <a:rPr lang="el-GR" sz="2400" dirty="0"/>
              <a:t>Ευσταθή και Ασταθή </a:t>
            </a:r>
            <a:r>
              <a:rPr lang="el-GR" sz="2400" dirty="0" smtClean="0"/>
              <a:t>Συστήματα</a:t>
            </a:r>
            <a:endParaRPr lang="el-GR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1823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2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:r>
                  <a:rPr lang="el-GR" sz="1800" dirty="0"/>
                  <a:t>Να ελέγξετε ως προς </a:t>
                </a:r>
                <a:r>
                  <a:rPr lang="el-GR" sz="1800" dirty="0" smtClean="0"/>
                  <a:t>τη </a:t>
                </a:r>
                <a:r>
                  <a:rPr lang="el-GR" sz="1800" dirty="0"/>
                  <a:t>γραμμικότητα το σύστημα </a:t>
                </a:r>
                <a:r>
                  <a:rPr lang="el-GR" sz="1800" dirty="0" smtClean="0"/>
                  <a:t>με σχέση </a:t>
                </a:r>
                <a:r>
                  <a:rPr lang="el-GR" sz="1800" dirty="0"/>
                  <a:t>εισόδου – εξόδου:</a:t>
                </a:r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1+</m:t>
                          </m:r>
                          <m:r>
                            <a:rPr lang="el-GR" sz="1800" i="1">
                              <a:latin typeface="Cambria Math"/>
                            </a:rPr>
                            <m:t>𝑥</m:t>
                          </m:r>
                          <m:r>
                            <a:rPr lang="el-GR" sz="1800" i="1">
                              <a:latin typeface="Cambria Math"/>
                            </a:rPr>
                            <m:t>(</m:t>
                          </m:r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  <m:r>
                            <a:rPr lang="el-GR" sz="1800" i="1">
                              <a:latin typeface="Cambria Math"/>
                            </a:rPr>
                            <m:t>−1)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</a:t>
                </a:r>
                <a:r>
                  <a:rPr lang="el-GR" sz="1800" dirty="0" smtClean="0"/>
                  <a:t>Για τις εισόδους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οι </a:t>
                </a:r>
                <a:r>
                  <a:rPr lang="el-GR" sz="1800" dirty="0" smtClean="0"/>
                  <a:t>έξοδοι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είναι:</a:t>
                </a:r>
              </a:p>
              <a:p>
                <a:pPr marL="0" indent="0" algn="ctr">
                  <a:spcBef>
                    <a:spcPts val="900"/>
                  </a:spcBef>
                  <a:spcAft>
                    <a:spcPts val="900"/>
                  </a:spcAft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1800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𝑡</m:t>
                            </m:r>
                          </m:e>
                        </m:d>
                      </m:num>
                      <m:den>
                        <m:r>
                          <a:rPr lang="el-GR" sz="1800" i="1">
                            <a:latin typeface="Cambria Math"/>
                          </a:rPr>
                          <m:t>1+</m:t>
                        </m:r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l-GR" sz="1800" i="1">
                            <a:latin typeface="Cambria Math"/>
                          </a:rPr>
                          <m:t>(</m:t>
                        </m:r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  <m:r>
                          <a:rPr lang="el-GR" sz="1800" i="1">
                            <a:latin typeface="Cambria Math"/>
                          </a:rPr>
                          <m:t>−1)</m:t>
                        </m:r>
                      </m:den>
                    </m:f>
                    <m:r>
                      <a:rPr lang="el-GR" sz="1800" i="1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/>
                  <a:t>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1800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𝑡</m:t>
                            </m:r>
                          </m:e>
                        </m:d>
                      </m:num>
                      <m:den>
                        <m:r>
                          <a:rPr lang="el-GR" sz="1800" i="1">
                            <a:latin typeface="Cambria Math"/>
                          </a:rPr>
                          <m:t>1+</m:t>
                        </m:r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l-GR" sz="1800" i="1">
                            <a:latin typeface="Cambria Math"/>
                          </a:rPr>
                          <m:t>(</m:t>
                        </m:r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  <m:r>
                          <a:rPr lang="el-GR" sz="1800" i="1">
                            <a:latin typeface="Cambria Math"/>
                          </a:rPr>
                          <m:t>−1)</m:t>
                        </m:r>
                      </m:den>
                    </m:f>
                  </m:oMath>
                </a14:m>
                <a:endParaRPr lang="el-GR" sz="1800" dirty="0"/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:r>
                  <a:rPr lang="el-GR" sz="1800" dirty="0" smtClean="0"/>
                  <a:t>Θέτοντας ως είσοδο τον γραμμικό συνδυασμό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𝛼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</a:t>
                </a:r>
                <a:r>
                  <a:rPr lang="el-GR" sz="1800" dirty="0" smtClean="0"/>
                  <a:t>η </a:t>
                </a:r>
                <a:r>
                  <a:rPr lang="el-GR" sz="1800" dirty="0"/>
                  <a:t>έξοδος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𝑦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είναι:  </a:t>
                </a:r>
                <a:endParaRPr lang="el-GR" sz="1800" dirty="0"/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1+</m:t>
                          </m:r>
                          <m:r>
                            <a:rPr lang="el-GR" sz="1800" i="1">
                              <a:latin typeface="Cambria Math"/>
                            </a:rPr>
                            <m:t>𝑥</m:t>
                          </m:r>
                          <m:r>
                            <a:rPr lang="el-GR" sz="1800" i="1">
                              <a:latin typeface="Cambria Math"/>
                            </a:rPr>
                            <m:t>(</m:t>
                          </m:r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  <m:r>
                            <a:rPr lang="el-GR" sz="1800" i="1">
                              <a:latin typeface="Cambria Math"/>
                            </a:rPr>
                            <m:t>−1)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l-GR" sz="1800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1+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l-GR" sz="1800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:r>
                  <a:rPr lang="el-GR" sz="1800" dirty="0"/>
                  <a:t>Ο γραμμικός συνδυασμός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>
                            <a:latin typeface="Cambria Math"/>
                          </a:rPr>
                          <m:t>𝑦</m:t>
                        </m:r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n-US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</a:t>
                </a:r>
                <a:r>
                  <a:rPr lang="el-GR" sz="1800" dirty="0"/>
                  <a:t>των εξόδων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είναι: </a:t>
                </a:r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𝑦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′</m:t>
                          </m:r>
                        </m:sup>
                      </m:sSup>
                      <m:r>
                        <a:rPr lang="el-GR" sz="1800" i="1">
                          <a:latin typeface="Cambria Math"/>
                        </a:rPr>
                        <m:t>(</m:t>
                      </m:r>
                      <m:r>
                        <a:rPr lang="en-US" sz="1800" i="1">
                          <a:latin typeface="Cambria Math"/>
                        </a:rPr>
                        <m:t>𝑡</m:t>
                      </m:r>
                      <m:r>
                        <a:rPr lang="en-US" sz="1800" i="1">
                          <a:latin typeface="Cambria Math"/>
                        </a:rPr>
                        <m:t>)=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l-GR" sz="18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800">
                              <a:latin typeface="Cambria Math"/>
                            </a:rPr>
                            <m:t>α</m:t>
                          </m:r>
                        </m:e>
                        <m:sub>
                          <m:r>
                            <a:rPr lang="el-GR" sz="1800">
                              <a:latin typeface="Cambria Math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>
                          <a:latin typeface="Cambria Math"/>
                        </a:rPr>
                        <m:t> </m:t>
                      </m:r>
                      <m:r>
                        <a:rPr lang="el-GR" sz="1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𝛼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sub>
                      </m:sSub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1+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</m:den>
                      </m:f>
                      <m:r>
                        <a:rPr lang="el-GR" sz="1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𝛼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sub>
                      </m:sSub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1+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l-GR" sz="1800" i="1">
                              <a:latin typeface="Cambria Math"/>
                            </a:rPr>
                            <m:t>(</m:t>
                          </m:r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  <m:r>
                            <a:rPr lang="el-GR" sz="1800" i="1">
                              <a:latin typeface="Cambria Math"/>
                            </a:rPr>
                            <m:t>−1)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:r>
                  <a:rPr lang="el-GR" sz="1800" dirty="0"/>
                  <a:t> </a:t>
                </a:r>
                <a:r>
                  <a:rPr lang="el-GR" sz="1800" dirty="0" smtClean="0"/>
                  <a:t>Παρατηρούμε ότι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𝑦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)≠</m:t>
                    </m:r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>
                            <a:latin typeface="Cambria Math"/>
                          </a:rPr>
                          <m:t>𝑦</m:t>
                        </m:r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 Άρα το δοθέν σύστημα δεν είναι </a:t>
                </a:r>
                <a:r>
                  <a:rPr lang="el-GR" sz="1800" dirty="0" smtClean="0"/>
                  <a:t>γραμμικό</a:t>
                </a:r>
                <a:r>
                  <a:rPr lang="el-GR" sz="1800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 b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0680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3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Για κάθε ένα από τα παρακάτω συστήματα, να εξετάσετε αν είναι αιτιατά ή όχι.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	1)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+3)</m:t>
                    </m:r>
                  </m:oMath>
                </a14:m>
                <a:r>
                  <a:rPr lang="el-GR" sz="1800" dirty="0"/>
                  <a:t>		2)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−</m:t>
                        </m:r>
                        <m:r>
                          <a:rPr lang="el-GR" sz="1800" i="1">
                            <a:latin typeface="Cambria Math"/>
                          </a:rPr>
                          <m:t>𝛼</m:t>
                        </m:r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sup>
                    </m:sSup>
                    <m:r>
                      <a:rPr lang="en-US" sz="1800" i="1">
                        <a:latin typeface="Cambria Math"/>
                      </a:rPr>
                      <m:t> </m:t>
                    </m:r>
                    <m:r>
                      <a:rPr lang="en-US" sz="1800" i="1">
                        <a:latin typeface="Cambria Math"/>
                      </a:rPr>
                      <m:t>𝑢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u="sng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 smtClean="0"/>
                  <a:t>Απάντηση</a:t>
                </a:r>
                <a:r>
                  <a:rPr lang="el-GR" sz="1800" dirty="0"/>
                  <a:t>:</a:t>
                </a:r>
              </a:p>
              <a:p>
                <a:pPr lvl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rabicParenR"/>
                </a:pPr>
                <a:r>
                  <a:rPr lang="el-GR" sz="1800" dirty="0"/>
                  <a:t>Είναι μη αιτιατό, επειδή η έξοδος εξαρτάται και από μελλοντικές τιμές της εισόδου.</a:t>
                </a:r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rabicParenR"/>
                </a:pPr>
                <a:r>
                  <a:rPr lang="el-GR" sz="1800" dirty="0"/>
                  <a:t>Είναι αιτιατό, επειδή η έξοδος εξαρτάται μόνο από την τρέχουσα τιμή της εισόδου. 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0680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4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Ποια από τα συστήματα που περιγράφονται από τις παρακάτω σχέσεις εισόδου – εξόδου είναι στατικά και ποια δυναμικά;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	</a:t>
                </a:r>
                <a:r>
                  <a:rPr lang="fr-FR" sz="1800" dirty="0" smtClean="0"/>
                  <a:t>1</a:t>
                </a:r>
                <a:r>
                  <a:rPr lang="fr-FR" sz="1800" dirty="0"/>
                  <a:t>) </a:t>
                </a:r>
                <a14:m>
                  <m:oMath xmlns:m="http://schemas.openxmlformats.org/officeDocument/2006/math">
                    <m:r>
                      <a:rPr lang="fr-FR" sz="1800" i="1">
                        <a:latin typeface="Cambria Math"/>
                      </a:rPr>
                      <m:t>𝑦</m:t>
                    </m:r>
                    <m:r>
                      <a:rPr lang="fr-FR" sz="1800" i="1">
                        <a:latin typeface="Cambria Math"/>
                      </a:rPr>
                      <m:t>(</m:t>
                    </m:r>
                    <m:r>
                      <a:rPr lang="fr-FR" sz="1800" i="1">
                        <a:latin typeface="Cambria Math"/>
                      </a:rPr>
                      <m:t>𝑡</m:t>
                    </m:r>
                    <m:r>
                      <a:rPr lang="fr-FR" sz="1800" i="1">
                        <a:latin typeface="Cambria Math"/>
                      </a:rPr>
                      <m:t>)=</m:t>
                    </m:r>
                    <m:r>
                      <a:rPr lang="el-GR" sz="1800" i="1">
                        <a:latin typeface="Cambria Math"/>
                      </a:rPr>
                      <m:t>𝛼</m:t>
                    </m:r>
                    <m:r>
                      <a:rPr lang="fr-FR" sz="1800" i="1">
                        <a:latin typeface="Cambria Math"/>
                      </a:rPr>
                      <m:t>𝑥</m:t>
                    </m:r>
                    <m:r>
                      <a:rPr lang="fr-FR" sz="1800" i="1">
                        <a:latin typeface="Cambria Math"/>
                      </a:rPr>
                      <m:t>(</m:t>
                    </m:r>
                    <m:r>
                      <a:rPr lang="fr-FR" sz="1800" i="1">
                        <a:latin typeface="Cambria Math"/>
                      </a:rPr>
                      <m:t>𝑡</m:t>
                    </m:r>
                    <m:r>
                      <a:rPr lang="fr-FR" sz="1800" i="1">
                        <a:latin typeface="Cambria Math"/>
                      </a:rPr>
                      <m:t>)</m:t>
                    </m:r>
                  </m:oMath>
                </a14:m>
                <a:r>
                  <a:rPr lang="fr-FR" sz="1800" dirty="0"/>
                  <a:t>	</a:t>
                </a:r>
                <a:r>
                  <a:rPr lang="el-GR" sz="1800" dirty="0" smtClean="0"/>
                  <a:t>	</a:t>
                </a:r>
                <a:r>
                  <a:rPr lang="fr-FR" sz="1800" dirty="0"/>
                  <a:t>	2) </a:t>
                </a:r>
                <a14:m>
                  <m:oMath xmlns:m="http://schemas.openxmlformats.org/officeDocument/2006/math">
                    <m:r>
                      <a:rPr lang="fr-FR" sz="1800" i="1">
                        <a:latin typeface="Cambria Math"/>
                      </a:rPr>
                      <m:t>𝑦</m:t>
                    </m:r>
                    <m:r>
                      <a:rPr lang="fr-FR" sz="1800" i="1">
                        <a:latin typeface="Cambria Math"/>
                      </a:rPr>
                      <m:t>(</m:t>
                    </m:r>
                    <m:r>
                      <a:rPr lang="fr-FR" sz="1800" i="1">
                        <a:latin typeface="Cambria Math"/>
                      </a:rPr>
                      <m:t>𝑡</m:t>
                    </m:r>
                    <m:r>
                      <a:rPr lang="fr-FR" sz="1800" i="1">
                        <a:latin typeface="Cambria Math"/>
                      </a:rPr>
                      <m:t>)=</m:t>
                    </m:r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fr-FR" sz="180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fr-FR" sz="1800" i="1" baseline="3000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sz="1800" i="1">
                        <a:latin typeface="Cambria Math"/>
                      </a:rPr>
                      <m:t>(</m:t>
                    </m:r>
                    <m:r>
                      <a:rPr lang="fr-FR" sz="1800" i="1">
                        <a:latin typeface="Cambria Math"/>
                      </a:rPr>
                      <m:t>𝑡</m:t>
                    </m:r>
                    <m:r>
                      <a:rPr lang="fr-FR" sz="1800" i="1">
                        <a:latin typeface="Cambria Math"/>
                      </a:rPr>
                      <m:t>)</m:t>
                    </m:r>
                  </m:oMath>
                </a14:m>
                <a:r>
                  <a:rPr lang="fr-FR" sz="1800" dirty="0"/>
                  <a:t> 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	</a:t>
                </a:r>
                <a:r>
                  <a:rPr lang="fr-FR" sz="1800" dirty="0" smtClean="0"/>
                  <a:t>3</a:t>
                </a:r>
                <a:r>
                  <a:rPr lang="fr-FR" sz="1800" dirty="0"/>
                  <a:t>) </a:t>
                </a:r>
                <a14:m>
                  <m:oMath xmlns:m="http://schemas.openxmlformats.org/officeDocument/2006/math">
                    <m:r>
                      <a:rPr lang="fr-FR" sz="1800" i="1">
                        <a:latin typeface="Cambria Math"/>
                      </a:rPr>
                      <m:t>𝑦</m:t>
                    </m:r>
                    <m:r>
                      <a:rPr lang="fr-FR" sz="1800" i="1">
                        <a:latin typeface="Cambria Math"/>
                      </a:rPr>
                      <m:t>(</m:t>
                    </m:r>
                    <m:r>
                      <a:rPr lang="fr-FR" sz="1800" i="1">
                        <a:latin typeface="Cambria Math"/>
                      </a:rPr>
                      <m:t>𝑡</m:t>
                    </m:r>
                    <m:r>
                      <a:rPr lang="fr-FR" sz="1800" i="1">
                        <a:latin typeface="Cambria Math"/>
                      </a:rPr>
                      <m:t>)=</m:t>
                    </m:r>
                    <m:r>
                      <a:rPr lang="fr-FR" sz="1800" i="1">
                        <a:latin typeface="Cambria Math"/>
                      </a:rPr>
                      <m:t>𝑥</m:t>
                    </m:r>
                    <m:r>
                      <a:rPr lang="fr-FR" sz="1800" i="1">
                        <a:latin typeface="Cambria Math"/>
                      </a:rPr>
                      <m:t>(</m:t>
                    </m:r>
                    <m:r>
                      <a:rPr lang="fr-FR" sz="1800" i="1">
                        <a:latin typeface="Cambria Math"/>
                      </a:rPr>
                      <m:t>𝑡</m:t>
                    </m:r>
                    <m:r>
                      <a:rPr lang="fr-FR" sz="1800" i="1">
                        <a:latin typeface="Cambria Math"/>
                      </a:rPr>
                      <m:t>)+2</m:t>
                    </m:r>
                    <m:r>
                      <a:rPr lang="fr-FR" sz="1800" i="1">
                        <a:latin typeface="Cambria Math"/>
                      </a:rPr>
                      <m:t>𝑥</m:t>
                    </m:r>
                    <m:r>
                      <a:rPr lang="fr-FR" sz="1800" i="1">
                        <a:latin typeface="Cambria Math"/>
                      </a:rPr>
                      <m:t>(</m:t>
                    </m:r>
                    <m:r>
                      <a:rPr lang="fr-FR" sz="1800" i="1">
                        <a:latin typeface="Cambria Math"/>
                      </a:rPr>
                      <m:t>𝑡</m:t>
                    </m:r>
                    <m:r>
                      <a:rPr lang="fr-FR" sz="1800" i="1">
                        <a:latin typeface="Cambria Math"/>
                      </a:rPr>
                      <m:t>−1)</m:t>
                    </m:r>
                  </m:oMath>
                </a14:m>
                <a:r>
                  <a:rPr lang="fr-FR" sz="1800" dirty="0"/>
                  <a:t>		4) </a:t>
                </a:r>
                <a14:m>
                  <m:oMath xmlns:m="http://schemas.openxmlformats.org/officeDocument/2006/math">
                    <m:r>
                      <a:rPr lang="fr-FR" sz="1800" i="1">
                        <a:latin typeface="Cambria Math"/>
                      </a:rPr>
                      <m:t>𝑦</m:t>
                    </m:r>
                    <m:r>
                      <a:rPr lang="fr-FR" sz="1800" i="1">
                        <a:latin typeface="Cambria Math"/>
                      </a:rPr>
                      <m:t>(</m:t>
                    </m:r>
                    <m:r>
                      <a:rPr lang="fr-FR" sz="1800" i="1">
                        <a:latin typeface="Cambria Math"/>
                      </a:rPr>
                      <m:t>𝑡</m:t>
                    </m:r>
                    <m:r>
                      <a:rPr lang="fr-FR" sz="1800" i="1">
                        <a:latin typeface="Cambria Math"/>
                      </a:rPr>
                      <m:t>)=</m:t>
                    </m:r>
                    <m:r>
                      <a:rPr lang="fr-FR" sz="1800" i="1">
                        <a:latin typeface="Cambria Math"/>
                      </a:rPr>
                      <m:t>𝑦</m:t>
                    </m:r>
                    <m:r>
                      <a:rPr lang="fr-FR" sz="1800" i="1">
                        <a:latin typeface="Cambria Math"/>
                      </a:rPr>
                      <m:t>(</m:t>
                    </m:r>
                    <m:r>
                      <a:rPr lang="fr-FR" sz="1800" i="1">
                        <a:latin typeface="Cambria Math"/>
                      </a:rPr>
                      <m:t>𝑡</m:t>
                    </m:r>
                    <m:r>
                      <a:rPr lang="fr-FR" sz="1800" i="1">
                        <a:latin typeface="Cambria Math"/>
                      </a:rPr>
                      <m:t>−1)+</m:t>
                    </m:r>
                    <m:r>
                      <a:rPr lang="fr-FR" sz="1800" i="1">
                        <a:latin typeface="Cambria Math"/>
                      </a:rPr>
                      <m:t>𝑥</m:t>
                    </m:r>
                    <m:r>
                      <a:rPr lang="fr-FR" sz="1800" i="1">
                        <a:latin typeface="Cambria Math"/>
                      </a:rPr>
                      <m:t>(</m:t>
                    </m:r>
                    <m:r>
                      <a:rPr lang="fr-FR" sz="1800" i="1">
                        <a:latin typeface="Cambria Math"/>
                      </a:rPr>
                      <m:t>𝑡</m:t>
                    </m:r>
                    <m:r>
                      <a:rPr lang="fr-FR" sz="1800" i="1">
                        <a:latin typeface="Cambria Math"/>
                      </a:rPr>
                      <m:t>)</m:t>
                    </m:r>
                  </m:oMath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</a:t>
                </a:r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rabicParenR"/>
                </a:pPr>
                <a:r>
                  <a:rPr lang="el-GR" sz="1800" dirty="0" smtClean="0"/>
                  <a:t>Είναι </a:t>
                </a:r>
                <a:r>
                  <a:rPr lang="el-GR" sz="1800" dirty="0"/>
                  <a:t>στατικό, επειδή η έξοδος </a:t>
                </a:r>
                <a:r>
                  <a:rPr lang="el-GR" sz="1800" dirty="0" smtClean="0"/>
                  <a:t>στη </a:t>
                </a:r>
                <a:r>
                  <a:rPr lang="el-GR" sz="1800" dirty="0"/>
                  <a:t>χρονική στιγμή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𝑡</m:t>
                    </m:r>
                  </m:oMath>
                </a14:m>
                <a:r>
                  <a:rPr lang="el-GR" sz="1800" dirty="0"/>
                  <a:t> εξαρτάται από την είσοδο μόνο στην ίδια χρονική στιγμή.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rabicParenR"/>
                </a:pPr>
                <a:r>
                  <a:rPr lang="el-GR" sz="1800" dirty="0" smtClean="0"/>
                  <a:t>Είναι </a:t>
                </a:r>
                <a:r>
                  <a:rPr lang="el-GR" sz="1800" dirty="0"/>
                  <a:t>στατικό (ομοίως).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rabicParenR"/>
                </a:pPr>
                <a:r>
                  <a:rPr lang="el-GR" sz="1800" dirty="0" smtClean="0"/>
                  <a:t>Είναι </a:t>
                </a:r>
                <a:r>
                  <a:rPr lang="el-GR" sz="1800" dirty="0"/>
                  <a:t>δυναμικό, επειδή η έξοδος </a:t>
                </a:r>
                <a:r>
                  <a:rPr lang="el-GR" sz="1800" dirty="0" smtClean="0"/>
                  <a:t>στη </a:t>
                </a:r>
                <a:r>
                  <a:rPr lang="el-GR" sz="1800" dirty="0"/>
                  <a:t>χρονική στιγμή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𝑡</m:t>
                    </m:r>
                  </m:oMath>
                </a14:m>
                <a:r>
                  <a:rPr lang="el-GR" sz="1800" dirty="0"/>
                  <a:t> εξαρτάται από την είσοδο σε προγενέστερη χρονική στιγμή.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rabicParenR"/>
                </a:pPr>
                <a:r>
                  <a:rPr lang="el-GR" sz="1800" dirty="0" smtClean="0"/>
                  <a:t>Είναι </a:t>
                </a:r>
                <a:r>
                  <a:rPr lang="el-GR" sz="1800" dirty="0"/>
                  <a:t>δυναμικό, επειδή η έξοδος </a:t>
                </a:r>
                <a:r>
                  <a:rPr lang="el-GR" sz="1800" dirty="0" smtClean="0"/>
                  <a:t>στη </a:t>
                </a:r>
                <a:r>
                  <a:rPr lang="el-GR" sz="1800" dirty="0"/>
                  <a:t>χρονική στιγμή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𝑡</m:t>
                    </m:r>
                  </m:oMath>
                </a14:m>
                <a:r>
                  <a:rPr lang="el-GR" sz="1800" dirty="0"/>
                  <a:t> εξαρτάται από την έξοδο σε προγενέστερη χρονική στιγμή, άρα και από την είσοδο σε προγενέστερη στιγμή</a:t>
                </a:r>
                <a:r>
                  <a:rPr lang="el-GR" sz="1800" dirty="0" smtClean="0"/>
                  <a:t>.</a:t>
                </a: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 r="-81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0680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5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Ελέγξτε αν το σύστημα που περιγράφεται από τη σχέση εισόδου – εξόδου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 </m:t>
                    </m:r>
                    <m:r>
                      <a:rPr lang="el-GR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είναι χρονικά αμετάβλητο ή μεταβαλλόμενο.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 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 smtClean="0"/>
                  <a:t>Απάντηση</a:t>
                </a:r>
                <a:r>
                  <a:rPr lang="el-GR" sz="1800" dirty="0" smtClean="0"/>
                  <a:t>: 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Στο δοθέν σύστημα θέτουμε ως είσοδο το σήμα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όπου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 μία τυχαία τιμή χρονικής ολίσθησης και λαμβάνουμε ως έξοδο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n-US" sz="1800" i="1">
                        <a:latin typeface="Cambria Math"/>
                      </a:rPr>
                      <m:t> </m:t>
                    </m:r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  <m:r>
                          <a:rPr lang="el-GR" sz="1800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Παρατηρούμε </a:t>
                </a:r>
                <a:r>
                  <a:rPr lang="el-GR" sz="1800" dirty="0"/>
                  <a:t>ότι η έξοδος αυτή δεν ταυτίζεται με την μετατοπισμένη κατά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 έξοδο, δηλ. την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  <m:r>
                          <a:rPr lang="el-GR" sz="1800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  <m:r>
                          <a:rPr lang="el-GR" sz="1800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sz="1800" i="1">
                        <a:latin typeface="Cambria Math"/>
                      </a:rPr>
                      <m:t> </m:t>
                    </m:r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  <m:r>
                          <a:rPr lang="el-GR" sz="1800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Επομένως</a:t>
                </a:r>
                <a:r>
                  <a:rPr lang="el-GR" sz="1800" dirty="0"/>
                  <a:t>, το σύστημα είναι χρονικά μεταβαλλόμενο</a:t>
                </a:r>
                <a:r>
                  <a:rPr lang="el-GR" sz="1800" dirty="0" smtClean="0"/>
                  <a:t>.</a:t>
                </a: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0680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6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Ελέγξτε αν το σύστημα που περιγράφεται από τη σχέση εισόδου – εξόδου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l-GR" sz="1800" i="1"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1800" i="1">
                            <a:latin typeface="Cambria Math"/>
                          </a:rPr>
                          <m:t>𝑐𝑜𝑠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>
                                <a:latin typeface="Cambria Math"/>
                              </a:rPr>
                              <m:t> 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𝑥</m:t>
                            </m:r>
                            <m:d>
                              <m:d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𝑡</m:t>
                                </m:r>
                              </m:e>
                            </m:d>
                            <m:r>
                              <a:rPr lang="el-GR" sz="1800" i="1">
                                <a:latin typeface="Cambria Math"/>
                              </a:rPr>
                              <m:t> </m:t>
                            </m:r>
                          </m:e>
                        </m:d>
                      </m:e>
                    </m:func>
                  </m:oMath>
                </a14:m>
                <a:r>
                  <a:rPr lang="el-GR" sz="1800" dirty="0"/>
                  <a:t> είναι χρονικά αμετάβλητο ή μεταβαλλόμενο.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 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Στο δοθέν σύστημα θέτουμε ως είσοδο το σήμα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όπου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 μία τυχαία τιμή χρονικής ολίσθησης και έχουμε ως έξοδο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𝑐𝑜𝑠</m:t>
                    </m:r>
                    <m:r>
                      <a:rPr lang="el-GR" sz="1800">
                        <a:latin typeface="Cambria Math"/>
                      </a:rPr>
                      <m:t>⁡</m:t>
                    </m:r>
                    <m:r>
                      <a:rPr lang="el-GR" sz="1800" i="1">
                        <a:latin typeface="Cambria Math"/>
                      </a:rPr>
                      <m:t>[ </m:t>
                    </m:r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  <m:r>
                          <a:rPr lang="el-GR" sz="1800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l-GR" sz="1800" i="1">
                        <a:latin typeface="Cambria Math"/>
                      </a:rPr>
                      <m:t> ]</m:t>
                    </m:r>
                  </m:oMath>
                </a14:m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Παρατηρούμε </a:t>
                </a:r>
                <a:r>
                  <a:rPr lang="el-GR" sz="1800" dirty="0"/>
                  <a:t>ότι η έξοδος αυτή ταυτίζεται με την μετατοπισμένη κατά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 έξοδο, δηλ. την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  <m:r>
                          <a:rPr lang="el-GR" sz="1800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𝑐𝑜𝑠</m:t>
                    </m:r>
                    <m:r>
                      <a:rPr lang="el-GR" sz="1800">
                        <a:latin typeface="Cambria Math"/>
                      </a:rPr>
                      <m:t>⁡</m:t>
                    </m:r>
                    <m:r>
                      <a:rPr lang="el-GR" sz="1800" i="1">
                        <a:latin typeface="Cambria Math"/>
                      </a:rPr>
                      <m:t>[ </m:t>
                    </m:r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  <m:r>
                          <a:rPr lang="el-GR" sz="1800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l-GR" sz="1800" i="1">
                        <a:latin typeface="Cambria Math"/>
                      </a:rPr>
                      <m:t> ]</m:t>
                    </m:r>
                  </m:oMath>
                </a14:m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Επομένως</a:t>
                </a:r>
                <a:r>
                  <a:rPr lang="el-GR" sz="1800" dirty="0"/>
                  <a:t>, το σύστημα είναι χρονικά αμετάβλητο</a:t>
                </a:r>
                <a:r>
                  <a:rPr lang="el-GR" sz="1800" dirty="0" smtClean="0"/>
                  <a:t>.</a:t>
                </a: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0680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7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Ελέγξτε αν το σύστημα που περιγράφεται από τη σχέση εισόδου – εξόδου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l-GR" sz="1800" i="1">
                            <a:latin typeface="Cambria Math"/>
                          </a:rPr>
                        </m:ctrlPr>
                      </m:funcPr>
                      <m:fNam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𝑡</m:t>
                            </m:r>
                          </m:e>
                        </m:d>
                        <m:r>
                          <a:rPr lang="en-US" sz="1800" i="1">
                            <a:latin typeface="Cambria Math"/>
                          </a:rPr>
                          <m:t> </m:t>
                        </m:r>
                        <m:r>
                          <a:rPr lang="en-US" sz="1800" i="1">
                            <a:latin typeface="Cambria Math"/>
                          </a:rPr>
                          <m:t>𝑠𝑖𝑛</m:t>
                        </m:r>
                      </m:fName>
                      <m:e>
                        <m:r>
                          <a:rPr lang="el-GR" sz="1800" i="1">
                            <a:latin typeface="Cambria Math"/>
                          </a:rPr>
                          <m:t>(</m:t>
                        </m:r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  <m:r>
                          <a:rPr lang="el-GR" sz="1800" i="1">
                            <a:latin typeface="Cambria Math"/>
                          </a:rPr>
                          <m:t>)</m:t>
                        </m:r>
                      </m:e>
                    </m:func>
                  </m:oMath>
                </a14:m>
                <a:r>
                  <a:rPr lang="el-GR" sz="1800" dirty="0"/>
                  <a:t> είναι χρονικά αμετάβλητο ή μεταβαλλόμενο.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 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 smtClean="0"/>
                  <a:t>Απάντηση</a:t>
                </a:r>
                <a:r>
                  <a:rPr lang="el-GR" sz="1800" dirty="0" smtClean="0"/>
                  <a:t>: Στο δοθέν σύστημα για είσοδο το σήμα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 μία τυχαία τιμή χρονικής ολίσθησης), η έξοδος είναι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  <m:r>
                          <a:rPr lang="el-GR" sz="1800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l-GR" sz="1800" i="1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800">
                        <a:latin typeface="Cambria Math"/>
                      </a:rPr>
                      <m:t>sin</m:t>
                    </m:r>
                    <m:r>
                      <a:rPr lang="el-GR" sz="1800">
                        <a:latin typeface="Cambria Math"/>
                      </a:rPr>
                      <m:t>⁡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 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Παρατηρούμε ότι η έξοδος αυτή δεν ταυτίζεται με την μετατοπισμένη κατά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 έξοδο, δηλ. την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  <m:r>
                          <a:rPr lang="el-GR" sz="1800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  <m:r>
                          <a:rPr lang="el-GR" sz="1800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l-GR" sz="1800" i="1">
                        <a:latin typeface="Cambria Math"/>
                      </a:rPr>
                      <m:t> </m:t>
                    </m:r>
                    <m:r>
                      <a:rPr lang="el-GR" sz="1800" i="1">
                        <a:latin typeface="Cambria Math"/>
                      </a:rPr>
                      <m:t>𝑠𝑖𝑛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  <m:r>
                          <a:rPr lang="el-GR" sz="1800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l-GR" sz="1800" i="1">
                        <a:latin typeface="Cambria Math"/>
                      </a:rPr>
                      <m:t>.</m:t>
                    </m:r>
                  </m:oMath>
                </a14:m>
                <a:endParaRPr lang="el-GR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Επομένως το σύστημα είναι χρονικά </a:t>
                </a:r>
                <a:r>
                  <a:rPr lang="el-GR" sz="1800" dirty="0" smtClean="0"/>
                  <a:t>μεταβαλλόμενο.</a:t>
                </a: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0680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8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Να ελέγξετε αν το </a:t>
                </a:r>
                <a:r>
                  <a:rPr lang="el-GR" sz="1800" dirty="0" smtClean="0"/>
                  <a:t>σύστημα που περιγράφεται </a:t>
                </a:r>
                <a:r>
                  <a:rPr lang="el-GR" sz="1800" dirty="0"/>
                  <a:t>από </a:t>
                </a:r>
                <a:r>
                  <a:rPr lang="el-GR" sz="1800" dirty="0" smtClean="0"/>
                  <a:t>τη σχέση εισόδου </a:t>
                </a:r>
                <a:r>
                  <a:rPr lang="el-GR" sz="1800" dirty="0"/>
                  <a:t>– εξόδου είναι ΦΕΦΕ </a:t>
                </a:r>
                <a:r>
                  <a:rPr lang="el-GR" sz="1800" dirty="0" smtClean="0"/>
                  <a:t>ευσταθές </a:t>
                </a:r>
                <a:r>
                  <a:rPr lang="el-GR" sz="1800" dirty="0"/>
                  <a:t>ή </a:t>
                </a:r>
                <a:r>
                  <a:rPr lang="el-GR" sz="1800" dirty="0" smtClean="0"/>
                  <a:t>όχι:</a:t>
                </a:r>
                <a:endParaRPr lang="el-GR" sz="1800" dirty="0"/>
              </a:p>
              <a:p>
                <a:pPr marL="0" lv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l-GR" sz="18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𝑠𝑖𝑛</m:t>
                          </m:r>
                        </m:fName>
                        <m:e>
                          <m:r>
                            <a:rPr lang="el-GR" sz="1800" i="1">
                              <a:latin typeface="Cambria Math"/>
                            </a:rPr>
                            <m:t>(</m:t>
                          </m:r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  <m:r>
                            <a:rPr lang="el-GR" sz="1800" i="1">
                              <a:latin typeface="Cambria Math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 smtClean="0"/>
                  <a:t>Απάντηση</a:t>
                </a:r>
                <a:r>
                  <a:rPr lang="el-GR" sz="1800" dirty="0"/>
                  <a:t>: </a:t>
                </a:r>
              </a:p>
              <a:p>
                <a:pPr marL="0" lv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Από τη σχέση ορισμού του συστήματος και λαμβάνοντας υπόψη ότι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l-GR" sz="1800">
                                <a:latin typeface="Cambria Math"/>
                              </a:rPr>
                              <m:t>sin</m:t>
                            </m:r>
                          </m:fName>
                          <m:e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𝑡</m:t>
                            </m:r>
                          </m:e>
                        </m:func>
                      </m:e>
                    </m:d>
                    <m:r>
                      <a:rPr lang="el-GR" sz="1800" i="1">
                        <a:latin typeface="Cambria Math"/>
                      </a:rPr>
                      <m:t>≤1</m:t>
                    </m:r>
                  </m:oMath>
                </a14:m>
                <a:r>
                  <a:rPr lang="el-GR" sz="1800" dirty="0"/>
                  <a:t>, έχουμε</a:t>
                </a:r>
                <a:r>
                  <a:rPr lang="el-GR" sz="1800" dirty="0" smtClean="0"/>
                  <a:t>:</a:t>
                </a:r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𝑦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a:rPr lang="en-US" sz="1800" i="1">
                                  <a:latin typeface="Cambria Math"/>
                                </a:rPr>
                                <m:t>𝑥</m:t>
                              </m:r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n-US" sz="18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𝑠𝑖𝑛</m:t>
                              </m:r>
                            </m:fName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)</m:t>
                              </m:r>
                            </m:e>
                          </m:func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</m:e>
                      </m:d>
                      <m:d>
                        <m:dPr>
                          <m:begChr m:val="|"/>
                          <m:endChr m:val="|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a:rPr lang="en-US" sz="1800" i="1">
                                  <a:latin typeface="Cambria Math"/>
                                </a:rPr>
                                <m:t>𝑠𝑖𝑛</m:t>
                              </m:r>
                            </m:fName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)</m:t>
                              </m:r>
                            </m:e>
                          </m:func>
                        </m:e>
                      </m:d>
                      <m:r>
                        <a:rPr lang="el-GR" sz="1800" i="1">
                          <a:latin typeface="Cambria Math"/>
                        </a:rPr>
                        <m:t>≤</m:t>
                      </m:r>
                      <m:d>
                        <m:dPr>
                          <m:begChr m:val="|"/>
                          <m:endChr m:val="|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παραπάνω σχέση περιγράφει ότι αν η είσοδος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είναι φραγμένη, τότε και η έξοδος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𝑦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θα είναι επίσης φραγμένη. </a:t>
                </a:r>
                <a:endParaRPr lang="el-GR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Επομένως </a:t>
                </a:r>
                <a:r>
                  <a:rPr lang="el-GR" sz="1800" dirty="0"/>
                  <a:t>το σύστημα είναι ΦΕΦΕ ευσταθές</a:t>
                </a:r>
                <a:r>
                  <a:rPr lang="el-GR" sz="1800" dirty="0" smtClean="0"/>
                  <a:t>.</a:t>
                </a: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0680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9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Να ελέγξετε αν το </a:t>
                </a:r>
                <a:r>
                  <a:rPr lang="el-GR" sz="1800" dirty="0" smtClean="0"/>
                  <a:t>σύστημα που περιγράφεται </a:t>
                </a:r>
                <a:r>
                  <a:rPr lang="el-GR" sz="1800" dirty="0"/>
                  <a:t>από </a:t>
                </a:r>
                <a:r>
                  <a:rPr lang="el-GR" sz="1800" dirty="0" smtClean="0"/>
                  <a:t>τη σχέση εισόδου </a:t>
                </a:r>
                <a:r>
                  <a:rPr lang="el-GR" sz="1800" dirty="0"/>
                  <a:t>– εξόδου είναι ΦΕΦΕ </a:t>
                </a:r>
                <a:r>
                  <a:rPr lang="el-GR" sz="1800" dirty="0" smtClean="0"/>
                  <a:t>ευσταθές </a:t>
                </a:r>
                <a:r>
                  <a:rPr lang="el-GR" sz="1800" dirty="0"/>
                  <a:t>ή </a:t>
                </a:r>
                <a:r>
                  <a:rPr lang="el-GR" sz="1800" dirty="0" smtClean="0"/>
                  <a:t>όχι:</a:t>
                </a:r>
              </a:p>
              <a:p>
                <a:pPr marL="0" lv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nary>
                        <m:naryPr>
                          <m:limLoc m:val="subSup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sup>
                        <m:e>
                          <m:r>
                            <a:rPr lang="el-GR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𝜏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𝑑</m:t>
                          </m:r>
                          <m:r>
                            <a:rPr lang="el-GR" sz="1800" i="1">
                              <a:latin typeface="Cambria Math"/>
                            </a:rPr>
                            <m:t>𝜏</m:t>
                          </m:r>
                        </m:e>
                      </m:nary>
                    </m:oMath>
                  </m:oMathPara>
                </a14:m>
                <a:endParaRPr lang="el-GR" sz="1800" dirty="0" smtClean="0"/>
              </a:p>
              <a:p>
                <a:pPr marL="0" lv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 smtClean="0"/>
                  <a:t>Απάντηση</a:t>
                </a:r>
                <a:r>
                  <a:rPr lang="el-GR" sz="1800" dirty="0"/>
                  <a:t>: </a:t>
                </a:r>
                <a:endParaRPr lang="el-GR" sz="1800" dirty="0" smtClean="0"/>
              </a:p>
              <a:p>
                <a:pPr marL="0" lv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Ας </a:t>
                </a:r>
                <a:r>
                  <a:rPr lang="el-GR" sz="1800" dirty="0"/>
                  <a:t>θεωρήσουμε ότι ως είσοδο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στο σύστημα δίνουμε μια φραγμένη συνάρτηση, δηλαδή ότι ισχύει: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  <m:r>
                          <a:rPr lang="el-GR" sz="1800" i="1">
                            <a:latin typeface="Cambria Math"/>
                          </a:rPr>
                          <m:t>(</m:t>
                        </m:r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  <m:r>
                          <a:rPr lang="el-GR" sz="1800" i="1">
                            <a:latin typeface="Cambria Math"/>
                          </a:rPr>
                          <m:t>)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≤</m:t>
                    </m:r>
                    <m:r>
                      <a:rPr lang="el-GR" sz="1800" i="1">
                        <a:latin typeface="Cambria Math"/>
                      </a:rPr>
                      <m:t>𝑎</m:t>
                    </m:r>
                  </m:oMath>
                </a14:m>
                <a:r>
                  <a:rPr lang="el-GR" sz="1800" dirty="0"/>
                  <a:t>. Η έξοδος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𝑦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υπολογίζεται ως: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𝑦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nary>
                        <m:naryPr>
                          <m:limLoc m:val="subSup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sup>
                        <m:e>
                          <m:r>
                            <a:rPr lang="el-GR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𝜏</m:t>
                              </m:r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𝑑</m:t>
                          </m:r>
                          <m:r>
                            <a:rPr lang="el-GR" sz="1800" i="1">
                              <a:latin typeface="Cambria Math"/>
                            </a:rPr>
                            <m:t>𝜏</m:t>
                          </m:r>
                        </m:e>
                      </m:nary>
                      <m:r>
                        <a:rPr lang="el-GR" sz="1800" i="1">
                          <a:latin typeface="Cambria Math"/>
                        </a:rPr>
                        <m:t>≤ </m:t>
                      </m:r>
                      <m:nary>
                        <m:naryPr>
                          <m:limLoc m:val="subSup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sup>
                        <m:e>
                          <m:r>
                            <a:rPr lang="el-GR" sz="1800" i="1">
                              <a:latin typeface="Cambria Math"/>
                            </a:rPr>
                            <m:t>𝛼</m:t>
                          </m:r>
                          <m:r>
                            <a:rPr lang="el-GR" sz="1800" i="1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𝑑</m:t>
                          </m:r>
                          <m:r>
                            <a:rPr lang="el-GR" sz="1800" i="1">
                              <a:latin typeface="Cambria Math"/>
                            </a:rPr>
                            <m:t>𝜏</m:t>
                          </m:r>
                        </m:e>
                      </m:nary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𝛼</m:t>
                      </m:r>
                      <m:nary>
                        <m:naryPr>
                          <m:limLoc m:val="subSup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𝑑</m:t>
                          </m:r>
                          <m:r>
                            <a:rPr lang="el-GR" sz="1800" i="1">
                              <a:latin typeface="Cambria Math"/>
                            </a:rPr>
                            <m:t>𝜏</m:t>
                          </m:r>
                        </m:e>
                      </m:nary>
                      <m:r>
                        <a:rPr lang="el-GR" sz="1800" i="1">
                          <a:latin typeface="Cambria Math"/>
                        </a:rPr>
                        <m:t>=∞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Επομένως, η έξοδος δεν είναι φραγμένη, άρα το σύστημα είναι ασταθές</a:t>
                </a:r>
                <a:r>
                  <a:rPr lang="el-GR" sz="1800" dirty="0" smtClean="0"/>
                  <a:t>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34885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10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:r>
                  <a:rPr lang="el-GR" sz="1800" dirty="0"/>
                  <a:t>Να εξετάσετε αν το σύστημα που περιγράφεται από την παρακάτω σχέση και ονομάζεται </a:t>
                </a:r>
                <a:r>
                  <a:rPr lang="el-GR" sz="1800" dirty="0" err="1"/>
                  <a:t>διαφοριστής</a:t>
                </a:r>
                <a:r>
                  <a:rPr lang="el-GR" sz="1800" dirty="0"/>
                  <a:t>, είναι γραμμικό, χρονικά αναλλοίωτο και αιτιατό. </a:t>
                </a:r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l-GR" sz="1800" b="1" i="1">
                          <a:latin typeface="Cambria Math"/>
                        </a:rPr>
                        <m:t>𝑺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 </m:t>
                          </m:r>
                          <m:r>
                            <a:rPr lang="el-GR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sup>
                        <m:e>
                          <m:r>
                            <a:rPr lang="el-GR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𝜏</m:t>
                              </m:r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 </m:t>
                          </m:r>
                          <m:r>
                            <a:rPr lang="el-GR" sz="1800" i="1">
                              <a:latin typeface="Cambria Math"/>
                            </a:rPr>
                            <m:t>𝑑</m:t>
                          </m:r>
                          <m:r>
                            <a:rPr lang="el-GR" sz="1800" i="1">
                              <a:latin typeface="Cambria Math"/>
                            </a:rPr>
                            <m:t>𝜏</m:t>
                          </m:r>
                        </m:e>
                      </m:nary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α) Έλεγχος για την γραμμικότητα:  Αν το σήμα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 baseline="-2500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είναι η είσοδος του ολοκληρωτή, τότε η έξοδος του είναι το </a:t>
                </a:r>
                <a14:m>
                  <m:oMath xmlns:m="http://schemas.openxmlformats.org/officeDocument/2006/math">
                    <m:nary>
                      <m:naryPr>
                        <m:limLoc m:val="undOvr"/>
                        <m:ctrlPr>
                          <a:rPr lang="el-GR" sz="1800" i="1">
                            <a:latin typeface="Cambria Math"/>
                          </a:rPr>
                        </m:ctrlPr>
                      </m:naryPr>
                      <m:sub>
                        <m:r>
                          <a:rPr lang="el-GR" sz="1800" i="1">
                            <a:latin typeface="Cambria Math"/>
                          </a:rPr>
                          <m:t>−∞</m:t>
                        </m:r>
                      </m:sub>
                      <m:sup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sup>
                      <m:e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𝜏</m:t>
                            </m:r>
                          </m:e>
                        </m:d>
                        <m:r>
                          <a:rPr lang="el-GR" sz="1800" i="1">
                            <a:latin typeface="Cambria Math"/>
                          </a:rPr>
                          <m:t> </m:t>
                        </m:r>
                        <m:r>
                          <a:rPr lang="el-GR" sz="1800" i="1">
                            <a:latin typeface="Cambria Math"/>
                          </a:rPr>
                          <m:t>𝑑</m:t>
                        </m:r>
                        <m:r>
                          <a:rPr lang="el-GR" sz="1800" i="1">
                            <a:latin typeface="Cambria Math"/>
                          </a:rPr>
                          <m:t>𝜏</m:t>
                        </m:r>
                      </m:e>
                    </m:nary>
                  </m:oMath>
                </a14:m>
                <a:r>
                  <a:rPr lang="el-GR" sz="1800" dirty="0"/>
                  <a:t>, ενώ αν η είσοδος είναι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 baseline="-2500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τότε η έξοδος είναι το</a:t>
                </a:r>
                <a14:m>
                  <m:oMath xmlns:m="http://schemas.openxmlformats.org/officeDocument/2006/math">
                    <m:nary>
                      <m:naryPr>
                        <m:limLoc m:val="undOvr"/>
                        <m:ctrlPr>
                          <a:rPr lang="el-GR" sz="1800" i="1">
                            <a:latin typeface="Cambria Math"/>
                          </a:rPr>
                        </m:ctrlPr>
                      </m:naryPr>
                      <m:sub>
                        <m:r>
                          <a:rPr lang="el-GR" sz="1800" i="1">
                            <a:latin typeface="Cambria Math"/>
                          </a:rPr>
                          <m:t>−∞</m:t>
                        </m:r>
                      </m:sub>
                      <m:sup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sup>
                      <m:e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𝜏</m:t>
                            </m:r>
                          </m:e>
                        </m:d>
                        <m:r>
                          <a:rPr lang="el-GR" sz="1800" i="1">
                            <a:latin typeface="Cambria Math"/>
                          </a:rPr>
                          <m:t> </m:t>
                        </m:r>
                        <m:r>
                          <a:rPr lang="el-GR" sz="1800" i="1">
                            <a:latin typeface="Cambria Math"/>
                          </a:rPr>
                          <m:t>𝑑</m:t>
                        </m:r>
                        <m:r>
                          <a:rPr lang="el-GR" sz="1800" i="1">
                            <a:latin typeface="Cambria Math"/>
                          </a:rPr>
                          <m:t>𝜏</m:t>
                        </m:r>
                      </m:e>
                    </m:nary>
                  </m:oMath>
                </a14:m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:r>
                  <a:rPr lang="el-GR" sz="1800" dirty="0" smtClean="0"/>
                  <a:t>Αν </a:t>
                </a:r>
                <a:r>
                  <a:rPr lang="el-GR" sz="1800" dirty="0"/>
                  <a:t>στην είσοδο του συστήματος τεθεί ο γραμμικός συνδυασμός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𝛼</m:t>
                        </m:r>
                      </m:e>
                      <m:sub>
                        <m:r>
                          <a:rPr lang="el-GR" sz="1800" i="1" baseline="-2500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 baseline="-2500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)+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𝛼</m:t>
                        </m:r>
                      </m:e>
                      <m:sub>
                        <m:r>
                          <a:rPr lang="el-GR" sz="1800" i="1" baseline="-2500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 baseline="-2500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τότε η έξοδος είναι:</a:t>
                </a:r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sup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l-GR" sz="1800" i="1" baseline="-2500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l-GR" sz="1800" i="1">
                                  <a:latin typeface="Cambria Math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l-GR" sz="1800" i="1" baseline="-2500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l-GR" sz="1800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)+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l-GR" sz="1800" i="1" baseline="-2500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l-GR" sz="1800" i="1">
                                  <a:latin typeface="Cambria Math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l-GR" sz="1800" i="1" baseline="-2500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𝑑</m:t>
                          </m:r>
                          <m:r>
                            <a:rPr lang="el-GR" sz="1800" i="1">
                              <a:latin typeface="Cambria Math"/>
                            </a:rPr>
                            <m:t>𝜏</m:t>
                          </m:r>
                        </m:e>
                      </m:nary>
                      <m:r>
                        <a:rPr lang="el-GR" sz="1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𝛼</m:t>
                          </m:r>
                        </m:e>
                        <m:sub>
                          <m:r>
                            <a:rPr lang="el-GR" sz="1800" i="1" baseline="-25000">
                              <a:latin typeface="Cambria Math"/>
                            </a:rPr>
                            <m:t>1</m:t>
                          </m:r>
                        </m:sub>
                      </m:sSub>
                      <m:nary>
                        <m:naryPr>
                          <m:limLoc m:val="undOvr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sup>
                        <m:e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l-GR" sz="1800" i="1" baseline="-2500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 </m:t>
                          </m:r>
                          <m:r>
                            <a:rPr lang="el-GR" sz="1800" i="1">
                              <a:latin typeface="Cambria Math"/>
                            </a:rPr>
                            <m:t>𝑑</m:t>
                          </m:r>
                          <m:r>
                            <a:rPr lang="el-GR" sz="1800" i="1">
                              <a:latin typeface="Cambria Math"/>
                            </a:rPr>
                            <m:t>𝜏</m:t>
                          </m:r>
                        </m:e>
                      </m:nary>
                      <m:r>
                        <a:rPr lang="el-GR" sz="18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𝛼</m:t>
                          </m:r>
                        </m:e>
                        <m:sub>
                          <m:r>
                            <a:rPr lang="el-GR" sz="1800" i="1" baseline="-25000">
                              <a:latin typeface="Cambria Math"/>
                            </a:rPr>
                            <m:t>2</m:t>
                          </m:r>
                        </m:sub>
                      </m:sSub>
                      <m:nary>
                        <m:naryPr>
                          <m:limLoc m:val="undOvr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sup>
                        <m:e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l-GR" sz="1800" i="1" baseline="-2500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 </m:t>
                          </m:r>
                          <m:r>
                            <a:rPr lang="el-GR" sz="1800" i="1">
                              <a:latin typeface="Cambria Math"/>
                            </a:rPr>
                            <m:t>𝑑</m:t>
                          </m:r>
                          <m:r>
                            <a:rPr lang="el-GR" sz="1800" i="1">
                              <a:latin typeface="Cambria Math"/>
                            </a:rPr>
                            <m:t>𝜏</m:t>
                          </m:r>
                        </m:e>
                      </m:nary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900"/>
                  </a:spcBef>
                  <a:spcAft>
                    <a:spcPts val="900"/>
                  </a:spcAft>
                  <a:buNone/>
                </a:pPr>
                <a:r>
                  <a:rPr lang="el-GR" sz="1800" dirty="0"/>
                  <a:t>Προφανώς, το σύστημα είναι </a:t>
                </a:r>
                <a:r>
                  <a:rPr lang="el-GR" sz="1800" b="1" dirty="0"/>
                  <a:t>γραμμικό</a:t>
                </a:r>
                <a:r>
                  <a:rPr lang="el-GR" sz="1800" dirty="0" smtClean="0"/>
                  <a:t>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0680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10 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β</a:t>
                </a:r>
                <a:r>
                  <a:rPr lang="el-GR" sz="1800" dirty="0"/>
                  <a:t>) Έλεγχος για τη χρονική μεταβλητότητα:  Αν το σήμα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είναι η είσοδος του ολοκληρωτή, τότε η έξοδός του είναι: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𝜏</m:t>
                              </m:r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 </m:t>
                          </m:r>
                          <m:r>
                            <a:rPr lang="el-GR" sz="1800" i="1">
                              <a:latin typeface="Cambria Math"/>
                            </a:rPr>
                            <m:t>𝑑</m:t>
                          </m:r>
                          <m:r>
                            <a:rPr lang="el-GR" sz="1800" i="1">
                              <a:latin typeface="Cambria Math"/>
                            </a:rPr>
                            <m:t>𝜏</m:t>
                          </m:r>
                        </m:e>
                      </m:nary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Ομοίως, βρίσκουμε (χρησιμοποιώντας την αλλαγή μεταβλητής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𝜏</m:t>
                    </m:r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𝜉</m:t>
                    </m:r>
                    <m:r>
                      <a:rPr lang="el-GR" sz="1800" i="1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l-GR" sz="1800" i="1" baseline="-2500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) πως η απόκρισή του στο σήμα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l-GR" sz="1800" i="1" baseline="-2500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είναι: 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𝜉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 </m:t>
                          </m:r>
                          <m:r>
                            <a:rPr lang="el-GR" sz="1800" i="1">
                              <a:latin typeface="Cambria Math"/>
                            </a:rPr>
                            <m:t>𝑑</m:t>
                          </m:r>
                          <m:r>
                            <a:rPr lang="el-GR" sz="1800" i="1">
                              <a:latin typeface="Cambria Math"/>
                            </a:rPr>
                            <m:t>𝜉</m:t>
                          </m:r>
                        </m:e>
                      </m:nary>
                      <m:r>
                        <a:rPr lang="el-GR" sz="1800" i="1">
                          <a:latin typeface="Cambria Math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  <m:r>
                            <a:rPr lang="en-US" sz="1800" i="1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𝜏</m:t>
                              </m:r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 </m:t>
                          </m:r>
                          <m:r>
                            <a:rPr lang="el-GR" sz="1800" i="1">
                              <a:latin typeface="Cambria Math"/>
                            </a:rPr>
                            <m:t>𝑑</m:t>
                          </m:r>
                          <m:r>
                            <a:rPr lang="el-GR" sz="1800" i="1">
                              <a:latin typeface="Cambria Math"/>
                            </a:rPr>
                            <m:t>𝜏</m:t>
                          </m:r>
                        </m:e>
                      </m:nary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n-US" sz="1800" i="1">
                          <a:latin typeface="Cambria Math"/>
                        </a:rPr>
                        <m:t>𝑦</m:t>
                      </m:r>
                      <m:r>
                        <a:rPr lang="en-US" sz="1800" i="1">
                          <a:latin typeface="Cambria Math"/>
                        </a:rPr>
                        <m:t>(</m:t>
                      </m:r>
                      <m:r>
                        <a:rPr lang="en-US" sz="1800" i="1">
                          <a:latin typeface="Cambria Math"/>
                        </a:rPr>
                        <m:t>𝑡</m:t>
                      </m:r>
                      <m:r>
                        <a:rPr lang="en-US" sz="1800" i="1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1800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Επομένως το σύστημα είναι </a:t>
                </a:r>
                <a:r>
                  <a:rPr lang="el-GR" sz="1800" b="1" dirty="0"/>
                  <a:t>χρονικά αμετάβλητο</a:t>
                </a:r>
                <a:r>
                  <a:rPr lang="el-GR" sz="1800" dirty="0"/>
                  <a:t>.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γ) Έλεγχος για την αιτιότητα: </a:t>
                </a:r>
                <a:r>
                  <a:rPr lang="el-GR" sz="1800" dirty="0" smtClean="0"/>
                  <a:t>Ο </a:t>
                </a:r>
                <a:r>
                  <a:rPr lang="el-GR" sz="1800" dirty="0"/>
                  <a:t>ολοκληρωτής είναι </a:t>
                </a:r>
                <a:r>
                  <a:rPr lang="el-GR" sz="1800" b="1" dirty="0" smtClean="0"/>
                  <a:t>αιτιατό</a:t>
                </a:r>
                <a:r>
                  <a:rPr lang="el-GR" sz="1800" dirty="0" smtClean="0"/>
                  <a:t> </a:t>
                </a:r>
                <a:r>
                  <a:rPr lang="el-GR" sz="1800" dirty="0"/>
                  <a:t>σύστημα αφού η έξοδός του εξαρτάται μόνο από την παρούσα </a:t>
                </a:r>
                <a:r>
                  <a:rPr lang="el-GR" sz="1800"/>
                  <a:t>και </a:t>
                </a:r>
                <a:r>
                  <a:rPr lang="el-GR" sz="1800" smtClean="0"/>
                  <a:t>από προηγούμενες </a:t>
                </a:r>
                <a:r>
                  <a:rPr lang="el-GR" sz="1800" dirty="0"/>
                  <a:t>τιμές της εισόδου του</a:t>
                </a:r>
                <a:r>
                  <a:rPr lang="el-GR" sz="1800" dirty="0" smtClean="0"/>
                  <a:t>.</a:t>
                </a: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0680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l-GR" b="1" dirty="0" smtClean="0"/>
              <a:t>1. </a:t>
            </a:r>
            <a:r>
              <a:rPr lang="el-GR" b="1" dirty="0"/>
              <a:t>Ορισμός και Κατηγορίες </a:t>
            </a:r>
            <a:r>
              <a:rPr lang="el-GR" b="1" dirty="0" smtClean="0"/>
              <a:t>Συστημάτων</a:t>
            </a:r>
            <a:endParaRPr lang="el-GR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8233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11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l-GR" sz="1800" dirty="0"/>
                  <a:t>Το σύστημα το οποίο περιγράφεται από τη σχέση εισόδου-εξόδου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𝑦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)=|</m:t>
                    </m:r>
                    <m:r>
                      <a:rPr lang="el-GR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)|</m:t>
                    </m:r>
                  </m:oMath>
                </a14:m>
                <a:r>
                  <a:rPr lang="el-GR" sz="1800" dirty="0"/>
                  <a:t> αναφέρεται ως σύστημα πλήρους ανόρθωσης. Να εξετάσετε αν το σύστημα είναι γραμμικό, χρονικά αναλλοίωτο και αιτιατό.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Αν το σήμα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/>
                  <a:t>είναι η είσοδος του συστήματος, τότε η έξοδος του είναι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)=|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)|</m:t>
                    </m:r>
                  </m:oMath>
                </a14:m>
                <a:r>
                  <a:rPr lang="el-GR" sz="1800" dirty="0"/>
                  <a:t>, ενώ για είσοδο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η έξοδος είναι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)=|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)|</m:t>
                    </m:r>
                  </m:oMath>
                </a14:m>
                <a:r>
                  <a:rPr lang="el-GR" sz="1800" dirty="0"/>
                  <a:t>. Αν η είσοδος του συστήματος είναι ο γραμμικός συνδυασμός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𝑎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+</m:t>
                    </m:r>
                    <m:r>
                      <a:rPr lang="el-GR" sz="1800" i="1">
                        <a:latin typeface="Cambria Math"/>
                      </a:rPr>
                      <m:t>𝑏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τότε η έξοδος είναι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𝑎</m:t>
                        </m:r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𝑡</m:t>
                            </m:r>
                          </m:e>
                        </m:d>
                        <m:r>
                          <a:rPr lang="el-GR" sz="1800" i="1">
                            <a:latin typeface="Cambria Math"/>
                          </a:rPr>
                          <m:t>+</m:t>
                        </m:r>
                        <m:r>
                          <a:rPr lang="el-GR" sz="1800" i="1">
                            <a:latin typeface="Cambria Math"/>
                          </a:rPr>
                          <m:t>𝑏</m:t>
                        </m:r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l-GR" sz="1800" i="1">
                            <a:latin typeface="Cambria Math"/>
                          </a:rPr>
                          <m:t>(</m:t>
                        </m:r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  <m:r>
                          <a:rPr lang="el-GR" sz="1800" i="1">
                            <a:latin typeface="Cambria Math"/>
                          </a:rPr>
                          <m:t>)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≠</m:t>
                    </m:r>
                    <m:r>
                      <a:rPr lang="el-GR" sz="1800" i="1">
                        <a:latin typeface="Cambria Math"/>
                      </a:rPr>
                      <m:t>𝑎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+</m:t>
                    </m:r>
                    <m:r>
                      <a:rPr lang="el-GR" sz="1800" i="1">
                        <a:latin typeface="Cambria Math"/>
                      </a:rPr>
                      <m:t>𝑏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 Επομένως το σύστημα </a:t>
                </a:r>
                <a:r>
                  <a:rPr lang="el-GR" sz="1800" b="1" dirty="0"/>
                  <a:t>δεν είναι γραμμικό</a:t>
                </a:r>
                <a:r>
                  <a:rPr lang="el-GR" sz="1800" dirty="0"/>
                  <a:t>. 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l-GR" sz="1800" dirty="0"/>
                  <a:t>Το σύστημα είναι </a:t>
                </a:r>
                <a:r>
                  <a:rPr lang="el-GR" sz="1800" b="1" dirty="0"/>
                  <a:t>χρονικά αναλλοίωτο</a:t>
                </a:r>
                <a:r>
                  <a:rPr lang="el-GR" sz="1800" dirty="0"/>
                  <a:t>, αφού </a:t>
                </a:r>
                <a:r>
                  <a:rPr lang="el-GR" sz="1800" dirty="0" smtClean="0"/>
                  <a:t>ισχύει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𝑦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)=|</m:t>
                    </m:r>
                    <m:r>
                      <a:rPr lang="el-GR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)|</m:t>
                    </m:r>
                  </m:oMath>
                </a14:m>
                <a:r>
                  <a:rPr lang="el-GR" sz="1800" dirty="0"/>
                  <a:t>και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𝑦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)=|</m:t>
                    </m:r>
                    <m:r>
                      <a:rPr lang="el-GR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)|</m:t>
                    </m:r>
                  </m:oMath>
                </a14:m>
                <a:r>
                  <a:rPr lang="el-GR" sz="1800" dirty="0"/>
                  <a:t>. 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l-GR" sz="1800" dirty="0"/>
                  <a:t>Το σύστημα είναι επίσης </a:t>
                </a:r>
                <a:r>
                  <a:rPr lang="el-GR" sz="1800" b="1" dirty="0"/>
                  <a:t>αιτιατό</a:t>
                </a:r>
                <a:r>
                  <a:rPr lang="el-GR" sz="1800" dirty="0"/>
                  <a:t>, αφού η έξοδός του εξαρτάται μόνο από την παρούσα τιμή της εισόδου του</a:t>
                </a:r>
                <a:r>
                  <a:rPr lang="el-GR" sz="1800" dirty="0" smtClean="0"/>
                  <a:t>.</a:t>
                </a:r>
                <a:r>
                  <a:rPr lang="en-US" sz="1800" smtClean="0"/>
                  <a:t> </a:t>
                </a:r>
                <a:endParaRPr lang="el-GR" sz="18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111" r="-44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0680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Ορισμός Συστήματος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Σύστημα είναι κάθε οντότητα που επενεργεί σε κάποιο σήμα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και ως αποτέλεσμα παράγει ένα (νέο) σήμα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𝑦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Από </a:t>
                </a:r>
                <a:r>
                  <a:rPr lang="el-GR" sz="1800" dirty="0"/>
                  <a:t>μαθηματική άποψη ένα σύστημα </a:t>
                </a:r>
                <a:r>
                  <a:rPr lang="el-GR" sz="1800" dirty="0" smtClean="0"/>
                  <a:t>θεωρείται ως </a:t>
                </a:r>
                <a:r>
                  <a:rPr lang="el-GR" sz="1800" dirty="0"/>
                  <a:t>ένας μετασχηματισμός </a:t>
                </a:r>
                <a14:m>
                  <m:oMath xmlns:m="http://schemas.openxmlformats.org/officeDocument/2006/math">
                    <m:r>
                      <a:rPr lang="en-US" sz="1800" b="1" i="1">
                        <a:latin typeface="Cambria Math"/>
                      </a:rPr>
                      <m:t>𝑺</m:t>
                    </m:r>
                    <m:r>
                      <a:rPr lang="el-GR" sz="1800" i="1">
                        <a:latin typeface="Cambria Math"/>
                      </a:rPr>
                      <m:t>[.]</m:t>
                    </m:r>
                  </m:oMath>
                </a14:m>
                <a:r>
                  <a:rPr lang="el-GR" sz="1800" dirty="0"/>
                  <a:t> που μετασχηματίζει ένα σήμα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σε ένα άλλο σήμα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b="0" i="1" smtClean="0">
                        <a:latin typeface="Cambria Math"/>
                      </a:rPr>
                      <m:t>,</m:t>
                    </m:r>
                  </m:oMath>
                </a14:m>
                <a:r>
                  <a:rPr lang="el-GR" sz="1800" dirty="0"/>
                  <a:t> σύμφωνα με τη σχέση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𝑦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 = </m:t>
                    </m:r>
                    <m:r>
                      <a:rPr lang="en-US" sz="1800" b="1" i="1">
                        <a:latin typeface="Cambria Math"/>
                      </a:rPr>
                      <m:t>𝑺</m:t>
                    </m:r>
                    <m:r>
                      <a:rPr lang="el-GR" sz="1800" i="1">
                        <a:latin typeface="Cambria Math"/>
                      </a:rPr>
                      <m:t>[</m:t>
                    </m:r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)]</m:t>
                    </m:r>
                  </m:oMath>
                </a14:m>
                <a:r>
                  <a:rPr lang="el-GR" sz="1800" dirty="0"/>
                  <a:t>.</a:t>
                </a: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Η προσέγγιση αυτή ονομάζεται </a:t>
                </a:r>
                <a:r>
                  <a:rPr lang="el-GR" sz="1800" b="1" dirty="0"/>
                  <a:t>σχέση εισόδου – εξόδου</a:t>
                </a:r>
                <a:r>
                  <a:rPr lang="el-GR" sz="1800" dirty="0"/>
                  <a:t> και περιγράφει ένα σύστημα στο πεδίο του χρόνου (</a:t>
                </a:r>
                <a:r>
                  <a:rPr lang="en-US" sz="1800" dirty="0"/>
                  <a:t>time domain</a:t>
                </a:r>
                <a:r>
                  <a:rPr lang="el-GR" sz="1800" dirty="0"/>
                  <a:t>) με βάση την είσοδο και την έξοδό </a:t>
                </a:r>
                <a:r>
                  <a:rPr lang="el-GR" sz="1800" dirty="0" smtClean="0"/>
                  <a:t>του, </a:t>
                </a:r>
                <a:r>
                  <a:rPr lang="el-GR" sz="1800" dirty="0"/>
                  <a:t>αγνοώντας πλήρως την εσωτερική δομή και περιγραφή του συστήματος</a:t>
                </a:r>
                <a:r>
                  <a:rPr lang="el-GR" sz="1800" dirty="0" smtClean="0"/>
                  <a:t>.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ctr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Σχηματική περιγραφή συστήματος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Το σήμα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που διεγείρει το σύστημα λέγεται </a:t>
                </a:r>
                <a:r>
                  <a:rPr lang="el-GR" sz="1800" b="1" dirty="0"/>
                  <a:t>είσοδος</a:t>
                </a:r>
                <a:r>
                  <a:rPr lang="el-GR" sz="1800" dirty="0"/>
                  <a:t> του συστήματος, ενώ το αποτέλεσμα της διαδικασίας διέγερσης, δηλαδή το σήμα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𝑦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λέγεται </a:t>
                </a:r>
                <a:r>
                  <a:rPr lang="el-GR" sz="1800" b="1" dirty="0"/>
                  <a:t>έξοδος </a:t>
                </a:r>
                <a:r>
                  <a:rPr lang="el-GR" sz="1800" dirty="0"/>
                  <a:t>του συστήματος.</a:t>
                </a:r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</a:t>
            </a:fld>
            <a:endParaRPr lang="el-GR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3612" y="3717776"/>
            <a:ext cx="467677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696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Κατηγορίες Συστημάτων (1/3)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12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(Α) Ανάλογα με το </a:t>
                </a:r>
                <a:r>
                  <a:rPr lang="el-GR" sz="1800" b="1" dirty="0" smtClean="0"/>
                  <a:t>πλήθος των εισόδων – εξόδων</a:t>
                </a:r>
                <a:r>
                  <a:rPr lang="el-GR" sz="1800" dirty="0" smtClean="0"/>
                  <a:t>:</a:t>
                </a:r>
              </a:p>
              <a:p>
                <a:pPr lvl="0" algn="l">
                  <a:spcBef>
                    <a:spcPts val="1200"/>
                  </a:spcBef>
                  <a:spcAft>
                    <a:spcPts val="600"/>
                  </a:spcAft>
                </a:pPr>
                <a:r>
                  <a:rPr lang="el-GR" sz="1800" dirty="0"/>
                  <a:t>Συστήματα </a:t>
                </a:r>
                <a:r>
                  <a:rPr lang="el-GR" sz="1800" b="1" dirty="0"/>
                  <a:t>μιας εισόδου - μιας εξόδου</a:t>
                </a:r>
                <a:r>
                  <a:rPr lang="el-GR" sz="1800" dirty="0"/>
                  <a:t> (</a:t>
                </a:r>
                <a:r>
                  <a:rPr lang="en-US" sz="1800" dirty="0"/>
                  <a:t>SISO</a:t>
                </a:r>
                <a:r>
                  <a:rPr lang="el-GR" sz="1800" dirty="0"/>
                  <a:t> – </a:t>
                </a:r>
                <a:r>
                  <a:rPr lang="en-US" sz="1800" dirty="0"/>
                  <a:t>Single Input</a:t>
                </a:r>
                <a:r>
                  <a:rPr lang="el-GR" sz="1800" dirty="0"/>
                  <a:t>, </a:t>
                </a:r>
                <a:r>
                  <a:rPr lang="en-US" sz="1800" dirty="0"/>
                  <a:t>Single Output</a:t>
                </a:r>
                <a:r>
                  <a:rPr lang="el-GR" sz="1800" dirty="0" smtClean="0"/>
                  <a:t>). Παραδείγματα </a:t>
                </a:r>
                <a:r>
                  <a:rPr lang="el-GR" sz="1800" dirty="0"/>
                  <a:t>απλών συστημάτων μιας εισόδου - μιας εξόδου είναι ο </a:t>
                </a:r>
                <a:r>
                  <a:rPr lang="el-GR" sz="1800" dirty="0" err="1"/>
                  <a:t>βαθμωτός</a:t>
                </a:r>
                <a:r>
                  <a:rPr lang="el-GR" sz="1800" dirty="0"/>
                  <a:t> πολλαπλασιαστής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𝑦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)=</m:t>
                    </m:r>
                    <m:r>
                      <a:rPr lang="el-GR" sz="1800" i="1">
                        <a:latin typeface="Cambria Math"/>
                      </a:rPr>
                      <m:t>𝛼</m:t>
                    </m:r>
                    <m:r>
                      <a:rPr lang="el-GR" sz="1800" i="1">
                        <a:latin typeface="Cambria Math"/>
                      </a:rPr>
                      <m:t> </m:t>
                    </m:r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</a:t>
                </a:r>
                <a:r>
                  <a:rPr lang="el-GR" sz="1800" dirty="0"/>
                  <a:t>και το σύστημα καθυστέρησης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𝑦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)=</m:t>
                    </m:r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l-GR" sz="1800" i="1" baseline="-2500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).</m:t>
                    </m:r>
                  </m:oMath>
                </a14:m>
                <a:endParaRPr lang="el-GR" sz="1800" dirty="0"/>
              </a:p>
              <a:p>
                <a:pPr lvl="0" algn="l">
                  <a:spcBef>
                    <a:spcPts val="1200"/>
                  </a:spcBef>
                  <a:spcAft>
                    <a:spcPts val="600"/>
                  </a:spcAft>
                </a:pPr>
                <a:r>
                  <a:rPr lang="el-GR" sz="1800" dirty="0"/>
                  <a:t>Συστήματα με </a:t>
                </a:r>
                <a:r>
                  <a:rPr lang="el-GR" sz="1800" b="1" dirty="0"/>
                  <a:t>πολλές εισόδους και μία έξοδο </a:t>
                </a:r>
                <a:r>
                  <a:rPr lang="el-GR" sz="1800" dirty="0"/>
                  <a:t>(</a:t>
                </a:r>
                <a:r>
                  <a:rPr lang="en-US" sz="1800" dirty="0"/>
                  <a:t>MISO</a:t>
                </a:r>
                <a:r>
                  <a:rPr lang="el-GR" sz="1800" dirty="0"/>
                  <a:t> – </a:t>
                </a:r>
                <a:r>
                  <a:rPr lang="en-US" sz="1800" dirty="0"/>
                  <a:t>Multiple Input</a:t>
                </a:r>
                <a:r>
                  <a:rPr lang="el-GR" sz="1800" dirty="0"/>
                  <a:t>, </a:t>
                </a:r>
                <a:r>
                  <a:rPr lang="en-US" sz="1800" dirty="0"/>
                  <a:t>Single Output</a:t>
                </a:r>
                <a:r>
                  <a:rPr lang="el-GR" sz="1800" dirty="0"/>
                  <a:t>). </a:t>
                </a:r>
                <a:r>
                  <a:rPr lang="el-GR" sz="1800" dirty="0" smtClean="0"/>
                  <a:t>Παράδειγμα </a:t>
                </a:r>
                <a:r>
                  <a:rPr lang="el-GR" sz="1800" dirty="0"/>
                  <a:t>τέτοιων συστημάτων είναι ο αθροιστής δύο ή περισσοτέρων σημάτων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𝑦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)=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 baseline="-2500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)+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 baseline="-2500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και ο πολλαπλασιαστής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 baseline="-25000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 baseline="-2500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).</m:t>
                    </m:r>
                  </m:oMath>
                </a14:m>
                <a:endParaRPr lang="el-GR" sz="1800" dirty="0"/>
              </a:p>
              <a:p>
                <a:pPr lvl="0" algn="l">
                  <a:spcBef>
                    <a:spcPts val="1200"/>
                  </a:spcBef>
                  <a:spcAft>
                    <a:spcPts val="600"/>
                  </a:spcAft>
                </a:pPr>
                <a:r>
                  <a:rPr lang="el-GR" sz="1800" dirty="0"/>
                  <a:t>Συστήματα με </a:t>
                </a:r>
                <a:r>
                  <a:rPr lang="el-GR" sz="1800" b="1" dirty="0"/>
                  <a:t>μία είσοδο</a:t>
                </a:r>
                <a:r>
                  <a:rPr lang="el-GR" sz="1800" dirty="0"/>
                  <a:t> </a:t>
                </a:r>
                <a:r>
                  <a:rPr lang="el-GR" sz="1800" b="1" dirty="0"/>
                  <a:t>και πολλές εξόδους </a:t>
                </a:r>
                <a:r>
                  <a:rPr lang="el-GR" sz="1800" dirty="0"/>
                  <a:t>(</a:t>
                </a:r>
                <a:r>
                  <a:rPr lang="en-US" sz="1800" dirty="0"/>
                  <a:t>SIMO</a:t>
                </a:r>
                <a:r>
                  <a:rPr lang="el-GR" sz="1800" dirty="0"/>
                  <a:t> – </a:t>
                </a:r>
                <a:r>
                  <a:rPr lang="en-US" sz="1800" dirty="0"/>
                  <a:t>Single Input</a:t>
                </a:r>
                <a:r>
                  <a:rPr lang="el-GR" sz="1800" dirty="0"/>
                  <a:t>, </a:t>
                </a:r>
                <a:r>
                  <a:rPr lang="en-US" sz="1800" dirty="0"/>
                  <a:t>Multiple Output</a:t>
                </a:r>
                <a:r>
                  <a:rPr lang="el-GR" sz="1800" dirty="0"/>
                  <a:t>).</a:t>
                </a:r>
              </a:p>
              <a:p>
                <a:pPr lvl="0" algn="l">
                  <a:spcBef>
                    <a:spcPts val="1200"/>
                  </a:spcBef>
                  <a:spcAft>
                    <a:spcPts val="600"/>
                  </a:spcAft>
                </a:pPr>
                <a:r>
                  <a:rPr lang="el-GR" sz="1800" dirty="0"/>
                  <a:t>Συστήματα με </a:t>
                </a:r>
                <a:r>
                  <a:rPr lang="el-GR" sz="1800" b="1" dirty="0"/>
                  <a:t>πολλές εισόδους και πολλές εξόδους </a:t>
                </a:r>
                <a:r>
                  <a:rPr lang="el-GR" sz="1800" dirty="0"/>
                  <a:t>(</a:t>
                </a:r>
                <a:r>
                  <a:rPr lang="en-US" sz="1800" dirty="0"/>
                  <a:t>MIMO</a:t>
                </a:r>
                <a:r>
                  <a:rPr lang="el-GR" sz="1800" dirty="0"/>
                  <a:t> – </a:t>
                </a:r>
                <a:r>
                  <a:rPr lang="en-US" sz="1800" dirty="0"/>
                  <a:t>Multiple Input</a:t>
                </a:r>
                <a:r>
                  <a:rPr lang="el-GR" sz="1800" dirty="0"/>
                  <a:t>, </a:t>
                </a:r>
                <a:r>
                  <a:rPr lang="en-US" sz="1800" dirty="0"/>
                  <a:t>Multiple Output</a:t>
                </a:r>
                <a:r>
                  <a:rPr lang="el-GR" sz="1800" dirty="0"/>
                  <a:t>).</a:t>
                </a:r>
              </a:p>
              <a:p>
                <a:pPr marL="0" indent="0" algn="l">
                  <a:spcBef>
                    <a:spcPts val="12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15634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Κατηγορίες Συστημάτων (2/3)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0" indent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l-GR" sz="1800" dirty="0" smtClean="0"/>
              <a:t>(Α) Ανάλογα με τη </a:t>
            </a:r>
            <a:r>
              <a:rPr lang="el-GR" sz="1800" b="1" dirty="0" smtClean="0"/>
              <a:t>φύση των εισόδων – εξόδων</a:t>
            </a:r>
            <a:r>
              <a:rPr lang="el-GR" sz="1800" dirty="0" smtClean="0"/>
              <a:t>:</a:t>
            </a:r>
          </a:p>
          <a:p>
            <a:pPr lvl="0" algn="l">
              <a:spcBef>
                <a:spcPts val="1200"/>
              </a:spcBef>
              <a:spcAft>
                <a:spcPts val="1200"/>
              </a:spcAft>
            </a:pPr>
            <a:r>
              <a:rPr lang="el-GR" sz="1800" dirty="0"/>
              <a:t>Συστήματα </a:t>
            </a:r>
            <a:r>
              <a:rPr lang="el-GR" sz="1800" b="1" dirty="0"/>
              <a:t>συνεχούς χρόνου</a:t>
            </a:r>
            <a:r>
              <a:rPr lang="el-GR" sz="1800" dirty="0"/>
              <a:t> ή </a:t>
            </a:r>
            <a:r>
              <a:rPr lang="el-GR" sz="1800" b="1" dirty="0"/>
              <a:t>αναλογικά συστήματα</a:t>
            </a:r>
            <a:r>
              <a:rPr lang="el-GR" sz="1800" dirty="0"/>
              <a:t>, όταν τα σήματα εισόδου και εξόδου είναι αναλογικά σήματα.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l-GR" sz="1800" dirty="0" smtClean="0"/>
              <a:t>Όταν </a:t>
            </a:r>
            <a:r>
              <a:rPr lang="el-GR" sz="1800" dirty="0"/>
              <a:t>τα σήματα εισόδου και εξόδου είναι σήματα διακριτού χρόνου, τότε τα συστήματα χαρακτηρίζονται ως συστήματα </a:t>
            </a:r>
            <a:r>
              <a:rPr lang="el-GR" sz="1800" b="1" dirty="0"/>
              <a:t>διακριτού χρόνου</a:t>
            </a:r>
            <a:r>
              <a:rPr lang="el-GR" sz="1800" dirty="0"/>
              <a:t>.</a:t>
            </a:r>
          </a:p>
          <a:p>
            <a:pPr lvl="0" algn="l">
              <a:spcBef>
                <a:spcPts val="1200"/>
              </a:spcBef>
              <a:spcAft>
                <a:spcPts val="1200"/>
              </a:spcAft>
            </a:pPr>
            <a:r>
              <a:rPr lang="el-GR" sz="1800" b="1" dirty="0"/>
              <a:t>Αιτιοκρατικά συστήματα</a:t>
            </a:r>
            <a:r>
              <a:rPr lang="el-GR" sz="1800" dirty="0"/>
              <a:t>, όταν τα σήματα εισόδου και εξόδου είναι απλά αιτιοκρατικά σήματα.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l-GR" sz="1800" dirty="0" smtClean="0"/>
              <a:t>Όταν </a:t>
            </a:r>
            <a:r>
              <a:rPr lang="el-GR" sz="1800" dirty="0"/>
              <a:t>τα σήματα εισόδου και εξόδου είναι στοχαστικά σήματα, τα συστήματα χαρακτηρίζονται ως </a:t>
            </a:r>
            <a:r>
              <a:rPr lang="el-GR" sz="1800" b="1" dirty="0"/>
              <a:t>στοχαστικά συστήματα</a:t>
            </a:r>
            <a:r>
              <a:rPr lang="el-GR" sz="1800" dirty="0"/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6218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Κατηγορίες Συστημάτων (3/3)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algn="l">
                  <a:lnSpc>
                    <a:spcPct val="150000"/>
                  </a:lnSpc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l-GR" sz="1800" b="1" dirty="0"/>
                  <a:t>Σύστημα συνεχούς χρόνου</a:t>
                </a:r>
                <a:r>
                  <a:rPr lang="el-GR" sz="1800" dirty="0"/>
                  <a:t> (ΣΣΧ) (</a:t>
                </a:r>
                <a:r>
                  <a:rPr lang="en-US" sz="1800" dirty="0"/>
                  <a:t>continuous time system</a:t>
                </a:r>
                <a:r>
                  <a:rPr lang="el-GR" sz="1800" dirty="0"/>
                  <a:t>) είναι κάθε οντότητα που ενεργεί σε ένα σήμα εισόδου </a:t>
                </a:r>
                <a:r>
                  <a:rPr lang="el-GR" sz="1800" b="1" dirty="0"/>
                  <a:t>συνεχούς χρόνου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και το μετασχηματίζει στο σήμα εξόδου </a:t>
                </a:r>
                <a:r>
                  <a:rPr lang="el-GR" sz="1800" b="1" dirty="0"/>
                  <a:t>συνεχούς </a:t>
                </a:r>
                <a:r>
                  <a:rPr lang="el-GR" sz="1800" b="1" dirty="0" smtClean="0"/>
                  <a:t>χρόνου</a:t>
                </a:r>
                <a:r>
                  <a:rPr lang="el-GR" sz="1800" dirty="0" smtClean="0"/>
                  <a:t>:</a:t>
                </a:r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120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𝑦</m:t>
                      </m:r>
                      <m:r>
                        <a:rPr lang="el-GR" sz="1800" i="1">
                          <a:latin typeface="Cambria Math"/>
                        </a:rPr>
                        <m:t>(</m:t>
                      </m:r>
                      <m:r>
                        <a:rPr lang="el-GR" sz="1800" i="1">
                          <a:latin typeface="Cambria Math"/>
                        </a:rPr>
                        <m:t>𝑡</m:t>
                      </m:r>
                      <m:r>
                        <a:rPr lang="el-GR" sz="1800" i="1">
                          <a:latin typeface="Cambria Math"/>
                        </a:rPr>
                        <m:t>) = </m:t>
                      </m:r>
                      <m:r>
                        <a:rPr lang="el-GR" sz="1800" i="1">
                          <a:latin typeface="Cambria Math"/>
                        </a:rPr>
                        <m:t>𝑆</m:t>
                      </m:r>
                      <m:r>
                        <a:rPr lang="el-GR" sz="1800" i="1">
                          <a:latin typeface="Cambria Math"/>
                        </a:rPr>
                        <m:t>[</m:t>
                      </m:r>
                      <m:r>
                        <a:rPr lang="el-GR" sz="1800" i="1">
                          <a:latin typeface="Cambria Math"/>
                        </a:rPr>
                        <m:t>𝑥</m:t>
                      </m:r>
                      <m:r>
                        <a:rPr lang="el-GR" sz="1800" i="1">
                          <a:latin typeface="Cambria Math"/>
                        </a:rPr>
                        <m:t>(</m:t>
                      </m:r>
                      <m:r>
                        <a:rPr lang="el-GR" sz="1800" i="1">
                          <a:latin typeface="Cambria Math"/>
                        </a:rPr>
                        <m:t>𝑡</m:t>
                      </m:r>
                      <m:r>
                        <a:rPr lang="el-GR" sz="1800" i="1">
                          <a:latin typeface="Cambria Math"/>
                        </a:rPr>
                        <m:t>)]</m:t>
                      </m:r>
                    </m:oMath>
                  </m:oMathPara>
                </a14:m>
                <a:endParaRPr lang="el-GR" sz="1800" dirty="0" smtClean="0"/>
              </a:p>
              <a:p>
                <a:pPr algn="l">
                  <a:lnSpc>
                    <a:spcPct val="150000"/>
                  </a:lnSpc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l-GR" sz="1800" b="1" dirty="0" smtClean="0"/>
                  <a:t>Σύστημα </a:t>
                </a:r>
                <a:r>
                  <a:rPr lang="el-GR" sz="1800" b="1" dirty="0"/>
                  <a:t>διακριτού χρόνου</a:t>
                </a:r>
                <a:r>
                  <a:rPr lang="el-GR" sz="1800" dirty="0"/>
                  <a:t> (ΣΔΧ) (</a:t>
                </a:r>
                <a:r>
                  <a:rPr lang="en-US" sz="1800" dirty="0"/>
                  <a:t>discrete time system</a:t>
                </a:r>
                <a:r>
                  <a:rPr lang="el-GR" sz="1800" dirty="0"/>
                  <a:t>) είναι κάθε οντότητα που ενεργεί σε ένα σήμα εισόδου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{</m:t>
                    </m:r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𝑛</m:t>
                    </m:r>
                    <m:r>
                      <a:rPr lang="el-GR" sz="1800" i="1">
                        <a:latin typeface="Cambria Math"/>
                      </a:rPr>
                      <m:t>)}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b="1" dirty="0" smtClean="0"/>
                  <a:t>διακριτού χρόνου</a:t>
                </a:r>
                <a:r>
                  <a:rPr lang="el-GR" sz="1800" dirty="0" smtClean="0"/>
                  <a:t> </a:t>
                </a:r>
                <a:r>
                  <a:rPr lang="el-GR" sz="1800" dirty="0"/>
                  <a:t>και το μετασχηματίζει στο σήμα εξόδου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{</m:t>
                    </m:r>
                    <m:r>
                      <a:rPr lang="el-GR" sz="1800" i="1">
                        <a:latin typeface="Cambria Math"/>
                      </a:rPr>
                      <m:t>𝑦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𝑛</m:t>
                    </m:r>
                    <m:r>
                      <a:rPr lang="el-GR" sz="1800" i="1">
                        <a:latin typeface="Cambria Math"/>
                      </a:rPr>
                      <m:t>)}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b="1" dirty="0" smtClean="0"/>
                  <a:t>διακριτού χρόνου: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120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{</m:t>
                      </m:r>
                      <m:r>
                        <a:rPr lang="el-GR" sz="1800" i="1">
                          <a:latin typeface="Cambria Math"/>
                        </a:rPr>
                        <m:t>𝑦</m:t>
                      </m:r>
                      <m:r>
                        <a:rPr lang="el-GR" sz="1800" i="1">
                          <a:latin typeface="Cambria Math"/>
                        </a:rPr>
                        <m:t>(</m:t>
                      </m:r>
                      <m:r>
                        <a:rPr lang="el-GR" sz="1800" i="1">
                          <a:latin typeface="Cambria Math"/>
                        </a:rPr>
                        <m:t>𝑛</m:t>
                      </m:r>
                      <m:r>
                        <a:rPr lang="el-GR" sz="1800" i="1">
                          <a:latin typeface="Cambria Math"/>
                        </a:rPr>
                        <m:t>)} = </m:t>
                      </m:r>
                      <m:r>
                        <a:rPr lang="el-GR" sz="1800" i="1">
                          <a:latin typeface="Cambria Math"/>
                        </a:rPr>
                        <m:t>𝛵</m:t>
                      </m:r>
                      <m:r>
                        <a:rPr lang="el-GR" sz="1800" i="1">
                          <a:latin typeface="Cambria Math"/>
                        </a:rPr>
                        <m:t>[{</m:t>
                      </m:r>
                      <m:r>
                        <a:rPr lang="el-GR" sz="1800" i="1">
                          <a:latin typeface="Cambria Math"/>
                        </a:rPr>
                        <m:t>𝑥</m:t>
                      </m:r>
                      <m:r>
                        <a:rPr lang="el-GR" sz="1800" i="1">
                          <a:latin typeface="Cambria Math"/>
                        </a:rPr>
                        <m:t>(</m:t>
                      </m:r>
                      <m:r>
                        <a:rPr lang="el-GR" sz="1800" i="1">
                          <a:latin typeface="Cambria Math"/>
                        </a:rPr>
                        <m:t>𝑛</m:t>
                      </m:r>
                      <m:r>
                        <a:rPr lang="el-GR" sz="1800" i="1">
                          <a:latin typeface="Cambria Math"/>
                        </a:rPr>
                        <m:t>)}]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44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6218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/>
          </a:bodyPr>
          <a:lstStyle/>
          <a:p>
            <a:r>
              <a:rPr lang="el-GR" sz="4000" b="1" dirty="0" smtClean="0"/>
              <a:t>2. </a:t>
            </a:r>
            <a:r>
              <a:rPr lang="el-GR" sz="4000" b="1" dirty="0"/>
              <a:t>Συνδέσεις </a:t>
            </a:r>
            <a:r>
              <a:rPr lang="el-GR" sz="4000" b="1" dirty="0" smtClean="0"/>
              <a:t>Συστημάτων</a:t>
            </a:r>
            <a:endParaRPr lang="el-GR" sz="40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9658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Συνδέσεις Συστημάτων (1/</a:t>
            </a:r>
            <a:r>
              <a:rPr lang="en-US" dirty="0" smtClean="0"/>
              <a:t>2</a:t>
            </a:r>
            <a:r>
              <a:rPr lang="el-GR" dirty="0" smtClean="0"/>
              <a:t>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Ένα </a:t>
                </a:r>
                <a:r>
                  <a:rPr lang="el-GR" sz="1800" dirty="0"/>
                  <a:t>σύστημα μπορεί να αναλυθεί σε απλούστερα συστήματα τα οποία διασυνδέονται μεταξύ τους με διάφορους τρόπους. </a:t>
                </a: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Οι βασικότερες συνδέσεις μεταξύ συστημάτων είναι η </a:t>
                </a:r>
                <a:r>
                  <a:rPr lang="el-GR" sz="1800" b="1" dirty="0" smtClean="0"/>
                  <a:t>σειριακή</a:t>
                </a:r>
                <a:r>
                  <a:rPr lang="el-GR" sz="1800" dirty="0" smtClean="0"/>
                  <a:t>, η </a:t>
                </a:r>
                <a:r>
                  <a:rPr lang="el-GR" sz="1800" b="1" dirty="0" smtClean="0"/>
                  <a:t>παράλληλη</a:t>
                </a:r>
                <a:r>
                  <a:rPr lang="el-GR" sz="1800" dirty="0" smtClean="0"/>
                  <a:t>, η </a:t>
                </a:r>
                <a:r>
                  <a:rPr lang="el-GR" sz="1800" b="1" dirty="0" smtClean="0"/>
                  <a:t>μεικτή</a:t>
                </a:r>
                <a:r>
                  <a:rPr lang="el-GR" sz="1800" dirty="0" smtClean="0"/>
                  <a:t> και η σύνδεση με </a:t>
                </a:r>
                <a:r>
                  <a:rPr lang="el-GR" sz="1800" b="1" dirty="0" smtClean="0"/>
                  <a:t>ανατροφοδότηση </a:t>
                </a:r>
                <a:r>
                  <a:rPr lang="el-GR" sz="1800" dirty="0" smtClean="0"/>
                  <a:t>ή</a:t>
                </a:r>
                <a:r>
                  <a:rPr lang="el-GR" sz="1800" b="1" dirty="0" smtClean="0"/>
                  <a:t> ανάδραση</a:t>
                </a:r>
                <a:r>
                  <a:rPr lang="el-GR" sz="1800" dirty="0" smtClean="0"/>
                  <a:t>. 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b="1" dirty="0" smtClean="0"/>
                  <a:t>Σειριακή </a:t>
                </a:r>
                <a:r>
                  <a:rPr lang="el-GR" sz="1800" b="1" dirty="0"/>
                  <a:t>σύνδεση </a:t>
                </a:r>
                <a:r>
                  <a:rPr lang="el-GR" sz="1800" b="1" dirty="0" smtClean="0"/>
                  <a:t/>
                </a:r>
                <a:br>
                  <a:rPr lang="el-GR" sz="1800" b="1" dirty="0" smtClean="0"/>
                </a:br>
                <a:r>
                  <a:rPr lang="el-GR" sz="1800" b="1" dirty="0" smtClean="0"/>
                  <a:t>συστημάτων</a:t>
                </a:r>
                <a:endParaRPr lang="en-US" sz="1800" b="1" i="1" dirty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355600" indent="-35560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	</a:t>
                </a:r>
                <a:r>
                  <a:rPr lang="el-GR" sz="1800" dirty="0" smtClean="0"/>
                  <a:t>Η έξοδος είναι: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 </m:t>
                    </m:r>
                    <m:r>
                      <a:rPr lang="el-GR" sz="1800" i="1">
                        <a:latin typeface="Cambria Math"/>
                      </a:rPr>
                      <m:t>𝑆</m:t>
                    </m:r>
                    <m:r>
                      <a:rPr lang="el-GR" sz="1800" i="1">
                        <a:latin typeface="Cambria Math"/>
                      </a:rPr>
                      <m:t>2</m:t>
                    </m:r>
                    <m:d>
                      <m:dPr>
                        <m:begChr m:val="["/>
                        <m:endChr m:val="]"/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 </m:t>
                        </m:r>
                        <m:r>
                          <a:rPr lang="en-US" sz="1800" i="1">
                            <a:latin typeface="Cambria Math"/>
                          </a:rPr>
                          <m:t>𝑆</m:t>
                        </m:r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𝑥</m:t>
                            </m:r>
                            <m:d>
                              <m:d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𝑡</m:t>
                                </m:r>
                              </m:e>
                            </m:d>
                          </m:e>
                        </m:d>
                        <m:r>
                          <a:rPr lang="en-US" sz="1800" i="1">
                            <a:latin typeface="Cambria Math"/>
                          </a:rPr>
                          <m:t> </m:t>
                        </m:r>
                      </m:e>
                    </m:d>
                  </m:oMath>
                </a14:m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b="1" dirty="0" smtClean="0"/>
                  <a:t>Παράλληλη </a:t>
                </a:r>
                <a:r>
                  <a:rPr lang="el-GR" sz="1800" b="1" dirty="0"/>
                  <a:t>σύνδεση </a:t>
                </a:r>
                <a:r>
                  <a:rPr lang="el-GR" sz="1800" b="1" dirty="0" smtClean="0"/>
                  <a:t/>
                </a:r>
                <a:br>
                  <a:rPr lang="el-GR" sz="1800" b="1" dirty="0" smtClean="0"/>
                </a:br>
                <a:r>
                  <a:rPr lang="el-GR" sz="1800" b="1" dirty="0" smtClean="0"/>
                  <a:t>συστημάτων</a:t>
                </a:r>
                <a:endParaRPr lang="en-US" sz="1800" b="1" i="1" dirty="0">
                  <a:latin typeface="Cambria Math"/>
                </a:endParaRP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355600" indent="-35560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	</a:t>
                </a:r>
                <a:r>
                  <a:rPr lang="el-GR" sz="1800" dirty="0" smtClean="0"/>
                  <a:t>Η </a:t>
                </a:r>
                <a:r>
                  <a:rPr lang="el-GR" sz="1800" dirty="0"/>
                  <a:t>έξοδος είναι: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n-US" sz="1800" i="1">
                        <a:latin typeface="Cambria Math"/>
                      </a:rPr>
                      <m:t>𝑆</m:t>
                    </m:r>
                    <m:r>
                      <a:rPr lang="en-US" sz="1800" i="1">
                        <a:latin typeface="Cambria Math"/>
                      </a:rPr>
                      <m:t>1</m:t>
                    </m:r>
                    <m:d>
                      <m:dPr>
                        <m:begChr m:val="["/>
                        <m:endChr m:val="]"/>
                        <m:ctrlPr>
                          <a:rPr lang="en-US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𝑥</m:t>
                        </m:r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𝑡</m:t>
                            </m:r>
                          </m:e>
                        </m:d>
                      </m:e>
                    </m:d>
                    <m:r>
                      <a:rPr lang="el-GR" sz="1800" i="1">
                        <a:latin typeface="Cambria Math"/>
                      </a:rPr>
                      <m:t>+</m:t>
                    </m:r>
                    <m:r>
                      <a:rPr lang="el-GR" sz="1800" i="1">
                        <a:latin typeface="Cambria Math"/>
                      </a:rPr>
                      <m:t>𝑆</m:t>
                    </m:r>
                    <m:r>
                      <a:rPr lang="el-GR" sz="1800" i="1">
                        <a:latin typeface="Cambria Math"/>
                      </a:rPr>
                      <m:t>2[</m:t>
                    </m:r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]</m:t>
                    </m:r>
                  </m:oMath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9</a:t>
            </a:fld>
            <a:endParaRPr lang="el-G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747" y="2501350"/>
            <a:ext cx="5066628" cy="1145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1697" y="4149080"/>
            <a:ext cx="4710703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228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HAW.ACCESSIBILITYADDIN.CHECKTIMEDATE" val="21/8/2013 9:24:18 μμ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��< ? x m l   v e r s i o n = " 1 . 0 "   e n c o d i n g = " u t f - 1 6 " ? > < D o c u m e n t S e t t i n g s   x m l n s : x s i = " h t t p : / / w w w . w 3 . o r g / 2 0 0 1 / X M L S c h e m a - i n s t a n c e "   x m l n s : x s d = " h t t p : / / w w w . w 3 . o r g / 2 0 0 1 / X M L S c h e m a "   x m l n s = " h t t p : / / w w w . z h a w . c h / A c c e s s i b i l i t y A d d I n " >  
     < C h e c k R e a d i n g O r d e r > t r u e < / C h e c k R e a d i n g O r d e r >  
     < C h e c k T a b l e H e a d e r > t r u e < / C h e c k T a b l e H e a d e r >  
     < C h e c k S l i d e T i t l e > t r u e < / C h e c k S l i d e T i t l e >  
     < C h e c k L a n g u a g e S e t t i n g > t r u e < / C h e c k L a n g u a g e S e t t i n g >  
     < C h e c k A l t T e x t > t r u e < / C h e c k A l t T e x t >  
     < C h e c k T e x t S i z e > f a l s e < / C h e c k T e x t S i z e >  
     < C h e c k S c r e e n T i p > f a l s e < / C h e c k S c r e e n T i p >  
     < S h o w S h a p e N a m e C o l u m n > f a l s e < / S h o w S h a p e N a m e C o l u m n >  
     < S h o w I s s u e D e s c r i p t i o n > t r u e < / S h o w I s s u e D e s c r i p t i o n >  
 < / D o c u m e n t S e t t i n g s > 
</file>

<file path=customXml/itemProps1.xml><?xml version="1.0" encoding="utf-8"?>
<ds:datastoreItem xmlns:ds="http://schemas.openxmlformats.org/officeDocument/2006/customXml" ds:itemID="{F940E9B4-3D84-4563-A796-7C501ABB72EA}">
  <ds:schemaRefs>
    <ds:schemaRef ds:uri="http://www.w3.org/2001/XMLSchema"/>
    <ds:schemaRef ds:uri="http://www.zhaw.ch/AccessibilityAddI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14675</TotalTime>
  <Words>3072</Words>
  <Application>Microsoft Office PowerPoint</Application>
  <PresentationFormat>On-screen Show (4:3)</PresentationFormat>
  <Paragraphs>236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Σήματα και Συστήματα</vt:lpstr>
      <vt:lpstr>Εισαγωγή στα Συστήματα</vt:lpstr>
      <vt:lpstr>1. Ορισμός και Κατηγορίες Συστημάτων</vt:lpstr>
      <vt:lpstr>Ορισμός Συστήματος</vt:lpstr>
      <vt:lpstr>Κατηγορίες Συστημάτων (1/3)</vt:lpstr>
      <vt:lpstr>Κατηγορίες Συστημάτων (2/3)</vt:lpstr>
      <vt:lpstr>Κατηγορίες Συστημάτων (3/3)</vt:lpstr>
      <vt:lpstr>2. Συνδέσεις Συστημάτων</vt:lpstr>
      <vt:lpstr>Συνδέσεις Συστημάτων (1/2)</vt:lpstr>
      <vt:lpstr>Συνδέσεις Συστημάτων (2/2)</vt:lpstr>
      <vt:lpstr>3. Είδη Συστημάτων</vt:lpstr>
      <vt:lpstr>Είδη Συστημάτων</vt:lpstr>
      <vt:lpstr>Γραμμικά και Μη Γραμμικά Συστήματα</vt:lpstr>
      <vt:lpstr>Αιτιατά και Μη Αιτιατά Συστήματα</vt:lpstr>
      <vt:lpstr>Στατικά και Δυναμικά Συστήματα (1/2)</vt:lpstr>
      <vt:lpstr>Στατικά και Δυναμικά Συστήματα (2/2)</vt:lpstr>
      <vt:lpstr>Χρονικά Αμετάβλητα και Χρονικά Μεταβαλλόμενα Συστήματα</vt:lpstr>
      <vt:lpstr>Ευσταθή και Ασταθή Συστήματα</vt:lpstr>
      <vt:lpstr>Άσκηση 1</vt:lpstr>
      <vt:lpstr>Άσκηση 2</vt:lpstr>
      <vt:lpstr>Άσκηση 3</vt:lpstr>
      <vt:lpstr>Άσκηση 4</vt:lpstr>
      <vt:lpstr>Άσκηση 5</vt:lpstr>
      <vt:lpstr>Άσκηση 6</vt:lpstr>
      <vt:lpstr>Άσκηση 7</vt:lpstr>
      <vt:lpstr>Άσκηση 8</vt:lpstr>
      <vt:lpstr>Άσκηση 9</vt:lpstr>
      <vt:lpstr>Άσκηση 10</vt:lpstr>
      <vt:lpstr>Άσκηση 10 (συνέχεια)</vt:lpstr>
      <vt:lpstr>Άσκηση 11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NTS</dc:creator>
  <cp:lastModifiedBy>Paraskevas Michael</cp:lastModifiedBy>
  <cp:revision>432</cp:revision>
  <dcterms:created xsi:type="dcterms:W3CDTF">2012-03-18T08:27:36Z</dcterms:created>
  <dcterms:modified xsi:type="dcterms:W3CDTF">2015-09-28T06:46:32Z</dcterms:modified>
</cp:coreProperties>
</file>