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9"/>
  </p:notesMasterIdLst>
  <p:sldIdLst>
    <p:sldId id="311" r:id="rId3"/>
    <p:sldId id="423" r:id="rId4"/>
    <p:sldId id="432" r:id="rId5"/>
    <p:sldId id="437" r:id="rId6"/>
    <p:sldId id="257" r:id="rId7"/>
    <p:sldId id="439" r:id="rId8"/>
    <p:sldId id="438" r:id="rId9"/>
    <p:sldId id="440" r:id="rId10"/>
    <p:sldId id="433" r:id="rId11"/>
    <p:sldId id="434" r:id="rId12"/>
    <p:sldId id="441" r:id="rId13"/>
    <p:sldId id="435" r:id="rId14"/>
    <p:sldId id="436" r:id="rId15"/>
    <p:sldId id="429" r:id="rId16"/>
    <p:sldId id="430" r:id="rId17"/>
    <p:sldId id="442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</p:sldIdLst>
  <p:sldSz cx="9144000" cy="6858000" type="screen4x3"/>
  <p:notesSz cx="6858000" cy="9144000"/>
  <p:custDataLst>
    <p:tags r:id="rId30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1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6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8.png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/>
              <a:t>Σήματα και 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7: Μετασχηματισμός </a:t>
            </a:r>
            <a:r>
              <a:rPr lang="en-US" sz="2800" b="1" dirty="0" smtClean="0"/>
              <a:t>Fourier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Φυσική Σημασία </a:t>
            </a:r>
            <a:r>
              <a:rPr lang="el-GR" dirty="0" smtClean="0"/>
              <a:t>Μετασχηματισμού Fourier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μετασχηματισμός Fourier είναι </a:t>
                </a:r>
                <a:r>
                  <a:rPr lang="el-GR" sz="1800" dirty="0"/>
                  <a:t>γενικά </a:t>
                </a:r>
                <a:r>
                  <a:rPr lang="el-GR" sz="1800" dirty="0" smtClean="0"/>
                  <a:t>μιγαδική συνάρτηση, άρα γράφεται ως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r>
                        <a:rPr lang="el-GR" sz="1800" i="1" dirty="0" err="1">
                          <a:latin typeface="Cambria Math"/>
                        </a:rPr>
                        <m:t>𝑅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)+</m:t>
                      </m:r>
                      <m:r>
                        <a:rPr lang="el-GR" sz="1800" i="1" dirty="0" err="1">
                          <a:latin typeface="Cambria Math"/>
                        </a:rPr>
                        <m:t>𝑗𝐼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πραγματικό μέρος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𝐼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φανταστικό </a:t>
                </a:r>
                <a:r>
                  <a:rPr lang="el-GR" sz="1800" dirty="0" smtClean="0"/>
                  <a:t>μέρος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πραγματική συνάρτηση αποδεικνύεται ότι 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άρτια </a:t>
                </a:r>
                <a:r>
                  <a:rPr lang="el-GR" sz="1800" dirty="0"/>
                  <a:t>συνάρτηση, ενώ 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Ι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περιττή </a:t>
                </a:r>
                <a:r>
                  <a:rPr lang="el-GR" sz="1800" dirty="0"/>
                  <a:t>συνάρτηση και </a:t>
                </a:r>
                <a:r>
                  <a:rPr lang="el-GR" sz="1800" dirty="0" smtClean="0"/>
                  <a:t>δίνονται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από: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𝑅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𝐼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)=−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967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Φυσική Σημασία </a:t>
            </a:r>
            <a:r>
              <a:rPr lang="el-GR" dirty="0" smtClean="0"/>
              <a:t>Μετασχηματισμού Fourier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μετασχηματισμός Fourier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ως </a:t>
                </a:r>
                <a:r>
                  <a:rPr lang="el-GR" sz="1800" dirty="0"/>
                  <a:t>μιγαδική συνάρτηση, </a:t>
                </a:r>
                <a:r>
                  <a:rPr lang="el-GR" sz="1800" dirty="0" smtClean="0"/>
                  <a:t>γράφεται επίσης </a:t>
                </a:r>
                <a:r>
                  <a:rPr lang="el-GR" sz="1800" dirty="0"/>
                  <a:t>ως: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)=|</m:t>
                      </m:r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)| 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b="1" dirty="0" smtClean="0"/>
                  <a:t>φάσμα </a:t>
                </a:r>
                <a:r>
                  <a:rPr lang="el-GR" sz="1800" b="1" dirty="0"/>
                  <a:t>πλάτους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amplitude</a:t>
                </a:r>
                <a:r>
                  <a:rPr lang="el-GR" sz="1800" dirty="0"/>
                  <a:t> </a:t>
                </a:r>
                <a:r>
                  <a:rPr lang="el-GR" sz="1800" dirty="0" err="1"/>
                  <a:t>spectrum</a:t>
                </a:r>
                <a:r>
                  <a:rPr lang="el-GR" sz="1800" dirty="0" smtClean="0"/>
                  <a:t>)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b="1" dirty="0"/>
                  <a:t>φάσμα φάσης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phase</a:t>
                </a:r>
                <a:r>
                  <a:rPr lang="el-GR" sz="1800" dirty="0"/>
                  <a:t> </a:t>
                </a:r>
                <a:r>
                  <a:rPr lang="el-GR" sz="1800" dirty="0" err="1"/>
                  <a:t>spectrum</a:t>
                </a:r>
                <a:r>
                  <a:rPr lang="el-GR" sz="1800" dirty="0"/>
                  <a:t>)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φάσμα </a:t>
                </a:r>
                <a:r>
                  <a:rPr lang="el-GR" sz="1800" dirty="0"/>
                  <a:t>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είναι </a:t>
                </a:r>
                <a:r>
                  <a:rPr lang="el-GR" sz="1800" b="1" dirty="0"/>
                  <a:t>συνεχές</a:t>
                </a:r>
                <a:r>
                  <a:rPr lang="el-GR" sz="1800" dirty="0"/>
                  <a:t>, σε αντίθεση με το φάσμα των σειρών Fourier που είναι διακριτό. 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πλάτος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l-GR" sz="1800" i="0" dirty="0" err="1">
                        <a:latin typeface="Cambria Math"/>
                      </a:rPr>
                      <m:t>Χ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και η φάση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υπολογίζονται από: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</m:t>
                      </m:r>
                      <m:rad>
                        <m:radPr>
                          <m:degHide m:val="on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ra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𝜑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𝐼</m:t>
                                  </m:r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𝑅</m:t>
                                  </m:r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605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/>
              <a:t>3</a:t>
            </a:r>
            <a:r>
              <a:rPr lang="el-GR" b="1" dirty="0" smtClean="0"/>
              <a:t>. </a:t>
            </a:r>
            <a:r>
              <a:rPr lang="el-GR" b="1" dirty="0"/>
              <a:t>Συνθήκες Ύπαρξης του Μετασχηματισμού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93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Συνθήκες Ύπαρξης του Μετασχηματισμού </a:t>
            </a:r>
            <a:r>
              <a:rPr lang="el-GR" dirty="0" smtClean="0"/>
              <a:t>Fourier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Τα ολοκληρώματα ορισμού του ευθύ και του αντίστροφου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υπάρχουν </a:t>
                </a:r>
                <a:r>
                  <a:rPr lang="el-GR" sz="1800" dirty="0" smtClean="0"/>
                  <a:t>πάντα.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ικανές συνθήκες για να υπάρχει ο μετασχηματισμός Fourier ενός σήματος είναι οι συνθήκες </a:t>
                </a:r>
                <a:r>
                  <a:rPr lang="el-GR" sz="1800" dirty="0" err="1"/>
                  <a:t>Dirichlet</a:t>
                </a:r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1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απόλυτα </a:t>
                </a:r>
                <a:r>
                  <a:rPr lang="el-GR" sz="1800" dirty="0" smtClean="0"/>
                  <a:t>ολοκληρώσιμη, </a:t>
                </a:r>
                <a:r>
                  <a:rPr lang="el-GR" sz="1800" dirty="0"/>
                  <a:t>δηλαδή να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&lt;+∞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35560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ή με άλλα λόγια,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χρονικώς πεπερασμένο </a:t>
                </a:r>
                <a:r>
                  <a:rPr lang="el-GR" sz="1800" dirty="0" smtClean="0"/>
                  <a:t>δηλ. να είναι σήμα ενέργειας</a:t>
                </a:r>
                <a:r>
                  <a:rPr lang="el-GR" sz="1800" dirty="0"/>
                  <a:t>. Η συνθήκη αυτή είναι ικανή αλλά όχι αναγκαία</a:t>
                </a:r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2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συνεχής ή να περιέχει πεπερασμένο αριθμό ασυνεχειών, καθεμιά από τις οποίες να είναι πεπερασμένου ύψους.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Ικανή Συνθήκη 3</a:t>
                </a:r>
                <a:r>
                  <a:rPr lang="el-GR" sz="1800" dirty="0"/>
                  <a:t>.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φραγμένης κύμανσης, δηλαδή </a:t>
                </a:r>
                <a:r>
                  <a:rPr lang="el-GR" sz="1800" dirty="0" smtClean="0"/>
                  <a:t>να μπορεί </a:t>
                </a:r>
                <a:r>
                  <a:rPr lang="el-GR" sz="1800" dirty="0"/>
                  <a:t>να παρασταθεί με καμπύλη πεπερασμένου μήκους σε οποιοδήποτε πεπερασμένο χρονικό διάστημα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967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Fourier του κρουστικού παλμού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Από τον ορισμό του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έχουμε:</a:t>
                </a:r>
                <a:r>
                  <a:rPr lang="en-US" sz="1800" dirty="0" smtClean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err="1">
                          <a:latin typeface="Cambria Math"/>
                        </a:rPr>
                        <m:t>Δ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Χρησιμοποιήθηκε </a:t>
                </a:r>
                <a:r>
                  <a:rPr lang="el-GR" sz="1800" dirty="0"/>
                  <a:t>η ιδιότητα ολίσθησης 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 dirty="0" smtClean="0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∞</m:t>
                        </m:r>
                      </m:sup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 dirty="0" smtClean="0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𝑑𝑡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 dirty="0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φάσμα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Δ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υπάρχουν </a:t>
                </a:r>
                <a:r>
                  <a:rPr lang="el-GR" sz="1800" dirty="0"/>
                  <a:t>άπειρες συχνότητες με μοναδιαίο πλάτος και μηδενική φάση. Αυτό εξηγεί την σπουδαία αξία της κρουστικής </a:t>
                </a:r>
                <a:r>
                  <a:rPr lang="el-GR" sz="1800" dirty="0" smtClean="0"/>
                  <a:t>απόκρισης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στην ανάλυση ΓΧΑ συστημάτων.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59" b="14766"/>
          <a:stretch>
            <a:fillRect/>
          </a:stretch>
        </p:blipFill>
        <p:spPr bwMode="auto">
          <a:xfrm>
            <a:off x="1763688" y="3429000"/>
            <a:ext cx="2161742" cy="17466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575299"/>
              </p:ext>
            </p:extLst>
          </p:nvPr>
        </p:nvGraphicFramePr>
        <p:xfrm>
          <a:off x="4408853" y="3500611"/>
          <a:ext cx="2971459" cy="1728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Bitmap Image" r:id="rId5" imgW="1991003" imgH="1152381" progId="Paint.Picture">
                  <p:embed/>
                </p:oleObj>
              </mc:Choice>
              <mc:Fallback>
                <p:oleObj name="Bitmap Image" r:id="rId5" imgW="1991003" imgH="1152381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8853" y="3500611"/>
                        <a:ext cx="2971459" cy="17285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+1)+</m:t>
                    </m:r>
                    <m:r>
                      <a:rPr lang="el-GR" sz="1800" i="1" dirty="0">
                        <a:latin typeface="Cambria Math"/>
                      </a:rPr>
                      <m:t>𝛿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−1)</m:t>
                    </m:r>
                  </m:oMath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τον ορισμό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−∞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𝛿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nary>
                                <m:nary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−∞</m:t>
                                  </m:r>
                                </m:sub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+∞</m:t>
                                  </m:r>
                                </m:sup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𝛿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Χρησιμοποιούμε τη γνωστή ιδιότητα της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: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Ως συνάρτηση </a:t>
                </a:r>
                <a:r>
                  <a:rPr lang="el-GR" sz="1800" dirty="0"/>
                  <a:t>δοκιμής θεωρούμε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𝜑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i="1" dirty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οπότε </a:t>
                </a:r>
                <a:r>
                  <a:rPr lang="el-GR" sz="1800" dirty="0" smtClean="0"/>
                  <a:t>έχουμε: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= −1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= 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𝐴</m:t>
                    </m:r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εξίσωση ορισμού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θα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𝐴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func>
                      <m:func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i="0" dirty="0" err="1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 dirty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τον ορισμό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και αντικαθιστώντας το συνημίτονο από τον τύπο του </a:t>
                </a:r>
                <a:r>
                  <a:rPr lang="en-US" sz="1800" dirty="0"/>
                  <a:t>Euler, </a:t>
                </a:r>
                <a:r>
                  <a:rPr lang="el-GR" sz="1800" dirty="0"/>
                  <a:t>προκύπτει: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  <m:r>
                            <a:rPr lang="en-US" sz="1800" i="1" dirty="0">
                              <a:latin typeface="Cambria Math"/>
                            </a:rPr>
                            <m:t>+ </m:t>
                          </m:r>
                          <m:nary>
                            <m:nary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d>
                                        <m:dPr>
                                          <m:ctrlPr>
                                            <a:rPr lang="en-US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μοναδιαίου τετραγωνικού παλμού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𝛵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 </a:t>
                </a:r>
                <a:r>
                  <a:rPr lang="el-GR" sz="1800" dirty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a:rPr lang="el-GR" sz="1800" i="1" dirty="0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, δηλαδή: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)≡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𝛱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𝛵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1,       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 dirty="0">
                                <a:latin typeface="Cambria Math"/>
                              </a:rPr>
                              <m:t>≤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0,       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800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n-US" sz="1800" i="1" dirty="0">
                                <a:latin typeface="Cambria Math"/>
                              </a:rPr>
                              <m:t>&gt;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eqArr>
                      </m:e>
                    </m:d>
                  </m:oMath>
                </a14:m>
                <a:endParaRPr lang="en-US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Επειδή το σήμα είναι μηδέν για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&lt;−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&gt;</m:t>
                    </m:r>
                    <m:r>
                      <a:rPr lang="en-US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m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𝑇</m:t>
                            </m:r>
                          </m:e>
                        </m:mr>
                      </m:m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[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 ]=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fName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Στην </a:t>
                </a:r>
                <a:r>
                  <a:rPr lang="el-GR" sz="1800" dirty="0"/>
                  <a:t>επίλυση χρησιμοποιήθηκαν οι γνωστές σχέσεις του </a:t>
                </a:r>
                <a:r>
                  <a:rPr lang="en-US" sz="1800" dirty="0"/>
                  <a:t>Euler, </a:t>
                </a:r>
                <a:r>
                  <a:rPr lang="el-GR" sz="1800" dirty="0"/>
                  <a:t>δηλ.:</a:t>
                </a:r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  <m:r>
                      <a:rPr lang="el-GR" sz="1800" i="1" dirty="0">
                        <a:latin typeface="Cambria Math"/>
                      </a:rPr>
                      <m:t>+</m:t>
                    </m:r>
                    <m:r>
                      <a:rPr lang="en-US" sz="1800" i="1" dirty="0" err="1">
                        <a:latin typeface="Cambria Math"/>
                      </a:rPr>
                      <m:t>𝑗𝑠𝑖𝑛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</m:oMath>
                </a14:m>
                <a:r>
                  <a:rPr lang="el-GR" sz="1800" dirty="0"/>
                  <a:t>  και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𝑗</m:t>
                        </m:r>
                        <m:r>
                          <a:rPr lang="el-GR" sz="1800" i="1" dirty="0">
                            <a:latin typeface="Cambria Math"/>
                          </a:rPr>
                          <m:t>𝜃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  <m:r>
                      <a:rPr lang="el-GR" sz="1800" i="1" dirty="0">
                        <a:latin typeface="Cambria Math"/>
                      </a:rPr>
                      <m:t>−</m:t>
                    </m:r>
                    <m:r>
                      <a:rPr lang="en-US" sz="1800" i="1" dirty="0" err="1">
                        <a:latin typeface="Cambria Math"/>
                      </a:rPr>
                      <m:t>𝑗𝑠𝑖𝑛</m:t>
                    </m:r>
                    <m:r>
                      <a:rPr lang="el-GR" sz="1800" i="1" dirty="0">
                        <a:latin typeface="Cambria Math"/>
                      </a:rPr>
                      <m:t>𝜃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τετραγωνικός παλμός διάρκειας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Τ</m:t>
                    </m:r>
                  </m:oMath>
                </a14:m>
                <a:r>
                  <a:rPr lang="el-GR" sz="1800" dirty="0"/>
                  <a:t> και ο μετασχηματισμός Fourier του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Ο μετασχηματισμός </a:t>
                </a:r>
                <a:r>
                  <a:rPr lang="el-GR" sz="1800" dirty="0"/>
                  <a:t>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γενικά είναι μία μιγαδική συνάρτηση, </a:t>
                </a:r>
                <a:r>
                  <a:rPr lang="el-GR" sz="1800" dirty="0" smtClean="0"/>
                  <a:t>όμως στην </a:t>
                </a:r>
                <a:r>
                  <a:rPr lang="el-GR" sz="1800" dirty="0"/>
                  <a:t>περίπτωση του τετραγωνικού παλμού είναι μια πραγματική </a:t>
                </a:r>
                <a:r>
                  <a:rPr lang="el-GR" sz="1800" dirty="0" smtClean="0"/>
                  <a:t>συνάρτηση.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τιμή του μετασχηματισμού Fourier στη συχνότητα μηδέν υπολογίζεται από το παρακάτω όριο: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smtClean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 smtClean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→0</m:t>
                          </m:r>
                        </m:lim>
                      </m:limLow>
                      <m:r>
                        <a:rPr lang="el-GR" sz="1800" i="1" dirty="0" smtClean="0">
                          <a:latin typeface="Cambria Math"/>
                        </a:rPr>
                        <m:t>2 </m:t>
                      </m:r>
                      <m:r>
                        <a:rPr lang="el-GR" sz="1800" i="1" dirty="0" smtClean="0">
                          <a:latin typeface="Cambria Math"/>
                        </a:rPr>
                        <m:t>𝑇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=2</m:t>
                      </m:r>
                      <m:r>
                        <a:rPr lang="el-GR" sz="1800" i="1" dirty="0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350367"/>
              </p:ext>
            </p:extLst>
          </p:nvPr>
        </p:nvGraphicFramePr>
        <p:xfrm>
          <a:off x="1109615" y="1268759"/>
          <a:ext cx="2798381" cy="1656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Bitmap Image" r:id="rId4" imgW="1867161" imgH="1104762" progId="Paint.Picture">
                  <p:embed/>
                </p:oleObj>
              </mc:Choice>
              <mc:Fallback>
                <p:oleObj name="Bitmap Image" r:id="rId4" imgW="1867161" imgH="1104762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15" y="1268759"/>
                        <a:ext cx="2798381" cy="1656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84517"/>
              </p:ext>
            </p:extLst>
          </p:nvPr>
        </p:nvGraphicFramePr>
        <p:xfrm>
          <a:off x="4355976" y="1052736"/>
          <a:ext cx="3790821" cy="18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Bitmap Image" r:id="rId6" imgW="2180952" imgH="1066667" progId="Paint.Picture">
                  <p:embed/>
                </p:oleObj>
              </mc:Choice>
              <mc:Fallback>
                <p:oleObj name="Bitmap Image" r:id="rId6" imgW="2180952" imgH="106666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1052736"/>
                        <a:ext cx="3790821" cy="1857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Μετασχηματισμός Fourier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Ορισμός του Μετασχηματισμού Fourier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Φυσική Σημασία του Μετασχηματισμού Fourier	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Συνθήκες Ύπαρξης του Μετασχηματισμού Fourier</a:t>
            </a:r>
          </a:p>
          <a:p>
            <a:pPr marL="457200" lvl="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3. 	Οι </a:t>
                </a:r>
                <a:r>
                  <a:rPr lang="el-GR" sz="1800" dirty="0"/>
                  <a:t>τιμές στις οποίες μηδενίζεται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τα </a:t>
                </a:r>
                <a:r>
                  <a:rPr lang="el-GR" sz="1800" b="1" dirty="0"/>
                  <a:t>φασματικά μηδενικά</a:t>
                </a:r>
                <a:r>
                  <a:rPr lang="el-GR" sz="1800" dirty="0"/>
                  <a:t>, δίνονται από την εξίσωση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dirty="0" smtClean="0">
                        <a:latin typeface="Cambria Math"/>
                      </a:rPr>
                      <m:t>sin</m:t>
                    </m:r>
                    <m:r>
                      <a:rPr lang="el-GR" sz="1800" i="1" dirty="0" smtClean="0">
                        <a:latin typeface="Cambria Math"/>
                      </a:rPr>
                      <m:t>⁡(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  <m:r>
                      <a:rPr lang="el-GR" sz="1800" i="1" dirty="0" smtClean="0">
                        <a:latin typeface="Cambria Math"/>
                      </a:rPr>
                      <m:t>)=0</m:t>
                    </m:r>
                  </m:oMath>
                </a14:m>
                <a:r>
                  <a:rPr lang="el-GR" sz="1800" dirty="0"/>
                  <a:t> και είναι οι συχνότητες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>
                        <a:latin typeface="Cambria Math"/>
                      </a:rPr>
                      <m:t>/</m:t>
                    </m:r>
                    <m:r>
                      <a:rPr lang="el-GR" sz="1800" i="1" dirty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𝑘</m:t>
                    </m:r>
                    <m:r>
                      <a:rPr lang="el-GR" sz="1800" i="1" dirty="0" smtClean="0">
                        <a:latin typeface="Cambria Math"/>
                      </a:rPr>
                      <m:t>=±1,±2,…</m:t>
                    </m:r>
                  </m:oMath>
                </a14:m>
                <a:r>
                  <a:rPr lang="el-GR" sz="1800" dirty="0"/>
                  <a:t> 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4. 	Η </a:t>
                </a:r>
                <a:r>
                  <a:rPr lang="el-GR" sz="1800" dirty="0"/>
                  <a:t>γραφική παράσταση του μετασχηματισμού Fourier διέρχεται περιοδικά από το μηδέν και το ύψος των δευτερευόντων λοβών μειώνεται </a:t>
                </a:r>
                <a:r>
                  <a:rPr lang="el-GR" sz="1800" dirty="0" err="1"/>
                  <a:t>ασυμπτωτικά</a:t>
                </a:r>
                <a:r>
                  <a:rPr lang="el-GR" sz="1800" dirty="0"/>
                  <a:t> στο μηδέν.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5. 	Το </a:t>
                </a:r>
                <a:r>
                  <a:rPr lang="el-GR" sz="1800" dirty="0"/>
                  <a:t>φάσμα τείνει στο μηδέν καθώς περνάμε σε υψηλές συχνότητες, δηλαδή όταν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|→ ∞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λύση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Χ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)=2 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sin</m:t>
                    </m:r>
                    <m:r>
                      <a:rPr lang="el-GR" sz="1800" i="1" dirty="0" err="1">
                        <a:latin typeface="Cambria Math"/>
                      </a:rPr>
                      <m:t>⁡(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𝑇</m:t>
                    </m:r>
                    <m:r>
                      <a:rPr lang="el-GR" sz="1800" i="1" dirty="0">
                        <a:latin typeface="Cambria Math"/>
                      </a:rPr>
                      <m:t>)/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 είναι η </a:t>
                </a:r>
                <a:r>
                  <a:rPr lang="el-GR" sz="1800" dirty="0" smtClean="0"/>
                  <a:t>συνάρτηση </a:t>
                </a:r>
                <a:r>
                  <a:rPr lang="el-GR" sz="1800" dirty="0"/>
                  <a:t>δειγματοληψίας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𝑠𝑖𝑛𝑐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ο ζητούμενος μετασχηματισμός Fourier του μπορεί να γραφεί και 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Τ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𝜋</m:t>
                                  </m:r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i="0" dirty="0" err="1">
                                          <a:latin typeface="Cambria Math"/>
                                        </a:rPr>
                                        <m:t>Τ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</m:t>
                      </m:r>
                      <m:r>
                        <a:rPr lang="el-GR" sz="1800" i="1" dirty="0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το σήμα του οποίου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είναι ορθογώνιο παράθυρο συχνοτήτων με πλάτος Β, δηλαδή ισχύει: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1,       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&lt;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Β</m:t>
                              </m:r>
                            </m:e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,&amp;  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𝛼𝜆𝜆𝜊</m:t>
                              </m:r>
                              <m:r>
                                <m:rPr>
                                  <m:sty m:val="p"/>
                                </m:rPr>
                                <a:rPr lang="el-GR" sz="1800" i="1" dirty="0" err="1">
                                  <a:latin typeface="Cambria Math"/>
                                </a:rPr>
                                <m:t>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Επειδή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του σήματος είναι ίσος με μηδέν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&lt;−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Β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&gt;</m:t>
                    </m:r>
                    <m:r>
                      <m:rPr>
                        <m:sty m:val="p"/>
                      </m:rPr>
                      <a:rPr lang="el-GR" sz="1800" i="0" dirty="0" err="1">
                        <a:latin typeface="Cambria Math"/>
                      </a:rPr>
                      <m:t>Β</m:t>
                    </m:r>
                  </m:oMath>
                </a14:m>
                <a:r>
                  <a:rPr lang="el-GR" sz="1800" dirty="0"/>
                  <a:t>, το σήμα θα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Β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Β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d>
                        <m:dPr>
                          <m:begChr m:val=""/>
                          <m:endChr m:val="|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𝑗𝑡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Β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Β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𝑗𝑡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2</m:t>
                      </m:r>
                      <m:r>
                        <a:rPr lang="en-US" sz="1800" i="1" dirty="0">
                          <a:latin typeface="Cambria Math"/>
                        </a:rPr>
                        <m:t>𝑗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Β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func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Β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𝐵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800" i="1" dirty="0" err="1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err="1">
                                  <a:latin typeface="Cambria Math"/>
                                </a:rPr>
                                <m:t>𝐵𝑡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Περιγραφή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στα </a:t>
                </a:r>
                <a:r>
                  <a:rPr lang="el-GR" sz="1800" dirty="0" smtClean="0"/>
                  <a:t>πεδία συχνότητας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χρόνου, αντίστοιχα.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939019"/>
              </p:ext>
            </p:extLst>
          </p:nvPr>
        </p:nvGraphicFramePr>
        <p:xfrm>
          <a:off x="1763688" y="4005064"/>
          <a:ext cx="2302500" cy="15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Bitmap Image" r:id="rId4" imgW="1895238" imgH="1257476" progId="Paint.Picture">
                  <p:embed/>
                </p:oleObj>
              </mc:Choice>
              <mc:Fallback>
                <p:oleObj name="Bitmap Image" r:id="rId4" imgW="1895238" imgH="1257476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005064"/>
                        <a:ext cx="2302500" cy="153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25260"/>
              </p:ext>
            </p:extLst>
          </p:nvPr>
        </p:nvGraphicFramePr>
        <p:xfrm>
          <a:off x="4427984" y="3789040"/>
          <a:ext cx="3546540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Bitmap Image" r:id="rId6" imgW="2238687" imgH="1181265" progId="Paint.Picture">
                  <p:embed/>
                </p:oleObj>
              </mc:Choice>
              <mc:Fallback>
                <p:oleObj name="Bitmap Image" r:id="rId6" imgW="2238687" imgH="1181265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3789040"/>
                        <a:ext cx="3546540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 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u="sng" dirty="0"/>
              <a:t>Παρατηρήσεις</a:t>
            </a:r>
            <a:r>
              <a:rPr lang="el-GR" sz="1800" dirty="0"/>
              <a:t>:</a:t>
            </a:r>
          </a:p>
          <a:p>
            <a:pPr lvl="0" algn="l">
              <a:lnSpc>
                <a:spcPct val="150000"/>
              </a:lnSpc>
            </a:pPr>
            <a:r>
              <a:rPr lang="el-GR" sz="1800" dirty="0"/>
              <a:t>Όπως και στην προηγούμενη άσκηση, η λύση περιγράφεται από τη συνάρτηση δειγματοληψίας.</a:t>
            </a:r>
          </a:p>
          <a:p>
            <a:pPr lvl="0" algn="l">
              <a:lnSpc>
                <a:spcPct val="150000"/>
              </a:lnSpc>
            </a:pPr>
            <a:r>
              <a:rPr lang="el-GR" sz="1800" dirty="0"/>
              <a:t>Συγκρίνοντας την παρούσα και την προηγούμενη άσκηση παρατηρούμε </a:t>
            </a:r>
            <a:r>
              <a:rPr lang="el-GR" sz="1800" dirty="0" smtClean="0"/>
              <a:t>μια </a:t>
            </a:r>
            <a:r>
              <a:rPr lang="el-GR" sz="1800" dirty="0"/>
              <a:t>μορφής </a:t>
            </a:r>
            <a:r>
              <a:rPr lang="el-GR" sz="1800" b="1" dirty="0"/>
              <a:t>συμμετρία</a:t>
            </a:r>
            <a:r>
              <a:rPr lang="el-GR" sz="1800" dirty="0"/>
              <a:t>, δηλ. ο μετασχηματισμός Fourier του ορθογώνιου παλμού (στο χρόνο) είναι η συνάρτηση δειγματοληψίας (στη συχνότητα) και ο αντίστροφος μετασχηματισμός Fourier του ορθογώνιου παλμού (στη συχνότητα) είναι πάλι η συνάρτηση δειγματοληψίας (στο χρόνο</a:t>
            </a:r>
            <a:r>
              <a:rPr lang="el-GR" sz="1800" dirty="0" smtClean="0"/>
              <a:t>).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προσδιοριστούν τα φάσματα πλάτους και φάσης του σήματος: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𝐴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≥0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0            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  <m:r>
                            <a:rPr lang="el-GR" sz="1800" i="1" dirty="0">
                              <a:latin typeface="Cambria Math"/>
                            </a:rPr>
                            <m:t>  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𝜇𝜀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&gt;0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Για να υπολογίσουμε τα φάσματα </a:t>
                </a:r>
                <a:r>
                  <a:rPr lang="el-GR" sz="1800" dirty="0" smtClean="0"/>
                  <a:t>πρέπει να </a:t>
                </a:r>
                <a:r>
                  <a:rPr lang="el-GR" sz="1800" dirty="0"/>
                  <a:t>βρεθεί </a:t>
                </a:r>
                <a:r>
                  <a:rPr lang="el-GR" sz="1800" dirty="0" smtClean="0"/>
                  <a:t>ο </a:t>
                </a:r>
                <a:r>
                  <a:rPr lang="en-US" sz="1800" dirty="0" smtClean="0"/>
                  <a:t>MF</a:t>
                </a:r>
                <a:r>
                  <a:rPr lang="el-GR" sz="1800" dirty="0" smtClean="0"/>
                  <a:t>. 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γράφεται και ως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είναι γνωστό (άσκηση </a:t>
                </a:r>
                <a:r>
                  <a:rPr lang="el-GR" sz="1800" dirty="0" smtClean="0"/>
                  <a:t>3) </a:t>
                </a:r>
                <a:r>
                  <a:rPr lang="el-GR" sz="1800" dirty="0"/>
                  <a:t>ότι διαθέτει </a:t>
                </a:r>
                <a:r>
                  <a:rPr lang="el-GR" sz="1800" dirty="0" smtClean="0"/>
                  <a:t>τον μετασχηματισμό </a:t>
                </a:r>
                <a:r>
                  <a:rPr lang="el-GR" sz="1800" dirty="0"/>
                  <a:t>Fourier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𝐴</m:t>
                      </m:r>
                      <m:r>
                        <a:rPr lang="el-GR" sz="1800" i="1" dirty="0">
                          <a:latin typeface="Cambria Math"/>
                        </a:rPr>
                        <m:t>/(</m:t>
                      </m:r>
                      <m:r>
                        <a:rPr lang="el-GR" sz="1800" i="1" dirty="0" err="1">
                          <a:latin typeface="Cambria Math"/>
                        </a:rPr>
                        <m:t>𝛼</m:t>
                      </m:r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𝑗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να </a:t>
                </a:r>
                <a:r>
                  <a:rPr lang="el-GR" sz="1800" dirty="0"/>
                  <a:t>υπολογίσουμε το πλάτος και τη φάση της </a:t>
                </a:r>
                <a:r>
                  <a:rPr lang="el-GR" sz="1800" dirty="0" smtClean="0"/>
                  <a:t>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την γράφουμε σε καρτεσιανή </a:t>
                </a:r>
                <a:r>
                  <a:rPr lang="el-GR" sz="1800" dirty="0"/>
                  <a:t>μορφή. </a:t>
                </a:r>
                <a:r>
                  <a:rPr lang="el-GR" sz="1800" dirty="0" smtClean="0"/>
                  <a:t>Πολλαπλασιάζουμε αριθμητή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παρανομαστή </a:t>
                </a:r>
                <a:r>
                  <a:rPr lang="el-GR" sz="1800" dirty="0"/>
                  <a:t>με τον όρο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err="1">
                        <a:latin typeface="Cambria Math"/>
                      </a:rPr>
                      <m:t>𝑗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, οπότε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.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𝑗𝐴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r>
                        <a:rPr lang="el-GR" sz="1800" i="1" dirty="0" smtClean="0">
                          <a:latin typeface="Cambria Math"/>
                        </a:rPr>
                        <m:t>𝑗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𝐴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044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την παραπάνω μορφή </a:t>
                </a:r>
                <a:r>
                  <a:rPr lang="el-GR" sz="1800" dirty="0" smtClean="0"/>
                  <a:t>της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προκύπτει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Φάσμα πλάτους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𝐴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Φάσμα φάσης: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Θ</m:t>
                      </m:r>
                      <m:d>
                        <m:d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func>
                        <m:func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800" i="1" dirty="0">
                                              <a:latin typeface="Cambria Math"/>
                                            </a:rPr>
                                            <m:t>𝐴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𝜔</m:t>
                                              </m:r>
                                            </m:e>
                                            <m:sup>
                                              <m:r>
                                                <a:rPr lang="el-GR" sz="1800" i="1" dirty="0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den>
                              </m:f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func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07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προσδιοριστεί ο αντίστροφος μετασχηματισμός Fourier της συνάρτησης: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4+10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+6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+8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 Μετατρέπουμε τον παρανομαστή σε μορφή γινομένου και στη συνέχεια «σπάμε» το κλάσμα σε δύο επιμέρους κλάσματα, οπότε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4+10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4+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το αποτέλεσμα της άσκησης </a:t>
                </a:r>
                <a:r>
                  <a:rPr lang="el-GR" sz="1800" dirty="0" smtClean="0"/>
                  <a:t>3,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8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18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4+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=−8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)+18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−4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18 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−8 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07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9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προσδιοριστεί ο αντίστροφος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της συνάρτησης: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 Χρησιμοποιώντας τον τύπο του </a:t>
                </a:r>
                <a:r>
                  <a:rPr lang="en-US" sz="1800" dirty="0"/>
                  <a:t>Euler </a:t>
                </a:r>
                <a:r>
                  <a:rPr lang="el-GR" sz="1800" dirty="0"/>
                  <a:t>η </a:t>
                </a:r>
                <a:r>
                  <a:rPr lang="el-GR" sz="1800" dirty="0" smtClean="0"/>
                  <a:t>συνάρτηση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3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f>
                            <m:fPr>
                              <m:type m:val="skw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sup>
                      </m:sSup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Εισάγοντας τη μορφή αυτή στον ορισμό του αντίστροφου </a:t>
                </a:r>
                <a:r>
                  <a:rPr lang="en-US" sz="1800" dirty="0" smtClean="0"/>
                  <a:t>MF, </a:t>
                </a:r>
                <a:r>
                  <a:rPr lang="el-GR" sz="1800"/>
                  <a:t>έχουμε</a:t>
                </a:r>
                <a:r>
                  <a:rPr lang="el-GR" sz="1800" smtClean="0"/>
                  <a:t>: </a:t>
                </a: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+4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−4</m:t>
                                  </m:r>
                                </m:e>
                              </m:d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type m:val="skw"/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 smtClean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+4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type m:val="skw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−4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Χρησιμοποιήσαμε </a:t>
                </a:r>
                <a:r>
                  <a:rPr lang="el-GR" sz="1800" dirty="0"/>
                  <a:t>τον ορισμό της κρουστικής </a:t>
                </a:r>
                <a:r>
                  <a:rPr lang="el-GR" sz="1800" dirty="0" smtClean="0"/>
                  <a:t>συνάρτησης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1800" i="1" dirty="0">
                            <a:latin typeface="Cambria Math"/>
                          </a:rPr>
                          <m:t>2</m:t>
                        </m:r>
                        <m:r>
                          <a:rPr lang="el-GR" sz="1800" i="1" dirty="0">
                            <a:latin typeface="Cambria Math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l-GR" sz="1800" i="1" dirty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 err="1">
                            <a:latin typeface="Cambria Math"/>
                          </a:rPr>
                          <m:t>∞</m:t>
                        </m:r>
                      </m:sub>
                      <m:sup>
                        <m:r>
                          <a:rPr lang="el-GR" sz="1800" i="1" dirty="0" err="1">
                            <a:latin typeface="Cambria Math"/>
                          </a:rPr>
                          <m:t>+∞</m:t>
                        </m:r>
                      </m:sup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𝜔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n-US" sz="1800" i="1" dirty="0">
                            <a:latin typeface="Cambria Math"/>
                          </a:rPr>
                          <m:t>𝑑</m:t>
                        </m:r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</m:nary>
                  </m:oMath>
                </a14:m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 b="-1326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07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1. </a:t>
            </a:r>
            <a:r>
              <a:rPr lang="el-GR" b="1" dirty="0"/>
              <a:t>Ορισμός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αποτελεί επέκταση των σειρών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σε </a:t>
                </a:r>
                <a:r>
                  <a:rPr lang="el-GR" sz="1800" b="1" dirty="0"/>
                  <a:t>περιοδικά </a:t>
                </a:r>
                <a:r>
                  <a:rPr lang="el-GR" sz="1800" dirty="0"/>
                  <a:t>και </a:t>
                </a:r>
                <a:r>
                  <a:rPr lang="el-GR" sz="1800" b="1" dirty="0"/>
                  <a:t>μη-περιοδικά σήματα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</a:t>
                </a:r>
                <a:r>
                  <a:rPr lang="el-GR" sz="1800" dirty="0"/>
                  <a:t>ότι ένα οποιοδήποτε σήμα μπορεί να αναπτυχθεί στο 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(−∞, +∞)</m:t>
                    </m:r>
                  </m:oMath>
                </a14:m>
                <a:r>
                  <a:rPr lang="el-GR" sz="1800" dirty="0"/>
                  <a:t> μέσω του μετασχηματισμού </a:t>
                </a:r>
                <a:r>
                  <a:rPr lang="en-US" sz="1800" dirty="0"/>
                  <a:t>Fourier </a:t>
                </a:r>
                <a:r>
                  <a:rPr lang="el-GR" sz="1800" dirty="0"/>
                  <a:t>ως ένας </a:t>
                </a:r>
                <a:r>
                  <a:rPr lang="el-GR" sz="1800" b="1" dirty="0"/>
                  <a:t>γραμμικός συνδυασμός απείρων αρμονικών εκθετικών σημάτων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Όπως </a:t>
                </a:r>
                <a:r>
                  <a:rPr lang="el-GR" sz="1800" dirty="0"/>
                  <a:t>και στις σειρές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, τα σήματα εκφράζονται με τη βοήθεια μιγαδικών εκθετικών συναρτήσεων διαφόρων </a:t>
                </a:r>
                <a:r>
                  <a:rPr lang="el-GR" sz="1800" dirty="0" smtClean="0"/>
                  <a:t>συχνοτήτων, όμως στον μετασχηματισμό </a:t>
                </a:r>
                <a:r>
                  <a:rPr lang="en-US" sz="1800" dirty="0" smtClean="0"/>
                  <a:t>Fourier </a:t>
                </a:r>
                <a:r>
                  <a:rPr lang="el-GR" sz="1800" dirty="0"/>
                  <a:t>οι συχνότητες είναι </a:t>
                </a:r>
                <a:r>
                  <a:rPr lang="el-GR" sz="1800" b="1" dirty="0"/>
                  <a:t>συνεχείς</a:t>
                </a:r>
                <a:r>
                  <a:rPr lang="el-GR" sz="1800" dirty="0"/>
                  <a:t> και όχι διακριτές.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45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Ορισμός του Μετασχηματισμού </a:t>
            </a:r>
            <a:r>
              <a:rPr lang="el-GR" dirty="0" smtClean="0"/>
              <a:t>Fourier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Ευθύς Μετασχηματισμός </a:t>
                </a:r>
                <a:r>
                  <a:rPr lang="en-US" sz="1800" b="1" dirty="0" smtClean="0"/>
                  <a:t>Fourier (MF)</a:t>
                </a:r>
                <a:endParaRPr lang="el-GR" sz="1800" b="1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Ορίζουμε </a:t>
                </a:r>
                <a:r>
                  <a:rPr lang="el-GR" sz="1800" dirty="0"/>
                  <a:t>ως </a:t>
                </a:r>
                <a:r>
                  <a:rPr lang="el-GR" sz="1800" b="1" dirty="0"/>
                  <a:t>μετασχηματισμό </a:t>
                </a:r>
                <a:r>
                  <a:rPr lang="en-US" sz="1800" b="1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μίας </a:t>
                </a:r>
                <a:r>
                  <a:rPr lang="el-GR" sz="1800" dirty="0"/>
                  <a:t>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 μιγαδική συνάρτηση πραγματικής μεταβλητής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που δίνεται από τη σχέση: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𝜔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355600" indent="-35560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	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την προϋπόθεση </a:t>
                </a:r>
                <a:r>
                  <a:rPr lang="el-GR" sz="1800" dirty="0" smtClean="0"/>
                  <a:t>ότι </a:t>
                </a:r>
                <a:r>
                  <a:rPr lang="el-GR" sz="1800" dirty="0"/>
                  <a:t>το ολοκλήρωμα υπάρχει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Αντίστροφος Μετασχηματισμός </a:t>
                </a:r>
                <a:r>
                  <a:rPr lang="en-US" sz="1800" b="1" dirty="0" smtClean="0"/>
                  <a:t>Fourier</a:t>
                </a:r>
                <a:endParaRPr lang="el-GR" sz="1800" b="1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Επιτρέπει </a:t>
                </a:r>
                <a:r>
                  <a:rPr lang="el-GR" sz="1800" dirty="0"/>
                  <a:t>τον </a:t>
                </a:r>
                <a:r>
                  <a:rPr lang="el-GR" sz="1800" dirty="0" smtClean="0"/>
                  <a:t>υπολογισμό της </a:t>
                </a:r>
                <a:r>
                  <a:rPr lang="el-GR" sz="1800" dirty="0"/>
                  <a:t>χρονικής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όταν είναι γνωστός ο μετασχηματισμός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b="1" dirty="0" smtClean="0"/>
                  <a:t>:</a:t>
                </a:r>
                <a:endParaRPr lang="el-GR" sz="1800" b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Ορισμός του Μετασχηματισμού </a:t>
            </a:r>
            <a:r>
              <a:rPr lang="el-GR" dirty="0" smtClean="0"/>
              <a:t>Fourier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αντί της κυκλικής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 smtClean="0"/>
                  <a:t>, χρησιμοποιήσουμε τη </a:t>
                </a:r>
                <a:r>
                  <a:rPr lang="el-GR" sz="1800" b="1" dirty="0" smtClean="0"/>
                  <a:t>γραμμική συχνότητα </a:t>
                </a:r>
                <a14:m>
                  <m:oMath xmlns:m="http://schemas.openxmlformats.org/officeDocument/2006/math">
                    <m:r>
                      <a:rPr lang="en-US" sz="1800" b="1" i="1" dirty="0" smtClean="0">
                        <a:latin typeface="Cambria Math"/>
                      </a:rPr>
                      <m:t>𝒇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l-GR" sz="1800" b="0" i="0" dirty="0" smtClean="0">
                        <a:latin typeface="Cambria Math"/>
                      </a:rPr>
                      <m:t>όπου</m:t>
                    </m:r>
                    <m:r>
                      <a:rPr lang="el-GR" sz="1800" b="0" i="0" dirty="0" smtClean="0">
                        <a:latin typeface="Cambria Math"/>
                      </a:rPr>
                      <m:t> </m:t>
                    </m:r>
                    <m:r>
                      <a:rPr lang="en-US" sz="1800" i="1" dirty="0" smtClean="0">
                        <a:latin typeface="Cambria Math"/>
                      </a:rPr>
                      <m:t>𝑓</m:t>
                    </m:r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/2</m:t>
                    </m:r>
                    <m:r>
                      <a:rPr lang="el-GR" sz="1800" i="1" dirty="0" smtClean="0">
                        <a:latin typeface="Cambria Math"/>
                      </a:rPr>
                      <m:t>𝜋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οι ορισμοί του ευθύ και του αντίστροφου Μετασχηματισμού </a:t>
                </a:r>
                <a:r>
                  <a:rPr lang="en-US" sz="1800" dirty="0" smtClean="0"/>
                  <a:t>Fourier </a:t>
                </a:r>
                <a:r>
                  <a:rPr lang="el-GR" sz="1800" dirty="0" smtClean="0"/>
                  <a:t>είναι: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Ευθύς μετασχηματισμός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 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𝑓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Αντίστροφος</a:t>
                </a:r>
                <a:r>
                  <a:rPr lang="el-GR" sz="1800" b="1" dirty="0" smtClean="0"/>
                  <a:t> </a:t>
                </a:r>
                <a:r>
                  <a:rPr lang="el-GR" sz="1800" dirty="0"/>
                  <a:t>Μετασχηματισμός</a:t>
                </a:r>
                <a:r>
                  <a:rPr lang="el-GR" sz="1800" b="1" dirty="0" smtClean="0"/>
                  <a:t> </a:t>
                </a:r>
                <a:r>
                  <a:rPr lang="en-US" sz="1800" dirty="0"/>
                  <a:t>Fourier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𝑓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𝑓𝑡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𝑑𝑓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928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Συμβολισμοί Μετασχηματισμού </a:t>
            </a:r>
            <a:r>
              <a:rPr lang="el-GR" dirty="0"/>
              <a:t>Fourier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να δηλώσουμε ότι 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χρησιμοποιούμε </a:t>
                </a:r>
                <a:r>
                  <a:rPr lang="el-GR" sz="1800" dirty="0"/>
                  <a:t>τον ακόλουθο </a:t>
                </a:r>
                <a:r>
                  <a:rPr lang="el-GR" sz="1800" dirty="0" smtClean="0"/>
                  <a:t>συμβολισμό: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𝛸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ℱ</m:t>
                      </m:r>
                      <m:r>
                        <a:rPr lang="en-US" sz="1800" i="1">
                          <a:latin typeface="Cambria Math"/>
                        </a:rPr>
                        <m:t>{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να δηλώσουμε ότι 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αντίστροφος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χρησιμοποιούμε τον ακόλουθο συμβολισμό: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ℱ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{</m:t>
                      </m:r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Μερικές φορές χρησιμοποιείται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ακόλουθος συμβολισμός ως συντομογραφία των δύο συμβολισμών: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Ευθύς μετασχηματισμός </a:t>
                </a:r>
                <a:r>
                  <a:rPr lang="en-US" sz="1800" dirty="0" smtClean="0"/>
                  <a:t>Fourier	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  <m:r>
                              <a:rPr lang="el-GR" sz="1800" b="0" i="1" smtClean="0">
                                <a:latin typeface="Cambria Math"/>
                              </a:rPr>
                              <m:t>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  </m:t>
                            </m:r>
                          </m:e>
                        </m:groupChr>
                        <m:r>
                          <a:rPr lang="en-US" sz="1800" i="1">
                            <a:latin typeface="Cambria Math"/>
                          </a:rPr>
                          <m:t>𝛸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box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Αντίστροφος </a:t>
                </a:r>
                <a:r>
                  <a:rPr lang="el-GR" sz="1800" dirty="0"/>
                  <a:t>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 smtClean="0"/>
                  <a:t>	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𝛸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l-GR" sz="1800" i="1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>
                            <a:latin typeface="Cambria Math"/>
                          </a:rPr>
                          <m:t>  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𝐹</m:t>
                            </m:r>
                          </m:e>
                          <m:sup>
                            <m:r>
                              <a:rPr lang="en-US" sz="1800" i="1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  </m:t>
                        </m:r>
                      </m:e>
                    </m:groupCh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ή απλά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box>
                          <m:box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boxPr>
                          <m:e>
                            <m:groupChr>
                              <m:groupChrPr>
                                <m:chr m:val="↔"/>
                                <m:vertJc m:val="bot"/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groupChr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   </m:t>
                                </m:r>
                              </m:e>
                            </m:groupChr>
                          </m:e>
                        </m:box>
                        <m:r>
                          <a:rPr lang="en-US" sz="1800" i="1">
                            <a:latin typeface="Cambria Math"/>
                          </a:rPr>
                          <m:t>𝛸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𝜔</m:t>
                            </m:r>
                          </m:e>
                        </m:d>
                      </m:e>
                    </m:box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110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Φάσμα Μετασχηματισμού </a:t>
            </a:r>
            <a:r>
              <a:rPr lang="el-GR" dirty="0"/>
              <a:t>Fourier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αναλύει </a:t>
                </a:r>
                <a:r>
                  <a:rPr lang="el-GR" sz="1800" dirty="0"/>
                  <a:t>ένα </a:t>
                </a:r>
                <a:r>
                  <a:rPr lang="el-GR" sz="1800" dirty="0" smtClean="0"/>
                  <a:t>(περιοδικό </a:t>
                </a:r>
                <a:r>
                  <a:rPr lang="el-GR" sz="1800" dirty="0"/>
                  <a:t>ή </a:t>
                </a:r>
                <a:r>
                  <a:rPr lang="el-GR" sz="1800" dirty="0" smtClean="0"/>
                  <a:t>μη περιοδικό) </a:t>
                </a:r>
                <a:r>
                  <a:rPr lang="el-GR" sz="1800" dirty="0"/>
                  <a:t>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στο </a:t>
                </a:r>
                <a:r>
                  <a:rPr lang="el-GR" sz="1800" dirty="0" smtClean="0"/>
                  <a:t>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(−∞, +∞)</m:t>
                    </m:r>
                  </m:oMath>
                </a14:m>
                <a:r>
                  <a:rPr lang="el-GR" sz="1800" dirty="0"/>
                  <a:t> σε ένα </a:t>
                </a:r>
                <a:r>
                  <a:rPr lang="el-GR" sz="1800" b="1" dirty="0"/>
                  <a:t>συνεχές φάσμα περιοδικών εκθετικών σημάτων</a:t>
                </a:r>
                <a:r>
                  <a:rPr lang="el-GR" sz="1800" dirty="0" smtClean="0"/>
                  <a:t>.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φασματικό περιεχόμενο στο απειροστό διάστημα συχνοτήτων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𝛸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συνεισφορά των συχνοτήτων στο απειροστό διάστημα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r>
                  <a:rPr lang="el-GR" sz="1800" dirty="0"/>
                  <a:t> έχει «πλάτος»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𝑑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άλλα λόγια,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δεν είναι ένα φάσμα πλάτους αλλά η </a:t>
                </a:r>
                <a:r>
                  <a:rPr lang="el-GR" sz="1800" b="1" dirty="0"/>
                  <a:t>φασματική πυκνότητα πλάτους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230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2. </a:t>
            </a:r>
            <a:r>
              <a:rPr lang="el-GR" b="1" dirty="0"/>
              <a:t>Φυσική Σημασία του Μετασχηματισμού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93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BCE88D0F-3DE1-4900-A6A1-A4354E4C3402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13259</TotalTime>
  <Words>2696</Words>
  <Application>Microsoft Office PowerPoint</Application>
  <PresentationFormat>On-screen Show (4:3)</PresentationFormat>
  <Paragraphs>200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Bitmap Image</vt:lpstr>
      <vt:lpstr>Σήματα και Συστήματα</vt:lpstr>
      <vt:lpstr>Μετασχηματισμός Fourier</vt:lpstr>
      <vt:lpstr>1. Ορισμός του  Μετασχηματισμού Fourier</vt:lpstr>
      <vt:lpstr>Εισαγωγή</vt:lpstr>
      <vt:lpstr>Ορισμός του Μετασχηματισμού Fourier (1/2)</vt:lpstr>
      <vt:lpstr>Ορισμός του Μετασχηματισμού Fourier (2/2)</vt:lpstr>
      <vt:lpstr>Συμβολισμοί Μετασχηματισμού Fourier</vt:lpstr>
      <vt:lpstr>Φάσμα Μετασχηματισμού Fourier</vt:lpstr>
      <vt:lpstr>2. Φυσική Σημασία του Μετασχηματισμού Fourier</vt:lpstr>
      <vt:lpstr>Φυσική Σημασία Μετασχηματισμού Fourier (1/2)</vt:lpstr>
      <vt:lpstr>Φυσική Σημασία Μετασχηματισμού Fourier (2/2)</vt:lpstr>
      <vt:lpstr>3. Συνθήκες Ύπαρξης του Μετασχηματισμού Fourier</vt:lpstr>
      <vt:lpstr>Συνθήκες Ύπαρξης του Μετασχηματισμού Fourier</vt:lpstr>
      <vt:lpstr>Άσκηση 1</vt:lpstr>
      <vt:lpstr>Άσκηση 2</vt:lpstr>
      <vt:lpstr>Άσκηση 3</vt:lpstr>
      <vt:lpstr>Άσκηση 4</vt:lpstr>
      <vt:lpstr>Άσκηση 5</vt:lpstr>
      <vt:lpstr>Άσκηση 5 (συνέχεια)</vt:lpstr>
      <vt:lpstr>Άσκηση 5 (συνέχεια)</vt:lpstr>
      <vt:lpstr>Άσκηση 6</vt:lpstr>
      <vt:lpstr>Άσκηση 6 (συνέχεια)</vt:lpstr>
      <vt:lpstr>Άσκηση 7</vt:lpstr>
      <vt:lpstr>Άσκηση 7 (συνέχεια)</vt:lpstr>
      <vt:lpstr>Άσκηση 8</vt:lpstr>
      <vt:lpstr>Άσκηση 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418</cp:revision>
  <dcterms:created xsi:type="dcterms:W3CDTF">2012-03-18T08:27:36Z</dcterms:created>
  <dcterms:modified xsi:type="dcterms:W3CDTF">2015-09-28T07:06:49Z</dcterms:modified>
</cp:coreProperties>
</file>