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2"/>
  </p:sldMasterIdLst>
  <p:notesMasterIdLst>
    <p:notesMasterId r:id="rId42"/>
  </p:notesMasterIdLst>
  <p:sldIdLst>
    <p:sldId id="311" r:id="rId3"/>
    <p:sldId id="423" r:id="rId4"/>
    <p:sldId id="432" r:id="rId5"/>
    <p:sldId id="442" r:id="rId6"/>
    <p:sldId id="452" r:id="rId7"/>
    <p:sldId id="450" r:id="rId8"/>
    <p:sldId id="451" r:id="rId9"/>
    <p:sldId id="434" r:id="rId10"/>
    <p:sldId id="443" r:id="rId11"/>
    <p:sldId id="456" r:id="rId12"/>
    <p:sldId id="457" r:id="rId13"/>
    <p:sldId id="453" r:id="rId14"/>
    <p:sldId id="458" r:id="rId15"/>
    <p:sldId id="472" r:id="rId16"/>
    <p:sldId id="454" r:id="rId17"/>
    <p:sldId id="473" r:id="rId18"/>
    <p:sldId id="455" r:id="rId19"/>
    <p:sldId id="459" r:id="rId20"/>
    <p:sldId id="463" r:id="rId21"/>
    <p:sldId id="464" r:id="rId22"/>
    <p:sldId id="460" r:id="rId23"/>
    <p:sldId id="462" r:id="rId24"/>
    <p:sldId id="474" r:id="rId25"/>
    <p:sldId id="465" r:id="rId26"/>
    <p:sldId id="475" r:id="rId27"/>
    <p:sldId id="466" r:id="rId28"/>
    <p:sldId id="476" r:id="rId29"/>
    <p:sldId id="467" r:id="rId30"/>
    <p:sldId id="477" r:id="rId31"/>
    <p:sldId id="468" r:id="rId32"/>
    <p:sldId id="478" r:id="rId33"/>
    <p:sldId id="469" r:id="rId34"/>
    <p:sldId id="470" r:id="rId35"/>
    <p:sldId id="471" r:id="rId36"/>
    <p:sldId id="429" r:id="rId37"/>
    <p:sldId id="479" r:id="rId38"/>
    <p:sldId id="481" r:id="rId39"/>
    <p:sldId id="482" r:id="rId40"/>
    <p:sldId id="480" r:id="rId41"/>
  </p:sldIdLst>
  <p:sldSz cx="9144000" cy="6858000" type="screen4x3"/>
  <p:notesSz cx="6858000" cy="9144000"/>
  <p:custDataLst>
    <p:tags r:id="rId43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2: </a:t>
            </a:r>
            <a:r>
              <a:rPr lang="el-GR" sz="2800" b="1" dirty="0"/>
              <a:t>Στοιχειώδη Σήματα Συνεχούς Χρόνου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Κρουστική Συνάρτηση (2/3)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δεν είναι συνάρτηση υπό την αυστηρή μαθηματική έννοια, διότι δεν ορίζεται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Εναλλακτικά, μελετούμε τη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ως έναν </a:t>
                </a:r>
                <a:r>
                  <a:rPr lang="el-GR" sz="1800" b="1" dirty="0"/>
                  <a:t>τελεστή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που επενεργεί σε </a:t>
                </a:r>
                <a:r>
                  <a:rPr lang="el-GR" sz="1800" dirty="0"/>
                  <a:t>άλλες </a:t>
                </a:r>
                <a:r>
                  <a:rPr lang="el-GR" sz="1800" dirty="0" smtClean="0"/>
                  <a:t>συναρτήσεις </a:t>
                </a:r>
                <a:r>
                  <a:rPr lang="el-GR" sz="1800" dirty="0"/>
                  <a:t>οι οποίες είναι ομαλές στο σημείο 0 και τις οποίες ονομάζουμε </a:t>
                </a:r>
                <a:r>
                  <a:rPr lang="el-GR" sz="1800" b="1" dirty="0"/>
                  <a:t>συναρτήσεις δοκιμής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Έτσι, </a:t>
                </a:r>
                <a:r>
                  <a:rPr lang="el-GR" sz="1800" dirty="0"/>
                  <a:t>μπορούμε να εκφράσουμε (όχι να ορίσουμε) τη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ως: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=0  </m:t>
                      </m:r>
                      <m:r>
                        <m:rPr>
                          <m:sty m:val="p"/>
                        </m:rPr>
                        <a:rPr lang="el-GR" sz="1800">
                          <a:latin typeface="Cambria Math"/>
                        </a:rPr>
                        <m:t>για</m:t>
                      </m:r>
                      <m:r>
                        <a:rPr lang="el-GR" sz="1800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≠0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𝜑</m:t>
                      </m:r>
                      <m:r>
                        <a:rPr lang="el-GR" sz="1800" i="1">
                          <a:latin typeface="Cambria Math"/>
                        </a:rPr>
                        <m:t>(0)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μία συνάρτηση </a:t>
                </a:r>
                <a:r>
                  <a:rPr lang="el-GR" sz="1800" dirty="0" smtClean="0"/>
                  <a:t>δοκιμής.</a:t>
                </a: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944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Κρουστική Συνάρτηση (3/3)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Ο προηγούμενος ορισμός μπορεί να γενικευθεί ώστε να περιγράψει την χρονικά μετατοπισμένη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l-GR" sz="1800" i="1">
                          <a:latin typeface="Cambria Math"/>
                        </a:rPr>
                        <m:t>𝜑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1800" i="1">
                          <a:latin typeface="Cambria Math"/>
                        </a:rPr>
                        <m:t>𝑑𝑡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𝜑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)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=</m:t>
                          </m:r>
                        </m:e>
                      </m:nary>
                      <m:r>
                        <a:rPr lang="en-US" sz="1800" i="1">
                          <a:latin typeface="Cambria Math"/>
                        </a:rPr>
                        <m:t>𝜑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/>
                  <a:t>Η παραπάνω σχέση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το μαθηματικό μοντέλο της διαδικασίας της </a:t>
                </a:r>
                <a:r>
                  <a:rPr lang="el-GR" sz="1800" b="1" dirty="0"/>
                  <a:t>δειγματοληψίας</a:t>
                </a:r>
                <a:r>
                  <a:rPr lang="el-GR" sz="1800" dirty="0"/>
                  <a:t>, η οποία αποτελεί το πρώτο από τα τρία στάδια μετατροπής ενός σήματος από αναλογική σε ψηφιακή μορφή. 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)=1</m:t>
                    </m:r>
                  </m:oMath>
                </a14:m>
                <a:r>
                  <a:rPr lang="el-GR" sz="1800" dirty="0"/>
                  <a:t> έχουμε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1800" i="1">
                          <a:latin typeface="Cambria Math"/>
                        </a:rPr>
                        <m:t>𝑑𝑡</m:t>
                      </m:r>
                      <m:r>
                        <a:rPr lang="en-US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sup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n-US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πολύ σημαντική επειδή ενώ η χρονική της διάρκεια τείνει στο </a:t>
                </a:r>
                <a:r>
                  <a:rPr lang="el-GR" sz="1800" b="1" dirty="0"/>
                  <a:t>μηδέν</a:t>
                </a:r>
                <a:r>
                  <a:rPr lang="el-GR" sz="1800" dirty="0"/>
                  <a:t>, το εμβαδόν της παραμένει ίσο με την </a:t>
                </a:r>
                <a:r>
                  <a:rPr lang="el-GR" sz="1800" b="1" dirty="0"/>
                  <a:t>μονάδα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96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Κρουστικής Συνάρτησης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(−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𝑑𝑢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num>
                      <m:den>
                        <m:r>
                          <a:rPr lang="en-US" sz="1800" i="1">
                            <a:latin typeface="Cambria Math"/>
                          </a:rPr>
                          <m:t>𝑑𝑡</m:t>
                        </m:r>
                      </m:den>
                    </m:f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n-US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)=</m:t>
                    </m:r>
                    <m:nary>
                      <m:naryPr>
                        <m:limLoc m:val="subSup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n-US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𝜏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𝑑</m:t>
                        </m:r>
                        <m:r>
                          <a:rPr lang="el-GR" sz="1800" i="1">
                            <a:latin typeface="Cambria Math"/>
                          </a:rPr>
                          <m:t>𝜏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den>
                    </m:f>
                    <m:r>
                      <a:rPr lang="en-US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𝑎𝑡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den>
                    </m:f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=−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′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815" b="-1404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52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Κρουστικής Συνάρτησης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nary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𝛢</m:t>
                        </m:r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>
                            <a:latin typeface="Cambria Math"/>
                          </a:rPr>
                          <m:t>−∞</m:t>
                        </m:r>
                      </m:sub>
                      <m:sup>
                        <m:r>
                          <a:rPr lang="el-G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𝛢</m:t>
                        </m:r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′(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)=−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′(0)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)+ </m:t>
                    </m:r>
                    <m:r>
                      <a:rPr lang="el-GR" sz="1800" i="1">
                        <a:latin typeface="Cambria Math"/>
                      </a:rPr>
                      <m:t>𝜑</m:t>
                    </m:r>
                    <m:r>
                      <a:rPr lang="el-GR" sz="1800" i="1">
                        <a:latin typeface="Cambria Math"/>
                      </a:rPr>
                      <m:t>(0)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′(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l-GR" sz="1800" i="1">
                        <a:latin typeface="Cambria Math"/>
                      </a:rPr>
                      <m:t>𝜑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𝜑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l-GR" sz="18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l-GR" sz="1800" i="1">
                                <a:latin typeface="Cambria Math"/>
                              </a:rPr>
                              <m:t>,          &amp;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e>
                            <m:r>
                              <a:rPr lang="el-GR" sz="1800" i="1">
                                <a:latin typeface="Cambria Math"/>
                              </a:rPr>
                              <m:t>0,       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&lt;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,       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l-GR" sz="1800" i="1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𝜏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  <m:r>
                          <a:rPr lang="en-US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815" t="-66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26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l-GR" sz="4000" b="1" dirty="0" smtClean="0"/>
              <a:t>3. </a:t>
            </a:r>
            <a:r>
              <a:rPr lang="el-GR" sz="4000" b="1" dirty="0"/>
              <a:t>Συνάρτηση Μοναδιαίας Κλίσης (Ράμπα</a:t>
            </a:r>
            <a:r>
              <a:rPr lang="el-GR" sz="4000" b="1" dirty="0" smtClean="0"/>
              <a:t>)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31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Μοναδιαίας Κλίσης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συνάρτηση</a:t>
                </a:r>
                <a:r>
                  <a:rPr lang="el-GR" sz="1800" b="1" dirty="0"/>
                  <a:t> μοναδιαίας κλίσης</a:t>
                </a:r>
                <a:r>
                  <a:rPr lang="el-GR" sz="1800" dirty="0"/>
                  <a:t> συνεχούς χρόνου, ορίζεται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,          &amp;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≥0</m:t>
                              </m:r>
                            </m:e>
                          </m:eqArr>
                        </m:e>
                      </m:d>
                      <m:r>
                        <a:rPr lang="el-GR" sz="1800" i="1">
                          <a:latin typeface="Cambria Math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el-GR" sz="1800" b="0" i="0" smtClean="0">
                          <a:latin typeface="Cambria Math"/>
                        </a:rPr>
                        <m:t>η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b="0" i="1" smtClean="0">
                          <a:latin typeface="Cambria Math"/>
                        </a:rPr>
                        <m:t>    </m:t>
                      </m:r>
                      <m:r>
                        <a:rPr lang="en-US" sz="1800" i="1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Ισχύουν οι σχέσεις: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𝑑𝑟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[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]=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𝑟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n-US" sz="1800" i="1">
                              <a:latin typeface="Cambria Math"/>
                            </a:rPr>
                            <m:t>′′</m:t>
                          </m:r>
                          <m:r>
                            <a:rPr lang="en-US" sz="1800" i="1">
                              <a:latin typeface="Cambria Math"/>
                            </a:rPr>
                            <m:t>𝑟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>
                              <a:latin typeface="Cambria Math"/>
                            </a:rPr>
                            <m:t>′′</m:t>
                          </m:r>
                        </m:den>
                      </m:f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373760" cy="115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2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lvl="0" indent="-457200"/>
            <a:r>
              <a:rPr lang="el-GR" sz="4000" b="1" dirty="0"/>
              <a:t>4</a:t>
            </a:r>
            <a:r>
              <a:rPr lang="el-GR" sz="4000" b="1" dirty="0" smtClean="0"/>
              <a:t>. Εκθετικά Σήματα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323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Εκθετικά Σήματα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Γενικός ορισμός εκθετικού σήματος: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𝛽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𝑠𝑡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Όπου:</a:t>
                </a:r>
                <a:endParaRPr lang="el-GR" sz="1800" i="1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/>
                  <a:t> ονομάζεται πλάτος του </a:t>
                </a:r>
                <a:r>
                  <a:rPr lang="el-GR" sz="1800" dirty="0" smtClean="0"/>
                  <a:t>σήματος 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𝛽</m:t>
                    </m:r>
                  </m:oMath>
                </a14:m>
                <a:r>
                  <a:rPr lang="el-GR" sz="1800" dirty="0"/>
                  <a:t> είναι κάποιος πραγματικός αριθμός, με συνηθέστερη 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𝛽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𝑒</m:t>
                    </m:r>
                    <m:r>
                      <a:rPr lang="el-GR" sz="1800" i="1">
                        <a:latin typeface="Cambria Math"/>
                      </a:rPr>
                      <m:t>=2,171828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μπορεί να παίρνει πραγματικές (θετικές ή αρνητικές) ή </a:t>
                </a:r>
                <a:r>
                  <a:rPr lang="el-GR" sz="1800" dirty="0" err="1"/>
                  <a:t>μιδαγικές</a:t>
                </a:r>
                <a:r>
                  <a:rPr lang="el-GR" sz="1800" dirty="0"/>
                  <a:t> τιμές και καθορίζει σε σημαντικό βαθμό τη συμπεριφορά του σήματος.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Ακολουθεί </a:t>
                </a:r>
                <a:r>
                  <a:rPr lang="el-GR" sz="1800" dirty="0"/>
                  <a:t>ανάλυση με βάση τις διαφορετικές τιμές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523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Πραγματικά Εκθετικά Σήματα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(α)  s αρνητικός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=−1/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 smtClean="0"/>
                  <a:t>, 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σήμα γράφεται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𝑡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/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Τ ονομάζεται </a:t>
                </a:r>
                <a:r>
                  <a:rPr lang="el-GR" sz="1800" b="1" dirty="0"/>
                  <a:t>σταθερά χρόνου </a:t>
                </a:r>
                <a:r>
                  <a:rPr lang="el-GR" sz="1800" dirty="0"/>
                  <a:t>και περιγράφει την ταχύτητα με την οποία ελαττώνεται το σήμα.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=0,368 </m:t>
                      </m:r>
                      <m:r>
                        <a:rPr lang="el-GR" sz="1800" i="1" dirty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=5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𝑇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𝐴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−5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=0,0067 </m:t>
                      </m:r>
                      <m:r>
                        <a:rPr lang="el-GR" sz="1800" i="1" dirty="0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μετά από την πάροδο </a:t>
                </a:r>
                <a:r>
                  <a:rPr lang="el-GR" sz="1800" b="1" dirty="0"/>
                  <a:t>πέντε (5) μονάδων χρόνου</a:t>
                </a:r>
                <a:r>
                  <a:rPr lang="el-GR" sz="1800" dirty="0"/>
                  <a:t>, το εκθετικό σήμα λαμβάνει μία </a:t>
                </a:r>
                <a:r>
                  <a:rPr lang="el-GR" sz="1800" b="1" dirty="0"/>
                  <a:t>αμελητέα τιμή </a:t>
                </a:r>
                <a:r>
                  <a:rPr lang="el-GR" sz="1800" dirty="0"/>
                  <a:t>σε σχέση με το πλάτος του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22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Πραγματικά Εκθετικά Σήματα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(</a:t>
                </a:r>
                <a:r>
                  <a:rPr lang="el-GR" sz="1800" b="1" dirty="0"/>
                  <a:t>β)  s θετικός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=1/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/>
                  <a:t> το σήμα γράφεται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dirty="0" smtClean="0">
                            <a:latin typeface="Cambria Math"/>
                          </a:rPr>
                          <m:t>𝑡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/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𝑇</m:t>
                        </m:r>
                      </m:sup>
                    </m:sSup>
                    <m:r>
                      <a:rPr lang="en-US" sz="1800" b="0" i="0" dirty="0" smtClean="0">
                        <a:latin typeface="Cambria Math"/>
                      </a:rPr>
                      <m:t>.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συμπεράσματα είναι ανάλογα με την προηγούμενη περίπτωση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Εκθετικό σήμα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=−1/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>	</a:t>
                </a:r>
                <a:r>
                  <a:rPr lang="el-GR" sz="1800" dirty="0"/>
                  <a:t> Εκθετικό σήμα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=1/</m:t>
                    </m:r>
                    <m:r>
                      <a:rPr lang="el-GR" sz="1800" i="1" dirty="0" smtClean="0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3210044" cy="236765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352335"/>
              </p:ext>
            </p:extLst>
          </p:nvPr>
        </p:nvGraphicFramePr>
        <p:xfrm>
          <a:off x="4716016" y="3140968"/>
          <a:ext cx="3685249" cy="2439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Bitmap Image" r:id="rId6" imgW="3877216" imgH="2580952" progId="Paint.Picture">
                  <p:embed/>
                </p:oleObj>
              </mc:Choice>
              <mc:Fallback>
                <p:oleObj name="Bitmap Image" r:id="rId6" imgW="3877216" imgH="2580952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140968"/>
                        <a:ext cx="3685249" cy="24393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74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Στοιχειώδη Σήματα Συνεχούς Χρόνου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l-GR" dirty="0"/>
              <a:t>Μοναδιαία </a:t>
            </a:r>
            <a:r>
              <a:rPr lang="el-GR" dirty="0" err="1"/>
              <a:t>Βηματική</a:t>
            </a:r>
            <a:r>
              <a:rPr lang="el-GR" dirty="0"/>
              <a:t> Συνάρτηση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 smtClean="0"/>
              <a:t>Κρουστική </a:t>
            </a:r>
            <a:r>
              <a:rPr lang="el-GR" dirty="0"/>
              <a:t>Συνάρτηση ή Συνάρτηση Δέλτα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 smtClean="0"/>
              <a:t>Η </a:t>
            </a:r>
            <a:r>
              <a:rPr lang="el-GR" dirty="0"/>
              <a:t>Συνάρτηση Μοναδιαίας Κλίσης (Ράμπα)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Εκθετικά Σήματα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 smtClean="0"/>
              <a:t>Ημιτονοειδή </a:t>
            </a:r>
            <a:r>
              <a:rPr lang="el-GR" dirty="0"/>
              <a:t>Σήματα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Τετραγωνικός Παλμός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Τριγωνικός Παλμός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Συνάρτηση Δειγματοληψίας</a:t>
            </a:r>
            <a:endParaRPr lang="el-GR" sz="2000" dirty="0"/>
          </a:p>
          <a:p>
            <a:pPr marL="457200" lvl="0" indent="-457200">
              <a:buFont typeface="+mj-lt"/>
              <a:buAutoNum type="arabicPeriod"/>
            </a:pPr>
            <a:r>
              <a:rPr lang="el-GR" dirty="0"/>
              <a:t>Τραίνο κρουστικών συναρτήσεων (σήμα </a:t>
            </a:r>
            <a:r>
              <a:rPr lang="el-GR" dirty="0" err="1"/>
              <a:t>Comb</a:t>
            </a:r>
            <a:r>
              <a:rPr lang="el-GR" dirty="0" smtClean="0"/>
              <a:t>)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Σχέσεις του </a:t>
            </a:r>
            <a:r>
              <a:rPr lang="en-US" dirty="0" smtClean="0"/>
              <a:t>Euler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Στην </a:t>
                </a:r>
                <a:r>
                  <a:rPr lang="el-GR" sz="1800" dirty="0"/>
                  <a:t>ανάλυση των μιγαδικών </a:t>
                </a:r>
                <a:r>
                  <a:rPr lang="el-GR" sz="1800" dirty="0" smtClean="0"/>
                  <a:t>συναρτήσεων χρησιμοποιείται </a:t>
                </a:r>
                <a:r>
                  <a:rPr lang="el-GR" sz="1800" dirty="0"/>
                  <a:t>συχνά η σχέση του </a:t>
                </a:r>
                <a:r>
                  <a:rPr lang="en-US" sz="1800" b="1" dirty="0"/>
                  <a:t>Euler</a:t>
                </a:r>
                <a:r>
                  <a:rPr lang="el-GR" sz="1800" dirty="0"/>
                  <a:t>, δηλαδή: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𝜃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n-US" sz="1800" i="1">
                          <a:latin typeface="Cambria Math"/>
                        </a:rPr>
                        <m:t>𝑗𝑠𝑖𝑛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Θέτοντας στην παραπάνω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𝜃</m:t>
                    </m:r>
                    <m:r>
                      <a:rPr lang="el-GR" sz="1800" i="1" dirty="0" smtClean="0">
                        <a:latin typeface="Cambria Math"/>
                      </a:rPr>
                      <m:t>=−</m:t>
                    </m:r>
                    <m:r>
                      <a:rPr lang="el-GR" sz="1800" i="1" dirty="0" smtClean="0">
                        <a:latin typeface="Cambria Math"/>
                      </a:rPr>
                      <m:t>𝜃</m:t>
                    </m:r>
                  </m:oMath>
                </a14:m>
                <a:r>
                  <a:rPr lang="el-GR" sz="1800" dirty="0" smtClean="0"/>
                  <a:t> έχουμε: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r>
                            <a:rPr lang="en-US" sz="1800" i="1">
                              <a:latin typeface="Cambria Math"/>
                            </a:rPr>
                            <m:t>𝜃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  <m:r>
                        <a:rPr lang="el-GR" sz="1800" i="1">
                          <a:latin typeface="Cambria Math"/>
                        </a:rPr>
                        <m:t>−</m:t>
                      </m:r>
                      <m:r>
                        <a:rPr lang="en-US" sz="1800" i="1">
                          <a:latin typeface="Cambria Math"/>
                        </a:rPr>
                        <m:t>𝑗𝑠𝑖𝑛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Προσθαφαιρώντας κατά μέλη τις παραπάνω σχέσεις, αποκτούμε τις αντίστροφες </a:t>
                </a:r>
                <a:r>
                  <a:rPr lang="el-GR" sz="1800" dirty="0"/>
                  <a:t>σχέσεις του </a:t>
                </a:r>
                <a:r>
                  <a:rPr lang="en-US" sz="1800" dirty="0" smtClean="0"/>
                  <a:t>Euler</a:t>
                </a:r>
                <a:r>
                  <a:rPr lang="el-GR" sz="1800" dirty="0" smtClean="0"/>
                  <a:t> που εκφράζουν τις συναρτήσεις συνημιτόνου και ημιτόνου σε ισοδύναμες μιγαδικές μορφές: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𝜃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𝜃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𝑗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r>
                        <a:rPr lang="en-US" sz="1800" i="1">
                          <a:latin typeface="Cambria Math"/>
                        </a:rPr>
                        <m:t>𝜃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𝜃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𝜃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497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Μιγαδικά Εκθετικά Σήματα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𝑗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το σήμα γράφεται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r>
                      <a:rPr lang="en-US" sz="1800" i="1">
                        <a:latin typeface="Cambria Math"/>
                      </a:rPr>
                      <m:t>𝐴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b="0" i="1" smtClean="0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 όπου </a:t>
                </a:r>
                <a:r>
                  <a:rPr lang="el-GR" sz="1800" dirty="0"/>
                  <a:t>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l-GR" sz="1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/>
                          </a:rPr>
                          <m:t>−1</m:t>
                        </m:r>
                      </m:e>
                    </m:rad>
                  </m:oMath>
                </a14:m>
                <a:r>
                  <a:rPr lang="el-GR" sz="1800" dirty="0"/>
                  <a:t> είναι η φανταστική </a:t>
                </a:r>
                <a:r>
                  <a:rPr lang="el-GR" sz="1800" dirty="0" smtClean="0"/>
                  <a:t>μονάδα.</a:t>
                </a:r>
                <a:endParaRPr lang="el-GR" sz="1800" dirty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εκθετικά μιγαδικά σήματα </a:t>
                </a:r>
                <a:r>
                  <a:rPr lang="el-GR" sz="1800" dirty="0" smtClean="0"/>
                  <a:t>δεν </a:t>
                </a:r>
                <a:r>
                  <a:rPr lang="el-GR" sz="1800" dirty="0"/>
                  <a:t>έχουν φυσική υπόσταση </a:t>
                </a:r>
                <a:r>
                  <a:rPr lang="el-GR" sz="1800" dirty="0" smtClean="0"/>
                  <a:t>αλλά </a:t>
                </a:r>
                <a:r>
                  <a:rPr lang="el-GR" sz="1800" dirty="0" err="1" smtClean="0"/>
                  <a:t>χρησιμοποι</a:t>
                </a:r>
                <a:r>
                  <a:rPr lang="el-GR" sz="1800" dirty="0" smtClean="0"/>
                  <a:t>-</a:t>
                </a:r>
                <a:r>
                  <a:rPr lang="el-GR" sz="1800" dirty="0" err="1" smtClean="0"/>
                  <a:t>ούνται</a:t>
                </a:r>
                <a:r>
                  <a:rPr lang="el-GR" sz="1800" dirty="0" smtClean="0"/>
                  <a:t> στη </a:t>
                </a:r>
                <a:r>
                  <a:rPr lang="el-GR" sz="1800" dirty="0"/>
                  <a:t>Θεωρία Σημάτων, καθώς απλουστεύουν την άλγεβρα των πράξεων. </a:t>
                </a:r>
                <a:endParaRPr lang="el-GR" sz="1800" dirty="0" smtClean="0"/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  <a:tabLst>
                    <a:tab pos="5207000" algn="l"/>
                  </a:tabLst>
                </a:pPr>
                <a:r>
                  <a:rPr lang="el-GR" sz="1800" dirty="0" smtClean="0"/>
                  <a:t>Με βάση τις σχέσεις του </a:t>
                </a:r>
                <a:r>
                  <a:rPr lang="en-US" sz="1800" dirty="0" smtClean="0"/>
                  <a:t>Euler, </a:t>
                </a:r>
                <a:r>
                  <a:rPr lang="el-GR" sz="1800" dirty="0" smtClean="0"/>
                  <a:t>έχουμε: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𝑅𝑒</m:t>
                      </m:r>
                      <m:r>
                        <a:rPr lang="el-GR" sz="1800" i="1">
                          <a:latin typeface="Cambria Math"/>
                        </a:rPr>
                        <m:t>{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𝐼𝑚</m:t>
                      </m:r>
                      <m:r>
                        <a:rPr lang="el-GR" sz="1800" i="1">
                          <a:latin typeface="Cambria Math"/>
                        </a:rPr>
                        <m:t>{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en-US" sz="1800" i="1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r>
                      <a:rPr lang="el-GR" sz="1800" i="1">
                        <a:latin typeface="Cambria Math"/>
                      </a:rPr>
                      <m:t>{.}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𝐼𝑚</m:t>
                    </m:r>
                    <m:r>
                      <a:rPr lang="el-GR" sz="1800" i="1">
                        <a:latin typeface="Cambria Math"/>
                      </a:rPr>
                      <m:t>{.}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πραγματικό και το φανταστικό μέρος ενός μιγαδικού αριθμού, </a:t>
                </a:r>
                <a:r>
                  <a:rPr lang="el-GR" sz="1800" dirty="0" smtClean="0"/>
                  <a:t>αντίστοιχα.</a:t>
                </a:r>
              </a:p>
              <a:p>
                <a:pPr marL="0" indent="0" algn="l">
                  <a:buNone/>
                </a:pPr>
                <a:endParaRPr lang="el-GR" sz="1800" dirty="0" smtClean="0"/>
              </a:p>
              <a:p>
                <a:pPr marL="0" indent="0" algn="l">
                  <a:buNone/>
                </a:pPr>
                <a:r>
                  <a:rPr lang="el-GR" sz="1800" dirty="0" smtClean="0"/>
                  <a:t>Επομένως, ένα </a:t>
                </a:r>
                <a:r>
                  <a:rPr lang="el-GR" sz="1800" dirty="0"/>
                  <a:t>σήμα </a:t>
                </a:r>
                <a:r>
                  <a:rPr lang="el-GR" sz="1800" b="1" dirty="0"/>
                  <a:t>συνημιτόνου </a:t>
                </a:r>
                <a:r>
                  <a:rPr lang="el-GR" sz="1800" dirty="0"/>
                  <a:t>μπορεί να θεωρηθεί ως το </a:t>
                </a:r>
                <a:r>
                  <a:rPr lang="el-GR" sz="1800" b="1" dirty="0"/>
                  <a:t>πραγματικό μέρος </a:t>
                </a:r>
                <a:r>
                  <a:rPr lang="el-GR" sz="1800" dirty="0"/>
                  <a:t>ενός μιγαδικού εκθετικού σήματος και ένα </a:t>
                </a:r>
                <a:r>
                  <a:rPr lang="el-GR" sz="1800" b="1" dirty="0"/>
                  <a:t>ημιτονικό </a:t>
                </a:r>
                <a:r>
                  <a:rPr lang="el-GR" sz="1800" dirty="0"/>
                  <a:t>ως το </a:t>
                </a:r>
                <a:r>
                  <a:rPr lang="el-GR" sz="1800" b="1" dirty="0"/>
                  <a:t>φανταστικό μέρος </a:t>
                </a:r>
                <a:r>
                  <a:rPr lang="el-GR" sz="1800" dirty="0"/>
                  <a:t>του.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22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Μιγαδικά Εκθετικά Σήματα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Ένα μιγαδικό εκθετικό σήμα μπορεί να αναπαρασταθεί επίσης και ως: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𝑋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όπου η ποσότητα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n-US" sz="1800" i="1">
                        <a:latin typeface="Cambria Math"/>
                      </a:rPr>
                      <m:t>𝐴</m:t>
                    </m:r>
                    <m:r>
                      <a:rPr lang="en-US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𝜑</m:t>
                        </m:r>
                      </m:sup>
                    </m:sSup>
                  </m:oMath>
                </a14:m>
                <a:r>
                  <a:rPr lang="el-GR" sz="1800" dirty="0"/>
                  <a:t>ονομάζεται </a:t>
                </a:r>
                <a:r>
                  <a:rPr lang="el-GR" sz="1800" b="1" dirty="0"/>
                  <a:t>μιγαδικό πλάτος </a:t>
                </a:r>
                <a:r>
                  <a:rPr lang="el-GR" sz="1800" dirty="0"/>
                  <a:t>του σήματος. </a:t>
                </a: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το σήμα μπορεί να γραφεί και </a:t>
                </a:r>
                <a:r>
                  <a:rPr lang="el-GR" sz="1800" dirty="0" smtClean="0"/>
                  <a:t>ως: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𝑗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𝜑</m:t>
                              </m:r>
                            </m:e>
                          </m:d>
                        </m:sup>
                      </m:sSup>
                      <m:r>
                        <a:rPr lang="en-US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𝛢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+</m:t>
                      </m:r>
                      <m:r>
                        <a:rPr lang="en-US" sz="1800" b="0" i="1" smtClean="0">
                          <a:latin typeface="Cambria Math"/>
                        </a:rPr>
                        <m:t>𝑗</m:t>
                      </m:r>
                      <m:r>
                        <a:rPr lang="en-US" sz="1800" b="0" i="1" smtClean="0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𝛢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/>
                  <a:t>Σ</a:t>
                </a:r>
                <a:r>
                  <a:rPr lang="el-GR" sz="1800" dirty="0" smtClean="0"/>
                  <a:t>υμπεραίνουμε </a:t>
                </a:r>
                <a:r>
                  <a:rPr lang="el-GR" sz="1800" dirty="0"/>
                  <a:t>ότι το μιγαδικό εκθετικό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ένα </a:t>
                </a:r>
                <a:r>
                  <a:rPr lang="el-GR" sz="1800" b="1" dirty="0"/>
                  <a:t>περιοδικό σήμα</a:t>
                </a:r>
                <a:r>
                  <a:rPr lang="el-GR" sz="1800" dirty="0"/>
                  <a:t> με </a:t>
                </a:r>
                <a:r>
                  <a:rPr lang="el-GR" sz="1800" b="1" dirty="0"/>
                  <a:t>θεμελιώδη περίοδο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(</m:t>
                    </m:r>
                    <m:r>
                      <a:rPr lang="el-GR" sz="1800" i="1">
                        <a:latin typeface="Cambria Math"/>
                      </a:rPr>
                      <m:t>𝑠𝑒𝑐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b="1" dirty="0"/>
                  <a:t>συχνότητα</a:t>
                </a:r>
                <a:r>
                  <a:rPr lang="el-GR" sz="1800" dirty="0"/>
                  <a:t> του σήματος δίνεται από 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 (</m:t>
                    </m:r>
                    <m:r>
                      <a:rPr lang="el-GR" sz="1800" i="1">
                        <a:latin typeface="Cambria Math"/>
                      </a:rPr>
                      <m:t>𝐻𝑒𝑟𝑡𝑧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(</m:t>
                    </m:r>
                    <m:r>
                      <a:rPr lang="el-GR" sz="1800" i="1">
                        <a:latin typeface="Cambria Math"/>
                      </a:rPr>
                      <m:t>𝑟𝑎𝑑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sec</m:t>
                    </m:r>
                    <m:r>
                      <a:rPr lang="el-GR" sz="1800">
                        <a:latin typeface="Cambria Math"/>
                      </a:rPr>
                      <m:t>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κυκλική συχνότητα. </a:t>
                </a:r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ποσότητα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</m:oMath>
                </a14:m>
                <a:r>
                  <a:rPr lang="el-GR" sz="1800" dirty="0"/>
                  <a:t> ονομάζεται </a:t>
                </a:r>
                <a:r>
                  <a:rPr lang="el-GR" sz="1800" b="1" dirty="0"/>
                  <a:t>φάση</a:t>
                </a:r>
                <a:r>
                  <a:rPr lang="el-GR" sz="1800" dirty="0"/>
                  <a:t> και είναι ένα μέτρο της σχετικής θέσης στο χρόνο για χρονικό διάστημα μίας </a:t>
                </a:r>
                <a:r>
                  <a:rPr lang="el-GR" sz="1800" dirty="0" smtClean="0"/>
                  <a:t>περιόδου.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287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indent="-457200"/>
            <a:r>
              <a:rPr lang="el-GR" sz="4000" b="1" dirty="0" smtClean="0"/>
              <a:t>5. </a:t>
            </a:r>
            <a:r>
              <a:rPr lang="el-GR" sz="4000" b="1" dirty="0"/>
              <a:t>Ημιτονοειδή </a:t>
            </a:r>
            <a:r>
              <a:rPr lang="el-GR" sz="4000" b="1" dirty="0" smtClean="0"/>
              <a:t>Σήματα</a:t>
            </a:r>
            <a:endParaRPr lang="el-GR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94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Ημιτονοειδή Σήματα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γενική σχέση που περιγράφει ένα ημιτονοειδές σήμα συνεχούς χρόνου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 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𝑐𝑜𝑠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baseline="-2500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 + </m:t>
                          </m:r>
                          <m:r>
                            <a:rPr lang="el-GR" sz="1800" i="1">
                              <a:latin typeface="Cambria Math"/>
                            </a:rPr>
                            <m:t>𝜃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𝐴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𝑠𝑖𝑛</m:t>
                      </m:r>
                      <m:r>
                        <a:rPr lang="en-US" sz="1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baseline="-2500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 + </m:t>
                          </m:r>
                          <m:r>
                            <a:rPr lang="el-GR" sz="1800" i="1">
                              <a:latin typeface="Cambria Math"/>
                            </a:rPr>
                            <m:t>𝜃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συναρτήσεις </a:t>
                </a:r>
                <a:r>
                  <a:rPr lang="el-GR" sz="1800" dirty="0"/>
                  <a:t>ημιτόνου </a:t>
                </a:r>
                <a:r>
                  <a:rPr lang="el-GR" sz="1800" dirty="0" smtClean="0"/>
                  <a:t>και συνημιτόνου </a:t>
                </a:r>
                <a:br>
                  <a:rPr lang="el-GR" sz="1800" dirty="0" smtClean="0"/>
                </a:br>
                <a:r>
                  <a:rPr lang="el-GR" sz="1800" dirty="0" smtClean="0"/>
                  <a:t>εμφανίζουν μία </a:t>
                </a:r>
                <a:r>
                  <a:rPr lang="el-GR" sz="1800" dirty="0"/>
                  <a:t>σταθερή </a:t>
                </a:r>
                <a:r>
                  <a:rPr lang="el-GR" sz="1800" dirty="0" smtClean="0"/>
                  <a:t>διαφορά </a:t>
                </a:r>
                <a:r>
                  <a:rPr lang="el-GR" sz="1800" dirty="0"/>
                  <a:t>φάσης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/2</m:t>
                    </m:r>
                  </m:oMath>
                </a14:m>
                <a:r>
                  <a:rPr lang="el-GR" sz="1800" dirty="0"/>
                  <a:t> (90</a:t>
                </a:r>
                <a:r>
                  <a:rPr lang="el-GR" sz="1800" baseline="30000" dirty="0"/>
                  <a:t>ο</a:t>
                </a:r>
                <a:r>
                  <a:rPr lang="el-GR" sz="1800" dirty="0" smtClean="0"/>
                  <a:t>).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ημιτονοειδές σήμα είναι περιοδικό </a:t>
                </a:r>
                <a:r>
                  <a:rPr lang="el-GR" sz="1800" dirty="0" smtClean="0"/>
                  <a:t>με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b="1" dirty="0" smtClean="0"/>
                  <a:t>θεμελιώδη </a:t>
                </a:r>
                <a:r>
                  <a:rPr lang="el-GR" sz="1800" b="1" dirty="0"/>
                  <a:t>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𝑠𝑒𝑐</m:t>
                    </m:r>
                  </m:oMath>
                </a14:m>
                <a:r>
                  <a:rPr lang="el-GR" sz="1800" dirty="0"/>
                  <a:t>) </a:t>
                </a:r>
                <a:r>
                  <a:rPr lang="el-GR" sz="1800" dirty="0" smtClean="0"/>
                  <a:t>και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b="1" dirty="0" smtClean="0"/>
                  <a:t>συχνότητα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/2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=1/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(</m:t>
                    </m:r>
                    <m:r>
                      <a:rPr lang="el-GR" sz="1800" i="1">
                        <a:latin typeface="Cambria Math"/>
                      </a:rPr>
                      <m:t>𝐻𝑒𝑟𝑡𝑧</m:t>
                    </m:r>
                    <m:r>
                      <a:rPr lang="en-US" sz="1800" b="0" i="1" smtClean="0">
                        <a:latin typeface="Cambria Math"/>
                      </a:rPr>
                      <m:t>).</m:t>
                    </m:r>
                  </m:oMath>
                </a14:m>
                <a:r>
                  <a:rPr lang="el-GR" sz="1800" dirty="0"/>
                  <a:t>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Η </a:t>
                </a:r>
                <a:r>
                  <a:rPr lang="el-GR" sz="1800" dirty="0"/>
                  <a:t>ποσότητα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𝜑</m:t>
                    </m:r>
                  </m:oMath>
                </a14:m>
                <a:r>
                  <a:rPr lang="el-GR" sz="1800" dirty="0"/>
                  <a:t> ονομάζεται γωνία φάσης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:r>
                  <a:rPr lang="el-GR" sz="1800" dirty="0" smtClean="0"/>
                  <a:t>ή </a:t>
                </a:r>
                <a:r>
                  <a:rPr lang="el-GR" sz="1800" dirty="0"/>
                  <a:t>απλά </a:t>
                </a:r>
                <a:r>
                  <a:rPr lang="el-GR" sz="1800" b="1" dirty="0"/>
                  <a:t>φάση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Τα ημιτονοειδή είναι μία </a:t>
                </a:r>
                <a:r>
                  <a:rPr lang="el-GR" sz="1800" dirty="0" smtClean="0"/>
                  <a:t>ιδιαίτερα χρήσιμη κατηγορία </a:t>
                </a:r>
                <a:r>
                  <a:rPr lang="el-GR" sz="1800" dirty="0"/>
                  <a:t>περιοδικών </a:t>
                </a:r>
                <a:r>
                  <a:rPr lang="el-GR" sz="1800" dirty="0" smtClean="0"/>
                  <a:t>σημάτων, επειδή </a:t>
                </a:r>
                <a:r>
                  <a:rPr lang="el-GR" sz="1800" dirty="0"/>
                  <a:t>αντιστοιχούν σε πολλά  σήματα του πραγματικού κόσμου, όπως τα ηχητικά κύματα, τα ηλεκτρικά ρεύματα, κλπ.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Επιπλέον</a:t>
                </a:r>
                <a:r>
                  <a:rPr lang="el-GR" sz="1800" dirty="0"/>
                  <a:t>, σήματα που δεν είναι ημιτονοειδή μπορούν να γραφούν ως άθροισμα ημιτονοειδών σημάτων με την </a:t>
                </a:r>
                <a:r>
                  <a:rPr lang="el-GR" sz="1800" b="1" dirty="0"/>
                  <a:t>ανάλυση </a:t>
                </a:r>
                <a:r>
                  <a:rPr lang="en-US" sz="1800" b="1" dirty="0" smtClean="0"/>
                  <a:t>Fourier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4320480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141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lvl="0" indent="-457200"/>
            <a:r>
              <a:rPr lang="el-GR" sz="4000" b="1" dirty="0"/>
              <a:t>6</a:t>
            </a:r>
            <a:r>
              <a:rPr lang="el-GR" sz="4000" b="1" dirty="0" smtClean="0"/>
              <a:t>. </a:t>
            </a:r>
            <a:r>
              <a:rPr lang="el-GR" sz="4000" b="1" dirty="0"/>
              <a:t>Τετραγωνικός </a:t>
            </a:r>
            <a:r>
              <a:rPr lang="el-GR" sz="4000" b="1" dirty="0" smtClean="0"/>
              <a:t>Παλμός</a:t>
            </a:r>
            <a:endParaRPr lang="el-GR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1310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Τετραγωνικός Παλμός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Τετραγωνικός παλμός </a:t>
                </a:r>
                <a:r>
                  <a:rPr lang="el-GR" sz="1800" dirty="0"/>
                  <a:t>διάρκειας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</m:oMath>
                </a14:m>
                <a:r>
                  <a:rPr lang="el-GR" sz="1800" dirty="0"/>
                  <a:t> και πλάτους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0,          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Ο τετραγωνικός παλμός μπορεί να παραχθεί από την </a:t>
                </a:r>
                <a:br>
                  <a:rPr lang="el-GR" sz="1800" dirty="0" smtClean="0"/>
                </a:br>
                <a:r>
                  <a:rPr lang="el-GR" sz="1800" dirty="0" smtClean="0"/>
                  <a:t>αφαίρεση δύο </a:t>
                </a:r>
                <a:r>
                  <a:rPr lang="el-GR" sz="1800" dirty="0"/>
                  <a:t>συναρτήσεων μοναδιαίου βήματος,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δηλαδή </a:t>
                </a:r>
                <a:r>
                  <a:rPr lang="el-GR" sz="1800" dirty="0"/>
                  <a:t>από τη </a:t>
                </a:r>
                <a:r>
                  <a:rPr lang="el-GR" sz="1800" dirty="0" smtClean="0"/>
                  <a:t>σχέση: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𝛱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𝛢</m:t>
                      </m:r>
                      <m:r>
                        <a:rPr lang="el-GR" sz="1800" i="1">
                          <a:latin typeface="Cambria Math"/>
                        </a:rPr>
                        <m:t>[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Επαναλαμβανόμενοι παλμοί με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δημιουργούν ένα </a:t>
                </a:r>
                <a:r>
                  <a:rPr lang="el-GR" sz="1800" dirty="0"/>
                  <a:t>«τραίνο παλμών</a:t>
                </a:r>
                <a:r>
                  <a:rPr lang="el-GR" sz="1800" dirty="0" smtClean="0"/>
                  <a:t>», το οποίο είναι </a:t>
                </a:r>
                <a:r>
                  <a:rPr lang="el-GR" sz="1800" dirty="0"/>
                  <a:t>περιοδικό σήμα με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και διάρκεια παλμού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Το τραίνο </a:t>
                </a:r>
                <a:r>
                  <a:rPr lang="el-GR" sz="1800" dirty="0"/>
                  <a:t>παλμών έχει ενδιαφέρον στις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ψηφιακές επικοινωνίες </a:t>
                </a:r>
                <a:r>
                  <a:rPr lang="el-GR" sz="1800" dirty="0"/>
                  <a:t>επειδή προσεγγίζει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τις μεταδιδόμενες </a:t>
                </a:r>
                <a:r>
                  <a:rPr lang="el-GR" sz="1800" dirty="0" err="1" smtClean="0"/>
                  <a:t>παλμοσειρές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που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περιγράφουν </a:t>
                </a:r>
                <a:r>
                  <a:rPr lang="el-GR" sz="1800" dirty="0"/>
                  <a:t>τα δείγματα ενός </a:t>
                </a:r>
                <a:r>
                  <a:rPr lang="el-GR" sz="1800" dirty="0" smtClean="0"/>
                  <a:t>ψηφιακού </a:t>
                </a:r>
                <a:br>
                  <a:rPr lang="el-GR" sz="1800" dirty="0" smtClean="0"/>
                </a:br>
                <a:r>
                  <a:rPr lang="el-GR" sz="1800" dirty="0" smtClean="0"/>
                  <a:t>σήματος</a:t>
                </a:r>
                <a:r>
                  <a:rPr lang="el-GR" sz="1800" dirty="0"/>
                  <a:t>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52736"/>
            <a:ext cx="2952328" cy="1617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267" y="4365104"/>
            <a:ext cx="4078213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23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indent="-457200"/>
            <a:r>
              <a:rPr lang="el-GR" sz="4000" b="1" dirty="0"/>
              <a:t>7</a:t>
            </a:r>
            <a:r>
              <a:rPr lang="el-GR" sz="4000" b="1" dirty="0" smtClean="0"/>
              <a:t>. </a:t>
            </a:r>
            <a:r>
              <a:rPr lang="el-GR" sz="4000" b="1" dirty="0"/>
              <a:t>Τριγωνικός </a:t>
            </a:r>
            <a:r>
              <a:rPr lang="el-GR" sz="4000" b="1" dirty="0" smtClean="0"/>
              <a:t>Παλμός</a:t>
            </a:r>
            <a:endParaRPr lang="el-GR" sz="36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57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Τριγωνικός Παλμός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Τριγωνικός παλμός διάρκειας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𝛼</m:t>
                    </m:r>
                  </m:oMath>
                </a14:m>
                <a:r>
                  <a:rPr lang="el-GR" sz="1800" dirty="0"/>
                  <a:t> και πλάτους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𝛢</m:t>
                    </m:r>
                  </m:oMath>
                </a14:m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𝛬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𝛼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l-GR" sz="18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𝑎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,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0,                       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240360" cy="20806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23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marL="457200" indent="-457200"/>
            <a:r>
              <a:rPr lang="el-GR" sz="4000" b="1" dirty="0" smtClean="0"/>
              <a:t>8. </a:t>
            </a:r>
            <a:r>
              <a:rPr lang="el-GR" sz="4000" b="1" dirty="0"/>
              <a:t>Συνάρτηση </a:t>
            </a:r>
            <a:r>
              <a:rPr lang="el-GR" sz="4000" b="1" dirty="0" smtClean="0"/>
              <a:t>Δειγματοληψίας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768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marL="457200" lvl="0" indent="-457200"/>
            <a:r>
              <a:rPr lang="el-GR" b="1" dirty="0" smtClean="0"/>
              <a:t>1. </a:t>
            </a:r>
            <a:r>
              <a:rPr lang="el-GR" b="1" dirty="0"/>
              <a:t>Μοναδιαία </a:t>
            </a:r>
            <a:r>
              <a:rPr lang="el-GR" b="1" dirty="0" err="1"/>
              <a:t>Βηματική</a:t>
            </a:r>
            <a:r>
              <a:rPr lang="el-GR" b="1" dirty="0"/>
              <a:t> Συνάρτηση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Συνάρτηση Δειγματοληψίας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Σ</a:t>
                </a:r>
                <a:r>
                  <a:rPr lang="el-GR" sz="1800" dirty="0" smtClean="0"/>
                  <a:t>υνάρτηση δειγματοληψίας: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𝑠𝑖𝑛𝑐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func>
                                <m:func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a:rPr lang="en-US" sz="1800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e>
                          </m:eqArr>
                        </m:e>
                      </m:d>
                      <m:r>
                        <a:rPr lang="en-US" sz="1800" i="1">
                          <a:latin typeface="Cambria Math"/>
                        </a:rPr>
                        <m:t>       </m:t>
                      </m:r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≠0</m:t>
                            </m:r>
                          </m:e>
                        </m:mr>
                        <m:m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=0</m:t>
                            </m:r>
                          </m:e>
                        </m:mr>
                      </m:m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𝑠𝑖𝑛𝑐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έχει άρτια </a:t>
                </a:r>
                <a:r>
                  <a:rPr lang="el-GR" sz="1800" dirty="0" smtClean="0"/>
                  <a:t>συμμετρία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Διέρχεται </a:t>
                </a:r>
                <a:r>
                  <a:rPr lang="el-GR" sz="1800" dirty="0"/>
                  <a:t>περιοδικά από το μηδέν </a:t>
                </a: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=±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,    </m:t>
                    </m:r>
                    <m:r>
                      <a:rPr lang="el-GR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=1,2…</m:t>
                    </m:r>
                  </m:oMath>
                </a14:m>
                <a:r>
                  <a:rPr lang="el-GR" sz="1800" dirty="0"/>
                  <a:t>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ύψος των δευτερευόντων λοβών μειώνεται </a:t>
                </a:r>
                <a:r>
                  <a:rPr lang="el-GR" sz="1800" dirty="0" err="1"/>
                  <a:t>ασυμπτωτικά</a:t>
                </a:r>
                <a:r>
                  <a:rPr lang="el-GR" sz="1800" dirty="0"/>
                  <a:t> προς το μηδέν.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μέγιστες και οι ελάχιστες τιμές της συμβαίνουν περίπου στο μέσο των αποστάσεων μεταξύ των σημείων μηδενισμού, δηλαδή περίπου για </a:t>
                </a:r>
                <a:r>
                  <a:rPr lang="en-US" sz="1800" dirty="0" smtClean="0"/>
                  <a:t/>
                </a:r>
                <a:br>
                  <a:rPr lang="en-US" sz="1800" dirty="0" smtClean="0"/>
                </a:b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=±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𝑛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sz="1800" i="1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l-GR" sz="1800" i="1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,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όπου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𝑠𝑖𝑛𝑡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052736"/>
            <a:ext cx="3962772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231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l-GR" b="1" dirty="0"/>
              <a:t>9</a:t>
            </a:r>
            <a:r>
              <a:rPr lang="el-GR" b="1" dirty="0" smtClean="0"/>
              <a:t>. </a:t>
            </a:r>
            <a:r>
              <a:rPr lang="el-GR" b="1" dirty="0"/>
              <a:t>Τραίνο κρουστικών συναρτήσεων (σήμα </a:t>
            </a:r>
            <a:r>
              <a:rPr lang="el-GR" b="1" dirty="0" err="1"/>
              <a:t>Comb</a:t>
            </a:r>
            <a:r>
              <a:rPr lang="el-GR" b="1" dirty="0" smtClean="0"/>
              <a:t>)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34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Τραίνο κρουστικών συναρτήσεων (</a:t>
            </a:r>
            <a:r>
              <a:rPr lang="en-US" dirty="0" smtClean="0"/>
              <a:t>comb)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Αν επαναλάβουμε τη </a:t>
                </a:r>
                <a:r>
                  <a:rPr lang="el-GR" sz="1800" dirty="0" smtClean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</a:t>
                </a:r>
                <a:r>
                  <a:rPr lang="el-GR" sz="1800" dirty="0" smtClean="0"/>
                  <a:t>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δημιουργούμε </a:t>
                </a:r>
                <a:r>
                  <a:rPr lang="el-GR" sz="1800" dirty="0"/>
                  <a:t>το «τραίνο κρουστικών συναρτήσεων</a:t>
                </a:r>
                <a:r>
                  <a:rPr lang="el-GR" sz="1800" dirty="0" smtClean="0"/>
                  <a:t>» (συνάρτηση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𝑐𝑜𝑚𝑏</m:t>
                    </m:r>
                  </m:oMath>
                </a14:m>
                <a:r>
                  <a:rPr lang="el-GR" sz="1800" dirty="0" smtClean="0"/>
                  <a:t>):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𝑐𝑜𝑚𝑏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  <m:r>
                        <a:rPr lang="el-GR" sz="1800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𝐴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Αποδεικνύεται ότι η σειρά του δεξιού μέλους, συγκλίνει. Έτσι, 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𝑐𝑜𝑚𝑏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δυνατό να οριστεί.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4032448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579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Δειγματοληψία Σήματος Συνεχούς Χρόνου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Με τη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𝑐𝑜𝑚𝑏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υλοποιούμε τη </a:t>
                </a:r>
                <a:r>
                  <a:rPr lang="el-GR" sz="1800" b="1" dirty="0"/>
                  <a:t>δειγματοληψία</a:t>
                </a:r>
                <a:r>
                  <a:rPr lang="el-GR" sz="1800" dirty="0"/>
                  <a:t> ενός </a:t>
                </a:r>
                <a:r>
                  <a:rPr lang="el-GR" sz="1800" dirty="0" smtClean="0"/>
                  <a:t>σήματος </a:t>
                </a:r>
                <a:r>
                  <a:rPr lang="el-GR" sz="1800" dirty="0"/>
                  <a:t>συνεχούς χρόνου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περίοδο 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 ίση με την περίοδο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𝑐𝑜𝑚𝑏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σήμα συνεχούς </a:t>
                </a:r>
                <a:r>
                  <a:rPr lang="el-GR" sz="1800" dirty="0" smtClean="0"/>
                  <a:t>πλάτους και διακριτού χρόνου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που προκύπτει από τη δειγματοληψία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περίοδο δειγματοληψίας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𝛵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  <m:r>
                        <a:rPr lang="el-GR" sz="180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=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nary>
                        <m:naryPr>
                          <m:chr m:val="∑"/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𝑘</m:t>
                          </m:r>
                          <m:r>
                            <a:rPr lang="el-GR" sz="1800">
                              <a:latin typeface="Cambria Math"/>
                            </a:rPr>
                            <m:t>=</m:t>
                          </m:r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l-GR" sz="180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l-GR" sz="1800" dirty="0"/>
                  <a:t>Οι συναρτήσεις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𝑘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l-GR" sz="180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επιτρέπουν την καταγραφή των τιμών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κατά τις χρονικές στιγμές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1">
                        <a:latin typeface="Cambria Math"/>
                      </a:rPr>
                      <m:t>ό</m:t>
                    </m:r>
                    <m:r>
                      <a:rPr lang="el-GR" sz="1800" i="1">
                        <a:latin typeface="Cambria Math"/>
                      </a:rPr>
                      <m:t>𝜋𝜊𝜐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𝑛</m:t>
                    </m:r>
                    <m:r>
                      <a:rPr lang="el-GR" sz="1800" i="1">
                        <a:latin typeface="Cambria Math"/>
                      </a:rPr>
                      <m:t>=−∞,…,−1,0,1,…,∞</m:t>
                    </m:r>
                  </m:oMath>
                </a14:m>
                <a:r>
                  <a:rPr lang="el-GR" sz="1800" dirty="0"/>
                  <a:t>, οδηγώντας έτσι στη δειγματοληψία του σήματος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4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58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Δειγματοληψία Σήματος Συνεχούς Χρόνου (2/2)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el-GR" sz="1800" dirty="0" smtClean="0"/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l-GR" sz="1800" dirty="0" smtClean="0"/>
              <a:t>Διαδικασία </a:t>
            </a:r>
            <a:r>
              <a:rPr lang="el-GR" sz="1800" dirty="0"/>
              <a:t>δειγματοληψίας αναλογικού σήματος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0891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26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l-GR" sz="1800" dirty="0" smtClean="0"/>
                  <a:t>Να σχεδιάσετε τα σήματα:</a:t>
                </a:r>
              </a:p>
              <a:p>
                <a:pPr marL="0" indent="0">
                  <a:buNone/>
                </a:pPr>
                <a:r>
                  <a:rPr lang="el-GR" sz="1800" dirty="0" smtClean="0"/>
                  <a:t>1)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−2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n-US" sz="1800" i="1">
                        <a:latin typeface="Cambria Math"/>
                      </a:rPr>
                      <m:t>(3−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				2)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n-US" sz="1800" i="1">
                        <a:latin typeface="Cambria Math"/>
                      </a:rPr>
                      <m:t>(3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n-US" sz="1800" i="1">
                        <a:latin typeface="Cambria Math"/>
                      </a:rPr>
                      <m:t>+2)</m:t>
                    </m:r>
                  </m:oMath>
                </a14:m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	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:endParaRPr lang="el-GR" sz="1800" dirty="0" smtClean="0"/>
              </a:p>
              <a:p>
                <a:pPr marL="0" indent="0">
                  <a:buNone/>
                </a:pPr>
                <a:r>
                  <a:rPr lang="el-GR" sz="1800" dirty="0" smtClean="0"/>
                  <a:t>3)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+1) – 3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−1) +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−2)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	4)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2</m:t>
                    </m:r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+1) − 4</m:t>
                    </m:r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+ 2</m:t>
                    </m:r>
                    <m:r>
                      <a:rPr lang="en-US" sz="1800" i="1">
                        <a:latin typeface="Cambria Math"/>
                      </a:rPr>
                      <m:t>𝑟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−1)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93631"/>
            <a:ext cx="2918788" cy="2267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1653340"/>
            <a:ext cx="2880321" cy="2279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37111"/>
            <a:ext cx="2841854" cy="2243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57" y="4437112"/>
            <a:ext cx="2128811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σχεδιάσετε το σήμα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 =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+2) –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−1)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</a:t>
                </a:r>
                <a:r>
                  <a:rPr lang="el-GR" sz="1800" b="1" dirty="0"/>
                  <a:t> </a:t>
                </a:r>
                <a:r>
                  <a:rPr lang="el-GR" sz="1800" dirty="0"/>
                  <a:t>Στα </a:t>
                </a:r>
                <a:r>
                  <a:rPr lang="el-GR" sz="1800" dirty="0" smtClean="0"/>
                  <a:t>σχήματα </a:t>
                </a:r>
                <a:r>
                  <a:rPr lang="el-GR" sz="1800" dirty="0"/>
                  <a:t>(α) – (δ) </a:t>
                </a:r>
                <a:r>
                  <a:rPr lang="el-GR" sz="1800" dirty="0" smtClean="0"/>
                  <a:t>απεικονίζονται τα βήματα </a:t>
                </a:r>
                <a:r>
                  <a:rPr lang="el-GR" sz="1800" dirty="0"/>
                  <a:t>δημιουργίας του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(σχήμα δ), το οποίο είναι το άθροισμα των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),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−1)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+2)</m:t>
                    </m:r>
                  </m:oMath>
                </a14:m>
                <a:r>
                  <a:rPr lang="el-GR" sz="1800" dirty="0"/>
                  <a:t> (σχήματα α, β και γ, αντίστοιχα</a:t>
                </a:r>
                <a:r>
                  <a:rPr lang="el-GR" sz="1800" dirty="0" smtClean="0"/>
                  <a:t>).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	(α)				(β)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		(γ)				(δ)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490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288" y="2483104"/>
            <a:ext cx="2583167" cy="173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83104"/>
            <a:ext cx="2523648" cy="173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25144"/>
            <a:ext cx="3071232" cy="1678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773710"/>
            <a:ext cx="2726016" cy="166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7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υπολογίσετε την τιμή καθενός από τα παρακάτω ολοκληρώματα:</a:t>
                </a:r>
              </a:p>
              <a:p>
                <a:pPr marL="0" indent="0" algn="ctr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1)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+3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l-GR" sz="1800" dirty="0" smtClean="0"/>
                  <a:t> 	2)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+3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ctr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3)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+3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′′(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el-GR" sz="1800" dirty="0" smtClean="0"/>
                  <a:t> 	4)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1800" i="1" baseline="3000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>
                                <a:latin typeface="Cambria Math"/>
                              </a:rPr>
                              <m:t>+3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(3)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800" u="sng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Χρησιμοποιώντας </a:t>
                </a:r>
                <a:r>
                  <a:rPr lang="el-GR" sz="1800" dirty="0" smtClean="0"/>
                  <a:t>την ιδιότητα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𝜏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)</m:t>
                        </m:r>
                        <m:r>
                          <a:rPr lang="en-US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nary>
                    <m:r>
                      <a:rPr lang="en-US" sz="1800" i="1">
                        <a:latin typeface="Cambria Math"/>
                      </a:rPr>
                      <m:t>𝑑𝑡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, έχουμε: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ctrlPr>
                          <a:rPr lang="fr-F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 dirty="0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 dirty="0" smtClean="0">
                            <a:latin typeface="Cambria Math"/>
                          </a:rPr>
                          <m:t>+∞</m:t>
                        </m:r>
                      </m:sup>
                      <m:e>
                        <m:d>
                          <m:dPr>
                            <m:ctrlPr>
                              <a:rPr lang="fr-F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sz="180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 dirty="0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1800" i="1" dirty="0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 dirty="0" smtClean="0">
                                <a:latin typeface="Cambria Math"/>
                              </a:rPr>
                              <m:t>+3</m:t>
                            </m:r>
                            <m:r>
                              <a:rPr lang="fr-F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 dirty="0" smtClean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el-GR" sz="1800" i="1" dirty="0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 dirty="0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 dirty="0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fr-FR" sz="1800" i="1" dirty="0" err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sz="1800" i="1" dirty="0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 dirty="0">
                                <a:latin typeface="Cambria Math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fr-FR" sz="1800" i="1" dirty="0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1800" i="1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 dirty="0">
                                <a:latin typeface="Cambria Math"/>
                              </a:rPr>
                              <m:t>+3</m:t>
                            </m:r>
                            <m:r>
                              <a:rPr lang="fr-FR" sz="1800" i="1" dirty="0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 dirty="0">
                                <a:latin typeface="Cambria Math"/>
                              </a:rPr>
                              <m:t>−1 </m:t>
                            </m:r>
                          </m:e>
                        </m:d>
                      </m:e>
                      <m:sub>
                        <m:r>
                          <a:rPr lang="fr-FR" sz="1800" i="1" dirty="0">
                            <a:latin typeface="Cambria Math"/>
                          </a:rPr>
                          <m:t>𝑡</m:t>
                        </m:r>
                        <m:r>
                          <a:rPr lang="fr-FR" sz="1800" i="1" dirty="0">
                            <a:latin typeface="Cambria Math"/>
                          </a:rPr>
                          <m:t>=1</m:t>
                        </m:r>
                      </m:sub>
                    </m:sSub>
                    <m:r>
                      <a:rPr lang="fr-FR" sz="1800" i="1" dirty="0">
                        <a:latin typeface="Cambria Math"/>
                      </a:rPr>
                      <m:t>=3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+3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=−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fr-FR" sz="1800" i="1" baseline="30000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+3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fr-FR" sz="1800" i="1">
                                <a:latin typeface="Cambria Math"/>
                              </a:rPr>
                              <m:t>′ </m:t>
                            </m:r>
                          </m:e>
                        </m:d>
                      </m:e>
                      <m:sub>
                        <m:r>
                          <a:rPr lang="fr-FR" sz="1800" i="1" baseline="-25000">
                            <a:latin typeface="Cambria Math"/>
                          </a:rPr>
                          <m:t>𝑡</m:t>
                        </m:r>
                        <m:r>
                          <a:rPr lang="fr-FR" sz="1800" i="1" baseline="-25000">
                            <a:latin typeface="Cambria Math"/>
                          </a:rPr>
                          <m:t>=1</m:t>
                        </m:r>
                      </m:sub>
                    </m:sSub>
                    <m:r>
                      <a:rPr lang="fr-FR" sz="1800" i="1">
                        <a:latin typeface="Cambria Math"/>
                      </a:rPr>
                      <m:t>=−5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+3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fr-FR" sz="1800" i="1">
                            <a:latin typeface="Cambria Math"/>
                          </a:rPr>
                          <m:t>′′(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1800" i="1" baseline="300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fr-FR" sz="1800" i="1" baseline="3000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1800" i="1">
                                    <a:latin typeface="Cambria Math"/>
                                  </a:rPr>
                                  <m:t>+3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−1</m:t>
                                </m:r>
                              </m:e>
                            </m:d>
                            <m:r>
                              <a:rPr lang="fr-FR" sz="1800" i="1">
                                <a:latin typeface="Cambria Math"/>
                              </a:rPr>
                              <m:t>′′ </m:t>
                            </m:r>
                          </m:e>
                        </m:d>
                      </m:e>
                      <m:sub>
                        <m:r>
                          <a:rPr lang="fr-FR" sz="1800" i="1" baseline="-25000">
                            <a:latin typeface="Cambria Math"/>
                          </a:rPr>
                          <m:t>𝑡</m:t>
                        </m:r>
                        <m:r>
                          <a:rPr lang="fr-FR" sz="1800" i="1" baseline="-25000">
                            <a:latin typeface="Cambria Math"/>
                          </a:rPr>
                          <m:t>=1</m:t>
                        </m:r>
                      </m:sub>
                    </m:sSub>
                    <m:r>
                      <a:rPr lang="fr-FR" sz="1800" i="1">
                        <a:latin typeface="Cambria Math"/>
                      </a:rPr>
                      <m:t>=2</m:t>
                    </m:r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1800" i="1" baseline="3000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>
                                <a:latin typeface="Cambria Math"/>
                              </a:rPr>
                              <m:t>+3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𝛿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(3)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−1)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fr-FR" sz="1800" i="1" baseline="3000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fr-FR" sz="1800" i="1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fr-FR" sz="1800" i="1" baseline="3000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+3</m:t>
                                    </m:r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fr-FR" sz="1800" i="1" baseline="30000">
                                    <a:latin typeface="Cambria Math"/>
                                  </a:rPr>
                                  <m:t>(3)</m:t>
                                </m:r>
                              </m:sup>
                            </m:sSup>
                            <m:r>
                              <a:rPr lang="fr-FR" sz="1800" i="1" baseline="30000">
                                <a:latin typeface="Cambria Math"/>
                              </a:rPr>
                              <m:t> </m:t>
                            </m:r>
                          </m:e>
                        </m:d>
                      </m:e>
                      <m:sub>
                        <m:r>
                          <a:rPr lang="fr-FR" sz="1800" i="1" baseline="-25000">
                            <a:latin typeface="Cambria Math"/>
                          </a:rPr>
                          <m:t>𝑡</m:t>
                        </m:r>
                        <m:r>
                          <a:rPr lang="fr-FR" sz="1800" i="1" baseline="-25000">
                            <a:latin typeface="Cambria Math"/>
                          </a:rPr>
                          <m:t>=1</m:t>
                        </m:r>
                      </m:sub>
                    </m:sSub>
                    <m:r>
                      <a:rPr lang="fr-FR" sz="1800" i="1">
                        <a:latin typeface="Cambria Math"/>
                      </a:rPr>
                      <m:t>=0</m:t>
                    </m:r>
                  </m:oMath>
                </a14:m>
                <a:endParaRPr lang="fr-F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815" t="-669" b="-1204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7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υπολογίσετε την τιμή καθενός από τα παρακάτω ολοκληρώματα:</a:t>
                </a:r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2−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el-G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l-G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 baseline="300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+2)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algn="l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fr-FR" sz="1800" i="1" baseline="30000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𝑢</m:t>
                        </m:r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</a:t>
                </a:r>
              </a:p>
              <a:p>
                <a:pPr marL="0" lv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1. 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2−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</m:t>
                    </m:r>
                    <m:nary>
                      <m:naryPr>
                        <m:limLoc m:val="subSup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2</m:t>
                        </m:r>
                      </m:sup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n-US" sz="1800" i="1">
                            <a:latin typeface="Cambria Math"/>
                          </a:rPr>
                          <m:t> </m:t>
                        </m:r>
                        <m:r>
                          <a:rPr lang="en-US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=2</m:t>
                    </m:r>
                  </m:oMath>
                </a14:m>
                <a:endParaRPr lang="en-US" sz="1800" i="1" dirty="0" smtClean="0"/>
              </a:p>
              <a:p>
                <a:pPr marL="0" lv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2. 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1800" i="1">
                                    <a:latin typeface="Cambria Math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l-G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fr-FR" sz="18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+2)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r>
                  <a:rPr lang="fr-FR" sz="1800" dirty="0"/>
                  <a:t>.  </a:t>
                </a:r>
                <a:r>
                  <a:rPr lang="el-GR" sz="1800" dirty="0"/>
                  <a:t>Θέτοντας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num>
                      <m:den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l-GR" sz="1800" i="1">
                        <a:latin typeface="Cambria Math"/>
                      </a:rPr>
                      <m:t>−1</m:t>
                    </m:r>
                  </m:oMath>
                </a14:m>
                <a:r>
                  <a:rPr lang="el-GR" sz="1800" dirty="0"/>
                  <a:t> έχουμε: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 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𝛿</m:t>
                            </m:r>
                            <m:d>
                              <m:d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i="1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  <m:sup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fr-FR" sz="1800" i="1">
                                        <a:latin typeface="Cambria Math"/>
                                      </a:rPr>
                                      <m:t>+2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fr-FR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>
                                <a:latin typeface="Cambria Math"/>
                              </a:rPr>
                              <m:t>+2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′</m:t>
                            </m:r>
                          </m:e>
                        </m:d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  <m:r>
                                  <a:rPr lang="fr-FR" sz="1800" i="1">
                                    <a:latin typeface="Cambria Math"/>
                                  </a:rPr>
                                  <m:t>′</m:t>
                                </m:r>
                              </m:e>
                              <m:sup>
                                <m:r>
                                  <a:rPr lang="fr-FR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FR" sz="1800" i="1">
                                <a:latin typeface="Cambria Math"/>
                              </a:rPr>
                              <m:t>+8</m:t>
                            </m:r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fr-FR" sz="1800" i="1">
                                    <a:latin typeface="Cambria Math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fr-FR" sz="1800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fr-FR" sz="1800" i="1">
                                <a:latin typeface="Cambria Math"/>
                              </a:rPr>
                              <m:t>+6</m:t>
                            </m:r>
                          </m:e>
                        </m:d>
                        <m:r>
                          <a:rPr lang="el-G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=6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3.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/>
                      </a:rPr>
                      <m:t> </m:t>
                    </m:r>
                    <m:nary>
                      <m:naryPr>
                        <m:limLoc m:val="undOvr"/>
                        <m:ctrlPr>
                          <a:rPr lang="el-GR" sz="1800" i="1">
                            <a:latin typeface="Cambria Math"/>
                          </a:rPr>
                        </m:ctrlPr>
                      </m:naryPr>
                      <m:sub>
                        <m:r>
                          <a:rPr lang="fr-FR" sz="1800" i="1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fr-FR" sz="1800" i="1">
                            <a:latin typeface="Cambria Math"/>
                          </a:rPr>
                          <m:t>+∞</m:t>
                        </m:r>
                      </m:sup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fr-FR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fr-FR" sz="1800" i="1">
                                <a:latin typeface="Cambria Math"/>
                              </a:rPr>
                              <m:t>–</m:t>
                            </m:r>
                            <m:r>
                              <a:rPr lang="fr-FR" sz="1800" i="1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fr-FR" sz="1800" i="1">
                            <a:latin typeface="Cambria Math"/>
                          </a:rPr>
                          <m:t> </m:t>
                        </m:r>
                        <m:r>
                          <a:rPr lang="fr-FR" sz="1800" i="1">
                            <a:latin typeface="Cambria Math"/>
                          </a:rPr>
                          <m:t>𝑢</m:t>
                        </m:r>
                        <m:r>
                          <a:rPr lang="fr-FR" sz="1800" i="1">
                            <a:latin typeface="Cambria Math"/>
                          </a:rPr>
                          <m:t>(</m:t>
                        </m:r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) </m:t>
                        </m:r>
                        <m:r>
                          <a:rPr lang="fr-FR" sz="1800" i="1">
                            <a:latin typeface="Cambria Math"/>
                          </a:rPr>
                          <m:t>𝑑𝑡</m:t>
                        </m:r>
                      </m:e>
                    </m:nary>
                    <m:r>
                      <a:rPr lang="fr-FR" sz="1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l-GR" sz="18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l-GR" sz="1800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fr-FR" sz="1800" i="1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fr-FR" sz="1800" i="1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fr-FR" sz="1800" i="1">
                            <a:latin typeface="Cambria Math"/>
                          </a:rPr>
                          <m:t>𝑡</m:t>
                        </m:r>
                        <m:r>
                          <a:rPr lang="fr-FR" sz="1800" i="1">
                            <a:latin typeface="Cambria Math"/>
                          </a:rPr>
                          <m:t>=1</m:t>
                        </m:r>
                      </m:sub>
                    </m:sSub>
                    <m:r>
                      <a:rPr lang="fr-F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fr-F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fr-FR" sz="1800" i="1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endParaRPr lang="en-US" sz="1800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1630" t="-669" b="-82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7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αποδειχθεί πως το εκθετικό μιγαδικό σήμα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είναι περιοδικό με θεμελιώδη περίοδο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Αν είναι </a:t>
                </a:r>
                <a:r>
                  <a:rPr lang="el-GR" sz="1800" dirty="0"/>
                  <a:t>περιοδικό 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θα ικανοποιεί τη σχέση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+</m:t>
                        </m:r>
                        <m:r>
                          <a:rPr lang="el-GR" sz="1800" i="1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, όπου Τ θετικός αριθμός. Άρα: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𝑇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l-GR" sz="1800" b="1" i="1">
                              <a:latin typeface="Cambria Math"/>
                            </a:rPr>
                          </m:ctrlPr>
                        </m:sSup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  <m:r>
                            <a:rPr lang="el-GR" sz="1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b="1" i="1"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l-GR" sz="1800" b="1" i="1">
                              <a:latin typeface="Cambria Math"/>
                            </a:rPr>
                            <m:t>𝒋</m:t>
                          </m:r>
                          <m:sSub>
                            <m:sSubPr>
                              <m:ctrlPr>
                                <a:rPr lang="el-GR" sz="18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b="1" i="1">
                                  <a:latin typeface="Cambria Math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l-GR" sz="1800" b="1" i="1"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  <m:r>
                            <a:rPr lang="el-GR" sz="1800" b="1" i="1">
                              <a:latin typeface="Cambria Math"/>
                            </a:rPr>
                            <m:t>𝑻</m:t>
                          </m:r>
                        </m:sup>
                      </m:sSup>
                      <m:r>
                        <a:rPr lang="el-GR" sz="1800" b="1" i="1">
                          <a:latin typeface="Cambria Math"/>
                        </a:rPr>
                        <m:t>=</m:t>
                      </m:r>
                      <m:r>
                        <a:rPr lang="el-GR" sz="1800" b="1" i="1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l-GR" sz="1800" b="1" dirty="0"/>
              </a:p>
              <a:p>
                <a:pPr marL="0" indent="0" algn="l">
                  <a:buNone/>
                </a:pPr>
                <a:r>
                  <a:rPr lang="el-GR" sz="1800" dirty="0" smtClean="0"/>
                  <a:t>Διακρίνουμε </a:t>
                </a:r>
                <a:r>
                  <a:rPr lang="el-GR" sz="1800" dirty="0"/>
                  <a:t>δύο περιπτώσεις: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έχουμε </a:t>
                </a:r>
                <a:r>
                  <a:rPr lang="el-GR" sz="1800" dirty="0"/>
                  <a:t>ένα σήμα σταθερών </a:t>
                </a:r>
                <a:r>
                  <a:rPr lang="el-GR" sz="1800" dirty="0" smtClean="0"/>
                  <a:t>τιμών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και επομένως είναι περιοδικό με οποιαδήποτε τιμή περιόδου.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≠0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εκθετικό μιγαδικό σήμα είναι θα περιοδικό για εκείνες τις τιμές της περιόδου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 που ικανοποιούν τη σχέση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𝑇</m:t>
                    </m:r>
                    <m:r>
                      <a:rPr lang="el-GR" sz="1800" i="1">
                        <a:latin typeface="Cambria Math"/>
                      </a:rPr>
                      <m:t>=2</m:t>
                    </m:r>
                    <m:r>
                      <a:rPr lang="el-GR" sz="1800" i="1">
                        <a:latin typeface="Cambria Math"/>
                      </a:rPr>
                      <m:t>𝜋</m:t>
                    </m:r>
                    <m:r>
                      <a:rPr lang="el-GR" sz="1800" i="1">
                        <a:latin typeface="Cambria Math"/>
                      </a:rPr>
                      <m:t>𝑚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 Δηλαδή: 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𝑇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 ,    </m:t>
                      </m:r>
                      <m:r>
                        <a:rPr lang="el-GR" sz="1800" i="1">
                          <a:latin typeface="Cambria Math"/>
                        </a:rPr>
                        <m:t>𝑚</m:t>
                      </m:r>
                      <m:r>
                        <a:rPr lang="el-GR" sz="1800" i="1">
                          <a:latin typeface="Cambria Math"/>
                        </a:rPr>
                        <m:t>=1, 2, …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η θεμελιώδης περίοδος του σήματος αντιστοιχεί στην </a:t>
                </a:r>
                <a:r>
                  <a:rPr lang="el-GR" sz="1800" dirty="0" smtClean="0"/>
                  <a:t>τιμή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𝑚</m:t>
                    </m:r>
                    <m:r>
                      <a:rPr lang="el-GR" sz="1800" i="1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 και είναι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  <m:r>
                          <a:rPr lang="el-GR" sz="1800" i="1">
                            <a:latin typeface="Cambria Math"/>
                          </a:rPr>
                          <m:t>𝜋</m:t>
                        </m:r>
                      </m:num>
                      <m:den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l-GR" sz="1800" dirty="0"/>
                  <a:t>.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77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Μοναδιαία </a:t>
            </a:r>
            <a:r>
              <a:rPr lang="el-GR" dirty="0" err="1" smtClean="0"/>
              <a:t>Βηματική</a:t>
            </a:r>
            <a:r>
              <a:rPr lang="el-GR" dirty="0" smtClean="0"/>
              <a:t> Συνάρτηση (1/2)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συνάρτηση</a:t>
                </a:r>
                <a:r>
                  <a:rPr lang="el-GR" sz="1800" b="1" dirty="0"/>
                  <a:t> </a:t>
                </a:r>
                <a:r>
                  <a:rPr lang="el-GR" sz="1800" dirty="0"/>
                  <a:t>μοναδιαίου βήματος ή </a:t>
                </a:r>
                <a:r>
                  <a:rPr lang="el-GR" sz="1800" b="1" dirty="0"/>
                  <a:t>μοναδιαία </a:t>
                </a:r>
                <a:r>
                  <a:rPr lang="el-GR" sz="1800" b="1" dirty="0" err="1"/>
                  <a:t>βηματική</a:t>
                </a:r>
                <a:r>
                  <a:rPr lang="el-GR" sz="1800" b="1" dirty="0"/>
                  <a:t> συνάρτηση</a:t>
                </a:r>
                <a:r>
                  <a:rPr lang="el-GR" sz="1800" dirty="0"/>
                  <a:t> συνεχούς χρόνου ή συνάρτηση του </a:t>
                </a:r>
                <a:r>
                  <a:rPr lang="en-US" sz="1800" dirty="0"/>
                  <a:t>Heaviside</a:t>
                </a:r>
                <a:r>
                  <a:rPr lang="el-GR" sz="1800" dirty="0"/>
                  <a:t>, ορίζεται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1,     &amp;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&gt;0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:r>
                  <a:rPr lang="el-GR" sz="1800" b="1" dirty="0"/>
                  <a:t>ασυνεχής</a:t>
                </a:r>
                <a:r>
                  <a:rPr lang="el-GR" sz="1800" dirty="0"/>
                  <a:t> εφόσον δεν ορίζεται στο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Συνάρτηση μοναδιαίου βήματος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 (Heaviside)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21268"/>
            <a:ext cx="3932644" cy="1343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475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Μοναδιαία </a:t>
            </a:r>
            <a:r>
              <a:rPr lang="el-GR" dirty="0" err="1" smtClean="0"/>
              <a:t>Βηματική</a:t>
            </a:r>
            <a:r>
              <a:rPr lang="el-GR" dirty="0" smtClean="0"/>
              <a:t> Συνάρτηση (2/2)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Εναλλακτικά η μοναδιαία </a:t>
                </a:r>
                <a:r>
                  <a:rPr lang="el-GR" sz="1800" dirty="0" err="1"/>
                  <a:t>βηματική</a:t>
                </a:r>
                <a:r>
                  <a:rPr lang="el-GR" sz="1800" dirty="0"/>
                  <a:t> συνάρτηση </a:t>
                </a:r>
                <a:r>
                  <a:rPr lang="el-GR" sz="1800" dirty="0" smtClean="0"/>
                  <a:t>ορίζεται ως το </a:t>
                </a:r>
                <a:r>
                  <a:rPr lang="el-GR" sz="1800" dirty="0"/>
                  <a:t>όριο μίας ακολουθίας συναρτήσεων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δηλαδή ως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func>
                      <m:func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a:rPr lang="el-GR" sz="1800" b="0" i="1" dirty="0" smtClean="0">
                            <a:latin typeface="Cambria Math"/>
                          </a:rPr>
                          <m:t>=</m:t>
                        </m:r>
                        <m:limLow>
                          <m:limLow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l-GR" sz="1800" i="1" dirty="0" smtClean="0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Δ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𝑢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1800" i="0" dirty="0">
                                <a:latin typeface="Cambria Math"/>
                              </a:rPr>
                              <m:t>Δ</m:t>
                            </m:r>
                          </m:sub>
                        </m:sSub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func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όπου: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𝑢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Δ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0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   </m:t>
                              </m:r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1800" i="0" dirty="0">
                                      <a:latin typeface="Cambria Math"/>
                                    </a:rPr>
                                    <m:t>Δ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,   0≤&amp;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≤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Δ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1,       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≥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Δ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συνεχής προσέγγιση της συνάρτησης μοναδιαίου βήματος</a:t>
                </a:r>
              </a:p>
              <a:p>
                <a:pPr marL="0" indent="0" algn="l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4032448" cy="1656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71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Μοναδιαίας Βηματικής Συνάρτησης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πιο σημαντικές ιδιότητες της μοναδιαίας </a:t>
                </a:r>
                <a:r>
                  <a:rPr lang="el-GR" sz="1800" dirty="0" err="1"/>
                  <a:t>βηματικής</a:t>
                </a:r>
                <a:r>
                  <a:rPr lang="el-GR" sz="1800" dirty="0"/>
                  <a:t> συνάρτησης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(α) Η πράξη της </a:t>
                </a:r>
                <a:r>
                  <a:rPr lang="el-GR" sz="1800" b="1" dirty="0" smtClean="0"/>
                  <a:t>κλιμάκωσης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Α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𝑢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Α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     &amp;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&gt;0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β) Η πράξη της </a:t>
                </a:r>
                <a:r>
                  <a:rPr lang="el-GR" sz="1800" b="1" dirty="0"/>
                  <a:t>χρονικής μετατόπισης </a:t>
                </a:r>
                <a:r>
                  <a:rPr lang="el-GR" sz="1800" dirty="0"/>
                  <a:t>κατά μία ποσότητα χρόνου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     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1,     &amp;   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913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Μοναδιαίας Βηματικής Συνάρτησης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(</a:t>
                </a:r>
                <a:r>
                  <a:rPr lang="el-GR" sz="1800" dirty="0"/>
                  <a:t>γ) Η πράξη της </a:t>
                </a:r>
                <a:r>
                  <a:rPr lang="el-GR" sz="1800" b="1" dirty="0"/>
                  <a:t>αλλαγής </a:t>
                </a:r>
                <a:r>
                  <a:rPr lang="el-GR" sz="1800" b="1" dirty="0" smtClean="0"/>
                  <a:t>μεταβλητής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r>
                        <a:rPr lang="el-GR" sz="1800" i="1" dirty="0" smtClean="0">
                          <a:latin typeface="Cambria Math"/>
                        </a:rPr>
                        <m:t>(−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0,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      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&gt;0</m:t>
                              </m:r>
                            </m: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1,     &amp;   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A</a:t>
                </a:r>
                <a:r>
                  <a:rPr lang="el-GR" sz="1800" dirty="0" smtClean="0"/>
                  <a:t>ν </a:t>
                </a:r>
                <a:r>
                  <a:rPr lang="el-GR" sz="1800" dirty="0"/>
                  <a:t>προσθέσουμε τις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(−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βρίσκουμε 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)−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(−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−1,       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&lt;0</m:t>
                            </m:r>
                          </m:e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0,           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=0</m:t>
                            </m:r>
                          </m:e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1,           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l-GR" sz="1800" i="1" dirty="0" smtClean="0">
                                <a:latin typeface="Cambria Math"/>
                              </a:rPr>
                              <m:t>&gt;0</m:t>
                            </m:r>
                          </m:e>
                        </m:eqArr>
                        <m:r>
                          <a:rPr lang="el-GR" sz="1800" i="1" dirty="0" smtClean="0">
                            <a:latin typeface="Cambria Math"/>
                          </a:rPr>
                          <m:t>    =</m:t>
                        </m:r>
                        <m:r>
                          <a:rPr lang="el-GR" sz="1800" i="1" dirty="0" err="1">
                            <a:latin typeface="Cambria Math"/>
                          </a:rPr>
                          <m:t>𝑠𝑔𝑛</m:t>
                        </m:r>
                        <m:d>
                          <m:d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1800" dirty="0" smtClean="0"/>
                  <a:t>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οποία ονομάζεται </a:t>
                </a:r>
                <a:r>
                  <a:rPr lang="el-GR" sz="1800" b="1" dirty="0"/>
                  <a:t>συνάρτηση προσήμου</a:t>
                </a:r>
                <a:r>
                  <a:rPr lang="el-GR" sz="1800" dirty="0"/>
                  <a:t>, επειδή επιστρέφει τις τιμές +1</a:t>
                </a:r>
                <a:r>
                  <a:rPr lang="el-GR" sz="1800" dirty="0" smtClean="0"/>
                  <a:t>, 0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l-GR" sz="1800" dirty="0"/>
                  <a:t>, αν η τιμή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είναι θετική, μηδενική ή αρνητική, αντίστοιχα.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70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l-GR" b="1" dirty="0"/>
              <a:t>2</a:t>
            </a:r>
            <a:r>
              <a:rPr lang="el-GR" b="1" dirty="0" smtClean="0"/>
              <a:t>. </a:t>
            </a:r>
            <a:r>
              <a:rPr lang="el-GR" b="1" dirty="0"/>
              <a:t>Κρουστική Συνάρτηση ή Συνάρτηση </a:t>
            </a:r>
            <a:r>
              <a:rPr lang="el-GR" b="1" dirty="0" smtClean="0"/>
              <a:t>Δέλτα</a:t>
            </a:r>
            <a:endParaRPr lang="el-GR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2092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Κρουστική Συνάρτηση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παράγωγος της συνάρτησης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l-GR" sz="1800" i="1" baseline="-25000">
                            <a:latin typeface="Cambria Math"/>
                          </a:rPr>
                          <m:t>𝛥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𝛿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𝛥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0,       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&lt;0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/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,   0≤&amp;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</m:e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0,       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≥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𝛥</m:t>
                    </m:r>
                    <m:r>
                      <a:rPr lang="el-GR" sz="1800" i="1">
                        <a:latin typeface="Cambria Math"/>
                      </a:rPr>
                      <m:t>→0</m:t>
                    </m:r>
                  </m:oMath>
                </a14:m>
                <a:r>
                  <a:rPr lang="el-GR" sz="1800" dirty="0"/>
                  <a:t> η χρονική διάρκεια του παλμού ελαττώνεται και αυξάνεται το ύψος του, το εμβαδόν όμως παραμένει </a:t>
                </a:r>
                <a:r>
                  <a:rPr lang="el-GR" sz="1800" b="1" dirty="0"/>
                  <a:t>σταθερό</a:t>
                </a:r>
                <a:r>
                  <a:rPr lang="el-GR" sz="1800" dirty="0"/>
                  <a:t> και ίσο με τη μονάδα. 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πάρουμε το όριο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800" i="0" dirty="0" err="1" smtClean="0">
                            <a:latin typeface="Cambria Math"/>
                          </a:rPr>
                          <m:t>Δ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όταν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𝛥</m:t>
                    </m:r>
                    <m:r>
                      <a:rPr lang="el-GR" sz="1800" i="1">
                        <a:latin typeface="Cambria Math"/>
                      </a:rPr>
                      <m:t>→0</m:t>
                    </m:r>
                  </m:oMath>
                </a14:m>
                <a:r>
                  <a:rPr lang="en-US" sz="1800" dirty="0" smtClean="0"/>
                  <a:t> o</a:t>
                </a:r>
                <a:r>
                  <a:rPr lang="el-GR" sz="1800" dirty="0" smtClean="0"/>
                  <a:t>ρίζουμε </a:t>
                </a:r>
                <a:r>
                  <a:rPr lang="el-GR" sz="1800" dirty="0"/>
                  <a:t>τη </a:t>
                </a:r>
                <a:r>
                  <a:rPr lang="el-GR" sz="1800" b="1" dirty="0" smtClean="0"/>
                  <a:t>συνάρτηση </a:t>
                </a:r>
                <a:r>
                  <a:rPr lang="el-GR" sz="1800" b="1" dirty="0"/>
                  <a:t>Δέλτα </a:t>
                </a:r>
                <a:r>
                  <a:rPr lang="el-GR" sz="1800" dirty="0"/>
                  <a:t>ή</a:t>
                </a:r>
                <a:r>
                  <a:rPr lang="el-GR" sz="1800" b="1" dirty="0"/>
                  <a:t> συνάρτηση </a:t>
                </a:r>
                <a:r>
                  <a:rPr lang="en-US" sz="1800" b="1" dirty="0"/>
                  <a:t>Dirac </a:t>
                </a:r>
                <a:r>
                  <a:rPr lang="el-GR" sz="1800" dirty="0"/>
                  <a:t>ή</a:t>
                </a:r>
                <a:r>
                  <a:rPr lang="el-GR" sz="1800" b="1" dirty="0"/>
                  <a:t> κρουστική συνάρτηση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𝛿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από </a:t>
                </a:r>
                <a:r>
                  <a:rPr lang="el-GR" sz="1800" dirty="0"/>
                  <a:t>τη </a:t>
                </a:r>
                <a:r>
                  <a:rPr lang="el-GR" sz="1800" dirty="0" smtClean="0"/>
                  <a:t>σχέση</a:t>
                </a:r>
                <a:r>
                  <a:rPr lang="en-US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𝛥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84784"/>
            <a:ext cx="3528392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451" y="4725144"/>
            <a:ext cx="2808311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475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948AF95E-42FE-4737-A34C-649B5FC15B7A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13942</TotalTime>
  <Words>3084</Words>
  <Application>Microsoft Office PowerPoint</Application>
  <PresentationFormat>On-screen Show (4:3)</PresentationFormat>
  <Paragraphs>300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Bitmap Image</vt:lpstr>
      <vt:lpstr>Σήματα και Συστήματα</vt:lpstr>
      <vt:lpstr>Στοιχειώδη Σήματα Συνεχούς Χρόνου</vt:lpstr>
      <vt:lpstr>1. Μοναδιαία Βηματική Συνάρτηση</vt:lpstr>
      <vt:lpstr>Μοναδιαία Βηματική Συνάρτηση (1/2)</vt:lpstr>
      <vt:lpstr>Μοναδιαία Βηματική Συνάρτηση (2/2)</vt:lpstr>
      <vt:lpstr>Ιδιότητες Μοναδιαίας Βηματικής Συνάρτησης</vt:lpstr>
      <vt:lpstr>Ιδιότητες Μοναδιαίας Βηματικής Συνάρτησης</vt:lpstr>
      <vt:lpstr>2. Κρουστική Συνάρτηση ή Συνάρτηση Δέλτα</vt:lpstr>
      <vt:lpstr>Κρουστική Συνάρτηση (1/3)</vt:lpstr>
      <vt:lpstr>Κρουστική Συνάρτηση (2/3)</vt:lpstr>
      <vt:lpstr>Κρουστική Συνάρτηση (3/3)</vt:lpstr>
      <vt:lpstr>Ιδιότητες Κρουστικής Συνάρτησης (1/2)</vt:lpstr>
      <vt:lpstr>Ιδιότητες Κρουστικής Συνάρτησης (2/2)</vt:lpstr>
      <vt:lpstr>3. Συνάρτηση Μοναδιαίας Κλίσης (Ράμπα)</vt:lpstr>
      <vt:lpstr>Συνάρτηση Μοναδιαίας Κλίσης </vt:lpstr>
      <vt:lpstr>4. Εκθετικά Σήματα</vt:lpstr>
      <vt:lpstr>Εκθετικά Σήματα</vt:lpstr>
      <vt:lpstr>Πραγματικά Εκθετικά Σήματα (1/2)</vt:lpstr>
      <vt:lpstr>Πραγματικά Εκθετικά Σήματα (2/2)</vt:lpstr>
      <vt:lpstr>Σχέσεις του Euler</vt:lpstr>
      <vt:lpstr>Μιγαδικά Εκθετικά Σήματα</vt:lpstr>
      <vt:lpstr>Μιγαδικά Εκθετικά Σήματα</vt:lpstr>
      <vt:lpstr>5. Ημιτονοειδή Σήματα</vt:lpstr>
      <vt:lpstr>Ημιτονοειδή Σήματα</vt:lpstr>
      <vt:lpstr>6. Τετραγωνικός Παλμός</vt:lpstr>
      <vt:lpstr>Τετραγωνικός Παλμός</vt:lpstr>
      <vt:lpstr>7. Τριγωνικός Παλμός</vt:lpstr>
      <vt:lpstr>Τριγωνικός Παλμός</vt:lpstr>
      <vt:lpstr>8. Συνάρτηση Δειγματοληψίας</vt:lpstr>
      <vt:lpstr>Συνάρτηση Δειγματοληψίας</vt:lpstr>
      <vt:lpstr>9. Τραίνο κρουστικών συναρτήσεων (σήμα Comb)</vt:lpstr>
      <vt:lpstr>Τραίνο κρουστικών συναρτήσεων (comb)</vt:lpstr>
      <vt:lpstr>Δειγματοληψία Σήματος Συνεχούς Χρόνου (1/2)</vt:lpstr>
      <vt:lpstr>Δειγματοληψία Σήματος Συνεχούς Χρόνου (2/2)</vt:lpstr>
      <vt:lpstr>Άσκηση 1</vt:lpstr>
      <vt:lpstr>Άσκηση 2</vt:lpstr>
      <vt:lpstr>Άσκηση 3</vt:lpstr>
      <vt:lpstr>Άσκηση 4</vt:lpstr>
      <vt:lpstr>Άσκηση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427</cp:revision>
  <dcterms:created xsi:type="dcterms:W3CDTF">2012-03-18T08:27:36Z</dcterms:created>
  <dcterms:modified xsi:type="dcterms:W3CDTF">2015-09-28T06:44:53Z</dcterms:modified>
</cp:coreProperties>
</file>