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501" r:id="rId2"/>
    <p:sldId id="502" r:id="rId3"/>
    <p:sldId id="503" r:id="rId4"/>
    <p:sldId id="484" r:id="rId5"/>
    <p:sldId id="504" r:id="rId6"/>
    <p:sldId id="485" r:id="rId7"/>
    <p:sldId id="505" r:id="rId8"/>
    <p:sldId id="486" r:id="rId9"/>
    <p:sldId id="487" r:id="rId10"/>
    <p:sldId id="488" r:id="rId11"/>
    <p:sldId id="489" r:id="rId12"/>
    <p:sldId id="491" r:id="rId13"/>
    <p:sldId id="511" r:id="rId14"/>
    <p:sldId id="507" r:id="rId15"/>
    <p:sldId id="492" r:id="rId16"/>
    <p:sldId id="513" r:id="rId17"/>
    <p:sldId id="510" r:id="rId18"/>
    <p:sldId id="514" r:id="rId19"/>
    <p:sldId id="508" r:id="rId20"/>
    <p:sldId id="515" r:id="rId21"/>
    <p:sldId id="516" r:id="rId22"/>
    <p:sldId id="506" r:id="rId23"/>
    <p:sldId id="526" r:id="rId24"/>
    <p:sldId id="527" r:id="rId25"/>
    <p:sldId id="528" r:id="rId26"/>
    <p:sldId id="517" r:id="rId27"/>
    <p:sldId id="518" r:id="rId28"/>
    <p:sldId id="495" r:id="rId29"/>
    <p:sldId id="496" r:id="rId30"/>
    <p:sldId id="497" r:id="rId31"/>
    <p:sldId id="520" r:id="rId32"/>
    <p:sldId id="522" r:id="rId33"/>
    <p:sldId id="521" r:id="rId34"/>
    <p:sldId id="523" r:id="rId35"/>
    <p:sldId id="525" r:id="rId36"/>
    <p:sldId id="524" r:id="rId37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>
      <p:cViewPr varScale="1">
        <p:scale>
          <a:sx n="84" d="100"/>
          <a:sy n="84" d="100"/>
        </p:scale>
        <p:origin x="1152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0F19DC-933B-4122-B691-6B066CC12B66}" type="datetimeFigureOut">
              <a:rPr lang="el-GR" smtClean="0"/>
              <a:t>26/3/2017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F2C850-CF69-44DE-A27B-E3F8B588B64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87368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>
            <a:lvl1pPr>
              <a:defRPr sz="3200" b="1"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 algn="just">
              <a:defRPr sz="2400">
                <a:latin typeface="Cambria Math" pitchFamily="18" charset="0"/>
                <a:ea typeface="Cambria Math" pitchFamily="18" charset="0"/>
              </a:defRPr>
            </a:lvl1pPr>
            <a:lvl2pPr algn="just">
              <a:defRPr sz="2000">
                <a:latin typeface="Cambria Math" pitchFamily="18" charset="0"/>
                <a:ea typeface="Cambria Math" pitchFamily="18" charset="0"/>
              </a:defRPr>
            </a:lvl2pPr>
            <a:lvl3pPr algn="just">
              <a:defRPr sz="1800">
                <a:latin typeface="Cambria Math" pitchFamily="18" charset="0"/>
                <a:ea typeface="Cambria Math" pitchFamily="18" charset="0"/>
              </a:defRPr>
            </a:lvl3pPr>
            <a:lvl4pPr algn="just">
              <a:defRPr sz="1600">
                <a:latin typeface="Cambria Math" pitchFamily="18" charset="0"/>
                <a:ea typeface="Cambria Math" pitchFamily="18" charset="0"/>
              </a:defRPr>
            </a:lvl4pPr>
            <a:lvl5pPr algn="just">
              <a:defRPr sz="1600">
                <a:latin typeface="Cambria Math" pitchFamily="18" charset="0"/>
                <a:ea typeface="Cambria Math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6923112" cy="365125"/>
          </a:xfrm>
        </p:spPr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799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8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793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2232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7868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879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8337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42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26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0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1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2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 pitchFamily="18" charset="0"/>
          <a:ea typeface="Cambria Math" pitchFamily="18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Hamming_Code" TargetMode="External"/><Relationship Id="rId13" Type="http://schemas.openxmlformats.org/officeDocument/2006/relationships/hyperlink" Target="http://en.wikipedia.org/wiki/Conditioned_Diphase" TargetMode="External"/><Relationship Id="rId18" Type="http://schemas.openxmlformats.org/officeDocument/2006/relationships/hyperlink" Target="http://en.wikipedia.org/wiki/Return-to-zero" TargetMode="External"/><Relationship Id="rId26" Type="http://schemas.openxmlformats.org/officeDocument/2006/relationships/hyperlink" Target="http://en.wikipedia.org/wiki/Modified_Frequency_Modulation" TargetMode="External"/><Relationship Id="rId3" Type="http://schemas.openxmlformats.org/officeDocument/2006/relationships/hyperlink" Target="http://en.wikipedia.org/wiki/Modified_AMI_code" TargetMode="External"/><Relationship Id="rId21" Type="http://schemas.openxmlformats.org/officeDocument/2006/relationships/hyperlink" Target="http://en.wikipedia.org/wiki/Manchester_code" TargetMode="External"/><Relationship Id="rId7" Type="http://schemas.openxmlformats.org/officeDocument/2006/relationships/hyperlink" Target="http://en.wikipedia.org/wiki/6b/8b_encoding" TargetMode="External"/><Relationship Id="rId12" Type="http://schemas.openxmlformats.org/officeDocument/2006/relationships/hyperlink" Target="http://en.wikipedia.org/wiki/Coded_mark_inversion" TargetMode="External"/><Relationship Id="rId17" Type="http://schemas.openxmlformats.org/officeDocument/2006/relationships/hyperlink" Target="http://en.wikipedia.org/wiki/DVD" TargetMode="External"/><Relationship Id="rId25" Type="http://schemas.openxmlformats.org/officeDocument/2006/relationships/hyperlink" Target="http://en.wikipedia.org/wiki/Miller_encoding" TargetMode="External"/><Relationship Id="rId2" Type="http://schemas.openxmlformats.org/officeDocument/2006/relationships/hyperlink" Target="http://en.wikipedia.org/wiki/Alternate_Mark_Inversion" TargetMode="External"/><Relationship Id="rId16" Type="http://schemas.openxmlformats.org/officeDocument/2006/relationships/hyperlink" Target="http://en.wikipedia.org/wiki/EFMPlus" TargetMode="External"/><Relationship Id="rId20" Type="http://schemas.openxmlformats.org/officeDocument/2006/relationships/hyperlink" Target="http://en.wikipedia.org/wiki/Non-return-to-zero,_inverted" TargetMode="External"/><Relationship Id="rId29" Type="http://schemas.openxmlformats.org/officeDocument/2006/relationships/hyperlink" Target="http://en.wikipedia.org/w/index.php?title=Surround_by_complement&amp;action=edit&amp;redlink=1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n.wikipedia.org/wiki/4B3T" TargetMode="External"/><Relationship Id="rId11" Type="http://schemas.openxmlformats.org/officeDocument/2006/relationships/hyperlink" Target="http://en.wikipedia.org/w/index.php?title=128b/130b_encoding&amp;action=edit&amp;redlink=1" TargetMode="External"/><Relationship Id="rId24" Type="http://schemas.openxmlformats.org/officeDocument/2006/relationships/hyperlink" Target="http://en.wikipedia.org/wiki/Pulse-position_modulation" TargetMode="External"/><Relationship Id="rId32" Type="http://schemas.openxmlformats.org/officeDocument/2006/relationships/hyperlink" Target="http://en.wikipedia.org/wiki/Alternate-Phase_Return-to-Zero" TargetMode="External"/><Relationship Id="rId5" Type="http://schemas.openxmlformats.org/officeDocument/2006/relationships/hyperlink" Target="http://en.wikipedia.org/wiki/4B5B" TargetMode="External"/><Relationship Id="rId15" Type="http://schemas.openxmlformats.org/officeDocument/2006/relationships/hyperlink" Target="http://en.wikipedia.org/wiki/Compact_Disc" TargetMode="External"/><Relationship Id="rId23" Type="http://schemas.openxmlformats.org/officeDocument/2006/relationships/hyperlink" Target="http://en.wikipedia.org/wiki/Biphase_mark_code" TargetMode="External"/><Relationship Id="rId28" Type="http://schemas.openxmlformats.org/officeDocument/2006/relationships/hyperlink" Target="http://en.wikipedia.org/wiki/Hybrid_Ternary_Codes" TargetMode="External"/><Relationship Id="rId10" Type="http://schemas.openxmlformats.org/officeDocument/2006/relationships/hyperlink" Target="http://en.wikipedia.org/wiki/64b/66b_encoding" TargetMode="External"/><Relationship Id="rId19" Type="http://schemas.openxmlformats.org/officeDocument/2006/relationships/hyperlink" Target="http://en.wikipedia.org/wiki/Non-return-to-zero" TargetMode="External"/><Relationship Id="rId31" Type="http://schemas.openxmlformats.org/officeDocument/2006/relationships/hyperlink" Target="http://en.wikipedia.org/wiki/Carrier-Suppressed_Return-to-Zero" TargetMode="External"/><Relationship Id="rId4" Type="http://schemas.openxmlformats.org/officeDocument/2006/relationships/hyperlink" Target="http://en.wikipedia.org/wiki/2B1Q" TargetMode="External"/><Relationship Id="rId9" Type="http://schemas.openxmlformats.org/officeDocument/2006/relationships/hyperlink" Target="http://en.wikipedia.org/wiki/8b/10b_encoding" TargetMode="External"/><Relationship Id="rId14" Type="http://schemas.openxmlformats.org/officeDocument/2006/relationships/hyperlink" Target="http://en.wikipedia.org/wiki/Eight-to-Fourteen_Modulation" TargetMode="External"/><Relationship Id="rId22" Type="http://schemas.openxmlformats.org/officeDocument/2006/relationships/hyperlink" Target="http://en.wikipedia.org/wiki/Differential_Manchester_encoding" TargetMode="External"/><Relationship Id="rId27" Type="http://schemas.openxmlformats.org/officeDocument/2006/relationships/hyperlink" Target="http://en.wikipedia.org/wiki/MLT-3_Encoding" TargetMode="External"/><Relationship Id="rId30" Type="http://schemas.openxmlformats.org/officeDocument/2006/relationships/hyperlink" Target="http://en.wikipedia.org/wiki/TC-PAM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hyperlink" Target="http://en.wikipedia.org/wiki/Multipath_propagation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hyperlink" Target="http://en.wikipedia.org/wiki/Bit_error_rate" TargetMode="Externa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hyperlink" Target="http://en.wikipedia.org/wiki/Nyquist_ISI_criterion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gif"/><Relationship Id="rId4" Type="http://schemas.openxmlformats.org/officeDocument/2006/relationships/image" Target="../media/image37.gif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ut-off_frequency" TargetMode="External"/><Relationship Id="rId2" Type="http://schemas.openxmlformats.org/officeDocument/2006/relationships/hyperlink" Target="http://en.wikipedia.org/wiki/Baseband_signal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hyperlink" Target="http://en.wikipedia.org/wiki/Modulation" TargetMode="External"/><Relationship Id="rId4" Type="http://schemas.openxmlformats.org/officeDocument/2006/relationships/hyperlink" Target="http://en.wikipedia.org/wiki/Lowpass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Roll-off" TargetMode="External"/><Relationship Id="rId2" Type="http://schemas.openxmlformats.org/officeDocument/2006/relationships/hyperlink" Target="http://en.wikipedia.org/wiki/Raised-cosine_filter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0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Pulse_train" TargetMode="External"/><Relationship Id="rId2" Type="http://schemas.openxmlformats.org/officeDocument/2006/relationships/hyperlink" Target="http://en.wikipedia.org/wiki/Baseband#Baseband_channel" TargetMode="Externa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hyperlink" Target="http://en.wikipedia.org/wiki/Line_code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://en.wikipedia.org/wiki/Quantization_(signal_processing)" TargetMode="External"/><Relationship Id="rId7" Type="http://schemas.openxmlformats.org/officeDocument/2006/relationships/image" Target="../media/image4.png"/><Relationship Id="rId2" Type="http://schemas.openxmlformats.org/officeDocument/2006/relationships/hyperlink" Target="http://en.wikipedia.org/wiki/Sampling_(signal_processing)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n.wikipedia.org/wiki/Baseband#Modulation" TargetMode="External"/><Relationship Id="rId5" Type="http://schemas.openxmlformats.org/officeDocument/2006/relationships/hyperlink" Target="http://en.wikipedia.org/wiki/Pulse_modulation#Pulse_modulation_methods" TargetMode="External"/><Relationship Id="rId4" Type="http://schemas.openxmlformats.org/officeDocument/2006/relationships/hyperlink" Target="http://en.wikipedia.org/wiki/Encoding_law" TargetMode="External"/><Relationship Id="rId9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hyperlink" Target="http://en.wikipedia.org/wiki/Polar_encoding" TargetMode="External"/><Relationship Id="rId7" Type="http://schemas.openxmlformats.org/officeDocument/2006/relationships/image" Target="../media/image9.png"/><Relationship Id="rId2" Type="http://schemas.openxmlformats.org/officeDocument/2006/relationships/hyperlink" Target="http://en.wikipedia.org/wiki/Line_codin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hyperlink" Target="http://en.wikipedia.org/wiki/Bipolar_encoding" TargetMode="External"/><Relationship Id="rId4" Type="http://schemas.openxmlformats.org/officeDocument/2006/relationships/hyperlink" Target="http://en.wikipedia.org/wiki/Unipolar_encodin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Return-to-zero" TargetMode="External"/><Relationship Id="rId7" Type="http://schemas.openxmlformats.org/officeDocument/2006/relationships/image" Target="../media/image12.png"/><Relationship Id="rId2" Type="http://schemas.openxmlformats.org/officeDocument/2006/relationships/hyperlink" Target="http://en.wikipedia.org/wiki/Non-return-to-zero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11.png"/><Relationship Id="rId4" Type="http://schemas.openxmlformats.org/officeDocument/2006/relationships/hyperlink" Target="http://en.wikipedia.org/wiki/Phase_encoding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060848"/>
            <a:ext cx="7772400" cy="1080120"/>
          </a:xfrm>
        </p:spPr>
        <p:txBody>
          <a:bodyPr>
            <a:normAutofit/>
          </a:bodyPr>
          <a:lstStyle/>
          <a:p>
            <a:r>
              <a:rPr lang="el-GR" sz="4000" b="1" dirty="0" smtClean="0"/>
              <a:t>Τηλεπικοινωνιακά Συστήματα ΙΙ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97152"/>
            <a:ext cx="6400800" cy="1296144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Δρ. Μιχάλης Παρασκευάς</a:t>
            </a:r>
          </a:p>
          <a:p>
            <a:r>
              <a:rPr lang="el-GR" sz="2400" dirty="0" smtClean="0"/>
              <a:t>Επίκουρος Καθηγητής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3399135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800" b="1" smtClean="0"/>
              <a:t>Διάλεξη 10:</a:t>
            </a:r>
            <a:r>
              <a:rPr lang="en-US" sz="2800" b="1" dirty="0" smtClean="0"/>
              <a:t> </a:t>
            </a:r>
            <a:r>
              <a:rPr lang="el-GR" sz="2800" b="1" dirty="0"/>
              <a:t>Μετάδοση </a:t>
            </a:r>
            <a:r>
              <a:rPr lang="el-GR" sz="2800" b="1" dirty="0" smtClean="0"/>
              <a:t>Ψηφιακών </a:t>
            </a:r>
            <a:br>
              <a:rPr lang="el-GR" sz="2800" b="1" dirty="0" smtClean="0"/>
            </a:br>
            <a:r>
              <a:rPr lang="el-GR" sz="2800" b="1" dirty="0" smtClean="0"/>
              <a:t>Δεδομένων στη </a:t>
            </a:r>
            <a:r>
              <a:rPr lang="el-GR" sz="2800" b="1" dirty="0"/>
              <a:t>Βασική </a:t>
            </a:r>
            <a:r>
              <a:rPr lang="el-GR" sz="2800" b="1" dirty="0" smtClean="0"/>
              <a:t>Ζώνη</a:t>
            </a:r>
            <a:endParaRPr lang="el-GR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</a:t>
            </a:fld>
            <a:endParaRPr lang="el-GR"/>
          </a:p>
        </p:txBody>
      </p:sp>
      <p:pic>
        <p:nvPicPr>
          <p:cNvPr id="7" name="Picture 2" descr="C:\Users\mparask.CTI\Desktop\CIED_LOGO\CIED_LOGO_FOR_WEB\GR\WEB_USE\TEL_CEID_LOGO_OUT_BLUE_G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4462264" cy="185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3310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Παραδείγματα Κωδικοποιήσεων Γραμμής (1/2)</a:t>
            </a:r>
            <a:endParaRPr lang="el-GR" dirty="0"/>
          </a:p>
        </p:txBody>
      </p:sp>
      <p:grpSp>
        <p:nvGrpSpPr>
          <p:cNvPr id="4" name="Group 3"/>
          <p:cNvGrpSpPr/>
          <p:nvPr/>
        </p:nvGrpSpPr>
        <p:grpSpPr>
          <a:xfrm>
            <a:off x="899592" y="1070393"/>
            <a:ext cx="6624736" cy="5232453"/>
            <a:chOff x="1187624" y="1070393"/>
            <a:chExt cx="6624736" cy="5232453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187624" y="1070393"/>
              <a:ext cx="6624736" cy="50002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72494" y="6093296"/>
              <a:ext cx="4895850" cy="209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" name="Θέση αριθμού διαφάνειας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58988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Παραδείγματα Κωδικοποιήσεων Γραμμής </a:t>
            </a:r>
            <a:r>
              <a:rPr lang="el-GR" dirty="0" smtClean="0"/>
              <a:t>(2/2</a:t>
            </a:r>
            <a:r>
              <a:rPr lang="el-GR" dirty="0"/>
              <a:t>)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899592" y="1052736"/>
            <a:ext cx="6704858" cy="5163244"/>
            <a:chOff x="1187625" y="1146076"/>
            <a:chExt cx="6704858" cy="5163244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187625" y="1412776"/>
              <a:ext cx="6704858" cy="48965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1853" y="1146076"/>
              <a:ext cx="4562475" cy="266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" name="Θέση αριθμού διαφάνειας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35985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Δυαδικοί Κώδικες Γραμμής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12</a:t>
            </a:fld>
            <a:endParaRPr lang="el-GR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1052736"/>
            <a:ext cx="8229600" cy="547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defRPr>
            </a:lvl1pPr>
            <a:lvl2pPr marL="742950" indent="-28575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defRPr>
            </a:lvl2pPr>
            <a:lvl3pPr marL="1143000" indent="-2286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defRPr>
            </a:lvl3pPr>
            <a:lvl4pPr marL="1600200" indent="-2286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defRPr>
            </a:lvl4pPr>
            <a:lvl5pPr marL="2057400" indent="-2286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l-GR" sz="1800" dirty="0"/>
              <a:t>Μονοπολική με μη-επαναφορά στο μηδέν (</a:t>
            </a:r>
            <a:r>
              <a:rPr lang="en-US" sz="1800" dirty="0"/>
              <a:t>NRZ</a:t>
            </a:r>
            <a:r>
              <a:rPr lang="en-US" sz="1800" dirty="0" smtClean="0"/>
              <a:t>)</a:t>
            </a:r>
            <a:endParaRPr lang="el-GR" sz="1800" dirty="0" smtClean="0"/>
          </a:p>
          <a:p>
            <a:pPr algn="l">
              <a:lnSpc>
                <a:spcPct val="150000"/>
              </a:lnSpc>
            </a:pPr>
            <a:r>
              <a:rPr lang="el-GR" sz="1800" dirty="0" smtClean="0"/>
              <a:t>Μονοπολική </a:t>
            </a:r>
            <a:r>
              <a:rPr lang="el-GR" sz="1800" dirty="0"/>
              <a:t>με επαναφορά στο μηδέν (</a:t>
            </a:r>
            <a:r>
              <a:rPr lang="en-US" sz="1800" dirty="0"/>
              <a:t>RZ</a:t>
            </a:r>
            <a:r>
              <a:rPr lang="en-US" sz="1800" dirty="0" smtClean="0"/>
              <a:t>)</a:t>
            </a:r>
            <a:endParaRPr lang="el-GR" sz="1800" dirty="0" smtClean="0"/>
          </a:p>
          <a:p>
            <a:pPr algn="l">
              <a:lnSpc>
                <a:spcPct val="150000"/>
              </a:lnSpc>
            </a:pPr>
            <a:r>
              <a:rPr lang="el-GR" sz="1800" dirty="0" smtClean="0"/>
              <a:t>Διπολική </a:t>
            </a:r>
            <a:r>
              <a:rPr lang="el-GR" sz="1800" dirty="0"/>
              <a:t>με επαναφορά στο μηδέν </a:t>
            </a:r>
            <a:r>
              <a:rPr lang="el-GR" sz="1800" dirty="0" smtClean="0"/>
              <a:t>(</a:t>
            </a:r>
            <a:r>
              <a:rPr lang="en-US" sz="1800" dirty="0" smtClean="0"/>
              <a:t>RZ</a:t>
            </a:r>
            <a:r>
              <a:rPr lang="en-US" sz="1800" dirty="0"/>
              <a:t>)</a:t>
            </a:r>
          </a:p>
          <a:p>
            <a:pPr algn="l">
              <a:lnSpc>
                <a:spcPct val="150000"/>
              </a:lnSpc>
            </a:pPr>
            <a:r>
              <a:rPr lang="el-GR" sz="1800" dirty="0" smtClean="0"/>
              <a:t>Διπολική </a:t>
            </a:r>
            <a:r>
              <a:rPr lang="el-GR" sz="1800" dirty="0"/>
              <a:t>με μη-επαναφορά στο μηδέν </a:t>
            </a:r>
            <a:r>
              <a:rPr lang="en-US" sz="1800" dirty="0" smtClean="0"/>
              <a:t>(NRZ)</a:t>
            </a:r>
            <a:r>
              <a:rPr lang="el-GR" sz="1800" dirty="0" smtClean="0"/>
              <a:t> ή </a:t>
            </a:r>
            <a:r>
              <a:rPr lang="en-US" sz="1800" dirty="0" smtClean="0"/>
              <a:t>NRZ-AMI (Alternate Mark Inversing)</a:t>
            </a:r>
          </a:p>
          <a:p>
            <a:pPr algn="l">
              <a:lnSpc>
                <a:spcPct val="150000"/>
              </a:lnSpc>
            </a:pPr>
            <a:r>
              <a:rPr lang="en-US" sz="1800" dirty="0" smtClean="0"/>
              <a:t>Manchester </a:t>
            </a:r>
            <a:r>
              <a:rPr lang="en-US" sz="1800" dirty="0"/>
              <a:t>(ή Split Phase ή Digital </a:t>
            </a:r>
            <a:r>
              <a:rPr lang="en-US" sz="1800" dirty="0" err="1"/>
              <a:t>Biphase</a:t>
            </a:r>
            <a:r>
              <a:rPr lang="en-US" sz="1800" dirty="0" smtClean="0"/>
              <a:t>)</a:t>
            </a:r>
          </a:p>
          <a:p>
            <a:pPr algn="l">
              <a:lnSpc>
                <a:spcPct val="150000"/>
              </a:lnSpc>
            </a:pPr>
            <a:r>
              <a:rPr lang="da-DK" sz="1800" dirty="0"/>
              <a:t>Miller ή Delay Modulation (DM</a:t>
            </a:r>
            <a:r>
              <a:rPr lang="da-DK" sz="1800" dirty="0" smtClean="0"/>
              <a:t>)</a:t>
            </a:r>
          </a:p>
          <a:p>
            <a:pPr algn="l">
              <a:lnSpc>
                <a:spcPct val="150000"/>
              </a:lnSpc>
            </a:pPr>
            <a:r>
              <a:rPr lang="el-GR" sz="1800" dirty="0"/>
              <a:t>Διπολική με μη-επαναφορά στο μηδέν </a:t>
            </a:r>
            <a:endParaRPr lang="en-US" sz="1800" dirty="0" smtClean="0"/>
          </a:p>
          <a:p>
            <a:pPr algn="l">
              <a:lnSpc>
                <a:spcPct val="150000"/>
              </a:lnSpc>
            </a:pPr>
            <a:r>
              <a:rPr lang="el-GR" sz="1800" dirty="0"/>
              <a:t>Αντίστροφη εναλλασσόμενου σημείου με επαναφορά στο </a:t>
            </a:r>
            <a:r>
              <a:rPr lang="el-GR" sz="1800" dirty="0" smtClean="0"/>
              <a:t>μηδέν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63139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Μονοπολική με μη-επαναφορά στο μηδέν (</a:t>
            </a:r>
            <a:r>
              <a:rPr lang="en-US" dirty="0"/>
              <a:t>NRZ)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20072" y="1700808"/>
            <a:ext cx="3744417" cy="864096"/>
          </a:xfrm>
        </p:spPr>
        <p:txBody>
          <a:bodyPr>
            <a:noAutofit/>
          </a:bodyPr>
          <a:lstStyle/>
          <a:p>
            <a:pPr algn="l"/>
            <a:r>
              <a:rPr lang="el-GR" sz="1600" dirty="0" smtClean="0"/>
              <a:t>0 </a:t>
            </a:r>
            <a:r>
              <a:rPr lang="el-GR" sz="1600" dirty="0"/>
              <a:t>= δεν αποστέλλεται παλμός</a:t>
            </a:r>
          </a:p>
          <a:p>
            <a:pPr algn="l"/>
            <a:r>
              <a:rPr lang="en-US" sz="1600" dirty="0" smtClean="0"/>
              <a:t>1</a:t>
            </a:r>
            <a:r>
              <a:rPr lang="el-GR" sz="1600" dirty="0" smtClean="0"/>
              <a:t> </a:t>
            </a:r>
            <a:r>
              <a:rPr lang="en-US" sz="1600" dirty="0" smtClean="0"/>
              <a:t>=</a:t>
            </a:r>
            <a:r>
              <a:rPr lang="el-GR" sz="1600" dirty="0" smtClean="0"/>
              <a:t> παλμός σταθερής τάσης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13</a:t>
            </a:fld>
            <a:endParaRPr lang="el-G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2" t="7060" r="4939" b="6491"/>
          <a:stretch/>
        </p:blipFill>
        <p:spPr bwMode="auto">
          <a:xfrm>
            <a:off x="743118" y="1296698"/>
            <a:ext cx="4404946" cy="155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9552" y="3140968"/>
            <a:ext cx="8208912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l-GR" b="1" u="sng" dirty="0">
                <a:latin typeface="Cambria Math" pitchFamily="18" charset="0"/>
                <a:ea typeface="Cambria Math" pitchFamily="18" charset="0"/>
              </a:rPr>
              <a:t>Χαρακτηριστικά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: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l-GR" dirty="0" smtClean="0">
                <a:latin typeface="Cambria Math" pitchFamily="18" charset="0"/>
                <a:ea typeface="Cambria Math" pitchFamily="18" charset="0"/>
              </a:rPr>
              <a:t>Τα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βασικά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πλεονεκτήματα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αυτής της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μορφής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κωδικοποίησης είναι η εύκολη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δημιουργία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της και το σχετικά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μικρό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εύρος ζώνης. </a:t>
            </a:r>
            <a:endParaRPr lang="el-GR" dirty="0" smtClean="0">
              <a:latin typeface="Cambria Math" pitchFamily="18" charset="0"/>
              <a:ea typeface="Cambria Math" pitchFamily="18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l-GR" dirty="0" smtClean="0">
                <a:latin typeface="Cambria Math" pitchFamily="18" charset="0"/>
                <a:ea typeface="Cambria Math" pitchFamily="18" charset="0"/>
              </a:rPr>
              <a:t>Όμως, η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έλλειψη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συγχρονισμού και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πιθανές αστάθειες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χρονισμού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(</a:t>
            </a:r>
            <a:r>
              <a:rPr lang="el-GR" dirty="0" err="1">
                <a:latin typeface="Cambria Math" pitchFamily="18" charset="0"/>
                <a:ea typeface="Cambria Math" pitchFamily="18" charset="0"/>
              </a:rPr>
              <a:t>timing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el-GR" dirty="0" err="1">
                <a:latin typeface="Cambria Math" pitchFamily="18" charset="0"/>
                <a:ea typeface="Cambria Math" pitchFamily="18" charset="0"/>
              </a:rPr>
              <a:t>jitter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)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μπορούν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να προκαλέσουν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μακριές αλυσίδες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από 0 και 1, επειδή δεν υπάρχουν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μεταβάσεις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του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παλμού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. </a:t>
            </a:r>
            <a:endParaRPr lang="el-GR" dirty="0" smtClean="0">
              <a:latin typeface="Cambria Math" pitchFamily="18" charset="0"/>
              <a:ea typeface="Cambria Math" pitchFamily="18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l-GR" dirty="0" smtClean="0">
                <a:latin typeface="Cambria Math" pitchFamily="18" charset="0"/>
                <a:ea typeface="Cambria Math" pitchFamily="18" charset="0"/>
              </a:rPr>
              <a:t>Η κωδικοποίηση δεν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έχει τη δυνατότητα ανίχνευσης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σφαλμάτων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. </a:t>
            </a:r>
            <a:endParaRPr lang="el-GR" dirty="0" smtClean="0">
              <a:latin typeface="Cambria Math" pitchFamily="18" charset="0"/>
              <a:ea typeface="Cambria Math" pitchFamily="18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l-GR" dirty="0" smtClean="0">
                <a:latin typeface="Cambria Math" pitchFamily="18" charset="0"/>
                <a:ea typeface="Cambria Math" pitchFamily="18" charset="0"/>
              </a:rPr>
              <a:t>Υπάρχει μια σημαντική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DC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 συνιστώσα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όπως επίσης και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σημαντικό φασματικό περιεχόμενο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κοντά στο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DC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.</a:t>
            </a:r>
            <a:endParaRPr lang="el-GR" dirty="0"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5423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Μονοπολική με επαναφορά στο μηδέν (</a:t>
            </a:r>
            <a:r>
              <a:rPr lang="en-US" dirty="0"/>
              <a:t>RZ)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0032" y="1545173"/>
            <a:ext cx="4104456" cy="936104"/>
          </a:xfrm>
        </p:spPr>
        <p:txBody>
          <a:bodyPr>
            <a:noAutofit/>
          </a:bodyPr>
          <a:lstStyle/>
          <a:p>
            <a:pPr algn="l"/>
            <a:r>
              <a:rPr lang="el-GR" sz="1600" dirty="0" smtClean="0"/>
              <a:t>0 </a:t>
            </a:r>
            <a:r>
              <a:rPr lang="el-GR" sz="1600" dirty="0"/>
              <a:t>= δεν αποστέλλεται παλμός</a:t>
            </a:r>
          </a:p>
          <a:p>
            <a:pPr algn="l"/>
            <a:r>
              <a:rPr lang="en-US" sz="1600" dirty="0" smtClean="0"/>
              <a:t>1</a:t>
            </a:r>
            <a:r>
              <a:rPr lang="el-GR" sz="1600" dirty="0" smtClean="0"/>
              <a:t> </a:t>
            </a:r>
            <a:r>
              <a:rPr lang="en-US" sz="1600" dirty="0"/>
              <a:t>=</a:t>
            </a:r>
            <a:r>
              <a:rPr lang="el-GR" sz="1600" dirty="0"/>
              <a:t> παλμός </a:t>
            </a:r>
            <a:r>
              <a:rPr lang="el-GR" sz="1600" dirty="0" smtClean="0"/>
              <a:t>που επιστρέφει το μηδέν πριν το τέλος της διάρκειας του ψηφίου</a:t>
            </a:r>
            <a:endParaRPr lang="el-GR" sz="1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5" t="11961" r="3169"/>
          <a:stretch/>
        </p:blipFill>
        <p:spPr bwMode="auto">
          <a:xfrm>
            <a:off x="655522" y="1257141"/>
            <a:ext cx="4420534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14</a:t>
            </a:fld>
            <a:endParaRPr lang="el-GR"/>
          </a:p>
        </p:txBody>
      </p:sp>
      <p:sp>
        <p:nvSpPr>
          <p:cNvPr id="5" name="TextBox 4"/>
          <p:cNvSpPr txBox="1"/>
          <p:nvPr/>
        </p:nvSpPr>
        <p:spPr>
          <a:xfrm>
            <a:off x="539552" y="2924944"/>
            <a:ext cx="806489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l-GR" b="1" u="sng" dirty="0">
                <a:latin typeface="Cambria Math" pitchFamily="18" charset="0"/>
                <a:ea typeface="Cambria Math" pitchFamily="18" charset="0"/>
              </a:rPr>
              <a:t>Χαρακτηριστικά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: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l-GR" dirty="0" smtClean="0">
                <a:latin typeface="Cambria Math" pitchFamily="18" charset="0"/>
                <a:ea typeface="Cambria Math" pitchFamily="18" charset="0"/>
              </a:rPr>
              <a:t>Τα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βασικά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πλεονεκτήματα είναι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η εύκολη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υλοποίησ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η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 και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η παρουσία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μιας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διακριτής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φασματικής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συνιστώσας στη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συχνότητα με τιμή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ίση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με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το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ρυθμό συμβόλων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R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l-GR" dirty="0" err="1" smtClean="0">
                <a:latin typeface="Cambria Math" pitchFamily="18" charset="0"/>
                <a:ea typeface="Cambria Math" pitchFamily="18" charset="0"/>
              </a:rPr>
              <a:t>Hz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),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που παρέχει έναν απλό τρόπο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ανάκτησης χρονισμού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. </a:t>
            </a:r>
            <a:endParaRPr lang="el-GR" dirty="0" smtClean="0">
              <a:latin typeface="Cambria Math" pitchFamily="18" charset="0"/>
              <a:ea typeface="Cambria Math" pitchFamily="18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l-GR" dirty="0" smtClean="0">
                <a:latin typeface="Cambria Math" pitchFamily="18" charset="0"/>
                <a:ea typeface="Cambria Math" pitchFamily="18" charset="0"/>
              </a:rPr>
              <a:t>Σημαντικό μειονέκτημα η ύπαρξη μιας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DC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συνιστώσα,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όπως επίσης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και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φασματικού περιεχομένου στο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DC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.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l-GR" dirty="0" smtClean="0">
                <a:latin typeface="Cambria Math" pitchFamily="18" charset="0"/>
                <a:ea typeface="Cambria Math" pitchFamily="18" charset="0"/>
              </a:rPr>
              <a:t>Επιπλέον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,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μια μακριά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αλυσίδα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από 0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θα έχει ως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αποτέλεσμα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απουσία διελεύσεων από το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μηδέν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για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μεγάλο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χρονικό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διάστημα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και συνεπώς απώλεια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συγχρονισμού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. </a:t>
            </a:r>
            <a:endParaRPr lang="el-GR" dirty="0" smtClean="0">
              <a:latin typeface="Cambria Math" pitchFamily="18" charset="0"/>
              <a:ea typeface="Cambria Math" pitchFamily="18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l-GR" dirty="0" smtClean="0">
                <a:latin typeface="Cambria Math" pitchFamily="18" charset="0"/>
                <a:ea typeface="Cambria Math" pitchFamily="18" charset="0"/>
              </a:rPr>
              <a:t>Η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κωδικοποίηση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δεν διαθέτει την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ικανότητα ανίχνευσης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σφαλμάτων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957667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Διπολική με επαναφορά στο μηδέν (</a:t>
            </a:r>
            <a:r>
              <a:rPr lang="en-US" dirty="0"/>
              <a:t>NRZ)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32784" y="1916832"/>
            <a:ext cx="3610744" cy="936104"/>
          </a:xfrm>
        </p:spPr>
        <p:txBody>
          <a:bodyPr>
            <a:noAutofit/>
          </a:bodyPr>
          <a:lstStyle/>
          <a:p>
            <a:pPr algn="l"/>
            <a:r>
              <a:rPr lang="el-GR" sz="1600" dirty="0" smtClean="0"/>
              <a:t>Παλμοί με εναλλακτικά θετική και αρνητική πολιτικότητα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89357"/>
            <a:ext cx="4464496" cy="1391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15</a:t>
            </a:fld>
            <a:endParaRPr lang="el-GR"/>
          </a:p>
        </p:txBody>
      </p:sp>
      <p:sp>
        <p:nvSpPr>
          <p:cNvPr id="5" name="TextBox 4"/>
          <p:cNvSpPr txBox="1"/>
          <p:nvPr/>
        </p:nvSpPr>
        <p:spPr>
          <a:xfrm>
            <a:off x="539552" y="3514942"/>
            <a:ext cx="813690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l-GR" b="1" u="sng" dirty="0">
                <a:latin typeface="Cambria Math" pitchFamily="18" charset="0"/>
                <a:ea typeface="Cambria Math" pitchFamily="18" charset="0"/>
              </a:rPr>
              <a:t>Χαρακτηριστικά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: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l-GR" dirty="0" smtClean="0">
                <a:latin typeface="Cambria Math" pitchFamily="18" charset="0"/>
                <a:ea typeface="Cambria Math" pitchFamily="18" charset="0"/>
              </a:rPr>
              <a:t>Η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ανάκτηση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χρονισμού είναι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σχετικά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εύκολη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.</a:t>
            </a:r>
            <a:endParaRPr lang="el-GR" dirty="0" smtClean="0">
              <a:latin typeface="Cambria Math" pitchFamily="18" charset="0"/>
              <a:ea typeface="Cambria Math" pitchFamily="18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l-GR" dirty="0" smtClean="0">
                <a:latin typeface="Cambria Math" pitchFamily="18" charset="0"/>
                <a:ea typeface="Cambria Math" pitchFamily="18" charset="0"/>
              </a:rPr>
              <a:t>Μειονεκτήματα είναι το μη μηδενικό φασματικό περιεχόμενο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στο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DC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, και η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έλλειψη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ικανότητας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ανίχνευσης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σφαλμάτων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886905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800" dirty="0" err="1" smtClean="0"/>
              <a:t>∆</a:t>
            </a:r>
            <a:r>
              <a:rPr lang="el-GR" sz="2800" dirty="0" err="1"/>
              <a:t>ιπολική</a:t>
            </a:r>
            <a:r>
              <a:rPr lang="el-GR" sz="2800" dirty="0"/>
              <a:t> </a:t>
            </a:r>
            <a:r>
              <a:rPr lang="en-US" sz="2800" dirty="0"/>
              <a:t>NRZ </a:t>
            </a:r>
            <a:r>
              <a:rPr lang="el-GR" sz="2800" dirty="0"/>
              <a:t>ή </a:t>
            </a:r>
            <a:r>
              <a:rPr lang="en-US" sz="2800" dirty="0"/>
              <a:t>NRZ-AMI (Alternate Mark Inversion)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16</a:t>
            </a:fld>
            <a:endParaRPr lang="el-GR"/>
          </a:p>
        </p:txBody>
      </p:sp>
      <p:sp>
        <p:nvSpPr>
          <p:cNvPr id="5" name="TextBox 4"/>
          <p:cNvSpPr txBox="1"/>
          <p:nvPr/>
        </p:nvSpPr>
        <p:spPr>
          <a:xfrm>
            <a:off x="539552" y="2996952"/>
            <a:ext cx="820891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Bef>
                <a:spcPts val="600"/>
              </a:spcBef>
              <a:spcAft>
                <a:spcPts val="600"/>
              </a:spcAft>
            </a:pPr>
            <a:r>
              <a:rPr lang="en-US" sz="1600" dirty="0">
                <a:latin typeface="Cambria Math" pitchFamily="18" charset="0"/>
                <a:ea typeface="Cambria Math" pitchFamily="18" charset="0"/>
              </a:rPr>
              <a:t>1</a:t>
            </a:r>
            <a:r>
              <a:rPr lang="el-GR" sz="1600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600" dirty="0">
                <a:latin typeface="Cambria Math" pitchFamily="18" charset="0"/>
                <a:ea typeface="Cambria Math" pitchFamily="18" charset="0"/>
              </a:rPr>
              <a:t>=</a:t>
            </a:r>
            <a:r>
              <a:rPr lang="el-GR" sz="1600" dirty="0">
                <a:latin typeface="Cambria Math" pitchFamily="18" charset="0"/>
                <a:ea typeface="Cambria Math" pitchFamily="18" charset="0"/>
              </a:rPr>
              <a:t> εναλλασσόμενες θετικές και αρνητικές στάθμες τάσης, καθ’ όλη τη διάρκεια του </a:t>
            </a:r>
            <a:r>
              <a:rPr lang="el-GR" sz="1600" dirty="0" err="1">
                <a:latin typeface="Cambria Math" pitchFamily="18" charset="0"/>
                <a:ea typeface="Cambria Math" pitchFamily="18" charset="0"/>
              </a:rPr>
              <a:t>bit</a:t>
            </a:r>
            <a:r>
              <a:rPr lang="el-GR" sz="1600" dirty="0">
                <a:latin typeface="Cambria Math" pitchFamily="18" charset="0"/>
                <a:ea typeface="Cambria Math" pitchFamily="18" charset="0"/>
              </a:rPr>
              <a:t>. </a:t>
            </a:r>
          </a:p>
          <a:p>
            <a:pPr marL="171450" indent="-171450">
              <a:spcBef>
                <a:spcPts val="600"/>
              </a:spcBef>
              <a:spcAft>
                <a:spcPts val="600"/>
              </a:spcAft>
            </a:pPr>
            <a:r>
              <a:rPr lang="el-GR" sz="1600" dirty="0">
                <a:latin typeface="Cambria Math" pitchFamily="18" charset="0"/>
                <a:ea typeface="Cambria Math" pitchFamily="18" charset="0"/>
              </a:rPr>
              <a:t>0 = μηδενική στάθμη τάσης καθ’ όλη τη διάρκεια του </a:t>
            </a:r>
            <a:r>
              <a:rPr lang="el-GR" sz="1600" dirty="0" err="1">
                <a:latin typeface="Cambria Math" pitchFamily="18" charset="0"/>
                <a:ea typeface="Cambria Math" pitchFamily="18" charset="0"/>
              </a:rPr>
              <a:t>bit</a:t>
            </a:r>
            <a:r>
              <a:rPr lang="el-GR" sz="1600" dirty="0">
                <a:latin typeface="Cambria Math" pitchFamily="18" charset="0"/>
                <a:ea typeface="Cambria Math" pitchFamily="18" charset="0"/>
              </a:rPr>
              <a:t>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l-GR" b="1" u="sng" dirty="0" smtClean="0">
              <a:latin typeface="Cambria Math" pitchFamily="18" charset="0"/>
              <a:ea typeface="Cambria Math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l-GR" b="1" u="sng" dirty="0" smtClean="0">
                <a:latin typeface="Cambria Math" pitchFamily="18" charset="0"/>
                <a:ea typeface="Cambria Math" pitchFamily="18" charset="0"/>
              </a:rPr>
              <a:t>Χαρακτηριστικά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:</a:t>
            </a: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l-GR" dirty="0" smtClean="0">
                <a:latin typeface="Cambria Math" pitchFamily="18" charset="0"/>
                <a:ea typeface="Cambria Math" pitchFamily="18" charset="0"/>
              </a:rPr>
              <a:t>Έχει μηδενική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DC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συνιστώσα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και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μηδενικό φασματικό περιεχόμενο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στο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DC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. </a:t>
            </a: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l-GR" dirty="0" smtClean="0">
                <a:latin typeface="Cambria Math" pitchFamily="18" charset="0"/>
                <a:ea typeface="Cambria Math" pitchFamily="18" charset="0"/>
              </a:rPr>
              <a:t>Η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ανάκτηση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χρονισ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μ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ού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δεν είναι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εύκολη.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l-GR" dirty="0" smtClean="0">
                <a:latin typeface="Cambria Math" pitchFamily="18" charset="0"/>
                <a:ea typeface="Cambria Math" pitchFamily="18" charset="0"/>
              </a:rPr>
              <a:t>Λόγω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της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εναλλασσόμενης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πολικότητας που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χρησιμοποιείται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,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διαθέτει ικανότητα ανίχνευσης σφαλμάτων</a:t>
            </a:r>
            <a:endParaRPr lang="el-GR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321129"/>
            <a:ext cx="5184576" cy="109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5700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400" dirty="0"/>
              <a:t>Κωδικοποίηση </a:t>
            </a:r>
            <a:r>
              <a:rPr lang="en-US" sz="2400" dirty="0" smtClean="0"/>
              <a:t>Manchester</a:t>
            </a:r>
            <a:r>
              <a:rPr lang="el-GR" sz="2400" dirty="0" smtClean="0"/>
              <a:t> </a:t>
            </a:r>
            <a:r>
              <a:rPr lang="en-US" sz="2400" dirty="0"/>
              <a:t>(ή Split Phase ή Digital </a:t>
            </a:r>
            <a:r>
              <a:rPr lang="en-US" sz="2400" dirty="0" err="1"/>
              <a:t>Biphase</a:t>
            </a:r>
            <a:r>
              <a:rPr lang="en-US" sz="2400" dirty="0"/>
              <a:t>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20072" y="1556792"/>
            <a:ext cx="3888432" cy="1224136"/>
          </a:xfrm>
        </p:spPr>
        <p:txBody>
          <a:bodyPr>
            <a:noAutofit/>
          </a:bodyPr>
          <a:lstStyle/>
          <a:p>
            <a:pPr marL="171450" indent="-171450" algn="l"/>
            <a:r>
              <a:rPr lang="en-US" sz="1600" dirty="0" smtClean="0"/>
              <a:t>1</a:t>
            </a:r>
            <a:r>
              <a:rPr lang="el-GR" sz="1600" dirty="0" smtClean="0"/>
              <a:t> </a:t>
            </a:r>
            <a:r>
              <a:rPr lang="en-US" sz="1600" dirty="0"/>
              <a:t>=</a:t>
            </a:r>
            <a:r>
              <a:rPr lang="el-GR" sz="1600" dirty="0"/>
              <a:t> </a:t>
            </a:r>
            <a:r>
              <a:rPr lang="el-GR" sz="1600" dirty="0" smtClean="0"/>
              <a:t>θετικός παλμός στο πρώτο μισό, αρνητικός στο δεύτερο μισό</a:t>
            </a:r>
          </a:p>
          <a:p>
            <a:pPr marL="171450" indent="-171450" algn="l"/>
            <a:r>
              <a:rPr lang="el-GR" sz="1600" dirty="0" smtClean="0"/>
              <a:t>0 </a:t>
            </a:r>
            <a:r>
              <a:rPr lang="el-GR" sz="1600" dirty="0"/>
              <a:t>= </a:t>
            </a:r>
            <a:r>
              <a:rPr lang="el-GR" sz="1600" dirty="0" smtClean="0"/>
              <a:t>διαμετρικά αντίθετος</a:t>
            </a:r>
            <a:endParaRPr lang="el-GR" sz="1600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07456"/>
            <a:ext cx="4320480" cy="1246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17</a:t>
            </a:fld>
            <a:endParaRPr lang="el-GR"/>
          </a:p>
        </p:txBody>
      </p:sp>
      <p:sp>
        <p:nvSpPr>
          <p:cNvPr id="5" name="TextBox 4"/>
          <p:cNvSpPr txBox="1"/>
          <p:nvPr/>
        </p:nvSpPr>
        <p:spPr>
          <a:xfrm>
            <a:off x="539552" y="3169419"/>
            <a:ext cx="8136904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l-GR" b="1" u="sng" dirty="0" smtClean="0">
                <a:latin typeface="Cambria Math" pitchFamily="18" charset="0"/>
                <a:ea typeface="Cambria Math" pitchFamily="18" charset="0"/>
              </a:rPr>
              <a:t>Χαρακτηριστικά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: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l-GR" dirty="0" smtClean="0">
                <a:latin typeface="Cambria Math" pitchFamily="18" charset="0"/>
                <a:ea typeface="Cambria Math" pitchFamily="18" charset="0"/>
              </a:rPr>
              <a:t>Πλεονεκτήματα είναι η μηδενική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DC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 συνιστώσα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και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η καλή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απόδοση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σφάλματος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. </a:t>
            </a: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l-GR" dirty="0" smtClean="0">
                <a:latin typeface="Cambria Math" pitchFamily="18" charset="0"/>
                <a:ea typeface="Cambria Math" pitchFamily="18" charset="0"/>
              </a:rPr>
              <a:t>Η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ανάκτηση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χρονισμού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είναι εύκολη,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καθώς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υπάρχουν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διελεύσεις από το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μηδέν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σε κάθε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διάστημα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ενός </a:t>
            </a:r>
            <a:r>
              <a:rPr lang="el-GR" dirty="0" err="1">
                <a:latin typeface="Cambria Math" pitchFamily="18" charset="0"/>
                <a:ea typeface="Cambria Math" pitchFamily="18" charset="0"/>
              </a:rPr>
              <a:t>bit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. </a:t>
            </a: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l-GR" dirty="0" smtClean="0">
                <a:latin typeface="Cambria Math" pitchFamily="18" charset="0"/>
                <a:ea typeface="Cambria Math" pitchFamily="18" charset="0"/>
              </a:rPr>
              <a:t>Το μεγάλο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της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μειονέκτημα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είναι ότι απαιτεί ένα εύρος ζώνης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μεγαλύτερο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από τις άλλες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κωδικοποιήσεις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που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έχουν εξεταστεί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μέχρι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τώρα. </a:t>
            </a:r>
            <a:endParaRPr lang="el-GR" dirty="0" smtClean="0">
              <a:latin typeface="Cambria Math" pitchFamily="18" charset="0"/>
              <a:ea typeface="Cambria Math" pitchFamily="18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l-GR" dirty="0" smtClean="0">
                <a:latin typeface="Cambria Math" pitchFamily="18" charset="0"/>
                <a:ea typeface="Cambria Math" pitchFamily="18" charset="0"/>
              </a:rPr>
              <a:t>Επίσης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, δεν διαθέτει ικανότητα ανίχνευσης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σφαλμάτων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6688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a-DK" sz="2800" dirty="0"/>
              <a:t>Miller ή Delay Modulation (DM)</a:t>
            </a:r>
            <a:endParaRPr lang="en-US" sz="2800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18</a:t>
            </a:fld>
            <a:endParaRPr lang="el-GR"/>
          </a:p>
        </p:txBody>
      </p:sp>
      <p:sp>
        <p:nvSpPr>
          <p:cNvPr id="5" name="TextBox 4"/>
          <p:cNvSpPr txBox="1"/>
          <p:nvPr/>
        </p:nvSpPr>
        <p:spPr>
          <a:xfrm>
            <a:off x="539552" y="2276872"/>
            <a:ext cx="8280920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Bef>
                <a:spcPts val="600"/>
              </a:spcBef>
            </a:pPr>
            <a:r>
              <a:rPr lang="el-GR" sz="1600" dirty="0">
                <a:latin typeface="Cambria Math" pitchFamily="18" charset="0"/>
                <a:ea typeface="Cambria Math" pitchFamily="18" charset="0"/>
              </a:rPr>
              <a:t>1 = μετάβαση στο µέσο της διάρκειας του </a:t>
            </a:r>
            <a:r>
              <a:rPr lang="el-GR" sz="1600" dirty="0" err="1">
                <a:latin typeface="Cambria Math" pitchFamily="18" charset="0"/>
                <a:ea typeface="Cambria Math" pitchFamily="18" charset="0"/>
              </a:rPr>
              <a:t>bit</a:t>
            </a:r>
            <a:r>
              <a:rPr lang="el-GR" sz="1600" dirty="0">
                <a:latin typeface="Cambria Math" pitchFamily="18" charset="0"/>
                <a:ea typeface="Cambria Math" pitchFamily="18" charset="0"/>
              </a:rPr>
              <a:t> </a:t>
            </a:r>
          </a:p>
          <a:p>
            <a:pPr marL="171450" indent="-171450">
              <a:spcBef>
                <a:spcPts val="600"/>
              </a:spcBef>
            </a:pPr>
            <a:r>
              <a:rPr lang="el-GR" sz="1600" dirty="0">
                <a:latin typeface="Cambria Math" pitchFamily="18" charset="0"/>
                <a:ea typeface="Cambria Math" pitchFamily="18" charset="0"/>
              </a:rPr>
              <a:t>0 = απουσία μετάβασης στη διάρκεια του </a:t>
            </a:r>
            <a:r>
              <a:rPr lang="el-GR" sz="1600" dirty="0" err="1">
                <a:latin typeface="Cambria Math" pitchFamily="18" charset="0"/>
                <a:ea typeface="Cambria Math" pitchFamily="18" charset="0"/>
              </a:rPr>
              <a:t>bit</a:t>
            </a:r>
            <a:r>
              <a:rPr lang="el-GR" sz="1600" dirty="0">
                <a:latin typeface="Cambria Math" pitchFamily="18" charset="0"/>
                <a:ea typeface="Cambria Math" pitchFamily="18" charset="0"/>
              </a:rPr>
              <a:t>. Αν όμως ένα 0 ακολουθείται από ένα άλλο 0, υπάρχει μετάβαση στο τέλος του διαστήματος του </a:t>
            </a:r>
            <a:r>
              <a:rPr lang="el-GR" sz="1600" dirty="0" err="1">
                <a:latin typeface="Cambria Math" pitchFamily="18" charset="0"/>
                <a:ea typeface="Cambria Math" pitchFamily="18" charset="0"/>
              </a:rPr>
              <a:t>bit</a:t>
            </a:r>
            <a:r>
              <a:rPr lang="el-GR" sz="1600" dirty="0">
                <a:latin typeface="Cambria Math" pitchFamily="18" charset="0"/>
                <a:ea typeface="Cambria Math" pitchFamily="18" charset="0"/>
              </a:rPr>
              <a:t>, δηλαδή ανάμεσα σε δύο 0</a:t>
            </a:r>
            <a:r>
              <a:rPr lang="el-GR" sz="1600" dirty="0" smtClean="0">
                <a:latin typeface="Cambria Math" pitchFamily="18" charset="0"/>
                <a:ea typeface="Cambria Math" pitchFamily="18" charset="0"/>
              </a:rPr>
              <a:t>.</a:t>
            </a:r>
          </a:p>
          <a:p>
            <a:pPr marL="171450" indent="-171450">
              <a:spcBef>
                <a:spcPts val="600"/>
              </a:spcBef>
            </a:pPr>
            <a:endParaRPr lang="el-GR" sz="1600" b="1" u="sng" dirty="0" smtClean="0">
              <a:latin typeface="Cambria Math" pitchFamily="18" charset="0"/>
              <a:ea typeface="Cambria Math" pitchFamily="18" charset="0"/>
            </a:endParaRPr>
          </a:p>
          <a:p>
            <a:pPr>
              <a:spcBef>
                <a:spcPts val="600"/>
              </a:spcBef>
            </a:pPr>
            <a:r>
              <a:rPr lang="el-GR" b="1" u="sng" dirty="0" smtClean="0">
                <a:latin typeface="Cambria Math" pitchFamily="18" charset="0"/>
                <a:ea typeface="Cambria Math" pitchFamily="18" charset="0"/>
              </a:rPr>
              <a:t>Χαρακτηριστικά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: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l-GR" dirty="0" smtClean="0">
                <a:latin typeface="Cambria Math" pitchFamily="18" charset="0"/>
                <a:ea typeface="Cambria Math" pitchFamily="18" charset="0"/>
              </a:rPr>
              <a:t>Πρόκειται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για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κωδικοποίηση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µε </a:t>
            </a:r>
            <a:r>
              <a:rPr lang="el-GR" dirty="0" err="1" smtClean="0">
                <a:latin typeface="Cambria Math" pitchFamily="18" charset="0"/>
                <a:ea typeface="Cambria Math" pitchFamily="18" charset="0"/>
              </a:rPr>
              <a:t>μνήµη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.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l-GR" dirty="0" smtClean="0">
                <a:latin typeface="Cambria Math" pitchFamily="18" charset="0"/>
                <a:ea typeface="Cambria Math" pitchFamily="18" charset="0"/>
              </a:rPr>
              <a:t>Απαιτεί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πολύ μ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ικρότερο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εύρος ζώνης, καθώς το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μεγαλύτερο μέρος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της ενέργειας περικλείεται σε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λιγότερο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από R/2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l-GR" dirty="0" err="1" smtClean="0">
                <a:latin typeface="Cambria Math" pitchFamily="18" charset="0"/>
                <a:ea typeface="Cambria Math" pitchFamily="18" charset="0"/>
              </a:rPr>
              <a:t>Hz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),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όσο είναι δηλαδή και το ελάχιστο εύρος ζώνης κατά </a:t>
            </a:r>
            <a:r>
              <a:rPr lang="el-GR" dirty="0" err="1">
                <a:latin typeface="Cambria Math" pitchFamily="18" charset="0"/>
                <a:ea typeface="Cambria Math" pitchFamily="18" charset="0"/>
              </a:rPr>
              <a:t>Nyquist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. 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l-GR" dirty="0" smtClean="0">
                <a:latin typeface="Cambria Math" pitchFamily="18" charset="0"/>
                <a:ea typeface="Cambria Math" pitchFamily="18" charset="0"/>
              </a:rPr>
              <a:t>Παρέχει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πληροφορία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χρονισμού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στο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δέκτη,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χωρίς να θυσιάζει επιπλέον εύρος ζώνης. </a:t>
            </a:r>
            <a:endParaRPr lang="el-GR" dirty="0" smtClean="0">
              <a:latin typeface="Cambria Math" pitchFamily="18" charset="0"/>
              <a:ea typeface="Cambria Math" pitchFamily="18" charset="0"/>
            </a:endParaRP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l-GR" dirty="0" smtClean="0">
                <a:latin typeface="Cambria Math" pitchFamily="18" charset="0"/>
                <a:ea typeface="Cambria Math" pitchFamily="18" charset="0"/>
              </a:rPr>
              <a:t>Έχει χαμηλό φασματικό περιεχόμενο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στο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DC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και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μηδενική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DC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συνιστώσα.</a:t>
            </a: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l-GR" dirty="0" smtClean="0">
                <a:latin typeface="Cambria Math" pitchFamily="18" charset="0"/>
                <a:ea typeface="Cambria Math" pitchFamily="18" charset="0"/>
              </a:rPr>
              <a:t>Δεν διαθέτει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ικανότητα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ανίχνευσης σφαλμάτων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3864" y="1119451"/>
            <a:ext cx="4924400" cy="1013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8308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Άλλες Κωδικοποιήσεις Βασικής Ζώνης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5376" y="1628799"/>
            <a:ext cx="4437104" cy="1080121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el-GR" sz="1600" b="1" dirty="0"/>
              <a:t>Διπολική με μη-επαναφορά στο μηδέν </a:t>
            </a:r>
            <a:endParaRPr lang="en-US" sz="1600" b="1" dirty="0" smtClean="0"/>
          </a:p>
          <a:p>
            <a:pPr marL="285750" algn="l"/>
            <a:r>
              <a:rPr lang="en-US" sz="1600" dirty="0" smtClean="0"/>
              <a:t>1</a:t>
            </a:r>
            <a:r>
              <a:rPr lang="el-GR" sz="1600" dirty="0" smtClean="0"/>
              <a:t> </a:t>
            </a:r>
            <a:r>
              <a:rPr lang="en-US" sz="1600" dirty="0"/>
              <a:t>=</a:t>
            </a:r>
            <a:r>
              <a:rPr lang="el-GR" sz="1600" dirty="0"/>
              <a:t> παλμός </a:t>
            </a:r>
            <a:r>
              <a:rPr lang="el-GR" sz="1600" dirty="0" smtClean="0"/>
              <a:t>θετικής σταθερής </a:t>
            </a:r>
            <a:r>
              <a:rPr lang="el-GR" sz="1600" dirty="0"/>
              <a:t>τάσης</a:t>
            </a:r>
          </a:p>
          <a:p>
            <a:pPr marL="285750" algn="l"/>
            <a:r>
              <a:rPr lang="el-GR" sz="1600" dirty="0"/>
              <a:t>0 = </a:t>
            </a:r>
            <a:r>
              <a:rPr lang="el-GR" sz="1600" dirty="0" smtClean="0"/>
              <a:t>παλμός αρνητικής σταθερής τάσης</a:t>
            </a:r>
            <a:endParaRPr lang="el-GR" sz="1600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78037"/>
            <a:ext cx="3888432" cy="1274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19</a:t>
            </a:fld>
            <a:endParaRPr lang="el-GR"/>
          </a:p>
        </p:txBody>
      </p:sp>
      <p:sp>
        <p:nvSpPr>
          <p:cNvPr id="6" name="Ορθογώνιο 5"/>
          <p:cNvSpPr/>
          <p:nvPr/>
        </p:nvSpPr>
        <p:spPr>
          <a:xfrm>
            <a:off x="4455376" y="4437112"/>
            <a:ext cx="45365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1600" b="1" dirty="0">
                <a:latin typeface="Cambria Math" pitchFamily="18" charset="0"/>
                <a:ea typeface="Cambria Math" pitchFamily="18" charset="0"/>
              </a:rPr>
              <a:t>Αντίστροφη εναλλασσόμενου σημείου με επαναφορά στο </a:t>
            </a:r>
            <a:r>
              <a:rPr lang="el-GR" sz="1600" b="1" dirty="0" smtClean="0">
                <a:latin typeface="Cambria Math" pitchFamily="18" charset="0"/>
                <a:ea typeface="Cambria Math" pitchFamily="18" charset="0"/>
              </a:rPr>
              <a:t>μηδέν</a:t>
            </a:r>
            <a:endParaRPr lang="en-US" sz="1600" b="1" dirty="0" smtClean="0">
              <a:latin typeface="Cambria Math" pitchFamily="18" charset="0"/>
              <a:ea typeface="Cambria Math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l-GR" sz="1600" dirty="0" smtClean="0">
                <a:latin typeface="Cambria Math" pitchFamily="18" charset="0"/>
                <a:ea typeface="Cambria Math" pitchFamily="18" charset="0"/>
              </a:rPr>
              <a:t>0 </a:t>
            </a:r>
            <a:r>
              <a:rPr lang="el-GR" sz="1600" dirty="0">
                <a:latin typeface="Cambria Math" pitchFamily="18" charset="0"/>
                <a:ea typeface="Cambria Math" pitchFamily="18" charset="0"/>
              </a:rPr>
              <a:t>= θετικοί και αρνητικοί παλμοί σε </a:t>
            </a:r>
            <a:r>
              <a:rPr lang="el-GR" sz="1600" dirty="0" smtClean="0">
                <a:latin typeface="Cambria Math" pitchFamily="18" charset="0"/>
                <a:ea typeface="Cambria Math" pitchFamily="18" charset="0"/>
              </a:rPr>
              <a:t>εναλλαγή</a:t>
            </a:r>
            <a:endParaRPr lang="en-US" sz="1600" dirty="0" smtClean="0">
              <a:latin typeface="Cambria Math" pitchFamily="18" charset="0"/>
              <a:ea typeface="Cambria Math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l-GR" sz="16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600" dirty="0">
                <a:latin typeface="Cambria Math" pitchFamily="18" charset="0"/>
                <a:ea typeface="Cambria Math" pitchFamily="18" charset="0"/>
              </a:rPr>
              <a:t>=</a:t>
            </a:r>
            <a:r>
              <a:rPr lang="el-GR" sz="1600" dirty="0">
                <a:latin typeface="Cambria Math" pitchFamily="18" charset="0"/>
                <a:ea typeface="Cambria Math" pitchFamily="18" charset="0"/>
              </a:rPr>
              <a:t> παλμός που επιστρέφει το μηδέν πριν το τέλος της διάρκειας του ψηφίου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920" y="4343188"/>
            <a:ext cx="3816424" cy="1493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7667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7584" y="1124744"/>
            <a:ext cx="7859216" cy="5184576"/>
          </a:xfrm>
        </p:spPr>
        <p:txBody>
          <a:bodyPr>
            <a:normAutofit/>
          </a:bodyPr>
          <a:lstStyle/>
          <a:p>
            <a:pPr marL="514350" indent="-514350" algn="l">
              <a:spcBef>
                <a:spcPts val="1800"/>
              </a:spcBef>
              <a:buFont typeface="+mj-lt"/>
              <a:buAutoNum type="arabicPeriod"/>
            </a:pPr>
            <a:r>
              <a:rPr lang="el-GR" sz="2400" dirty="0" smtClean="0">
                <a:solidFill>
                  <a:schemeClr val="tx1"/>
                </a:solidFill>
              </a:rPr>
              <a:t>Σήματα Βασικής Ζώνης</a:t>
            </a:r>
          </a:p>
          <a:p>
            <a:pPr marL="514350" indent="-514350" algn="l">
              <a:spcBef>
                <a:spcPts val="1800"/>
              </a:spcBef>
              <a:buFont typeface="+mj-lt"/>
              <a:buAutoNum type="arabicPeriod"/>
            </a:pPr>
            <a:r>
              <a:rPr lang="el-GR" sz="2400" dirty="0" smtClean="0">
                <a:solidFill>
                  <a:schemeClr val="tx1"/>
                </a:solidFill>
              </a:rPr>
              <a:t>Μετάδοση στη Βασική Ζώνη</a:t>
            </a:r>
          </a:p>
          <a:p>
            <a:pPr marL="514350" indent="-514350" algn="l">
              <a:spcBef>
                <a:spcPts val="1800"/>
              </a:spcBef>
              <a:buFont typeface="+mj-lt"/>
              <a:buAutoNum type="arabicPeriod"/>
            </a:pPr>
            <a:r>
              <a:rPr lang="el-GR" sz="2400" dirty="0" smtClean="0">
                <a:solidFill>
                  <a:schemeClr val="tx1"/>
                </a:solidFill>
              </a:rPr>
              <a:t>Κωδικοποίηση γραμμής</a:t>
            </a:r>
          </a:p>
          <a:p>
            <a:pPr marL="514350" indent="-514350" algn="l">
              <a:spcBef>
                <a:spcPts val="1800"/>
              </a:spcBef>
              <a:buFont typeface="+mj-lt"/>
              <a:buAutoNum type="arabicPeriod"/>
            </a:pPr>
            <a:r>
              <a:rPr lang="el-GR" sz="2400" dirty="0" smtClean="0">
                <a:solidFill>
                  <a:schemeClr val="tx1"/>
                </a:solidFill>
              </a:rPr>
              <a:t>Κατηγορίες κωδικοποίησης γραμμής</a:t>
            </a:r>
          </a:p>
          <a:p>
            <a:pPr marL="514350" indent="-514350" algn="l">
              <a:spcBef>
                <a:spcPts val="1800"/>
              </a:spcBef>
              <a:buFont typeface="+mj-lt"/>
              <a:buAutoNum type="arabicPeriod"/>
            </a:pPr>
            <a:r>
              <a:rPr lang="el-GR" sz="2400" dirty="0" smtClean="0">
                <a:solidFill>
                  <a:schemeClr val="tx1"/>
                </a:solidFill>
              </a:rPr>
              <a:t>Είδη σηματοδοσίας</a:t>
            </a:r>
          </a:p>
          <a:p>
            <a:pPr marL="514350" indent="-514350" algn="l">
              <a:spcBef>
                <a:spcPts val="1800"/>
              </a:spcBef>
              <a:buFont typeface="+mj-lt"/>
              <a:buAutoNum type="arabicPeriod"/>
            </a:pPr>
            <a:r>
              <a:rPr lang="el-GR" sz="2400" dirty="0" smtClean="0">
                <a:solidFill>
                  <a:schemeClr val="tx1"/>
                </a:solidFill>
              </a:rPr>
              <a:t>Διασυμβολική παρεμβολή</a:t>
            </a:r>
          </a:p>
          <a:p>
            <a:pPr marL="514350" indent="-514350" algn="l">
              <a:spcBef>
                <a:spcPts val="1800"/>
              </a:spcBef>
              <a:buFont typeface="+mj-lt"/>
              <a:buAutoNum type="arabicPeriod"/>
            </a:pPr>
            <a:r>
              <a:rPr lang="el-GR" sz="2400" dirty="0" smtClean="0">
                <a:solidFill>
                  <a:schemeClr val="tx1"/>
                </a:solidFill>
              </a:rPr>
              <a:t>Αντιμετώπιση διασυμβολικής παρεμβολής με φίλτρα </a:t>
            </a:r>
            <a:r>
              <a:rPr lang="en-US" sz="2400" dirty="0" smtClean="0">
                <a:solidFill>
                  <a:schemeClr val="tx1"/>
                </a:solidFill>
              </a:rPr>
              <a:t>Nyquist</a:t>
            </a:r>
          </a:p>
          <a:p>
            <a:pPr marL="514350" indent="-514350" algn="l">
              <a:spcBef>
                <a:spcPts val="1800"/>
              </a:spcBef>
              <a:buFont typeface="+mj-lt"/>
              <a:buAutoNum type="arabicPeriod"/>
            </a:pPr>
            <a:r>
              <a:rPr lang="el-GR" sz="2400" dirty="0" smtClean="0">
                <a:solidFill>
                  <a:schemeClr val="tx1"/>
                </a:solidFill>
              </a:rPr>
              <a:t>Φίλτρα υψωμένου συνημιτόνου</a:t>
            </a:r>
            <a:endParaRPr lang="el-GR" sz="24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16632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b="1" dirty="0" smtClean="0"/>
              <a:t>Ατζέντα</a:t>
            </a:r>
            <a:endParaRPr lang="el-GR" b="1" dirty="0"/>
          </a:p>
        </p:txBody>
      </p:sp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35581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Κανονικοποιημένη Φασματική Πυκνότητα Ισχύος</a:t>
            </a:r>
            <a:endParaRPr lang="en-US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20</a:t>
            </a:fld>
            <a:endParaRPr lang="el-G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73867"/>
            <a:ext cx="4392488" cy="3714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635" y="1401091"/>
            <a:ext cx="4368861" cy="373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23528" y="5334307"/>
                <a:ext cx="842493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sz="1600" dirty="0" smtClean="0">
                    <a:latin typeface="Cambria Math" pitchFamily="18" charset="0"/>
                    <a:ea typeface="Cambria Math" pitchFamily="18" charset="0"/>
                  </a:rPr>
                  <a:t>Διαγράμματα της κανονικοποιημένης φασματικής πυκνότητας ισχύος ως προς την </a:t>
                </a:r>
                <a:r>
                  <a:rPr lang="el-GR" sz="1600" dirty="0" err="1" smtClean="0">
                    <a:latin typeface="Cambria Math" pitchFamily="18" charset="0"/>
                    <a:ea typeface="Cambria Math" pitchFamily="18" charset="0"/>
                  </a:rPr>
                  <a:t>κανονικο</a:t>
                </a:r>
                <a:r>
                  <a:rPr lang="el-GR" sz="1600" dirty="0" smtClean="0">
                    <a:latin typeface="Cambria Math" pitchFamily="18" charset="0"/>
                    <a:ea typeface="Cambria Math" pitchFamily="18" charset="0"/>
                  </a:rPr>
                  <a:t>-ποιημένη συχνότητα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  <a:ea typeface="Cambria Math" pitchFamily="18" charset="0"/>
                      </a:rPr>
                      <m:t>𝑓</m:t>
                    </m:r>
                    <m:sSub>
                      <m:sSubPr>
                        <m:ctrlPr>
                          <a:rPr lang="en-US" sz="1600" b="0" i="1" dirty="0" smtClean="0"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latin typeface="Cambria Math"/>
                            <a:ea typeface="Cambria Math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600" i="1" dirty="0" smtClean="0">
                            <a:latin typeface="Cambria Math"/>
                            <a:ea typeface="Cambria Math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l-GR" sz="1600" dirty="0" smtClean="0">
                    <a:latin typeface="Cambria Math" pitchFamily="18" charset="0"/>
                    <a:ea typeface="Cambria Math" pitchFamily="18" charset="0"/>
                  </a:rPr>
                  <a:t>, για τις κωδικοποιήσεις γραμμής</a:t>
                </a:r>
                <a:r>
                  <a:rPr lang="en-US" sz="1600" dirty="0" smtClean="0">
                    <a:latin typeface="Cambria Math" pitchFamily="18" charset="0"/>
                    <a:ea typeface="Cambria Math" pitchFamily="18" charset="0"/>
                  </a:rPr>
                  <a:t>: </a:t>
                </a:r>
                <a:r>
                  <a:rPr lang="el-GR" sz="1600" dirty="0" smtClean="0">
                    <a:latin typeface="Cambria Math" pitchFamily="18" charset="0"/>
                    <a:ea typeface="Cambria Math" pitchFamily="18" charset="0"/>
                  </a:rPr>
                  <a:t>Μονοπολική </a:t>
                </a:r>
                <a:r>
                  <a:rPr lang="en-US" sz="1600" dirty="0" smtClean="0">
                    <a:latin typeface="Cambria Math" pitchFamily="18" charset="0"/>
                    <a:ea typeface="Cambria Math" pitchFamily="18" charset="0"/>
                  </a:rPr>
                  <a:t>RZ, </a:t>
                </a:r>
                <a:r>
                  <a:rPr lang="el-GR" sz="1600" dirty="0" smtClean="0">
                    <a:latin typeface="Cambria Math" pitchFamily="18" charset="0"/>
                    <a:ea typeface="Cambria Math" pitchFamily="18" charset="0"/>
                  </a:rPr>
                  <a:t>Μονοπολική </a:t>
                </a:r>
                <a:r>
                  <a:rPr lang="en-US" sz="1600" dirty="0" smtClean="0">
                    <a:latin typeface="Cambria Math" pitchFamily="18" charset="0"/>
                    <a:ea typeface="Cambria Math" pitchFamily="18" charset="0"/>
                  </a:rPr>
                  <a:t>NRZ, RZ-AMI, NRZ-AMI, </a:t>
                </a:r>
                <a:r>
                  <a:rPr lang="el-GR" sz="1600" dirty="0" smtClean="0">
                    <a:latin typeface="Cambria Math" pitchFamily="18" charset="0"/>
                    <a:ea typeface="Cambria Math" pitchFamily="18" charset="0"/>
                  </a:rPr>
                  <a:t>Διπολική </a:t>
                </a:r>
                <a:r>
                  <a:rPr lang="en-US" sz="1600" dirty="0" smtClean="0">
                    <a:latin typeface="Cambria Math" pitchFamily="18" charset="0"/>
                    <a:ea typeface="Cambria Math" pitchFamily="18" charset="0"/>
                  </a:rPr>
                  <a:t>RZ, Manchester, Delay Modulation (Miller), NRZ-L </a:t>
                </a:r>
                <a:r>
                  <a:rPr lang="el-GR" sz="1600" dirty="0" smtClean="0">
                    <a:latin typeface="Cambria Math" pitchFamily="18" charset="0"/>
                    <a:ea typeface="Cambria Math" pitchFamily="18" charset="0"/>
                  </a:rPr>
                  <a:t>και</a:t>
                </a:r>
                <a:r>
                  <a:rPr lang="en-US" sz="1600" dirty="0" smtClean="0">
                    <a:latin typeface="Cambria Math" pitchFamily="18" charset="0"/>
                    <a:ea typeface="Cambria Math" pitchFamily="18" charset="0"/>
                  </a:rPr>
                  <a:t> NRZ-I.</a:t>
                </a:r>
                <a:endParaRPr lang="el-GR" sz="16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5334307"/>
                <a:ext cx="8424936" cy="830997"/>
              </a:xfrm>
              <a:prstGeom prst="rect">
                <a:avLst/>
              </a:prstGeom>
              <a:blipFill rotWithShape="1">
                <a:blip r:embed="rId4"/>
                <a:stretch>
                  <a:fillRect t="-2941" r="-362" b="-808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86049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Πιθανότητα Εμφάνισης Εσφαλμένων </a:t>
            </a:r>
            <a:r>
              <a:rPr lang="en-US" dirty="0" smtClean="0"/>
              <a:t>Bits</a:t>
            </a:r>
            <a:endParaRPr lang="en-US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21</a:t>
            </a:fld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23528" y="5334307"/>
                <a:ext cx="842493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sz="1600" dirty="0" smtClean="0">
                    <a:latin typeface="Cambria Math" pitchFamily="18" charset="0"/>
                    <a:ea typeface="Cambria Math" pitchFamily="18" charset="0"/>
                  </a:rPr>
                  <a:t>Διαγράμματα της πιθανότητας εμφάνισης εσφαλμένων </a:t>
                </a:r>
                <a:r>
                  <a:rPr lang="en-US" sz="1600" dirty="0" smtClean="0">
                    <a:latin typeface="Cambria Math" pitchFamily="18" charset="0"/>
                    <a:ea typeface="Cambria Math" pitchFamily="18" charset="0"/>
                  </a:rPr>
                  <a:t>bits </a:t>
                </a:r>
                <a:r>
                  <a:rPr lang="el-GR" sz="1600" dirty="0" smtClean="0">
                    <a:latin typeface="Cambria Math" pitchFamily="18" charset="0"/>
                    <a:ea typeface="Cambria Math" pitchFamily="18" charset="0"/>
                  </a:rPr>
                  <a:t>ως συνάρτηση του λόγου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dirty="0" smtClean="0"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latin typeface="Cambria Math"/>
                            <a:ea typeface="Cambria Math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600" i="1" dirty="0" smtClean="0">
                            <a:latin typeface="Cambria Math"/>
                            <a:ea typeface="Cambria Math" pitchFamily="18" charset="0"/>
                          </a:rPr>
                          <m:t>𝑏</m:t>
                        </m:r>
                      </m:sub>
                    </m:sSub>
                    <m:r>
                      <a:rPr lang="en-US" sz="1600" i="1" dirty="0" smtClean="0">
                        <a:latin typeface="Cambria Math"/>
                        <a:ea typeface="Cambria Math" pitchFamily="18" charset="0"/>
                      </a:rPr>
                      <m:t>/</m:t>
                    </m:r>
                    <m:sSub>
                      <m:sSubPr>
                        <m:ctrlPr>
                          <a:rPr lang="en-US" sz="1600" i="1" dirty="0" smtClean="0"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latin typeface="Cambria Math"/>
                            <a:ea typeface="Cambria Math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600" i="1" dirty="0" smtClean="0">
                            <a:latin typeface="Cambria Math"/>
                            <a:ea typeface="Cambria Math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600" dirty="0" smtClean="0">
                    <a:latin typeface="Cambria Math" pitchFamily="18" charset="0"/>
                    <a:ea typeface="Cambria Math" pitchFamily="18" charset="0"/>
                  </a:rPr>
                  <a:t>, για τις κωδικοποιήσεις γραμμής</a:t>
                </a:r>
                <a:r>
                  <a:rPr lang="en-US" sz="1600" dirty="0" smtClean="0">
                    <a:latin typeface="Cambria Math" pitchFamily="18" charset="0"/>
                    <a:ea typeface="Cambria Math" pitchFamily="18" charset="0"/>
                  </a:rPr>
                  <a:t>: </a:t>
                </a:r>
                <a:r>
                  <a:rPr lang="el-GR" sz="1600" dirty="0" smtClean="0">
                    <a:latin typeface="Cambria Math" pitchFamily="18" charset="0"/>
                    <a:ea typeface="Cambria Math" pitchFamily="18" charset="0"/>
                  </a:rPr>
                  <a:t>Μονοπολική </a:t>
                </a:r>
                <a:r>
                  <a:rPr lang="en-US" sz="1600" dirty="0" smtClean="0">
                    <a:latin typeface="Cambria Math" pitchFamily="18" charset="0"/>
                    <a:ea typeface="Cambria Math" pitchFamily="18" charset="0"/>
                  </a:rPr>
                  <a:t>RZ, </a:t>
                </a:r>
                <a:r>
                  <a:rPr lang="el-GR" sz="1600" dirty="0" smtClean="0">
                    <a:latin typeface="Cambria Math" pitchFamily="18" charset="0"/>
                    <a:ea typeface="Cambria Math" pitchFamily="18" charset="0"/>
                  </a:rPr>
                  <a:t>Μονοπολική </a:t>
                </a:r>
                <a:r>
                  <a:rPr lang="en-US" sz="1600" dirty="0" smtClean="0">
                    <a:latin typeface="Cambria Math" pitchFamily="18" charset="0"/>
                    <a:ea typeface="Cambria Math" pitchFamily="18" charset="0"/>
                  </a:rPr>
                  <a:t>NRZ, RZ-AMI, </a:t>
                </a:r>
                <a:br>
                  <a:rPr lang="en-US" sz="1600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n-US" sz="1600" dirty="0" smtClean="0">
                    <a:latin typeface="Cambria Math" pitchFamily="18" charset="0"/>
                    <a:ea typeface="Cambria Math" pitchFamily="18" charset="0"/>
                  </a:rPr>
                  <a:t>Manchester, Delay Modulation (Miller), NRZ-L </a:t>
                </a:r>
                <a:r>
                  <a:rPr lang="el-GR" sz="1600" dirty="0" smtClean="0">
                    <a:latin typeface="Cambria Math" pitchFamily="18" charset="0"/>
                    <a:ea typeface="Cambria Math" pitchFamily="18" charset="0"/>
                  </a:rPr>
                  <a:t>και</a:t>
                </a:r>
                <a:r>
                  <a:rPr lang="en-US" sz="1600" dirty="0" smtClean="0">
                    <a:latin typeface="Cambria Math" pitchFamily="18" charset="0"/>
                    <a:ea typeface="Cambria Math" pitchFamily="18" charset="0"/>
                  </a:rPr>
                  <a:t> NRZ-I.</a:t>
                </a:r>
                <a:endParaRPr lang="el-GR" sz="16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5334307"/>
                <a:ext cx="8424936" cy="830997"/>
              </a:xfrm>
              <a:prstGeom prst="rect">
                <a:avLst/>
              </a:prstGeom>
              <a:blipFill rotWithShape="1">
                <a:blip r:embed="rId2"/>
                <a:stretch>
                  <a:fillRect t="-2941" b="-808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023938"/>
            <a:ext cx="5240726" cy="4310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0628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Συνήθεις Κωδικοποιήσεις Γραμμής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 numCol="2">
            <a:noAutofit/>
          </a:bodyPr>
          <a:lstStyle/>
          <a:p>
            <a:pPr algn="l"/>
            <a:r>
              <a:rPr lang="en-US" sz="1600" dirty="0">
                <a:hlinkClick r:id="rId2" tooltip="Alternate Mark Inversion"/>
              </a:rPr>
              <a:t>AMI</a:t>
            </a:r>
            <a:endParaRPr lang="en-US" sz="1600" dirty="0"/>
          </a:p>
          <a:p>
            <a:pPr algn="l"/>
            <a:r>
              <a:rPr lang="en-US" sz="1600" dirty="0">
                <a:hlinkClick r:id="rId3" tooltip="Modified AMI code"/>
              </a:rPr>
              <a:t>Modified AMI codes</a:t>
            </a:r>
            <a:r>
              <a:rPr lang="en-US" sz="1600" dirty="0"/>
              <a:t>: </a:t>
            </a:r>
            <a:r>
              <a:rPr lang="en-US" sz="1600" dirty="0" smtClean="0"/>
              <a:t>B8ZS</a:t>
            </a:r>
            <a:r>
              <a:rPr lang="en-US" sz="1600" dirty="0"/>
              <a:t>, B6ZS, </a:t>
            </a:r>
            <a:r>
              <a:rPr lang="el-GR" sz="1600" dirty="0" smtClean="0"/>
              <a:t/>
            </a:r>
            <a:br>
              <a:rPr lang="el-GR" sz="1600" dirty="0" smtClean="0"/>
            </a:br>
            <a:r>
              <a:rPr lang="en-US" sz="1600" dirty="0" smtClean="0"/>
              <a:t>B3ZS</a:t>
            </a:r>
            <a:r>
              <a:rPr lang="en-US" sz="1600" dirty="0"/>
              <a:t>, HDB3</a:t>
            </a:r>
          </a:p>
          <a:p>
            <a:pPr algn="l"/>
            <a:r>
              <a:rPr lang="en-US" sz="1600" dirty="0">
                <a:hlinkClick r:id="rId4" tooltip="2B1Q"/>
              </a:rPr>
              <a:t>2B1Q</a:t>
            </a:r>
            <a:endParaRPr lang="en-US" sz="1600" dirty="0"/>
          </a:p>
          <a:p>
            <a:pPr algn="l"/>
            <a:r>
              <a:rPr lang="en-US" sz="1600" dirty="0">
                <a:hlinkClick r:id="rId5" tooltip="4B5B"/>
              </a:rPr>
              <a:t>4B5B</a:t>
            </a:r>
            <a:endParaRPr lang="en-US" sz="1600" dirty="0"/>
          </a:p>
          <a:p>
            <a:pPr algn="l"/>
            <a:r>
              <a:rPr lang="en-US" sz="1600" dirty="0">
                <a:hlinkClick r:id="rId6" tooltip="4B3T"/>
              </a:rPr>
              <a:t>4B3T</a:t>
            </a:r>
            <a:endParaRPr lang="en-US" sz="1600" dirty="0"/>
          </a:p>
          <a:p>
            <a:pPr algn="l"/>
            <a:r>
              <a:rPr lang="en-US" sz="1600" dirty="0">
                <a:hlinkClick r:id="rId7" tooltip="6b/8b encoding"/>
              </a:rPr>
              <a:t>6b/8b encoding</a:t>
            </a:r>
            <a:endParaRPr lang="en-US" sz="1600" dirty="0"/>
          </a:p>
          <a:p>
            <a:pPr algn="l"/>
            <a:r>
              <a:rPr lang="en-US" sz="1600" dirty="0">
                <a:hlinkClick r:id="rId8" tooltip="Hamming Code"/>
              </a:rPr>
              <a:t>Hamming Code</a:t>
            </a:r>
            <a:endParaRPr lang="en-US" sz="1600" dirty="0"/>
          </a:p>
          <a:p>
            <a:pPr algn="l"/>
            <a:r>
              <a:rPr lang="en-US" sz="1600" dirty="0">
                <a:hlinkClick r:id="rId9" tooltip="8b/10b encoding"/>
              </a:rPr>
              <a:t>8b/10b encoding</a:t>
            </a:r>
            <a:endParaRPr lang="en-US" sz="1600" dirty="0"/>
          </a:p>
          <a:p>
            <a:pPr algn="l"/>
            <a:r>
              <a:rPr lang="en-US" sz="1600" dirty="0">
                <a:hlinkClick r:id="rId10" tooltip="64b/66b encoding"/>
              </a:rPr>
              <a:t>64b/66b encoding</a:t>
            </a:r>
            <a:endParaRPr lang="en-US" sz="1600" dirty="0"/>
          </a:p>
          <a:p>
            <a:pPr algn="l"/>
            <a:r>
              <a:rPr lang="en-US" sz="1600" dirty="0">
                <a:hlinkClick r:id="rId11" tooltip="128b/130b encoding (page does not exist)"/>
              </a:rPr>
              <a:t>128b/130b encoding</a:t>
            </a:r>
            <a:endParaRPr lang="en-US" sz="1600" dirty="0"/>
          </a:p>
          <a:p>
            <a:pPr algn="l"/>
            <a:r>
              <a:rPr lang="en-US" sz="1600" dirty="0">
                <a:hlinkClick r:id="rId12" tooltip="Coded mark inversion"/>
              </a:rPr>
              <a:t>Coded mark inversion</a:t>
            </a:r>
            <a:r>
              <a:rPr lang="en-US" sz="1600" dirty="0"/>
              <a:t> (CMI)</a:t>
            </a:r>
          </a:p>
          <a:p>
            <a:pPr algn="l"/>
            <a:r>
              <a:rPr lang="en-US" sz="1600" dirty="0">
                <a:hlinkClick r:id="rId13" tooltip="Conditioned Diphase"/>
              </a:rPr>
              <a:t>Conditioned Diphase</a:t>
            </a:r>
            <a:endParaRPr lang="en-US" sz="1600" dirty="0"/>
          </a:p>
          <a:p>
            <a:pPr algn="l"/>
            <a:r>
              <a:rPr lang="en-US" sz="1600" dirty="0">
                <a:hlinkClick r:id="rId14" tooltip="Eight-to-Fourteen Modulation"/>
              </a:rPr>
              <a:t>Eight-to-Fourteen Modulation</a:t>
            </a:r>
            <a:r>
              <a:rPr lang="en-US" sz="1600" dirty="0"/>
              <a:t> (EFM) </a:t>
            </a:r>
            <a:r>
              <a:rPr lang="el-GR" sz="1600" dirty="0" smtClean="0"/>
              <a:t/>
            </a:r>
            <a:br>
              <a:rPr lang="el-GR" sz="1600" dirty="0" smtClean="0"/>
            </a:br>
            <a:r>
              <a:rPr lang="en-US" sz="1600" dirty="0" smtClean="0"/>
              <a:t>used </a:t>
            </a:r>
            <a:r>
              <a:rPr lang="en-US" sz="1600" dirty="0"/>
              <a:t>in </a:t>
            </a:r>
            <a:r>
              <a:rPr lang="en-US" sz="1600" dirty="0">
                <a:hlinkClick r:id="rId15" tooltip="Compact Disc"/>
              </a:rPr>
              <a:t>Compact Disc</a:t>
            </a:r>
            <a:endParaRPr lang="en-US" sz="1600" dirty="0"/>
          </a:p>
          <a:p>
            <a:pPr algn="l"/>
            <a:r>
              <a:rPr lang="en-US" sz="1600" dirty="0" err="1">
                <a:hlinkClick r:id="rId16" tooltip="EFMPlus"/>
              </a:rPr>
              <a:t>EFMPlus</a:t>
            </a:r>
            <a:r>
              <a:rPr lang="en-US" sz="1600" dirty="0"/>
              <a:t> used in </a:t>
            </a:r>
            <a:r>
              <a:rPr lang="en-US" sz="1600" dirty="0">
                <a:hlinkClick r:id="rId17" tooltip="DVD"/>
              </a:rPr>
              <a:t>DVD</a:t>
            </a:r>
            <a:endParaRPr lang="en-US" sz="1600" dirty="0"/>
          </a:p>
          <a:p>
            <a:pPr algn="l"/>
            <a:r>
              <a:rPr lang="en-US" sz="1600" dirty="0"/>
              <a:t>RZ — </a:t>
            </a:r>
            <a:r>
              <a:rPr lang="en-US" sz="1600" dirty="0">
                <a:hlinkClick r:id="rId18" tooltip="Return-to-zero"/>
              </a:rPr>
              <a:t>Return-to-zero</a:t>
            </a:r>
            <a:endParaRPr lang="en-US" sz="1600" dirty="0"/>
          </a:p>
          <a:p>
            <a:pPr algn="l"/>
            <a:r>
              <a:rPr lang="en-US" sz="1600" dirty="0"/>
              <a:t>NRZ — </a:t>
            </a:r>
            <a:r>
              <a:rPr lang="en-US" sz="1600" dirty="0">
                <a:hlinkClick r:id="rId19" tooltip="Non-return-to-zero"/>
              </a:rPr>
              <a:t>Non-return-to-zero</a:t>
            </a:r>
            <a:endParaRPr lang="en-US" sz="1600" dirty="0"/>
          </a:p>
          <a:p>
            <a:pPr algn="l"/>
            <a:r>
              <a:rPr lang="en-US" sz="1600" dirty="0"/>
              <a:t>NRZI — </a:t>
            </a:r>
            <a:r>
              <a:rPr lang="en-US" sz="1600" dirty="0">
                <a:hlinkClick r:id="rId20" tooltip="Non-return-to-zero, inverted"/>
              </a:rPr>
              <a:t>Non-return-to-zero, inverted</a:t>
            </a:r>
            <a:endParaRPr lang="en-US" sz="1600" dirty="0"/>
          </a:p>
          <a:p>
            <a:pPr algn="l"/>
            <a:r>
              <a:rPr lang="en-US" sz="1600" dirty="0">
                <a:hlinkClick r:id="rId21" tooltip="Manchester code"/>
              </a:rPr>
              <a:t>Manchester code</a:t>
            </a:r>
            <a:r>
              <a:rPr lang="en-US" sz="1600" dirty="0"/>
              <a:t> (</a:t>
            </a:r>
            <a:r>
              <a:rPr lang="en-US" sz="1600" dirty="0" smtClean="0"/>
              <a:t>also</a:t>
            </a:r>
            <a:r>
              <a:rPr lang="el-GR" sz="1600" dirty="0" smtClean="0"/>
              <a:t> </a:t>
            </a:r>
            <a:r>
              <a:rPr lang="en-US" sz="1600" dirty="0" smtClean="0"/>
              <a:t>variants</a:t>
            </a:r>
            <a:r>
              <a:rPr lang="en-US" sz="1600" dirty="0"/>
              <a:t> </a:t>
            </a:r>
            <a:r>
              <a:rPr lang="en-US" sz="1600" dirty="0">
                <a:hlinkClick r:id="rId22" tooltip="Differential Manchester encoding"/>
              </a:rPr>
              <a:t>Differential Manchester</a:t>
            </a:r>
            <a:r>
              <a:rPr lang="en-US" sz="1600" dirty="0"/>
              <a:t> &amp; </a:t>
            </a:r>
            <a:r>
              <a:rPr lang="en-US" sz="1600" dirty="0" err="1">
                <a:hlinkClick r:id="rId23" tooltip="Biphase mark code"/>
              </a:rPr>
              <a:t>Biphase</a:t>
            </a:r>
            <a:r>
              <a:rPr lang="en-US" sz="1600" dirty="0">
                <a:hlinkClick r:id="rId23" tooltip="Biphase mark code"/>
              </a:rPr>
              <a:t> mark code</a:t>
            </a:r>
            <a:r>
              <a:rPr lang="en-US" sz="1600" dirty="0"/>
              <a:t>)</a:t>
            </a:r>
          </a:p>
          <a:p>
            <a:pPr algn="l"/>
            <a:r>
              <a:rPr lang="en-US" sz="1600" dirty="0">
                <a:hlinkClick r:id="rId24" tooltip="Pulse-position modulation"/>
              </a:rPr>
              <a:t>pulse-position modulation</a:t>
            </a:r>
            <a:r>
              <a:rPr lang="en-US" sz="1600" dirty="0"/>
              <a:t> (a generalization of Manchester code)</a:t>
            </a:r>
          </a:p>
          <a:p>
            <a:pPr algn="l"/>
            <a:r>
              <a:rPr lang="en-US" sz="1600" dirty="0">
                <a:hlinkClick r:id="rId25" tooltip="Miller encoding"/>
              </a:rPr>
              <a:t>Miller encoding</a:t>
            </a:r>
            <a:r>
              <a:rPr lang="en-US" sz="1600" dirty="0"/>
              <a:t> (also known as Delay encoding or </a:t>
            </a:r>
            <a:r>
              <a:rPr lang="en-US" sz="1600" dirty="0">
                <a:hlinkClick r:id="rId26" tooltip="Modified Frequency Modulation"/>
              </a:rPr>
              <a:t>Modified Frequency Modulation</a:t>
            </a:r>
            <a:r>
              <a:rPr lang="en-US" sz="1600" dirty="0"/>
              <a:t>, and has variant Modified Miller encoding)</a:t>
            </a:r>
          </a:p>
          <a:p>
            <a:pPr algn="l"/>
            <a:r>
              <a:rPr lang="en-US" sz="1600" dirty="0">
                <a:hlinkClick r:id="rId27" tooltip="MLT-3 Encoding"/>
              </a:rPr>
              <a:t>MLT-3 Encoding</a:t>
            </a:r>
            <a:endParaRPr lang="en-US" sz="1600" dirty="0"/>
          </a:p>
          <a:p>
            <a:pPr algn="l"/>
            <a:r>
              <a:rPr lang="en-US" sz="1600" dirty="0">
                <a:hlinkClick r:id="rId28" tooltip="Hybrid Ternary Codes"/>
              </a:rPr>
              <a:t>Hybrid Ternary Codes</a:t>
            </a:r>
            <a:endParaRPr lang="en-US" sz="1600" dirty="0"/>
          </a:p>
          <a:p>
            <a:pPr algn="l"/>
            <a:r>
              <a:rPr lang="en-US" sz="1600" dirty="0">
                <a:hlinkClick r:id="rId29" tooltip="Surround by complement (page does not exist)"/>
              </a:rPr>
              <a:t>Surround by complement</a:t>
            </a:r>
            <a:r>
              <a:rPr lang="en-US" sz="1600" dirty="0"/>
              <a:t> (SBC)</a:t>
            </a:r>
          </a:p>
          <a:p>
            <a:pPr algn="l"/>
            <a:r>
              <a:rPr lang="en-US" sz="1600" dirty="0">
                <a:hlinkClick r:id="rId30" tooltip="TC-PAM"/>
              </a:rPr>
              <a:t>TC-PAM</a:t>
            </a:r>
            <a:endParaRPr lang="en-US" sz="1600" dirty="0"/>
          </a:p>
          <a:p>
            <a:pPr marL="0" indent="0" algn="l">
              <a:buNone/>
            </a:pPr>
            <a:endParaRPr lang="el-GR" sz="1600" smtClean="0"/>
          </a:p>
          <a:p>
            <a:pPr marL="0" indent="0" algn="l">
              <a:buNone/>
            </a:pPr>
            <a:r>
              <a:rPr lang="en-US" sz="1600" smtClean="0"/>
              <a:t>Optical </a:t>
            </a:r>
            <a:r>
              <a:rPr lang="en-US" sz="1600" dirty="0"/>
              <a:t>line codes:</a:t>
            </a:r>
          </a:p>
          <a:p>
            <a:pPr algn="l"/>
            <a:r>
              <a:rPr lang="en-US" sz="1600" dirty="0">
                <a:hlinkClick r:id="rId31" tooltip="Carrier-Suppressed Return-to-Zero"/>
              </a:rPr>
              <a:t>Carrier-Suppressed Return-to-Zero</a:t>
            </a:r>
            <a:endParaRPr lang="en-US" sz="1600" dirty="0"/>
          </a:p>
          <a:p>
            <a:pPr algn="l"/>
            <a:r>
              <a:rPr lang="en-US" sz="1600" dirty="0">
                <a:hlinkClick r:id="rId32" tooltip="Alternate-Phase Return-to-Zero"/>
              </a:rPr>
              <a:t>Alternate-Phase </a:t>
            </a:r>
            <a:r>
              <a:rPr lang="en-US" sz="1600" dirty="0" smtClean="0">
                <a:hlinkClick r:id="rId32" tooltip="Alternate-Phase Return-to-Zero"/>
              </a:rPr>
              <a:t>Return-to-Zero</a:t>
            </a:r>
            <a:endParaRPr lang="en-US" sz="1600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73319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600"/>
              </a:spcBef>
              <a:buNone/>
            </a:pPr>
            <a:r>
              <a:rPr lang="el-GR" sz="1800" dirty="0" smtClean="0"/>
              <a:t>Για την δυαδική ακολουθία </a:t>
            </a:r>
            <a:r>
              <a:rPr lang="el-GR" sz="1800" b="1" dirty="0" smtClean="0"/>
              <a:t>0100101 </a:t>
            </a:r>
            <a:r>
              <a:rPr lang="el-GR" sz="1800" dirty="0" smtClean="0"/>
              <a:t>να σχεδιαστούν οι </a:t>
            </a:r>
            <a:r>
              <a:rPr lang="el-GR" sz="1800" dirty="0" err="1" smtClean="0"/>
              <a:t>κυματομορφές</a:t>
            </a:r>
            <a:r>
              <a:rPr lang="el-GR" sz="1800" dirty="0" smtClean="0"/>
              <a:t> για τις εξής μορφοποιήσεις σηματοδοσίας: (α) Μονοπολική </a:t>
            </a:r>
            <a:r>
              <a:rPr lang="en-US" sz="1800" dirty="0" smtClean="0"/>
              <a:t>NRZ, </a:t>
            </a:r>
            <a:r>
              <a:rPr lang="el-GR" sz="1800" dirty="0" smtClean="0"/>
              <a:t>(β) Διπολική </a:t>
            </a:r>
            <a:r>
              <a:rPr lang="en-US" sz="1800" dirty="0" smtClean="0"/>
              <a:t>RZ, </a:t>
            </a:r>
            <a:r>
              <a:rPr lang="el-GR" sz="1800" dirty="0" smtClean="0"/>
              <a:t>και </a:t>
            </a:r>
            <a:br>
              <a:rPr lang="el-GR" sz="1800" dirty="0" smtClean="0"/>
            </a:br>
            <a:r>
              <a:rPr lang="el-GR" sz="1800" dirty="0" smtClean="0"/>
              <a:t>(γ) Εναλλακτική αντιστροφής σημείου (</a:t>
            </a:r>
            <a:r>
              <a:rPr lang="en-US" sz="1800" dirty="0" smtClean="0"/>
              <a:t>AMI-RZ)</a:t>
            </a:r>
          </a:p>
          <a:p>
            <a:pPr marL="0" indent="0" algn="l">
              <a:spcBef>
                <a:spcPts val="600"/>
              </a:spcBef>
              <a:buNone/>
            </a:pPr>
            <a:endParaRPr lang="el-GR" sz="1800" b="1" u="sng" dirty="0" smtClean="0"/>
          </a:p>
          <a:p>
            <a:pPr marL="0" indent="0" algn="l">
              <a:spcBef>
                <a:spcPts val="600"/>
              </a:spcBef>
              <a:buNone/>
            </a:pPr>
            <a:r>
              <a:rPr lang="el-GR" sz="1800" b="1" u="sng" dirty="0" smtClean="0"/>
              <a:t>Απάντηση</a:t>
            </a:r>
            <a:r>
              <a:rPr lang="el-GR" sz="1800" dirty="0" smtClean="0"/>
              <a:t>:</a:t>
            </a:r>
            <a:endParaRPr lang="el-GR" sz="1800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23</a:t>
            </a:fld>
            <a:endParaRPr lang="el-G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1643" y="2636912"/>
            <a:ext cx="6562725" cy="372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208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2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600"/>
              </a:spcBef>
              <a:buNone/>
            </a:pPr>
            <a:r>
              <a:rPr lang="el-GR" sz="1600" dirty="0" smtClean="0"/>
              <a:t>Έστω δυαδική ακολουθία με μακρά ακολουθία 1 που ακολουθούνται από ένα 0 και ύστερα μακρά ακολουθία 1. Να σχεδιαστούν οι </a:t>
            </a:r>
            <a:r>
              <a:rPr lang="el-GR" sz="1600" dirty="0" err="1" smtClean="0"/>
              <a:t>κυματομορφές</a:t>
            </a:r>
            <a:r>
              <a:rPr lang="el-GR" sz="1600" dirty="0" smtClean="0"/>
              <a:t> για σηματοδοσίες: (α) Μονοπολική Ν</a:t>
            </a:r>
            <a:r>
              <a:rPr lang="en-US" sz="1600" dirty="0" smtClean="0"/>
              <a:t>RZ</a:t>
            </a:r>
            <a:r>
              <a:rPr lang="el-GR" sz="1600" dirty="0" smtClean="0"/>
              <a:t>, (β) Διπολική </a:t>
            </a:r>
            <a:r>
              <a:rPr lang="en-US" sz="1600" dirty="0" smtClean="0"/>
              <a:t>NRZ, </a:t>
            </a:r>
            <a:r>
              <a:rPr lang="el-GR" sz="1600" dirty="0" smtClean="0"/>
              <a:t>(γ) Σηματοδοσία ΑΜΙ, (δ) Διαχωρισμένης φάσης </a:t>
            </a:r>
            <a:r>
              <a:rPr lang="en-US" sz="1600" dirty="0" smtClean="0"/>
              <a:t>(Manchester)</a:t>
            </a:r>
            <a:endParaRPr lang="el-GR" sz="1600" dirty="0" smtClean="0"/>
          </a:p>
          <a:p>
            <a:pPr marL="0" indent="0" algn="l">
              <a:spcBef>
                <a:spcPts val="600"/>
              </a:spcBef>
              <a:buNone/>
            </a:pPr>
            <a:r>
              <a:rPr lang="el-GR" sz="1600" b="1" u="sng" dirty="0" smtClean="0"/>
              <a:t>Απάντηση</a:t>
            </a:r>
            <a:r>
              <a:rPr lang="el-GR" sz="1600" dirty="0" smtClean="0"/>
              <a:t>:</a:t>
            </a:r>
          </a:p>
          <a:p>
            <a:pPr marL="0" indent="0" algn="l">
              <a:spcBef>
                <a:spcPts val="600"/>
              </a:spcBef>
              <a:buNone/>
            </a:pPr>
            <a:endParaRPr lang="el-GR" sz="1600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24</a:t>
            </a:fld>
            <a:endParaRPr lang="el-GR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115616" y="2276872"/>
            <a:ext cx="7272808" cy="4272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1436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3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600"/>
              </a:spcBef>
              <a:buNone/>
            </a:pPr>
            <a:r>
              <a:rPr lang="el-GR" sz="1700" dirty="0" smtClean="0"/>
              <a:t>Η κυματομορφή σηματοδοσίας ΑΜΙ που παριστάνει την δυαδική ακολουθία 0100101011 μεταδίδεται σε κανάλι με θόρυβο. Ο δέκτης λαμβάνει την ακόλουθη κυματομορφή η οποία περιέχει ένα μόνο σφάλμα. Να εντοπιστεί η θέση του σφάλματος.</a:t>
            </a:r>
          </a:p>
          <a:p>
            <a:pPr marL="0" indent="0" algn="l">
              <a:spcBef>
                <a:spcPts val="600"/>
              </a:spcBef>
              <a:buNone/>
            </a:pPr>
            <a:endParaRPr lang="el-GR" sz="1700" dirty="0" smtClean="0"/>
          </a:p>
          <a:p>
            <a:pPr marL="0" indent="0" algn="l">
              <a:spcBef>
                <a:spcPts val="600"/>
              </a:spcBef>
              <a:buNone/>
            </a:pPr>
            <a:r>
              <a:rPr lang="el-GR" sz="1700" b="1" u="sng" dirty="0" smtClean="0"/>
              <a:t>Απάντηση</a:t>
            </a:r>
            <a:r>
              <a:rPr lang="el-GR" sz="1700" dirty="0" smtClean="0"/>
              <a:t>: Το σφάλμα βρίσκεται στη θέση του 7</a:t>
            </a:r>
            <a:r>
              <a:rPr lang="el-GR" sz="1700" baseline="30000" dirty="0" smtClean="0"/>
              <a:t>ου</a:t>
            </a:r>
            <a:r>
              <a:rPr lang="el-GR" sz="1700" dirty="0" smtClean="0"/>
              <a:t> </a:t>
            </a:r>
            <a:r>
              <a:rPr lang="en-US" sz="1700" dirty="0" smtClean="0"/>
              <a:t>bit</a:t>
            </a:r>
            <a:r>
              <a:rPr lang="el-GR" sz="1700" dirty="0" smtClean="0"/>
              <a:t>, όπου έχουμε αρνητικό παλμό. Το </a:t>
            </a:r>
            <a:r>
              <a:rPr lang="en-US" sz="1700" dirty="0" smtClean="0"/>
              <a:t>bit</a:t>
            </a:r>
            <a:r>
              <a:rPr lang="el-GR" sz="1700" dirty="0" smtClean="0"/>
              <a:t> αυτό έχει σφάλμα επειδή με την μορφοποίηση σηματοδοσίας ΑΜΙ για το σύμβολο 1 χρησιμοποιούνται εναλλασσόμενοι θετικοί και αρνητικοί παλμοί, ενώ για το σύμβολο 0 δεν χρησιμοποιείται παλμός. Ο παλμός στη θέση 7 που παριστάνει το τρίτο ψηφίο 1 θα έπρεπε να έχει θετική πολικότητα.</a:t>
            </a:r>
          </a:p>
          <a:p>
            <a:pPr marL="0" indent="0" algn="l">
              <a:spcBef>
                <a:spcPts val="600"/>
              </a:spcBef>
              <a:buNone/>
            </a:pPr>
            <a:endParaRPr lang="el-GR" sz="1700" dirty="0" smtClean="0"/>
          </a:p>
          <a:p>
            <a:pPr marL="0" indent="0" algn="l">
              <a:spcBef>
                <a:spcPts val="600"/>
              </a:spcBef>
              <a:buNone/>
            </a:pPr>
            <a:endParaRPr lang="el-GR" sz="1700" dirty="0" smtClean="0"/>
          </a:p>
          <a:p>
            <a:pPr marL="0" indent="0" algn="l">
              <a:spcBef>
                <a:spcPts val="600"/>
              </a:spcBef>
              <a:buNone/>
            </a:pPr>
            <a:endParaRPr lang="el-GR" sz="1700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25</a:t>
            </a:fld>
            <a:endParaRPr lang="el-G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582" y="4005064"/>
            <a:ext cx="6617818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0789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Διασυμβολική Παρεμβολή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268760"/>
            <a:ext cx="3528392" cy="5256584"/>
          </a:xfrm>
        </p:spPr>
        <p:txBody>
          <a:bodyPr>
            <a:noAutofit/>
          </a:bodyPr>
          <a:lstStyle/>
          <a:p>
            <a:pPr algn="l">
              <a:spcBef>
                <a:spcPts val="1800"/>
              </a:spcBef>
            </a:pPr>
            <a:r>
              <a:rPr lang="el-GR" sz="1700" b="1" dirty="0" smtClean="0"/>
              <a:t>Διασυμβολική </a:t>
            </a:r>
            <a:r>
              <a:rPr lang="el-GR" sz="1700" b="1" dirty="0"/>
              <a:t>παρεμβολή </a:t>
            </a:r>
            <a:r>
              <a:rPr lang="el-GR" sz="1700" dirty="0" smtClean="0"/>
              <a:t>(</a:t>
            </a:r>
            <a:r>
              <a:rPr lang="en-US" sz="1700" dirty="0" err="1"/>
              <a:t>I</a:t>
            </a:r>
            <a:r>
              <a:rPr lang="en-US" sz="1700" dirty="0" err="1" smtClean="0"/>
              <a:t>ntersymbol</a:t>
            </a:r>
            <a:r>
              <a:rPr lang="en-US" sz="1700" dirty="0" smtClean="0"/>
              <a:t> Interference - I</a:t>
            </a:r>
            <a:r>
              <a:rPr lang="el-GR" sz="1700" dirty="0" smtClean="0"/>
              <a:t>SI</a:t>
            </a:r>
            <a:r>
              <a:rPr lang="el-GR" sz="1700" dirty="0"/>
              <a:t>) είναι μια μορφή </a:t>
            </a:r>
            <a:r>
              <a:rPr lang="el-GR" sz="1700" dirty="0" smtClean="0"/>
              <a:t>παραμόρφωσης ενός σήματος, στην οποία μέρος της ενέργειας ενός συμβόλου επικαλύπτεται με τα γειτονικά του. </a:t>
            </a:r>
          </a:p>
          <a:p>
            <a:pPr algn="l">
              <a:spcBef>
                <a:spcPts val="1800"/>
              </a:spcBef>
            </a:pPr>
            <a:r>
              <a:rPr lang="el-GR" sz="1700" dirty="0" smtClean="0"/>
              <a:t>Προκαλείται είτε από την </a:t>
            </a:r>
            <a:r>
              <a:rPr lang="el-GR" sz="1700" b="1" dirty="0" smtClean="0"/>
              <a:t>πολυδιάδρομη μετάδοση </a:t>
            </a:r>
            <a:r>
              <a:rPr lang="el-GR" sz="1700" dirty="0" smtClean="0"/>
              <a:t>(</a:t>
            </a:r>
            <a:r>
              <a:rPr lang="en-US" sz="1700" dirty="0" smtClean="0">
                <a:hlinkClick r:id="rId2"/>
              </a:rPr>
              <a:t>multipath propagation</a:t>
            </a:r>
            <a:r>
              <a:rPr lang="en-US" sz="1700" dirty="0" smtClean="0"/>
              <a:t>) </a:t>
            </a:r>
            <a:r>
              <a:rPr lang="el-GR" sz="1700" dirty="0" smtClean="0"/>
              <a:t>είτε από την </a:t>
            </a:r>
            <a:r>
              <a:rPr lang="el-GR" sz="1700" b="1" dirty="0" smtClean="0"/>
              <a:t>μη-γραμμική </a:t>
            </a:r>
            <a:r>
              <a:rPr lang="el-GR" sz="1700" b="1" dirty="0"/>
              <a:t>απόκριση συχνότητας </a:t>
            </a:r>
            <a:r>
              <a:rPr lang="el-GR" sz="1700" dirty="0" smtClean="0"/>
              <a:t>του καναλιού. </a:t>
            </a:r>
            <a:endParaRPr lang="en-US" sz="1700" dirty="0" smtClean="0"/>
          </a:p>
          <a:p>
            <a:pPr algn="l">
              <a:spcBef>
                <a:spcPts val="1800"/>
              </a:spcBef>
            </a:pPr>
            <a:r>
              <a:rPr lang="el-GR" sz="1700" dirty="0"/>
              <a:t>Υποβαθμίζει σοβαρά την ικανότητα του ανιχνευτή δεδομένων στο δέκτη να </a:t>
            </a:r>
            <a:r>
              <a:rPr lang="el-GR" sz="1700" b="1" dirty="0"/>
              <a:t>διαχωρίσει </a:t>
            </a:r>
            <a:r>
              <a:rPr lang="el-GR" sz="1700" dirty="0"/>
              <a:t>το τρέχον σύμβολο από τα γειτονικά του. 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26</a:t>
            </a:fld>
            <a:endParaRPr lang="el-GR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996952"/>
            <a:ext cx="4988584" cy="3121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214428"/>
            <a:ext cx="2532192" cy="1278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9995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Διασυμβολική Παρεμβολή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052736"/>
            <a:ext cx="3744416" cy="5472608"/>
          </a:xfrm>
        </p:spPr>
        <p:txBody>
          <a:bodyPr>
            <a:noAutofit/>
          </a:bodyPr>
          <a:lstStyle/>
          <a:p>
            <a:pPr algn="l">
              <a:spcBef>
                <a:spcPts val="1800"/>
              </a:spcBef>
            </a:pPr>
            <a:r>
              <a:rPr lang="el-GR" sz="1700" dirty="0" smtClean="0"/>
              <a:t>Ακόμη </a:t>
            </a:r>
            <a:r>
              <a:rPr lang="el-GR" sz="1700" dirty="0"/>
              <a:t>και </a:t>
            </a:r>
            <a:r>
              <a:rPr lang="el-GR" sz="1700" dirty="0" smtClean="0"/>
              <a:t>σε κανάλι δίχως θόρυβο, η </a:t>
            </a:r>
            <a:r>
              <a:rPr lang="el-GR" sz="1700" dirty="0"/>
              <a:t>διασυμβολική </a:t>
            </a:r>
            <a:r>
              <a:rPr lang="el-GR" sz="1700" dirty="0" smtClean="0"/>
              <a:t>παρεμβολή οδηγεί σε λανθασμένη ανίχνευση συμβόλων</a:t>
            </a:r>
            <a:r>
              <a:rPr lang="el-GR" sz="1700" dirty="0"/>
              <a:t>, </a:t>
            </a:r>
            <a:r>
              <a:rPr lang="el-GR" sz="1700" dirty="0" smtClean="0"/>
              <a:t>αυξάνοντας τον </a:t>
            </a:r>
            <a:r>
              <a:rPr lang="el-GR" sz="1700" b="1" dirty="0" smtClean="0"/>
              <a:t>αναπόφευκτο ρυθμό σφαλμάτων </a:t>
            </a:r>
            <a:r>
              <a:rPr lang="el-GR" sz="1700" dirty="0" smtClean="0"/>
              <a:t>(</a:t>
            </a:r>
            <a:r>
              <a:rPr lang="en-US" sz="1700" dirty="0" smtClean="0"/>
              <a:t>irreducible error rate)</a:t>
            </a:r>
            <a:r>
              <a:rPr lang="el-GR" sz="1700" b="1" dirty="0"/>
              <a:t> </a:t>
            </a:r>
            <a:r>
              <a:rPr lang="el-GR" sz="1700" dirty="0"/>
              <a:t> </a:t>
            </a:r>
            <a:r>
              <a:rPr lang="el-GR" sz="1700" dirty="0" smtClean="0"/>
              <a:t>και μειώνοντας την </a:t>
            </a:r>
            <a:r>
              <a:rPr lang="el-GR" sz="1700" b="1" dirty="0" smtClean="0"/>
              <a:t>απόδοσης ρυθμού σφαλμάτων  </a:t>
            </a:r>
            <a:br>
              <a:rPr lang="el-GR" sz="1700" b="1" dirty="0" smtClean="0"/>
            </a:br>
            <a:r>
              <a:rPr lang="en-US" sz="1700" dirty="0" smtClean="0"/>
              <a:t>(</a:t>
            </a:r>
            <a:r>
              <a:rPr lang="en-US" sz="1700" dirty="0" smtClean="0">
                <a:hlinkClick r:id="rId2"/>
              </a:rPr>
              <a:t>Bit Error Rate – BER</a:t>
            </a:r>
            <a:r>
              <a:rPr lang="en-US" sz="1700" dirty="0" smtClean="0"/>
              <a:t>)</a:t>
            </a:r>
            <a:r>
              <a:rPr lang="el-GR" sz="1700" dirty="0" smtClean="0"/>
              <a:t>.</a:t>
            </a:r>
          </a:p>
          <a:p>
            <a:pPr algn="l">
              <a:spcBef>
                <a:spcPts val="1800"/>
              </a:spcBef>
            </a:pPr>
            <a:r>
              <a:rPr lang="el-GR" sz="1700" dirty="0" smtClean="0"/>
              <a:t>Για </a:t>
            </a:r>
            <a:r>
              <a:rPr lang="el-GR" sz="1700" dirty="0"/>
              <a:t>την καταπολέμηση της </a:t>
            </a:r>
            <a:r>
              <a:rPr lang="el-GR" sz="1700" dirty="0" smtClean="0"/>
              <a:t>διασυμβολικής παρεμβολής χρησιμοποιούνται: (α) τεχνικές που εξασφαλίζουν ότι η συνολική συνάρτηση μεταφοράς του καναλιού έχει την </a:t>
            </a:r>
            <a:r>
              <a:rPr lang="el-GR" sz="1700" b="1" dirty="0" smtClean="0"/>
              <a:t>επονομαζόμενη απόκριση </a:t>
            </a:r>
            <a:r>
              <a:rPr lang="en-US" sz="1700" b="1" dirty="0" smtClean="0"/>
              <a:t>Nyquist </a:t>
            </a:r>
            <a:r>
              <a:rPr lang="en-US" sz="1700" dirty="0" smtClean="0"/>
              <a:t>(Nyquist frequency response) </a:t>
            </a:r>
            <a:r>
              <a:rPr lang="el-GR" sz="1700" dirty="0" smtClean="0"/>
              <a:t>καθώς και </a:t>
            </a:r>
            <a:br>
              <a:rPr lang="el-GR" sz="1700" dirty="0" smtClean="0"/>
            </a:br>
            <a:r>
              <a:rPr lang="el-GR" sz="1700" dirty="0" smtClean="0"/>
              <a:t>(β)</a:t>
            </a:r>
            <a:r>
              <a:rPr lang="en-US" sz="1700" dirty="0" smtClean="0"/>
              <a:t> </a:t>
            </a:r>
            <a:r>
              <a:rPr lang="el-GR" sz="1700" b="1" dirty="0" smtClean="0"/>
              <a:t>κώδικες </a:t>
            </a:r>
            <a:r>
              <a:rPr lang="el-GR" sz="1700" b="1" dirty="0"/>
              <a:t>διόρθωσης λαθών</a:t>
            </a:r>
            <a:r>
              <a:rPr lang="el-GR" sz="1700" dirty="0" smtClean="0"/>
              <a:t>.</a:t>
            </a:r>
            <a:endParaRPr lang="en-US" sz="1700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27</a:t>
            </a:fld>
            <a:endParaRPr lang="el-GR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6475" y="1163697"/>
            <a:ext cx="4990021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9655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Φίλτρα </a:t>
            </a:r>
            <a:r>
              <a:rPr lang="en-US" dirty="0" smtClean="0"/>
              <a:t>Nyquist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363272" cy="5472608"/>
              </a:xfrm>
            </p:spPr>
            <p:txBody>
              <a:bodyPr>
                <a:noAutofit/>
              </a:bodyPr>
              <a:lstStyle/>
              <a:p>
                <a:pPr algn="l">
                  <a:spcBef>
                    <a:spcPts val="900"/>
                  </a:spcBef>
                </a:pPr>
                <a:r>
                  <a:rPr lang="el-GR" sz="1700" dirty="0" smtClean="0"/>
                  <a:t>Το φαινόμενο της διασυμβολικής παρεμβολής μπορεί να </a:t>
                </a:r>
                <a:r>
                  <a:rPr lang="el-GR" sz="1700" dirty="0"/>
                  <a:t>περιοριστεί σε τέτοιο βαθμό, ώστε να μην υποβαθμίζει την ποιότητα της ζεύξης </a:t>
                </a:r>
                <a:r>
                  <a:rPr lang="el-GR" sz="1700" dirty="0" smtClean="0"/>
                  <a:t>ως προς τον ρυθμό </a:t>
                </a:r>
                <a:r>
                  <a:rPr lang="el-GR" sz="1700" dirty="0"/>
                  <a:t>εμφάνισης σφαλμάτων. </a:t>
                </a:r>
                <a:endParaRPr lang="en-US" sz="1700" dirty="0" smtClean="0"/>
              </a:p>
              <a:p>
                <a:pPr algn="l">
                  <a:spcBef>
                    <a:spcPts val="900"/>
                  </a:spcBef>
                </a:pPr>
                <a:r>
                  <a:rPr lang="el-GR" sz="1700" dirty="0" smtClean="0"/>
                  <a:t>Αν η </a:t>
                </a:r>
                <a:r>
                  <a:rPr lang="el-GR" sz="1700" b="1" dirty="0"/>
                  <a:t>συνάρτηση μεταφοράς του καναλιού επικοινωνίας </a:t>
                </a:r>
                <a:r>
                  <a:rPr lang="el-GR" sz="1700" dirty="0" smtClean="0"/>
                  <a:t>(συμπεριλαμβανομένου </a:t>
                </a:r>
                <a:r>
                  <a:rPr lang="el-GR" sz="1700" dirty="0"/>
                  <a:t>του πομπού, μέσου μετάδοσης και δέκτη) είναι σύμφωνη κατά το </a:t>
                </a:r>
                <a:r>
                  <a:rPr lang="el-GR" sz="1700" b="1" dirty="0" smtClean="0">
                    <a:hlinkClick r:id="rId2"/>
                  </a:rPr>
                  <a:t>κριτήριο </a:t>
                </a:r>
                <a:r>
                  <a:rPr lang="el-GR" sz="1700" b="1" dirty="0" err="1" smtClean="0">
                    <a:hlinkClick r:id="rId2"/>
                  </a:rPr>
                  <a:t>Nyquist</a:t>
                </a:r>
                <a:r>
                  <a:rPr lang="el-GR" sz="1700" dirty="0">
                    <a:hlinkClick r:id="rId2"/>
                  </a:rPr>
                  <a:t>, </a:t>
                </a:r>
                <a:r>
                  <a:rPr lang="el-GR" sz="1700" dirty="0"/>
                  <a:t>τότε η διασυμβολική παρεμβολή </a:t>
                </a:r>
                <a:r>
                  <a:rPr lang="el-GR" sz="1700" b="1" dirty="0"/>
                  <a:t>μηδενίζεται</a:t>
                </a:r>
                <a:r>
                  <a:rPr lang="el-GR" sz="1700" dirty="0" smtClean="0"/>
                  <a:t>.</a:t>
                </a:r>
                <a:endParaRPr lang="en-US" sz="1700" dirty="0" smtClean="0"/>
              </a:p>
              <a:p>
                <a:pPr algn="l">
                  <a:spcBef>
                    <a:spcPts val="900"/>
                  </a:spcBef>
                </a:pPr>
                <a:r>
                  <a:rPr lang="el-GR" sz="1700" dirty="0" smtClean="0"/>
                  <a:t>Τα σύμβολα εξακολουθούν να διαχέονται, αλλά η κυματομορφή περνά από την </a:t>
                </a:r>
                <a:r>
                  <a:rPr lang="el-GR" sz="1700" b="1" dirty="0" smtClean="0"/>
                  <a:t>τιμή μηδέν </a:t>
                </a:r>
                <a:r>
                  <a:rPr lang="el-GR" sz="1700" dirty="0" smtClean="0"/>
                  <a:t>σε χρονικές στιγμές που είναι </a:t>
                </a:r>
                <a:r>
                  <a:rPr lang="el-GR" sz="1700" b="1" dirty="0" smtClean="0"/>
                  <a:t>πολλαπλάσια της περιόδου </a:t>
                </a:r>
                <a:r>
                  <a:rPr lang="el-GR" sz="1700" dirty="0" smtClean="0"/>
                  <a:t>των συμβόλων.</a:t>
                </a:r>
              </a:p>
              <a:p>
                <a:pPr algn="l">
                  <a:spcBef>
                    <a:spcPts val="900"/>
                  </a:spcBef>
                </a:pPr>
                <a:endParaRPr lang="el-GR" sz="1700" dirty="0" smtClean="0"/>
              </a:p>
              <a:p>
                <a:pPr algn="l">
                  <a:spcBef>
                    <a:spcPts val="900"/>
                  </a:spcBef>
                </a:pPr>
                <a:endParaRPr lang="el-GR" sz="1700" dirty="0" smtClean="0"/>
              </a:p>
              <a:p>
                <a:pPr algn="l">
                  <a:spcBef>
                    <a:spcPts val="900"/>
                  </a:spcBef>
                </a:pPr>
                <a:endParaRPr lang="el-GR" sz="1700" dirty="0"/>
              </a:p>
              <a:p>
                <a:pPr algn="l">
                  <a:spcBef>
                    <a:spcPts val="900"/>
                  </a:spcBef>
                </a:pPr>
                <a:endParaRPr lang="el-GR" sz="1700" dirty="0" smtClean="0"/>
              </a:p>
              <a:p>
                <a:pPr algn="l">
                  <a:spcBef>
                    <a:spcPts val="900"/>
                  </a:spcBef>
                </a:pPr>
                <a:endParaRPr lang="el-GR" sz="1700" dirty="0"/>
              </a:p>
              <a:p>
                <a:pPr algn="l">
                  <a:spcBef>
                    <a:spcPts val="900"/>
                  </a:spcBef>
                </a:pPr>
                <a:endParaRPr lang="el-GR" sz="1700" dirty="0" smtClean="0"/>
              </a:p>
              <a:p>
                <a:pPr algn="l">
                  <a:spcBef>
                    <a:spcPts val="900"/>
                  </a:spcBef>
                </a:pPr>
                <a:r>
                  <a:rPr lang="el-GR" sz="1700" dirty="0" smtClean="0"/>
                  <a:t>Η </a:t>
                </a:r>
                <a:r>
                  <a:rPr lang="el-GR" sz="1700" dirty="0"/>
                  <a:t>χαρακτηριστική ιδιότητα της συνάρτησης μεταφοράς κατά </a:t>
                </a:r>
                <a:r>
                  <a:rPr lang="el-GR" sz="1700" dirty="0" err="1"/>
                  <a:t>Nyquist</a:t>
                </a:r>
                <a:r>
                  <a:rPr lang="el-GR" sz="1700" dirty="0"/>
                  <a:t> είναι ότι η </a:t>
                </a:r>
                <a:r>
                  <a:rPr lang="el-GR" sz="1700" b="1" dirty="0"/>
                  <a:t>ζώνη μετάβασης </a:t>
                </a:r>
                <a:r>
                  <a:rPr lang="el-GR" sz="1700" dirty="0"/>
                  <a:t>μεταξύ των ζωνών διέλευσης και αποκοπής είναι </a:t>
                </a:r>
                <a:r>
                  <a:rPr lang="el-GR" sz="1700" b="1" dirty="0"/>
                  <a:t>συμμετρική </a:t>
                </a:r>
                <a:r>
                  <a:rPr lang="el-GR" sz="1700" dirty="0"/>
                  <a:t>περί </a:t>
                </a:r>
                <a:r>
                  <a:rPr lang="el-GR" sz="1700" dirty="0" smtClean="0"/>
                  <a:t>τη </a:t>
                </a:r>
                <a:r>
                  <a:rPr lang="el-GR" sz="1700" dirty="0"/>
                  <a:t>συχνότητα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700" b="0" i="1" dirty="0" smtClean="0"/>
                        </m:ctrlPr>
                      </m:sSubPr>
                      <m:e>
                        <m:r>
                          <a:rPr lang="el-GR" sz="1700" i="1" dirty="0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700" b="0" i="1" dirty="0" smtClean="0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l-GR" sz="1700" b="0" i="1" dirty="0" smtClean="0">
                        <a:latin typeface="Cambria Math"/>
                      </a:rPr>
                      <m:t>=</m:t>
                    </m:r>
                    <m:r>
                      <a:rPr lang="el-GR" sz="1700" i="1" dirty="0">
                        <a:latin typeface="Cambria Math"/>
                      </a:rPr>
                      <m:t>1/</m:t>
                    </m:r>
                    <m:r>
                      <a:rPr lang="en-US" sz="1700" b="0" i="1" dirty="0" smtClean="0">
                        <a:latin typeface="Cambria Math"/>
                      </a:rPr>
                      <m:t>2</m:t>
                    </m:r>
                    <m:r>
                      <a:rPr lang="el-GR" sz="1700" i="1" dirty="0">
                        <a:latin typeface="Cambria Math"/>
                      </a:rPr>
                      <m:t>𝑇</m:t>
                    </m:r>
                    <m:r>
                      <a:rPr lang="el-GR" sz="1700" i="1" baseline="-25000" dirty="0">
                        <a:latin typeface="Cambria Math"/>
                      </a:rPr>
                      <m:t>𝑠</m:t>
                    </m:r>
                  </m:oMath>
                </a14:m>
                <a:endParaRPr lang="el-GR" sz="1700" b="1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363272" cy="5472608"/>
              </a:xfrm>
              <a:blipFill>
                <a:blip r:embed="rId3"/>
                <a:stretch>
                  <a:fillRect l="-364" t="-446" r="-219" b="-256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 descr="http://anamorfosi.teiser.gr/ekp_yliko/e-notes/Data/comm2/main_files/image280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676" y="3739702"/>
            <a:ext cx="1870089" cy="1705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anamorfosi.teiser.gr/ekp_yliko/e-notes/Data/comm2/main_files/image281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865715"/>
            <a:ext cx="3960440" cy="1386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37581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800" dirty="0" smtClean="0"/>
              <a:t>Αντιμετώπιση της Διασυμβολικής Παρεμβολής</a:t>
            </a:r>
            <a:endParaRPr lang="el-G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algn="l"/>
            <a:r>
              <a:rPr lang="el-GR" sz="1700" dirty="0"/>
              <a:t>Διενεργώντας τη διαδικασία της δειγματοληψίας των δεδομένων τις χρονικές εκείνες στιγμές που η διασυμβολική παρεμβολή </a:t>
            </a:r>
            <a:r>
              <a:rPr lang="el-GR" sz="1700" b="1" dirty="0"/>
              <a:t>διέρχεται δια του μηδενός</a:t>
            </a:r>
            <a:r>
              <a:rPr lang="el-GR" sz="1700" dirty="0"/>
              <a:t>, η ενέργεια διασποράς των γειτονικών συμβόλων δεν επηρεάζει την τιμή του τρέχοντος συμβόλου τη στιγμή της </a:t>
            </a:r>
            <a:r>
              <a:rPr lang="el-GR" sz="1700" dirty="0" smtClean="0"/>
              <a:t>δειγματοληψίας. </a:t>
            </a:r>
            <a:endParaRPr lang="en-US" sz="1700" dirty="0" smtClean="0"/>
          </a:p>
          <a:p>
            <a:pPr algn="l"/>
            <a:r>
              <a:rPr lang="el-GR" sz="1700" dirty="0" smtClean="0"/>
              <a:t>Αυτό απαιτεί </a:t>
            </a:r>
            <a:r>
              <a:rPr lang="el-GR" sz="1700" b="1" dirty="0" smtClean="0"/>
              <a:t>εξαιρετικά ακριβή χρονισμό </a:t>
            </a:r>
            <a:r>
              <a:rPr lang="el-GR" sz="1700" b="1" dirty="0"/>
              <a:t>δειγματοληψίας </a:t>
            </a:r>
            <a:r>
              <a:rPr lang="el-GR" sz="1700" dirty="0"/>
              <a:t>στο δέκτη.</a:t>
            </a:r>
          </a:p>
          <a:p>
            <a:pPr marL="0" indent="0" algn="l">
              <a:buNone/>
            </a:pPr>
            <a:r>
              <a:rPr lang="el-GR" sz="1700" dirty="0"/>
              <a:t> </a:t>
            </a:r>
            <a:endParaRPr lang="el-GR" sz="1700" dirty="0" smtClean="0"/>
          </a:p>
          <a:p>
            <a:pPr algn="l"/>
            <a:endParaRPr lang="el-GR" sz="1700" dirty="0"/>
          </a:p>
          <a:p>
            <a:pPr algn="l"/>
            <a:endParaRPr lang="el-GR" sz="1700" dirty="0" smtClean="0"/>
          </a:p>
          <a:p>
            <a:pPr algn="l"/>
            <a:endParaRPr lang="en-US" sz="1700" dirty="0" smtClean="0"/>
          </a:p>
          <a:p>
            <a:pPr algn="l"/>
            <a:endParaRPr lang="en-US" sz="1700" dirty="0"/>
          </a:p>
          <a:p>
            <a:pPr algn="l"/>
            <a:endParaRPr lang="en-US" sz="1700" dirty="0" smtClean="0"/>
          </a:p>
          <a:p>
            <a:pPr algn="l"/>
            <a:endParaRPr lang="el-GR" sz="1700" dirty="0" smtClean="0"/>
          </a:p>
          <a:p>
            <a:pPr algn="l"/>
            <a:endParaRPr lang="en-US" sz="1700" dirty="0"/>
          </a:p>
          <a:p>
            <a:pPr algn="l"/>
            <a:endParaRPr lang="el-GR" sz="1700" dirty="0" smtClean="0"/>
          </a:p>
          <a:p>
            <a:pPr algn="l"/>
            <a:endParaRPr lang="en-US" sz="1700" dirty="0" smtClean="0"/>
          </a:p>
          <a:p>
            <a:pPr algn="l"/>
            <a:endParaRPr lang="en-US" sz="1700" dirty="0"/>
          </a:p>
          <a:p>
            <a:pPr algn="l"/>
            <a:endParaRPr lang="en-US" sz="1700" dirty="0" smtClean="0"/>
          </a:p>
          <a:p>
            <a:pPr marL="0" indent="0" algn="ctr">
              <a:buNone/>
            </a:pPr>
            <a:r>
              <a:rPr lang="el-GR" sz="1700" dirty="0" smtClean="0"/>
              <a:t>Επίτευξη </a:t>
            </a:r>
            <a:r>
              <a:rPr lang="el-GR" sz="1700" dirty="0"/>
              <a:t>μηδενικής διασυμβολικής παρεμβολής με φίλτρο Nyquist.</a:t>
            </a:r>
            <a:endParaRPr lang="el-GR" sz="1700" b="1" dirty="0"/>
          </a:p>
          <a:p>
            <a:pPr marL="0" indent="0" algn="l">
              <a:spcBef>
                <a:spcPts val="900"/>
              </a:spcBef>
              <a:buNone/>
            </a:pPr>
            <a:endParaRPr lang="el-GR" sz="1700" b="1" dirty="0" smtClean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29</a:t>
            </a:fld>
            <a:endParaRPr lang="el-GR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780928"/>
            <a:ext cx="5040560" cy="3217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7581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Σήμα Βασικής Ζώνης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Bef>
                <a:spcPts val="900"/>
              </a:spcBef>
              <a:spcAft>
                <a:spcPts val="900"/>
              </a:spcAft>
            </a:pPr>
            <a:r>
              <a:rPr lang="el-GR" sz="1800" b="1" dirty="0" smtClean="0"/>
              <a:t>Σήμα Βασικής Ζώνης</a:t>
            </a:r>
            <a:r>
              <a:rPr lang="el-GR" sz="1800" dirty="0" smtClean="0"/>
              <a:t> (</a:t>
            </a:r>
            <a:r>
              <a:rPr lang="el-GR" sz="1800" dirty="0" err="1">
                <a:hlinkClick r:id="rId2"/>
              </a:rPr>
              <a:t>baseband</a:t>
            </a:r>
            <a:r>
              <a:rPr lang="el-GR" sz="1800" dirty="0">
                <a:hlinkClick r:id="rId2"/>
              </a:rPr>
              <a:t> </a:t>
            </a:r>
            <a:r>
              <a:rPr lang="el-GR" sz="1800" dirty="0" err="1">
                <a:hlinkClick r:id="rId2"/>
              </a:rPr>
              <a:t>signal</a:t>
            </a:r>
            <a:r>
              <a:rPr lang="el-GR" sz="1800" dirty="0" smtClean="0"/>
              <a:t>): Ένα σήμα του </a:t>
            </a:r>
            <a:r>
              <a:rPr lang="el-GR" sz="1800" dirty="0"/>
              <a:t>οποίου το </a:t>
            </a:r>
            <a:r>
              <a:rPr lang="el-GR" sz="1800" dirty="0" smtClean="0"/>
              <a:t>φάσμα συχνοτήτων εκτείνεται </a:t>
            </a:r>
            <a:r>
              <a:rPr lang="el-GR" sz="1800" dirty="0"/>
              <a:t>από </a:t>
            </a:r>
            <a:r>
              <a:rPr lang="el-GR" sz="1800" dirty="0" smtClean="0"/>
              <a:t>(</a:t>
            </a:r>
            <a:r>
              <a:rPr lang="el-GR" sz="1800" dirty="0"/>
              <a:t>ή σχεδόν από) το </a:t>
            </a:r>
            <a:r>
              <a:rPr lang="en-US" sz="1800" dirty="0" smtClean="0"/>
              <a:t>DC</a:t>
            </a:r>
            <a:r>
              <a:rPr lang="el-GR" sz="1800" dirty="0" smtClean="0"/>
              <a:t> (δηλ. 0</a:t>
            </a:r>
            <a:r>
              <a:rPr lang="en-US" sz="1800" dirty="0" smtClean="0"/>
              <a:t> Hz)</a:t>
            </a:r>
            <a:r>
              <a:rPr lang="el-GR" sz="1800" dirty="0" smtClean="0"/>
              <a:t> μέχρι κάποια πεπερασμένη </a:t>
            </a:r>
            <a:r>
              <a:rPr lang="el-GR" sz="1800" b="1" dirty="0" smtClean="0"/>
              <a:t>συχνότητα αποκοπής </a:t>
            </a:r>
            <a:r>
              <a:rPr lang="el-GR" sz="1800" dirty="0" smtClean="0"/>
              <a:t>(</a:t>
            </a:r>
            <a:r>
              <a:rPr lang="en-US" sz="1800" dirty="0" smtClean="0">
                <a:hlinkClick r:id="rId3"/>
              </a:rPr>
              <a:t>cut-off frequency</a:t>
            </a:r>
            <a:r>
              <a:rPr lang="en-US" sz="1800" dirty="0" smtClean="0"/>
              <a:t>)</a:t>
            </a:r>
            <a:r>
              <a:rPr lang="el-GR" sz="1800" dirty="0" smtClean="0"/>
              <a:t>, π.χ. μερικά </a:t>
            </a:r>
            <a:r>
              <a:rPr lang="el-GR" sz="1800" dirty="0" err="1" smtClean="0"/>
              <a:t>MHz</a:t>
            </a:r>
            <a:r>
              <a:rPr lang="el-GR" sz="1800" dirty="0" smtClean="0"/>
              <a:t>.</a:t>
            </a:r>
          </a:p>
          <a:p>
            <a:pPr algn="l">
              <a:lnSpc>
                <a:spcPct val="150000"/>
              </a:lnSpc>
              <a:spcBef>
                <a:spcPts val="900"/>
              </a:spcBef>
              <a:spcAft>
                <a:spcPts val="900"/>
              </a:spcAft>
            </a:pPr>
            <a:r>
              <a:rPr lang="el-GR" sz="1800" dirty="0" smtClean="0"/>
              <a:t>Συνήθως ο όρος «βασικής ζώνης» (</a:t>
            </a:r>
            <a:r>
              <a:rPr lang="en-US" sz="1800" dirty="0" smtClean="0"/>
              <a:t>baseband)</a:t>
            </a:r>
            <a:r>
              <a:rPr lang="el-GR" sz="1800" dirty="0" smtClean="0"/>
              <a:t> </a:t>
            </a:r>
            <a:br>
              <a:rPr lang="el-GR" sz="1800" dirty="0" smtClean="0"/>
            </a:br>
            <a:r>
              <a:rPr lang="el-GR" sz="1800" dirty="0" smtClean="0"/>
              <a:t>χρησιμοποιείται για να προσδιορίσει μία περιοχή </a:t>
            </a:r>
            <a:br>
              <a:rPr lang="el-GR" sz="1800" dirty="0" smtClean="0"/>
            </a:br>
            <a:r>
              <a:rPr lang="el-GR" sz="1800" dirty="0" smtClean="0"/>
              <a:t>συχνοτήτων που ξεκινά πλησίον του μηδενός. </a:t>
            </a:r>
          </a:p>
          <a:p>
            <a:pPr algn="l">
              <a:lnSpc>
                <a:spcPct val="150000"/>
              </a:lnSpc>
              <a:spcBef>
                <a:spcPts val="900"/>
              </a:spcBef>
              <a:spcAft>
                <a:spcPts val="900"/>
              </a:spcAft>
            </a:pPr>
            <a:r>
              <a:rPr lang="el-GR" sz="1800" dirty="0" smtClean="0"/>
              <a:t>Επίσης, συχνά θεωρείται ως συνώνυμο των όρων  </a:t>
            </a:r>
            <a:br>
              <a:rPr lang="el-GR" sz="1800" dirty="0" smtClean="0"/>
            </a:br>
            <a:r>
              <a:rPr lang="el-GR" sz="1800" dirty="0" smtClean="0"/>
              <a:t>«</a:t>
            </a:r>
            <a:r>
              <a:rPr lang="el-GR" sz="1800" dirty="0" err="1" smtClean="0"/>
              <a:t>χαμηλοδιαβατό</a:t>
            </a:r>
            <a:r>
              <a:rPr lang="el-GR" sz="1800" dirty="0" smtClean="0"/>
              <a:t>» (</a:t>
            </a:r>
            <a:r>
              <a:rPr lang="en-US" sz="1800" dirty="0" err="1" smtClean="0">
                <a:hlinkClick r:id="rId4"/>
              </a:rPr>
              <a:t>lowpass</a:t>
            </a:r>
            <a:r>
              <a:rPr lang="el-GR" sz="1800" dirty="0" smtClean="0"/>
              <a:t>) ή «χωρίς διαμόρφωση»</a:t>
            </a:r>
            <a:br>
              <a:rPr lang="el-GR" sz="1800" dirty="0" smtClean="0"/>
            </a:br>
            <a:r>
              <a:rPr lang="el-GR" sz="1800" dirty="0" smtClean="0"/>
              <a:t>(</a:t>
            </a:r>
            <a:r>
              <a:rPr lang="en-US" sz="1800" dirty="0" smtClean="0"/>
              <a:t>non-modulated</a:t>
            </a:r>
            <a:r>
              <a:rPr lang="el-GR" sz="1800" dirty="0" smtClean="0"/>
              <a:t>)</a:t>
            </a:r>
            <a:r>
              <a:rPr lang="en-US" sz="1800" dirty="0" smtClean="0"/>
              <a:t>, </a:t>
            </a:r>
            <a:r>
              <a:rPr lang="el-GR" sz="1800" dirty="0" smtClean="0"/>
              <a:t>και αντιδιαστέλλεται με τον όρο </a:t>
            </a:r>
            <a:br>
              <a:rPr lang="el-GR" sz="1800" dirty="0" smtClean="0"/>
            </a:br>
            <a:r>
              <a:rPr lang="el-GR" sz="1800" dirty="0" smtClean="0"/>
              <a:t>«διαμορφωμένο σήμα» (</a:t>
            </a:r>
            <a:r>
              <a:rPr lang="en-US" sz="1800" dirty="0" smtClean="0">
                <a:hlinkClick r:id="rId5" tooltip="Modulation"/>
              </a:rPr>
              <a:t>carrier-modulated</a:t>
            </a:r>
            <a:r>
              <a:rPr lang="el-GR" sz="1800" dirty="0" smtClean="0"/>
              <a:t>)</a:t>
            </a:r>
            <a:endParaRPr lang="el-GR" sz="1800" dirty="0"/>
          </a:p>
        </p:txBody>
      </p:sp>
      <p:pic>
        <p:nvPicPr>
          <p:cNvPr id="1026" name="Picture 2" descr="http://upload.wikimedia.org/wikipedia/commons/thumb/9/92/Bandlimited2.svg/300px-Bandlimited2.svg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108683"/>
            <a:ext cx="3289548" cy="2343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15791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Φίλτρα υψωμένου συνημιτόνου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spcBef>
                    <a:spcPts val="300"/>
                  </a:spcBef>
                </a:pPr>
                <a:r>
                  <a:rPr lang="el-GR" sz="1600" dirty="0" smtClean="0"/>
                  <a:t>Τα φίλτρα </a:t>
                </a:r>
                <a:r>
                  <a:rPr lang="el-GR" sz="1600" b="1" dirty="0"/>
                  <a:t>υψωμένου συνημιτόνου </a:t>
                </a:r>
                <a:r>
                  <a:rPr lang="el-GR" sz="1600" dirty="0" smtClean="0"/>
                  <a:t>(</a:t>
                </a:r>
                <a:r>
                  <a:rPr lang="en-US" sz="1600" dirty="0" smtClean="0">
                    <a:hlinkClick r:id="rId2"/>
                  </a:rPr>
                  <a:t>raised cosine filters</a:t>
                </a:r>
                <a:r>
                  <a:rPr lang="en-US" sz="1600" dirty="0" smtClean="0"/>
                  <a:t>) </a:t>
                </a:r>
                <a:r>
                  <a:rPr lang="el-GR" sz="1600" dirty="0" smtClean="0"/>
                  <a:t>αποτελούν </a:t>
                </a:r>
                <a:r>
                  <a:rPr lang="el-GR" sz="1600" dirty="0"/>
                  <a:t>μια δημοφιλή υλοποίηση των φίλτρων Nyquist. </a:t>
                </a:r>
                <a:endParaRPr lang="el-GR" sz="1600" dirty="0" smtClean="0"/>
              </a:p>
              <a:p>
                <a:pPr algn="l">
                  <a:spcBef>
                    <a:spcPts val="300"/>
                  </a:spcBef>
                </a:pPr>
                <a:r>
                  <a:rPr lang="el-GR" sz="1600" dirty="0" smtClean="0"/>
                  <a:t>Ονομάζονται έτσι επειδή το </a:t>
                </a:r>
                <a:r>
                  <a:rPr lang="el-GR" sz="1600" dirty="0"/>
                  <a:t>σχήμα της ζώνης </a:t>
                </a:r>
                <a:r>
                  <a:rPr lang="el-GR" sz="1600" dirty="0" smtClean="0"/>
                  <a:t>μετάβασης </a:t>
                </a:r>
                <a:r>
                  <a:rPr lang="el-GR" sz="1600" dirty="0"/>
                  <a:t>μοιάζει με τμήμα της κυματομορφής ενός συνημιτόνου. </a:t>
                </a:r>
                <a:endParaRPr lang="en-US" sz="1600" dirty="0" smtClean="0"/>
              </a:p>
              <a:p>
                <a:pPr algn="l">
                  <a:spcBef>
                    <a:spcPts val="300"/>
                  </a:spcBef>
                </a:pPr>
                <a:r>
                  <a:rPr lang="el-GR" sz="1600" dirty="0" smtClean="0"/>
                  <a:t>Η </a:t>
                </a:r>
                <a:r>
                  <a:rPr lang="el-GR" sz="1600" dirty="0"/>
                  <a:t>οξύτητα του φίλτρου ελέγχεται από τον </a:t>
                </a:r>
                <a:r>
                  <a:rPr lang="el-GR" sz="1600" b="1" dirty="0"/>
                  <a:t>παράγοντα </a:t>
                </a:r>
                <a:r>
                  <a:rPr lang="el-GR" sz="1600" b="1" dirty="0" smtClean="0"/>
                  <a:t>κλίσης </a:t>
                </a:r>
                <a:r>
                  <a:rPr lang="en-US" sz="1600" b="1" dirty="0" smtClean="0"/>
                  <a:t>(</a:t>
                </a:r>
                <a:r>
                  <a:rPr lang="el-GR" sz="1600" b="1" dirty="0" smtClean="0"/>
                  <a:t>α) </a:t>
                </a:r>
                <a:r>
                  <a:rPr lang="en-US" sz="1600" dirty="0" smtClean="0"/>
                  <a:t>(</a:t>
                </a:r>
                <a:r>
                  <a:rPr lang="en-US" sz="1600" dirty="0" smtClean="0">
                    <a:hlinkClick r:id="rId3"/>
                  </a:rPr>
                  <a:t>roll-off factor</a:t>
                </a:r>
                <a:r>
                  <a:rPr lang="en-US" sz="1600" dirty="0" smtClean="0"/>
                  <a:t>)</a:t>
                </a:r>
                <a:r>
                  <a:rPr lang="el-GR" sz="1600" dirty="0" smtClean="0"/>
                  <a:t>. </a:t>
                </a:r>
              </a:p>
              <a:p>
                <a:pPr algn="l">
                  <a:spcBef>
                    <a:spcPts val="300"/>
                  </a:spcBef>
                </a:pPr>
                <a:endParaRPr lang="el-GR" sz="1600" dirty="0"/>
              </a:p>
              <a:p>
                <a:pPr algn="l">
                  <a:spcBef>
                    <a:spcPts val="300"/>
                  </a:spcBef>
                </a:pPr>
                <a:endParaRPr lang="el-GR" sz="1600" dirty="0" smtClean="0"/>
              </a:p>
              <a:p>
                <a:pPr algn="l">
                  <a:spcBef>
                    <a:spcPts val="300"/>
                  </a:spcBef>
                </a:pPr>
                <a:endParaRPr lang="el-GR" sz="1600" dirty="0" smtClean="0"/>
              </a:p>
              <a:p>
                <a:pPr algn="l">
                  <a:spcBef>
                    <a:spcPts val="300"/>
                  </a:spcBef>
                </a:pPr>
                <a:endParaRPr lang="el-GR" sz="1600" dirty="0"/>
              </a:p>
              <a:p>
                <a:pPr algn="l">
                  <a:spcBef>
                    <a:spcPts val="300"/>
                  </a:spcBef>
                </a:pPr>
                <a:endParaRPr lang="el-GR" sz="1600" dirty="0" smtClean="0"/>
              </a:p>
              <a:p>
                <a:pPr algn="l">
                  <a:spcBef>
                    <a:spcPts val="300"/>
                  </a:spcBef>
                </a:pPr>
                <a:endParaRPr lang="el-GR" sz="1600" dirty="0"/>
              </a:p>
              <a:p>
                <a:pPr algn="l">
                  <a:spcBef>
                    <a:spcPts val="300"/>
                  </a:spcBef>
                </a:pPr>
                <a:endParaRPr lang="el-GR" sz="1600" dirty="0" smtClean="0"/>
              </a:p>
              <a:p>
                <a:pPr algn="l">
                  <a:spcBef>
                    <a:spcPts val="300"/>
                  </a:spcBef>
                </a:pPr>
                <a:endParaRPr lang="en-US" sz="1600" b="1" dirty="0"/>
              </a:p>
              <a:p>
                <a:pPr algn="l">
                  <a:spcBef>
                    <a:spcPts val="300"/>
                  </a:spcBef>
                </a:pPr>
                <a:endParaRPr lang="en-US" sz="1600" b="1" dirty="0"/>
              </a:p>
              <a:p>
                <a:pPr marL="0" indent="0" algn="ctr">
                  <a:spcBef>
                    <a:spcPts val="300"/>
                  </a:spcBef>
                  <a:buNone/>
                </a:pPr>
                <a:r>
                  <a:rPr lang="el-GR" sz="1600" dirty="0"/>
                  <a:t>Απόκριση συχνότητας</a:t>
                </a:r>
                <a:r>
                  <a:rPr lang="en-US" sz="1600" dirty="0"/>
                  <a:t>		</a:t>
                </a:r>
                <a:r>
                  <a:rPr lang="el-GR" sz="1600" dirty="0"/>
                  <a:t>Κρουστική απόκριση</a:t>
                </a:r>
                <a:endParaRPr lang="en-US" sz="1600" b="1" dirty="0"/>
              </a:p>
              <a:p>
                <a:pPr algn="l">
                  <a:spcBef>
                    <a:spcPts val="300"/>
                  </a:spcBef>
                </a:pPr>
                <a:endParaRPr lang="el-GR" sz="1600" dirty="0" smtClean="0"/>
              </a:p>
              <a:p>
                <a:pPr algn="l">
                  <a:spcBef>
                    <a:spcPts val="300"/>
                  </a:spcBef>
                </a:pPr>
                <a:r>
                  <a:rPr lang="el-GR" sz="1600" dirty="0" smtClean="0"/>
                  <a:t>Το εύρος ζώνης </a:t>
                </a:r>
                <a:r>
                  <a:rPr lang="el-GR" sz="1600" b="1" dirty="0" smtClean="0"/>
                  <a:t>Β</a:t>
                </a:r>
                <a:r>
                  <a:rPr lang="el-GR" sz="1600" dirty="0" smtClean="0"/>
                  <a:t> που καταλαμβάνεται από ένα σήμα δεδομένων που έχει φιλτραριστεί από φίλτρο υψωμένου συνημίτονου, είναι αυξημένο από την ελάχιστη τιμή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i="0" dirty="0" smtClean="0">
                            <a:latin typeface="Cambria Math"/>
                          </a:rPr>
                          <m:t>Β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1600" i="0" dirty="0" smtClean="0">
                            <a:latin typeface="Cambria Math"/>
                          </a:rPr>
                          <m:t>ΜΙΝ</m:t>
                        </m:r>
                      </m:sub>
                    </m:sSub>
                    <m:r>
                      <a:rPr lang="el-GR" sz="1600" b="0" i="0" dirty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600" b="1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1600" b="1" i="1" dirty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n-US" sz="1600" b="1" i="1" dirty="0">
                            <a:latin typeface="Cambria Math"/>
                          </a:rPr>
                          <m:t>𝟐</m:t>
                        </m:r>
                        <m:r>
                          <a:rPr lang="en-US" sz="1600" b="1" i="1" dirty="0">
                            <a:latin typeface="Cambria Math"/>
                          </a:rPr>
                          <m:t> </m:t>
                        </m:r>
                        <m:sSub>
                          <m:sSubPr>
                            <m:ctrlPr>
                              <a:rPr lang="en-US" sz="1600" b="1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dirty="0">
                                <a:latin typeface="Cambria Math"/>
                              </a:rPr>
                              <m:t>𝑻</m:t>
                            </m:r>
                          </m:e>
                          <m:sub>
                            <m:r>
                              <a:rPr lang="en-US" sz="1600" b="1" i="1" dirty="0">
                                <a:latin typeface="Cambria Math"/>
                              </a:rPr>
                              <m:t>𝑺</m:t>
                            </m:r>
                          </m:sub>
                        </m:sSub>
                      </m:den>
                    </m:f>
                  </m:oMath>
                </a14:m>
                <a:r>
                  <a:rPr lang="el-GR" sz="1600" dirty="0" smtClean="0"/>
                  <a:t> και ισούται με </a:t>
                </a:r>
                <a14:m>
                  <m:oMath xmlns:m="http://schemas.openxmlformats.org/officeDocument/2006/math">
                    <m:r>
                      <a:rPr lang="el-GR" sz="1600" b="1" i="0" dirty="0" smtClean="0">
                        <a:latin typeface="Cambria Math"/>
                      </a:rPr>
                      <m:t>𝚩</m:t>
                    </m:r>
                    <m:r>
                      <a:rPr lang="el-GR" sz="1600" b="1" i="1" dirty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600" b="1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1600" b="1" i="1" dirty="0" smtClean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n-US" sz="1600" b="1" i="1" dirty="0" smtClean="0">
                            <a:latin typeface="Cambria Math"/>
                          </a:rPr>
                          <m:t>𝟐</m:t>
                        </m:r>
                        <m:r>
                          <a:rPr lang="en-US" sz="1600" b="1" i="1" dirty="0" smtClean="0">
                            <a:latin typeface="Cambria Math"/>
                          </a:rPr>
                          <m:t> </m:t>
                        </m:r>
                        <m:sSub>
                          <m:sSubPr>
                            <m:ctrlPr>
                              <a:rPr lang="en-US" sz="1600" b="1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dirty="0" smtClean="0">
                                <a:latin typeface="Cambria Math"/>
                              </a:rPr>
                              <m:t>𝑻</m:t>
                            </m:r>
                          </m:e>
                          <m:sub>
                            <m:r>
                              <a:rPr lang="en-US" sz="1600" b="1" i="1" dirty="0" smtClean="0">
                                <a:latin typeface="Cambria Math"/>
                              </a:rPr>
                              <m:t>𝑺</m:t>
                            </m:r>
                          </m:sub>
                        </m:sSub>
                      </m:den>
                    </m:f>
                    <m:r>
                      <a:rPr lang="el-GR" sz="1600" b="1" i="1" dirty="0">
                        <a:latin typeface="Cambria Math"/>
                      </a:rPr>
                      <m:t>(</m:t>
                    </m:r>
                    <m:r>
                      <a:rPr lang="el-GR" sz="1600" b="1" i="1" dirty="0">
                        <a:latin typeface="Cambria Math"/>
                      </a:rPr>
                      <m:t>𝟏</m:t>
                    </m:r>
                    <m:r>
                      <a:rPr lang="el-GR" sz="1600" b="1" i="1" dirty="0">
                        <a:latin typeface="Cambria Math"/>
                      </a:rPr>
                      <m:t>+</m:t>
                    </m:r>
                    <m:r>
                      <a:rPr lang="el-GR" sz="1600" b="1" i="1" dirty="0">
                        <a:latin typeface="Cambria Math"/>
                      </a:rPr>
                      <m:t>𝜶</m:t>
                    </m:r>
                    <m:r>
                      <a:rPr lang="el-GR" sz="1600" b="1" i="1" dirty="0">
                        <a:latin typeface="Cambria Math"/>
                      </a:rPr>
                      <m:t>)</m:t>
                    </m:r>
                  </m:oMath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4"/>
                <a:stretch>
                  <a:fillRect l="-222" t="-446" b="-111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6" name="Picture 2" descr="http://anamorfosi.teiser.gr/ekp_yliko/e-notes/Data/comm2/main_files/image29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6217" y="2633769"/>
            <a:ext cx="2513735" cy="2253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anamorfosi.teiser.gr/ekp_yliko/e-notes/Data/comm2/main_files/image29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2601" y="2564904"/>
            <a:ext cx="2513735" cy="2304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94105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4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Ποιες από τις παρακάτω αποκρίσεις φίλτρων εμφανίζουν τις σωστές ιδιότητες για την επίτευξη μηδενικής διασυμβολικής παρεμβολής;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Το κριτήριο </a:t>
                </a:r>
                <a:r>
                  <a:rPr lang="en-US" sz="1800" dirty="0" smtClean="0"/>
                  <a:t>Nyquist </a:t>
                </a:r>
                <a:r>
                  <a:rPr lang="el-GR" sz="1800" dirty="0" smtClean="0"/>
                  <a:t>για την επίτευξη μηδενικής διασυμβολικής παρεμβολής ορίζει η </a:t>
                </a:r>
                <a:r>
                  <a:rPr lang="el-GR" sz="1800" b="1" dirty="0"/>
                  <a:t>ζώνη μετάβασης </a:t>
                </a:r>
                <a:r>
                  <a:rPr lang="el-GR" sz="1800" dirty="0"/>
                  <a:t>μεταξύ των ζωνών διέλευσης και αποκοπής είναι </a:t>
                </a:r>
                <a:r>
                  <a:rPr lang="el-GR" sz="1800" b="1" dirty="0"/>
                  <a:t>συμμετρική </a:t>
                </a:r>
                <a:r>
                  <a:rPr lang="el-GR" sz="1800" dirty="0"/>
                  <a:t>περί τη </a:t>
                </a:r>
                <a:r>
                  <a:rPr lang="el-GR" sz="1800" dirty="0" smtClean="0"/>
                  <a:t>συχνότητα</a:t>
                </a:r>
                <a:r>
                  <a:rPr lang="en-US" sz="18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 dirty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800" i="1" dirty="0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l-GR" sz="1800" i="1" dirty="0">
                        <a:latin typeface="Cambria Math"/>
                      </a:rPr>
                      <m:t>=1/</m:t>
                    </m:r>
                    <m:r>
                      <a:rPr lang="en-US" sz="1800" i="1" dirty="0">
                        <a:latin typeface="Cambria Math"/>
                      </a:rPr>
                      <m:t>2</m:t>
                    </m:r>
                    <m:r>
                      <a:rPr lang="el-GR" sz="1800" i="1" dirty="0">
                        <a:latin typeface="Cambria Math"/>
                      </a:rPr>
                      <m:t>𝑇</m:t>
                    </m:r>
                    <m:r>
                      <a:rPr lang="el-GR" sz="1800" i="1" baseline="-25000" dirty="0">
                        <a:latin typeface="Cambria Math"/>
                      </a:rPr>
                      <m:t>𝑠</m:t>
                    </m:r>
                  </m:oMath>
                </a14:m>
                <a:r>
                  <a:rPr lang="en-US" sz="1800" dirty="0" smtClean="0"/>
                  <a:t>. </a:t>
                </a: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Με άλλα λόγια ότι η απόκριση πλάτους πρέπει να είναι συμμετρική ως προς μία συχνότητα ίση με το μισό της περιόδου των συμβόλων. 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Παρατηρούμε ότι αυτό ισχύει μόνο για το σχήμα (Β).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 r="-103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31</a:t>
            </a:fld>
            <a:endParaRPr lang="el-GR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331" y="1989426"/>
            <a:ext cx="8292133" cy="1583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8751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5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1200"/>
                  </a:spcAft>
                  <a:buNone/>
                </a:pPr>
                <a:r>
                  <a:rPr lang="el-GR" sz="1600" dirty="0" smtClean="0"/>
                  <a:t>Μία ακολουθία δεδομένων 4 επιπέδων βασικής ζώνης έχει περίοδο συμβόλων </a:t>
                </a:r>
                <a14:m>
                  <m:oMath xmlns:m="http://schemas.openxmlformats.org/officeDocument/2006/math">
                    <m:r>
                      <a:rPr lang="el-GR" sz="1600" i="1" dirty="0" smtClean="0">
                        <a:latin typeface="Cambria Math"/>
                      </a:rPr>
                      <m:t>100 </m:t>
                    </m:r>
                    <m:r>
                      <a:rPr lang="el-GR" sz="1600" i="1" dirty="0" smtClean="0">
                        <a:latin typeface="Cambria Math"/>
                      </a:rPr>
                      <m:t>𝜇</m:t>
                    </m:r>
                    <m:r>
                      <a:rPr lang="en-US" sz="1600" i="1" dirty="0" smtClean="0">
                        <a:latin typeface="Cambria Math"/>
                      </a:rPr>
                      <m:t>𝑠</m:t>
                    </m:r>
                  </m:oMath>
                </a14:m>
                <a:r>
                  <a:rPr lang="en-US" sz="1600" dirty="0" smtClean="0"/>
                  <a:t>. (</a:t>
                </a:r>
                <a:r>
                  <a:rPr lang="el-GR" sz="1600" dirty="0" smtClean="0"/>
                  <a:t>α) Ποιο είναι το ελάχιστο εύρος ζώνης που απαιτείται για εκπομπή, θεωρώντας ότι </a:t>
                </a:r>
                <a:r>
                  <a:rPr lang="el-GR" sz="1600" dirty="0" err="1" smtClean="0"/>
                  <a:t>χρησιμο</a:t>
                </a:r>
                <a:r>
                  <a:rPr lang="el-GR" sz="1600" dirty="0" smtClean="0"/>
                  <a:t>-ποιείται φίλτρο υψωμένου συνημιτόνου με </a:t>
                </a:r>
                <a14:m>
                  <m:oMath xmlns:m="http://schemas.openxmlformats.org/officeDocument/2006/math">
                    <m:r>
                      <a:rPr lang="el-GR" sz="1600" i="1" dirty="0" smtClean="0">
                        <a:latin typeface="Cambria Math"/>
                      </a:rPr>
                      <m:t>𝛼</m:t>
                    </m:r>
                    <m:r>
                      <a:rPr lang="el-GR" sz="1600" i="1" dirty="0" smtClean="0">
                        <a:latin typeface="Cambria Math"/>
                      </a:rPr>
                      <m:t>=0,3</m:t>
                    </m:r>
                  </m:oMath>
                </a14:m>
                <a:r>
                  <a:rPr lang="el-GR" sz="1600" dirty="0" smtClean="0"/>
                  <a:t>; (β) Πόσος χρόνος χρειάζεται για τη μετάδοση </a:t>
                </a:r>
                <a14:m>
                  <m:oMath xmlns:m="http://schemas.openxmlformats.org/officeDocument/2006/math">
                    <m:r>
                      <a:rPr lang="el-GR" sz="1600" i="1" dirty="0" smtClean="0">
                        <a:latin typeface="Cambria Math"/>
                      </a:rPr>
                      <m:t>1.000.000 </m:t>
                    </m:r>
                    <m:r>
                      <a:rPr lang="en-US" sz="1600" i="1" dirty="0" smtClean="0">
                        <a:latin typeface="Cambria Math"/>
                      </a:rPr>
                      <m:t>𝑏𝑖𝑡𝑠</m:t>
                    </m:r>
                  </m:oMath>
                </a14:m>
                <a:r>
                  <a:rPr lang="el-GR" sz="1600" dirty="0" smtClean="0"/>
                  <a:t>; (γ) Αν απαιτείται η μετάδοση της πληροφορίας στο μισό χρόνο, πόσες καταστάσεις συμβόλων θα απαιτούνταν ώστε να διατηρηθεί ταυτόχρονα το ίδιο εύρος ζώνης μετάδοσης;</a:t>
                </a:r>
                <a:endParaRPr lang="el-GR" sz="1600" dirty="0"/>
              </a:p>
              <a:p>
                <a:pPr marL="0" indent="0" algn="l">
                  <a:spcBef>
                    <a:spcPts val="600"/>
                  </a:spcBef>
                  <a:spcAft>
                    <a:spcPts val="1200"/>
                  </a:spcAft>
                  <a:buNone/>
                </a:pPr>
                <a:r>
                  <a:rPr lang="el-GR" sz="1600" b="1" u="sng" dirty="0"/>
                  <a:t>Απάντηση</a:t>
                </a:r>
                <a:r>
                  <a:rPr lang="el-GR" sz="1600" dirty="0"/>
                  <a:t>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1200"/>
                  </a:spcAft>
                  <a:buNone/>
                </a:pPr>
                <a:r>
                  <a:rPr lang="el-GR" sz="1600" dirty="0" smtClean="0"/>
                  <a:t>(α) Το ελάχιστο εύρος ζώνης που απαιτείται για την εκπομπή είναι το ήμισυ του ρυθμού της εκπομπής των συμβόλων σε βασική ζώνη για ιδανικό ορθογώνιο φίλτρο </a:t>
                </a:r>
                <a14:m>
                  <m:oMath xmlns:m="http://schemas.openxmlformats.org/officeDocument/2006/math">
                    <m:r>
                      <a:rPr lang="el-GR" sz="1600" i="1" dirty="0" smtClean="0">
                        <a:latin typeface="Cambria Math"/>
                      </a:rPr>
                      <m:t>(</m:t>
                    </m:r>
                    <m:r>
                      <a:rPr lang="el-GR" sz="1600" i="1" dirty="0" err="1" smtClean="0">
                        <a:latin typeface="Cambria Math"/>
                      </a:rPr>
                      <m:t>𝛼</m:t>
                    </m:r>
                    <m:r>
                      <a:rPr lang="el-GR" sz="1600" i="1" dirty="0" err="1" smtClean="0">
                        <a:latin typeface="Cambria Math"/>
                      </a:rPr>
                      <m:t>=0). </m:t>
                    </m:r>
                  </m:oMath>
                </a14:m>
                <a:r>
                  <a:rPr lang="el-GR" sz="1600" dirty="0" smtClean="0"/>
                  <a:t> Για </a:t>
                </a:r>
                <a:br>
                  <a:rPr lang="el-GR" sz="1600" dirty="0" smtClean="0"/>
                </a:br>
                <a14:m>
                  <m:oMath xmlns:m="http://schemas.openxmlformats.org/officeDocument/2006/math">
                    <m:r>
                      <a:rPr lang="el-GR" sz="1600" i="1" dirty="0" smtClean="0">
                        <a:latin typeface="Cambria Math"/>
                      </a:rPr>
                      <m:t>𝛼</m:t>
                    </m:r>
                    <m:r>
                      <a:rPr lang="el-GR" sz="1600" i="1" dirty="0" smtClean="0">
                        <a:latin typeface="Cambria Math"/>
                      </a:rPr>
                      <m:t>=0,3</m:t>
                    </m:r>
                  </m:oMath>
                </a14:m>
                <a:r>
                  <a:rPr lang="el-GR" sz="1600" dirty="0" smtClean="0"/>
                  <a:t> το εύρος ζώνης πρέπει να αυξηθεί κατά ένα παράγοντα </a:t>
                </a:r>
                <a14:m>
                  <m:oMath xmlns:m="http://schemas.openxmlformats.org/officeDocument/2006/math">
                    <m:r>
                      <a:rPr lang="el-GR" sz="1600" i="1" dirty="0" smtClean="0">
                        <a:latin typeface="Cambria Math"/>
                      </a:rPr>
                      <m:t>(1+</m:t>
                    </m:r>
                    <m:r>
                      <a:rPr lang="el-GR" sz="1600" i="1" dirty="0" smtClean="0">
                        <a:latin typeface="Cambria Math"/>
                      </a:rPr>
                      <m:t>𝛼</m:t>
                    </m:r>
                    <m:r>
                      <a:rPr lang="el-GR" sz="1600" i="1" dirty="0" smtClean="0">
                        <a:latin typeface="Cambria Math"/>
                      </a:rPr>
                      <m:t>). </m:t>
                    </m:r>
                  </m:oMath>
                </a14:m>
                <a:r>
                  <a:rPr lang="el-GR" sz="1600" dirty="0" smtClean="0"/>
                  <a:t>Άρα για περίοδο συμβόλων </a:t>
                </a:r>
                <a14:m>
                  <m:oMath xmlns:m="http://schemas.openxmlformats.org/officeDocument/2006/math">
                    <m:r>
                      <a:rPr lang="el-GR" sz="1600" i="1" dirty="0" smtClean="0">
                        <a:latin typeface="Cambria Math"/>
                      </a:rPr>
                      <m:t>100 </m:t>
                    </m:r>
                    <m:r>
                      <a:rPr lang="el-GR" sz="1600" i="1" dirty="0" smtClean="0">
                        <a:latin typeface="Cambria Math"/>
                      </a:rPr>
                      <m:t>𝜇</m:t>
                    </m:r>
                    <m:r>
                      <a:rPr lang="en-US" sz="1600" i="1" dirty="0" smtClean="0">
                        <a:latin typeface="Cambria Math"/>
                      </a:rPr>
                      <m:t>𝑠</m:t>
                    </m:r>
                  </m:oMath>
                </a14:m>
                <a:r>
                  <a:rPr lang="el-GR" sz="1600" dirty="0" smtClean="0"/>
                  <a:t> ο ρυθμός εκπομπής συμβόλων είναι </a:t>
                </a:r>
                <a14:m>
                  <m:oMath xmlns:m="http://schemas.openxmlformats.org/officeDocument/2006/math">
                    <m:r>
                      <a:rPr lang="el-GR" sz="1600" i="1" dirty="0" smtClean="0">
                        <a:latin typeface="Cambria Math"/>
                      </a:rPr>
                      <m:t>10.000 </m:t>
                    </m:r>
                    <m:r>
                      <a:rPr lang="en-US" sz="1600" i="1" dirty="0" smtClean="0">
                        <a:latin typeface="Cambria Math"/>
                      </a:rPr>
                      <m:t>𝑠𝑦𝑚𝑏𝑜𝑙𝑠</m:t>
                    </m:r>
                    <m:r>
                      <a:rPr lang="en-US" sz="1600" i="1" dirty="0" smtClean="0">
                        <a:latin typeface="Cambria Math"/>
                      </a:rPr>
                      <m:t>/</m:t>
                    </m:r>
                    <m:r>
                      <a:rPr lang="en-US" sz="1600" i="1" dirty="0" smtClean="0">
                        <a:latin typeface="Cambria Math"/>
                      </a:rPr>
                      <m:t>𝑠</m:t>
                    </m:r>
                    <m:r>
                      <a:rPr lang="el-GR" sz="1600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l-GR" sz="1600" dirty="0" smtClean="0"/>
                  <a:t>και επομένως το απαιτούμενο εύρος ζώνης είναι </a:t>
                </a:r>
                <a14:m>
                  <m:oMath xmlns:m="http://schemas.openxmlformats.org/officeDocument/2006/math">
                    <m:r>
                      <a:rPr lang="el-GR" sz="1600" i="1" dirty="0" smtClean="0">
                        <a:latin typeface="Cambria Math"/>
                      </a:rPr>
                      <m:t>5.000 </m:t>
                    </m:r>
                    <m:r>
                      <a:rPr lang="en-US" sz="1600" i="1" dirty="0" smtClean="0">
                        <a:latin typeface="Cambria Math"/>
                      </a:rPr>
                      <m:t>𝑥</m:t>
                    </m:r>
                    <m:r>
                      <a:rPr lang="en-US" sz="1600" i="1" dirty="0" smtClean="0">
                        <a:latin typeface="Cambria Math"/>
                      </a:rPr>
                      <m:t> (1+</m:t>
                    </m:r>
                    <m:r>
                      <a:rPr lang="el-GR" sz="1600" i="1" dirty="0" smtClean="0">
                        <a:latin typeface="Cambria Math"/>
                      </a:rPr>
                      <m:t>𝛼</m:t>
                    </m:r>
                    <m:r>
                      <a:rPr lang="el-GR" sz="1600" i="1" dirty="0" smtClean="0">
                        <a:latin typeface="Cambria Math"/>
                      </a:rPr>
                      <m:t>)=6.500 </m:t>
                    </m:r>
                    <m:r>
                      <a:rPr lang="en-US" sz="1600" i="1" dirty="0" smtClean="0">
                        <a:latin typeface="Cambria Math"/>
                      </a:rPr>
                      <m:t>𝐻𝑧</m:t>
                    </m:r>
                  </m:oMath>
                </a14:m>
                <a:r>
                  <a:rPr lang="en-US" sz="1600" dirty="0" smtClean="0"/>
                  <a:t>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1200"/>
                  </a:spcAft>
                  <a:buNone/>
                </a:pPr>
                <a:r>
                  <a:rPr lang="el-GR" sz="1600" dirty="0" smtClean="0"/>
                  <a:t>(β) Με σηματοδοσία 4 επιπέδων κωδικοποιούνται 2 </a:t>
                </a:r>
                <a:r>
                  <a:rPr lang="en-US" sz="1600" dirty="0" smtClean="0"/>
                  <a:t>bit</a:t>
                </a:r>
                <a:r>
                  <a:rPr lang="el-GR" sz="1600" dirty="0" smtClean="0"/>
                  <a:t> ανά σύμβολο, οπότε ο ρυθμός των </a:t>
                </a:r>
                <a:r>
                  <a:rPr lang="en-US" sz="1600" dirty="0" smtClean="0"/>
                  <a:t>bits</a:t>
                </a:r>
                <a:r>
                  <a:rPr lang="el-GR" sz="1600" dirty="0" smtClean="0"/>
                  <a:t> είναι διπλάσιος του ρυθμού εκπομπής συμβόλων, δηλ. </a:t>
                </a:r>
                <a14:m>
                  <m:oMath xmlns:m="http://schemas.openxmlformats.org/officeDocument/2006/math">
                    <m:r>
                      <a:rPr lang="el-GR" sz="1600" i="1" dirty="0" smtClean="0">
                        <a:latin typeface="Cambria Math"/>
                      </a:rPr>
                      <m:t>20 </m:t>
                    </m:r>
                    <m:r>
                      <a:rPr lang="en-US" sz="1600" i="1" dirty="0" smtClean="0">
                        <a:latin typeface="Cambria Math"/>
                      </a:rPr>
                      <m:t>𝑘𝑏𝑝𝑠</m:t>
                    </m:r>
                  </m:oMath>
                </a14:m>
                <a:r>
                  <a:rPr lang="en-US" sz="1600" dirty="0" smtClean="0"/>
                  <a:t>.</a:t>
                </a:r>
                <a:r>
                  <a:rPr lang="el-GR" sz="1600" dirty="0" smtClean="0"/>
                  <a:t> Ο χρόνος που απαιτείται για να αποσταλούν </a:t>
                </a:r>
                <a14:m>
                  <m:oMath xmlns:m="http://schemas.openxmlformats.org/officeDocument/2006/math">
                    <m:r>
                      <a:rPr lang="el-GR" sz="1600" i="1" dirty="0" smtClean="0">
                        <a:latin typeface="Cambria Math"/>
                      </a:rPr>
                      <m:t>1.000.000 </m:t>
                    </m:r>
                    <m:r>
                      <a:rPr lang="en-US" sz="1600" i="1" dirty="0" smtClean="0">
                        <a:latin typeface="Cambria Math"/>
                      </a:rPr>
                      <m:t>𝑏𝑖𝑡𝑠</m:t>
                    </m:r>
                    <m:r>
                      <a:rPr lang="el-GR" sz="1600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l-GR" sz="1600" dirty="0" smtClean="0"/>
                  <a:t>είναι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1.000.000 (</m:t>
                    </m:r>
                    <m:r>
                      <a:rPr lang="en-US" sz="1600" i="1" dirty="0" smtClean="0">
                        <a:latin typeface="Cambria Math"/>
                      </a:rPr>
                      <m:t>𝑏𝑖𝑡𝑠</m:t>
                    </m:r>
                    <m:r>
                      <a:rPr lang="en-US" sz="1600" i="1" dirty="0" smtClean="0">
                        <a:latin typeface="Cambria Math"/>
                      </a:rPr>
                      <m:t>) / 20.000 (</m:t>
                    </m:r>
                    <m:r>
                      <a:rPr lang="en-US" sz="1600" i="1" dirty="0" smtClean="0">
                        <a:latin typeface="Cambria Math"/>
                      </a:rPr>
                      <m:t>𝑏𝑖𝑡𝑠</m:t>
                    </m:r>
                    <m:r>
                      <a:rPr lang="en-US" sz="1600" i="1" dirty="0" smtClean="0">
                        <a:latin typeface="Cambria Math"/>
                      </a:rPr>
                      <m:t>/</m:t>
                    </m:r>
                    <m:r>
                      <a:rPr lang="en-US" sz="1600" i="1" dirty="0" smtClean="0">
                        <a:latin typeface="Cambria Math"/>
                      </a:rPr>
                      <m:t>𝑠</m:t>
                    </m:r>
                    <m:r>
                      <a:rPr lang="en-US" sz="1600" i="1" dirty="0" smtClean="0">
                        <a:latin typeface="Cambria Math"/>
                      </a:rPr>
                      <m:t>) = 50 </m:t>
                    </m:r>
                    <m:r>
                      <a:rPr lang="en-US" sz="1600" i="1" dirty="0" smtClean="0">
                        <a:latin typeface="Cambria Math"/>
                      </a:rPr>
                      <m:t>𝑠</m:t>
                    </m:r>
                  </m:oMath>
                </a14:m>
                <a:r>
                  <a:rPr lang="el-GR" sz="1600" dirty="0" smtClean="0"/>
                  <a:t>.</a:t>
                </a:r>
                <a:endParaRPr lang="en-US" sz="1600" dirty="0"/>
              </a:p>
              <a:p>
                <a:pPr marL="0" indent="0" algn="l">
                  <a:spcBef>
                    <a:spcPts val="600"/>
                  </a:spcBef>
                  <a:spcAft>
                    <a:spcPts val="1200"/>
                  </a:spcAft>
                  <a:buNone/>
                </a:pPr>
                <a:r>
                  <a:rPr lang="el-GR" sz="1600" dirty="0" smtClean="0"/>
                  <a:t>(γ) Για να μειώσουμε το χρόνο εκπομπής στο ήμισυ θα πρέπει να κωδικοποιούμε διπλάσια </a:t>
                </a:r>
                <a:r>
                  <a:rPr lang="en-US" sz="1600" dirty="0" smtClean="0"/>
                  <a:t>bit</a:t>
                </a:r>
                <a:r>
                  <a:rPr lang="el-GR" sz="1600" dirty="0" smtClean="0"/>
                  <a:t> ανά εκπεμπόμενο σύμβολο. Επομένως, για </a:t>
                </a:r>
                <a14:m>
                  <m:oMath xmlns:m="http://schemas.openxmlformats.org/officeDocument/2006/math">
                    <m:r>
                      <a:rPr lang="el-GR" sz="1600" i="1" dirty="0" smtClean="0">
                        <a:latin typeface="Cambria Math"/>
                      </a:rPr>
                      <m:t>4 </m:t>
                    </m:r>
                    <m:r>
                      <a:rPr lang="en-US" sz="1600" i="1" dirty="0" smtClean="0">
                        <a:latin typeface="Cambria Math"/>
                      </a:rPr>
                      <m:t>𝑏𝑖𝑡</m:t>
                    </m:r>
                    <m:r>
                      <a:rPr lang="el-GR" sz="1600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l-GR" sz="1600" dirty="0" smtClean="0"/>
                  <a:t>ανά σύμβολο απαιτούν 16 καταστάσεις συμβόλων.</a:t>
                </a:r>
                <a:endParaRPr lang="en-US" sz="16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>
                <a:blip r:embed="rId2"/>
                <a:stretch>
                  <a:fillRect l="-370" t="-446" r="-88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16302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6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700" dirty="0" smtClean="0"/>
                  <a:t>Μία ψηφιακή ζεύξη δεδομένων βασικής ζώνης υποστηρίζει ρυθμό </a:t>
                </a:r>
                <a:r>
                  <a:rPr lang="en-US" sz="1700" dirty="0" smtClean="0"/>
                  <a:t>bit </a:t>
                </a:r>
                <a:r>
                  <a:rPr lang="el-GR" sz="1700" dirty="0" smtClean="0"/>
                  <a:t>ίσο με </a:t>
                </a:r>
                <a14:m>
                  <m:oMath xmlns:m="http://schemas.openxmlformats.org/officeDocument/2006/math">
                    <m:r>
                      <a:rPr lang="el-GR" sz="1700" i="1" dirty="0" smtClean="0">
                        <a:latin typeface="Cambria Math"/>
                      </a:rPr>
                      <m:t>4.800 </m:t>
                    </m:r>
                    <m:r>
                      <a:rPr lang="en-US" sz="1700" i="1" dirty="0" smtClean="0">
                        <a:latin typeface="Cambria Math"/>
                      </a:rPr>
                      <m:t>𝑏𝑝𝑠</m:t>
                    </m:r>
                    <m:r>
                      <a:rPr lang="el-GR" sz="1700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l-GR" sz="1700" dirty="0" smtClean="0"/>
                  <a:t>όταν χρησιμοποιεί φίλτρο υψωμένου συνημιτόνου με </a:t>
                </a:r>
                <a14:m>
                  <m:oMath xmlns:m="http://schemas.openxmlformats.org/officeDocument/2006/math">
                    <m:r>
                      <a:rPr lang="el-GR" sz="1700" i="1" dirty="0" smtClean="0">
                        <a:latin typeface="Cambria Math"/>
                      </a:rPr>
                      <m:t>𝛼</m:t>
                    </m:r>
                    <m:r>
                      <a:rPr lang="el-GR" sz="1700" i="1" dirty="0" smtClean="0">
                        <a:latin typeface="Cambria Math"/>
                      </a:rPr>
                      <m:t>=0,6</m:t>
                    </m:r>
                  </m:oMath>
                </a14:m>
                <a:r>
                  <a:rPr lang="el-GR" sz="1700" dirty="0" smtClean="0"/>
                  <a:t>. Πόσο γρηγορότερα θα μπορούσε να εκπέμπεται η πληροφορία αν η τιμή του α μειωνόταν σε 0,2;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7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700" b="1" u="sng" dirty="0" smtClean="0"/>
                  <a:t>Απάντηση</a:t>
                </a:r>
                <a:r>
                  <a:rPr lang="el-GR" sz="1700" dirty="0" smtClean="0"/>
                  <a:t>: Η </a:t>
                </a:r>
                <a:r>
                  <a:rPr lang="el-GR" sz="1700" dirty="0" smtClean="0"/>
                  <a:t>χωρητικότητα του καναλιού μετάδοσης βασικής ζώνης δίνεται από:</a:t>
                </a:r>
                <a:endParaRPr lang="el-GR" sz="1700" i="1" dirty="0" smtClean="0">
                  <a:latin typeface="Cambria Math"/>
                </a:endParaRPr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700" i="1" dirty="0" smtClean="0">
                          <a:latin typeface="Cambria Math"/>
                        </a:rPr>
                        <m:t>𝐶</m:t>
                      </m:r>
                      <m:r>
                        <a:rPr lang="en-US" sz="1700" i="1" dirty="0" smtClean="0">
                          <a:latin typeface="Cambria Math"/>
                        </a:rPr>
                        <m:t> =2</m:t>
                      </m:r>
                      <m:r>
                        <a:rPr lang="en-US" sz="1700" b="0" i="1" dirty="0" smtClean="0">
                          <a:latin typeface="Cambria Math"/>
                        </a:rPr>
                        <m:t>𝐵</m:t>
                      </m:r>
                      <m:r>
                        <a:rPr lang="en-US" sz="1700" i="1" dirty="0">
                          <a:latin typeface="Cambria Math"/>
                        </a:rPr>
                        <m:t> </m:t>
                      </m:r>
                      <m:r>
                        <a:rPr lang="en-US" sz="1700" i="1" dirty="0">
                          <a:latin typeface="Cambria Math"/>
                        </a:rPr>
                        <m:t>𝑙𝑜𝑔</m:t>
                      </m:r>
                      <m:r>
                        <a:rPr lang="en-US" sz="1700" i="1" baseline="-25000" dirty="0">
                          <a:latin typeface="Cambria Math"/>
                        </a:rPr>
                        <m:t>2</m:t>
                      </m:r>
                      <m:r>
                        <a:rPr lang="en-US" sz="1700" i="1" dirty="0">
                          <a:latin typeface="Cambria Math"/>
                        </a:rPr>
                        <m:t>𝑀</m:t>
                      </m:r>
                      <m:r>
                        <a:rPr lang="en-US" sz="1700" b="0" i="1" dirty="0" smtClean="0">
                          <a:latin typeface="Cambria Math"/>
                        </a:rPr>
                        <m:t>=</m:t>
                      </m:r>
                      <m:r>
                        <a:rPr lang="en-US" sz="1700" i="1" dirty="0">
                          <a:latin typeface="Cambria Math"/>
                        </a:rPr>
                        <m:t>(2</m:t>
                      </m:r>
                      <m:sSub>
                        <m:sSubPr>
                          <m:ctrlPr>
                            <a:rPr lang="en-US" sz="1700" b="0" i="1" dirty="0" smtClean="0"/>
                          </m:ctrlPr>
                        </m:sSubPr>
                        <m:e>
                          <m:r>
                            <a:rPr lang="en-US" sz="1700" i="1" dirty="0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US" sz="1700" b="0" i="1" dirty="0" smtClean="0">
                              <a:latin typeface="Cambria Math"/>
                            </a:rPr>
                            <m:t>𝑀𝐼𝑁</m:t>
                          </m:r>
                        </m:sub>
                      </m:sSub>
                      <m:r>
                        <a:rPr lang="en-US" sz="1700" i="1" dirty="0">
                          <a:latin typeface="Cambria Math"/>
                        </a:rPr>
                        <m:t>𝑙𝑜𝑔</m:t>
                      </m:r>
                      <m:r>
                        <a:rPr lang="en-US" sz="1700" i="1" baseline="-25000" dirty="0">
                          <a:latin typeface="Cambria Math"/>
                        </a:rPr>
                        <m:t>2</m:t>
                      </m:r>
                      <m:r>
                        <a:rPr lang="en-US" sz="1700" i="1" dirty="0">
                          <a:latin typeface="Cambria Math"/>
                        </a:rPr>
                        <m:t>𝑀</m:t>
                      </m:r>
                      <m:r>
                        <a:rPr lang="en-US" sz="1700" i="1" dirty="0">
                          <a:latin typeface="Cambria Math"/>
                        </a:rPr>
                        <m:t>) / (1 + </m:t>
                      </m:r>
                      <m:r>
                        <a:rPr lang="en-US" sz="1700" i="1" dirty="0">
                          <a:latin typeface="Cambria Math"/>
                        </a:rPr>
                        <m:t>𝑎</m:t>
                      </m:r>
                      <m:r>
                        <a:rPr lang="en-US" sz="1700" i="1" dirty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1700" i="1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700" dirty="0" smtClean="0"/>
                  <a:t>Όπου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700" i="0" dirty="0" smtClean="0">
                        <a:latin typeface="Cambria Math"/>
                      </a:rPr>
                      <m:t>Β</m:t>
                    </m:r>
                  </m:oMath>
                </a14:m>
                <a:r>
                  <a:rPr lang="el-GR" sz="1700" dirty="0" smtClean="0"/>
                  <a:t> είναι το εύρος ζώνης του σήματος μετά τη διέλευση από το φίλτρο υψωμένου συνημιτόνου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700" i="1" dirty="0" smtClean="0"/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700" i="0" dirty="0" smtClean="0">
                            <a:latin typeface="Cambria Math"/>
                          </a:rPr>
                          <m:t>Β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1700" i="0" dirty="0" smtClean="0">
                            <a:latin typeface="Cambria Math"/>
                          </a:rPr>
                          <m:t>ΜΙΝ</m:t>
                        </m:r>
                      </m:sub>
                    </m:sSub>
                  </m:oMath>
                </a14:m>
                <a:r>
                  <a:rPr lang="el-GR" sz="1700" dirty="0" smtClean="0"/>
                  <a:t> είναι το εύρος ζώνης του καναλιού. 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700" dirty="0" smtClean="0"/>
                  <a:t>Για δυαδική σηματοδοσία (</a:t>
                </a:r>
                <a14:m>
                  <m:oMath xmlns:m="http://schemas.openxmlformats.org/officeDocument/2006/math">
                    <m:r>
                      <a:rPr lang="en-US" sz="1700" i="1" dirty="0" smtClean="0">
                        <a:latin typeface="Cambria Math"/>
                      </a:rPr>
                      <m:t>𝑀</m:t>
                    </m:r>
                    <m:r>
                      <a:rPr lang="el-GR" sz="1700" i="1" dirty="0" smtClean="0">
                        <a:latin typeface="Cambria Math"/>
                      </a:rPr>
                      <m:t>=</m:t>
                    </m:r>
                    <m:r>
                      <a:rPr lang="en-US" sz="1700" i="1" dirty="0" smtClean="0">
                        <a:latin typeface="Cambria Math"/>
                      </a:rPr>
                      <m:t>2</m:t>
                    </m:r>
                  </m:oMath>
                </a14:m>
                <a:r>
                  <a:rPr lang="el-GR" sz="1700" dirty="0" smtClean="0"/>
                  <a:t>)</a:t>
                </a:r>
                <a:r>
                  <a:rPr lang="en-US" sz="1700" dirty="0" smtClean="0"/>
                  <a:t>, </a:t>
                </a:r>
                <a:r>
                  <a:rPr lang="el-GR" sz="1700" dirty="0" smtClean="0"/>
                  <a:t>η χωρητικότητα είναι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700" b="0" i="0" dirty="0" smtClean="0">
                        <a:latin typeface="Cambria Math"/>
                      </a:rPr>
                      <m:t>C</m:t>
                    </m:r>
                    <m:r>
                      <a:rPr lang="en-US" sz="1700" b="0" i="0" dirty="0" smtClean="0">
                        <a:latin typeface="Cambria Math"/>
                      </a:rPr>
                      <m:t>=</m:t>
                    </m:r>
                    <m:r>
                      <a:rPr lang="en-US" sz="1700" i="1" dirty="0" smtClean="0">
                        <a:latin typeface="Cambria Math"/>
                      </a:rPr>
                      <m:t>4</m:t>
                    </m:r>
                    <m:r>
                      <a:rPr lang="el-GR" sz="1700" i="1" dirty="0" smtClean="0">
                        <a:latin typeface="Cambria Math"/>
                      </a:rPr>
                      <m:t>.</m:t>
                    </m:r>
                    <m:r>
                      <a:rPr lang="en-US" sz="1700" i="1" dirty="0" smtClean="0">
                        <a:latin typeface="Cambria Math"/>
                      </a:rPr>
                      <m:t>800 </m:t>
                    </m:r>
                    <m:r>
                      <a:rPr lang="en-US" sz="1700" i="1" dirty="0">
                        <a:latin typeface="Cambria Math"/>
                      </a:rPr>
                      <m:t>𝑏𝑝𝑠</m:t>
                    </m:r>
                  </m:oMath>
                </a14:m>
                <a:r>
                  <a:rPr lang="en-US" sz="1700" dirty="0"/>
                  <a:t>, </a:t>
                </a:r>
                <a:r>
                  <a:rPr lang="el-GR" sz="1700" dirty="0" smtClean="0"/>
                  <a:t>και </a:t>
                </a:r>
                <a14:m>
                  <m:oMath xmlns:m="http://schemas.openxmlformats.org/officeDocument/2006/math">
                    <m:r>
                      <a:rPr lang="el-GR" sz="1700" i="1" dirty="0" smtClean="0">
                        <a:latin typeface="Cambria Math"/>
                      </a:rPr>
                      <m:t>𝛼</m:t>
                    </m:r>
                    <m:r>
                      <a:rPr lang="en-US" sz="1700" i="1" dirty="0" smtClean="0">
                        <a:latin typeface="Cambria Math"/>
                      </a:rPr>
                      <m:t>=0</m:t>
                    </m:r>
                    <m:r>
                      <a:rPr lang="el-GR" sz="1700" i="1" dirty="0" smtClean="0">
                        <a:latin typeface="Cambria Math"/>
                      </a:rPr>
                      <m:t>,</m:t>
                    </m:r>
                    <m:r>
                      <a:rPr lang="en-US" sz="1700" i="1" dirty="0" smtClean="0">
                        <a:latin typeface="Cambria Math"/>
                      </a:rPr>
                      <m:t>6</m:t>
                    </m:r>
                    <m:r>
                      <a:rPr lang="en-US" sz="1700" b="0" i="1" dirty="0" smtClean="0">
                        <a:latin typeface="Cambria Math"/>
                      </a:rPr>
                      <m:t>.</m:t>
                    </m:r>
                  </m:oMath>
                </a14:m>
                <a:r>
                  <a:rPr lang="el-GR" sz="1700" dirty="0" smtClean="0"/>
                  <a:t> Άρα:</a:t>
                </a:r>
                <a:endParaRPr lang="en-US" sz="1700" dirty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700" i="1" dirty="0" smtClean="0">
                          <a:latin typeface="Cambria Math"/>
                        </a:rPr>
                        <m:t>4</m:t>
                      </m:r>
                      <m:r>
                        <a:rPr lang="en-US" sz="1700" b="0" i="1" dirty="0" smtClean="0">
                          <a:latin typeface="Cambria Math"/>
                        </a:rPr>
                        <m:t>.</m:t>
                      </m:r>
                      <m:r>
                        <a:rPr lang="en-US" sz="1700" i="1" dirty="0" smtClean="0">
                          <a:latin typeface="Cambria Math"/>
                        </a:rPr>
                        <m:t>800 = (2</m:t>
                      </m:r>
                      <m:sSub>
                        <m:sSubPr>
                          <m:ctrlPr>
                            <a:rPr lang="en-US" sz="1700" b="0" i="1" dirty="0" smtClean="0"/>
                          </m:ctrlPr>
                        </m:sSubPr>
                        <m:e>
                          <m:r>
                            <a:rPr lang="en-US" sz="1700" i="1" dirty="0" smtClean="0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US" sz="1700" b="0" i="1" dirty="0" smtClean="0">
                              <a:latin typeface="Cambria Math"/>
                            </a:rPr>
                            <m:t>𝑀𝐼𝑁</m:t>
                          </m:r>
                        </m:sub>
                      </m:sSub>
                      <m:r>
                        <a:rPr lang="el-GR" sz="1700" b="0" i="1" dirty="0" smtClean="0">
                          <a:latin typeface="Cambria Math"/>
                        </a:rPr>
                        <m:t> </m:t>
                      </m:r>
                      <m:r>
                        <a:rPr lang="en-US" sz="1700" i="1" dirty="0" smtClean="0">
                          <a:latin typeface="Cambria Math"/>
                        </a:rPr>
                        <m:t>𝑙𝑜𝑔</m:t>
                      </m:r>
                      <m:r>
                        <a:rPr lang="en-US" sz="1700" i="1" baseline="-25000" dirty="0" smtClean="0">
                          <a:latin typeface="Cambria Math"/>
                        </a:rPr>
                        <m:t>2</m:t>
                      </m:r>
                      <m:r>
                        <a:rPr lang="en-US" sz="1700" i="1" dirty="0" smtClean="0">
                          <a:latin typeface="Cambria Math"/>
                        </a:rPr>
                        <m:t>2)/(</m:t>
                      </m:r>
                      <m:r>
                        <a:rPr lang="el-GR" sz="1700" i="1" dirty="0" smtClean="0">
                          <a:latin typeface="Cambria Math"/>
                        </a:rPr>
                        <m:t>1+0,</m:t>
                      </m:r>
                      <m:r>
                        <a:rPr lang="en-US" sz="1700" i="1" dirty="0" smtClean="0">
                          <a:latin typeface="Cambria Math"/>
                        </a:rPr>
                        <m:t>6)</m:t>
                      </m:r>
                    </m:oMath>
                  </m:oMathPara>
                </a14:m>
                <a:endParaRPr lang="el-GR" sz="1700" dirty="0" smtClean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700" dirty="0" smtClean="0"/>
                  <a:t>Από την οποία προκύπτει ότι η χωρητικότητα του καναλιού είναι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700" b="0" i="1" dirty="0" smtClean="0"/>
                        </m:ctrlPr>
                      </m:sSubPr>
                      <m:e>
                        <m:r>
                          <a:rPr lang="en-US" sz="1700" i="1" dirty="0" smtClean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1700" b="0" i="0" dirty="0" smtClean="0">
                            <a:latin typeface="Cambria Math"/>
                          </a:rPr>
                          <m:t>ΜΙΝ</m:t>
                        </m:r>
                      </m:sub>
                    </m:sSub>
                    <m:r>
                      <a:rPr lang="en-US" sz="1700" i="1" dirty="0" smtClean="0">
                        <a:latin typeface="Cambria Math"/>
                      </a:rPr>
                      <m:t>=3</m:t>
                    </m:r>
                    <m:r>
                      <a:rPr lang="el-GR" sz="1700" b="0" i="1" dirty="0" smtClean="0">
                        <a:latin typeface="Cambria Math"/>
                      </a:rPr>
                      <m:t>.</m:t>
                    </m:r>
                    <m:r>
                      <a:rPr lang="en-US" sz="1700" i="1" dirty="0" smtClean="0">
                        <a:latin typeface="Cambria Math"/>
                      </a:rPr>
                      <m:t>840 </m:t>
                    </m:r>
                    <m:r>
                      <a:rPr lang="en-US" sz="1700" i="1" dirty="0" smtClean="0">
                        <a:latin typeface="Cambria Math"/>
                      </a:rPr>
                      <m:t>𝐻𝑧</m:t>
                    </m:r>
                  </m:oMath>
                </a14:m>
                <a:r>
                  <a:rPr lang="en-US" sz="1700" dirty="0"/>
                  <a:t>.</a:t>
                </a:r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700" dirty="0" smtClean="0"/>
                  <a:t>Αν το α γίνει ίσο με </a:t>
                </a:r>
                <a:r>
                  <a:rPr lang="en-US" sz="1700" dirty="0" smtClean="0"/>
                  <a:t>0</a:t>
                </a:r>
                <a:r>
                  <a:rPr lang="el-GR" sz="1700" dirty="0" smtClean="0"/>
                  <a:t>,</a:t>
                </a:r>
                <a:r>
                  <a:rPr lang="en-US" sz="1700" dirty="0" smtClean="0"/>
                  <a:t>2</a:t>
                </a:r>
                <a:r>
                  <a:rPr lang="el-GR" sz="1700" dirty="0" smtClean="0"/>
                  <a:t> η χωρητικότητα του καναλιού</a:t>
                </a:r>
                <a:r>
                  <a:rPr lang="en-US" sz="1700" dirty="0" smtClean="0"/>
                  <a:t>:</a:t>
                </a:r>
                <a:endParaRPr lang="en-US" sz="1700" dirty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700" i="1" dirty="0" smtClean="0">
                          <a:latin typeface="Cambria Math"/>
                        </a:rPr>
                        <m:t>𝐶</m:t>
                      </m:r>
                      <m:r>
                        <a:rPr lang="en-US" sz="1700" i="1" dirty="0" smtClean="0">
                          <a:latin typeface="Cambria Math"/>
                        </a:rPr>
                        <m:t> = 2 </m:t>
                      </m:r>
                      <m:r>
                        <a:rPr lang="en-US" sz="1700" i="1" dirty="0" smtClean="0">
                          <a:latin typeface="Cambria Math"/>
                        </a:rPr>
                        <m:t>𝑥</m:t>
                      </m:r>
                      <m:r>
                        <a:rPr lang="en-US" sz="1700" i="1" dirty="0" smtClean="0">
                          <a:latin typeface="Cambria Math"/>
                        </a:rPr>
                        <m:t> 3.840 </m:t>
                      </m:r>
                      <m:r>
                        <a:rPr lang="en-US" sz="1700" i="1" dirty="0" smtClean="0">
                          <a:latin typeface="Cambria Math"/>
                        </a:rPr>
                        <m:t>𝑥</m:t>
                      </m:r>
                      <m:r>
                        <a:rPr lang="en-US" sz="1700" i="1" dirty="0" smtClean="0">
                          <a:latin typeface="Cambria Math"/>
                        </a:rPr>
                        <m:t> 1 / (1+0,2) = 6.400 </m:t>
                      </m:r>
                      <m:r>
                        <a:rPr lang="en-US" sz="1700" i="1" dirty="0" smtClean="0">
                          <a:latin typeface="Cambria Math"/>
                        </a:rPr>
                        <m:t>𝑏𝑝𝑠</m:t>
                      </m:r>
                    </m:oMath>
                  </m:oMathPara>
                </a14:m>
                <a:endParaRPr lang="en-US" sz="17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>
                <a:blip r:embed="rId2"/>
                <a:stretch>
                  <a:fillRect l="-444" t="-446" r="-37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16302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7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Μία τεχνική διαμόρφωσης βασικής ζώνης και 16 καταστάσεων συμβόλων απαιτεί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𝛼</m:t>
                    </m:r>
                    <m:r>
                      <a:rPr lang="el-GR" sz="1800" i="1" dirty="0" smtClean="0">
                        <a:latin typeface="Cambria Math"/>
                      </a:rPr>
                      <m:t>=1</m:t>
                    </m:r>
                  </m:oMath>
                </a14:m>
                <a:r>
                  <a:rPr lang="el-GR" sz="1800" dirty="0" smtClean="0"/>
                  <a:t> για αξιόπιστη μετάδοση. Ποιος είναι ο μέγιστος ρυθμός εκπομπής δεδομένων που μπορεί να υποστηριχθεί από τη ζεύξη αν το κανάλι θεωρηθεί αθόρυβο και το εύρος ζώνης είναι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3.200 </m:t>
                    </m:r>
                    <m:r>
                      <a:rPr lang="en-US" sz="1800" i="1" dirty="0" smtClean="0">
                        <a:latin typeface="Cambria Math"/>
                      </a:rPr>
                      <m:t>𝐻𝑧</m:t>
                    </m:r>
                  </m:oMath>
                </a14:m>
                <a:r>
                  <a:rPr lang="el-GR" sz="1800" dirty="0" smtClean="0"/>
                  <a:t>;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u="sng" dirty="0"/>
                  <a:t>Απάντηση</a:t>
                </a:r>
                <a:r>
                  <a:rPr lang="el-GR" sz="1800" dirty="0"/>
                  <a:t>:</a:t>
                </a:r>
              </a:p>
              <a:p>
                <a:pPr marL="0" indent="0">
                  <a:buNone/>
                </a:pPr>
                <a:r>
                  <a:rPr lang="el-GR" sz="1800" dirty="0" smtClean="0"/>
                  <a:t>Η χωρητικότητα του καναλιού βασικής ζώνης δίνεται από τη σχέση:</a:t>
                </a:r>
              </a:p>
              <a:p>
                <a:pPr marL="0" indent="0">
                  <a:buNone/>
                </a:pPr>
                <a:endParaRPr lang="el-GR" sz="18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𝐶</m:t>
                      </m:r>
                      <m:r>
                        <a:rPr lang="en-US" sz="1800" i="1" dirty="0" smtClean="0">
                          <a:latin typeface="Cambria Math"/>
                        </a:rPr>
                        <m:t> =2</m:t>
                      </m:r>
                      <m:r>
                        <a:rPr lang="en-US" sz="1800" i="1" dirty="0" smtClean="0">
                          <a:latin typeface="Cambria Math"/>
                        </a:rPr>
                        <m:t>𝐵</m:t>
                      </m:r>
                      <m:r>
                        <a:rPr lang="en-US" sz="1800" i="1" dirty="0">
                          <a:latin typeface="Cambria Math"/>
                        </a:rPr>
                        <m:t> </m:t>
                      </m:r>
                      <m:r>
                        <a:rPr lang="en-US" sz="1800" i="1" dirty="0">
                          <a:latin typeface="Cambria Math"/>
                        </a:rPr>
                        <m:t>𝑙𝑜𝑔</m:t>
                      </m:r>
                      <m:r>
                        <a:rPr lang="en-US" sz="1800" i="1" baseline="-25000" dirty="0">
                          <a:latin typeface="Cambria Math"/>
                        </a:rPr>
                        <m:t>2</m:t>
                      </m:r>
                      <m:r>
                        <a:rPr lang="en-US" sz="1800" i="1" dirty="0">
                          <a:latin typeface="Cambria Math"/>
                        </a:rPr>
                        <m:t>𝑀</m:t>
                      </m:r>
                      <m:r>
                        <a:rPr lang="en-US" sz="1800" i="1" dirty="0">
                          <a:latin typeface="Cambria Math"/>
                        </a:rPr>
                        <m:t>=(2</m:t>
                      </m:r>
                      <m:sSub>
                        <m:sSubPr>
                          <m:ctrlPr>
                            <a:rPr lang="en-US" sz="18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 dirty="0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US" sz="1800" i="1" dirty="0">
                              <a:latin typeface="Cambria Math"/>
                            </a:rPr>
                            <m:t>𝑀𝐼𝑁</m:t>
                          </m:r>
                        </m:sub>
                      </m:sSub>
                      <m:r>
                        <a:rPr lang="en-US" sz="1800" i="1" dirty="0">
                          <a:latin typeface="Cambria Math"/>
                        </a:rPr>
                        <m:t>𝑙𝑜𝑔</m:t>
                      </m:r>
                      <m:r>
                        <a:rPr lang="en-US" sz="1800" i="1" baseline="-25000" dirty="0">
                          <a:latin typeface="Cambria Math"/>
                        </a:rPr>
                        <m:t>2</m:t>
                      </m:r>
                      <m:r>
                        <a:rPr lang="en-US" sz="1800" i="1" dirty="0">
                          <a:latin typeface="Cambria Math"/>
                        </a:rPr>
                        <m:t>𝑀</m:t>
                      </m:r>
                      <m:r>
                        <a:rPr lang="en-US" sz="1800" i="1" dirty="0">
                          <a:latin typeface="Cambria Math"/>
                        </a:rPr>
                        <m:t>) / (1 + </m:t>
                      </m:r>
                      <m:r>
                        <a:rPr lang="en-US" sz="1800" i="1" dirty="0">
                          <a:latin typeface="Cambria Math"/>
                        </a:rPr>
                        <m:t>𝑎</m:t>
                      </m:r>
                      <m:r>
                        <a:rPr lang="en-US" sz="1800" i="1" dirty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l-GR" sz="1800" i="1" dirty="0" smtClean="0"/>
              </a:p>
              <a:p>
                <a:pPr marL="0" indent="0">
                  <a:buNone/>
                </a:pPr>
                <a:endParaRPr lang="en-US" sz="1800" i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dirty="0">
                          <a:latin typeface="Cambria Math"/>
                        </a:rPr>
                        <m:t>=</m:t>
                      </m:r>
                      <m:r>
                        <a:rPr lang="en-US" sz="1800" i="1" dirty="0">
                          <a:latin typeface="Cambria Math"/>
                        </a:rPr>
                        <m:t>2 </m:t>
                      </m:r>
                      <m:r>
                        <a:rPr lang="en-US" sz="1800" i="1" dirty="0">
                          <a:latin typeface="Cambria Math"/>
                        </a:rPr>
                        <m:t>𝑥</m:t>
                      </m:r>
                      <m:r>
                        <a:rPr lang="en-US" sz="1800" i="1" dirty="0">
                          <a:latin typeface="Cambria Math"/>
                        </a:rPr>
                        <m:t> 3.200 </m:t>
                      </m:r>
                      <m:r>
                        <a:rPr lang="en-US" sz="1800" i="1" dirty="0">
                          <a:latin typeface="Cambria Math"/>
                        </a:rPr>
                        <m:t>𝑥</m:t>
                      </m:r>
                      <m:r>
                        <a:rPr lang="en-US" sz="1800" i="1" dirty="0">
                          <a:latin typeface="Cambria Math"/>
                        </a:rPr>
                        <m:t> 4 / (1 + 1) = 3.200 </m:t>
                      </m:r>
                      <m:r>
                        <a:rPr lang="en-US" sz="1800" i="1" dirty="0">
                          <a:latin typeface="Cambria Math"/>
                        </a:rPr>
                        <m:t>𝑏𝑝𝑠</m:t>
                      </m:r>
                    </m:oMath>
                  </m:oMathPara>
                </a14:m>
                <a:endParaRPr lang="el-GR" sz="1800" dirty="0" smtClean="0"/>
              </a:p>
              <a:p>
                <a:pPr marL="0" indent="0">
                  <a:buNone/>
                </a:pPr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17253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8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Ένα καλωδιακό </a:t>
                </a:r>
                <a:r>
                  <a:rPr lang="en-US" sz="1800" dirty="0" smtClean="0"/>
                  <a:t>modem</a:t>
                </a:r>
                <a:r>
                  <a:rPr lang="el-GR" sz="1800" dirty="0" smtClean="0"/>
                  <a:t> βασικής ζώνης για δυαδική σηματοδοσία (Μ=2) εμφανίζει ρυθμό εσφαλμένων συμβόλων ίσο </a:t>
                </a:r>
                <a:r>
                  <a:rPr lang="el-GR" sz="1800" dirty="0"/>
                  <a:t>με </a:t>
                </a:r>
                <a:r>
                  <a:rPr lang="el-GR" sz="1800" dirty="0" smtClean="0"/>
                  <a:t>1 </a:t>
                </a:r>
                <a:r>
                  <a:rPr lang="el-GR" sz="1800" dirty="0"/>
                  <a:t>προς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800" i="1" dirty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l-GR" sz="1800" b="0" i="1" dirty="0" smtClean="0">
                            <a:latin typeface="Cambria Math"/>
                          </a:rPr>
                          <m:t>6</m:t>
                        </m:r>
                      </m:sup>
                    </m:sSup>
                  </m:oMath>
                </a14:m>
                <a:r>
                  <a:rPr lang="el-GR" sz="1800" dirty="0" smtClean="0"/>
                  <a:t>. Να προσδιοριστεί η τιμή του πηλίκου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1800" i="1" dirty="0"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en-US" sz="1800" i="1" dirty="0">
                        <a:latin typeface="Cambria Math"/>
                      </a:rPr>
                      <m:t>/</m:t>
                    </m:r>
                    <m:sSub>
                      <m:sSubPr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1800" i="1" dirty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για σηματοδοσία 4 επιπέδων (Μ=4).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/>
                  <a:t>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Από το διάγραμμα εμφάνισης εσφαλμένων</a:t>
                </a:r>
                <a:br>
                  <a:rPr lang="el-GR" sz="1800" dirty="0" smtClean="0"/>
                </a:br>
                <a:r>
                  <a:rPr lang="el-GR" sz="1800" dirty="0" smtClean="0"/>
                  <a:t>συμβόλων για ένα ρυθμό λαθών ίσο με </a:t>
                </a:r>
                <a:r>
                  <a:rPr lang="el-GR" sz="1800" dirty="0"/>
                  <a:t>1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προς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800" i="1" dirty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l-GR" sz="1800" i="1" dirty="0">
                            <a:latin typeface="Cambria Math"/>
                          </a:rPr>
                          <m:t>6</m:t>
                        </m:r>
                      </m:sup>
                    </m:sSup>
                  </m:oMath>
                </a14:m>
                <a:r>
                  <a:rPr lang="el-GR" sz="1800" dirty="0" smtClean="0"/>
                  <a:t>και δυαδική σηματοδοσία (Μ=2), </a:t>
                </a:r>
                <a:br>
                  <a:rPr lang="el-GR" sz="1800" dirty="0" smtClean="0"/>
                </a:br>
                <a:r>
                  <a:rPr lang="el-GR" sz="1800" dirty="0" smtClean="0"/>
                  <a:t>παρατηρούμε ότι αντιστοιχεί σε μία τιμή </a:t>
                </a:r>
                <a:br>
                  <a:rPr lang="el-GR" sz="1800" dirty="0" smtClean="0"/>
                </a:br>
                <a:r>
                  <a:rPr lang="el-GR" sz="1800" dirty="0" smtClean="0"/>
                  <a:t>του πηλίκου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𝐸</m:t>
                    </m:r>
                    <m:r>
                      <a:rPr lang="en-US" sz="1800" i="1" baseline="-25000" dirty="0" err="1" smtClean="0">
                        <a:latin typeface="Cambria Math"/>
                      </a:rPr>
                      <m:t>𝑏</m:t>
                    </m:r>
                    <m:r>
                      <a:rPr lang="en-US" sz="1800" i="1" dirty="0" smtClean="0">
                        <a:latin typeface="Cambria Math"/>
                      </a:rPr>
                      <m:t>/</m:t>
                    </m:r>
                    <m:r>
                      <a:rPr lang="en-US" sz="1800" i="1" dirty="0" smtClean="0">
                        <a:latin typeface="Cambria Math"/>
                      </a:rPr>
                      <m:t>𝑁</m:t>
                    </m:r>
                    <m:r>
                      <a:rPr lang="en-US" sz="1800" i="1" baseline="-25000" dirty="0" smtClean="0">
                        <a:latin typeface="Cambria Math"/>
                      </a:rPr>
                      <m:t>0</m:t>
                    </m:r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>περίπου ίση με </a:t>
                </a:r>
                <a:r>
                  <a:rPr lang="en-US" sz="1800" dirty="0" smtClean="0"/>
                  <a:t>10 </a:t>
                </a:r>
                <a:r>
                  <a:rPr lang="en-US" sz="1800" dirty="0" err="1"/>
                  <a:t>dB.</a:t>
                </a:r>
                <a:r>
                  <a:rPr lang="en-US" sz="1800" dirty="0"/>
                  <a:t>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Ο ρυθμός εμφάνισης εσφαλμένων συμβόλων </a:t>
                </a:r>
                <a:br>
                  <a:rPr lang="el-GR" sz="1800" dirty="0" smtClean="0"/>
                </a:br>
                <a:r>
                  <a:rPr lang="el-GR" sz="1800" dirty="0" smtClean="0"/>
                  <a:t>αν εφαρμοστεί σηματοδοσία 4 καταστάσεων </a:t>
                </a:r>
                <a:br>
                  <a:rPr lang="el-GR" sz="1800" dirty="0" smtClean="0"/>
                </a:br>
                <a:r>
                  <a:rPr lang="el-GR" sz="1800" dirty="0" smtClean="0"/>
                  <a:t>(Μ=4) είναι περίπου ίσος με </a:t>
                </a:r>
                <a:r>
                  <a:rPr lang="en-US" sz="1800" dirty="0" smtClean="0"/>
                  <a:t>1 </a:t>
                </a:r>
                <a:r>
                  <a:rPr lang="el-GR" sz="1800" dirty="0" smtClean="0"/>
                  <a:t>προς </a:t>
                </a:r>
                <a:r>
                  <a:rPr lang="en-US" sz="1800" dirty="0" smtClean="0"/>
                  <a:t>10</a:t>
                </a:r>
                <a:r>
                  <a:rPr lang="en-US" sz="1800" baseline="30000" dirty="0" smtClean="0"/>
                  <a:t>3</a:t>
                </a:r>
                <a:r>
                  <a:rPr lang="en-US" sz="1800" dirty="0" smtClean="0"/>
                  <a:t>.</a:t>
                </a: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Παρατηρούμε ότι η αύξηση των καταστάσεων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σηματοδοσίας </a:t>
                </a:r>
                <a:r>
                  <a:rPr lang="el-GR" sz="1800" dirty="0" smtClean="0"/>
                  <a:t>από 2 σε 4 μείωσε κατά 1.000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περίπου </a:t>
                </a:r>
                <a:r>
                  <a:rPr lang="el-GR" sz="1800" dirty="0" smtClean="0"/>
                  <a:t>φορές τον ρυθμό εμφάνισης εσφαλμένων συμβόλων.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>
                <a:blip r:embed="rId2"/>
                <a:stretch>
                  <a:fillRect l="-593" t="-78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35</a:t>
            </a:fld>
            <a:endParaRPr lang="el-GR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239" y="2564904"/>
            <a:ext cx="3319217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5043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mtClean="0"/>
              <a:t>Άσκηση </a:t>
            </a:r>
            <a:r>
              <a:rPr lang="el-GR"/>
              <a:t>9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 smtClean="0"/>
                  <a:t>Μια εταιρεία επιθυμεί να αυξήσει την παροχή ενός </a:t>
                </a:r>
                <a:r>
                  <a:rPr lang="en-US" sz="1600" dirty="0" smtClean="0"/>
                  <a:t>modem </a:t>
                </a:r>
                <a:r>
                  <a:rPr lang="el-GR" sz="1600" dirty="0" smtClean="0"/>
                  <a:t>αλλάζοντας τη σηματοδοσία βασικής ζώνης από δυαδική σε </a:t>
                </a:r>
                <a:r>
                  <a:rPr lang="el-GR" sz="1600" dirty="0" err="1" smtClean="0"/>
                  <a:t>οκταδική</a:t>
                </a:r>
                <a:r>
                  <a:rPr lang="el-GR" sz="1600" dirty="0" smtClean="0"/>
                  <a:t>, ενώ παράλληλα επιθυμεί να κρατηθεί η αξιοπιστία σε ρυθμό όχι χειρότερο από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600" i="1" dirty="0" smtClean="0"/>
                        </m:ctrlPr>
                      </m:sSupPr>
                      <m:e>
                        <m:r>
                          <a:rPr lang="el-GR" sz="1600" i="1" dirty="0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l-GR" sz="1600" i="1" dirty="0" smtClean="0">
                            <a:latin typeface="Cambria Math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l-GR" sz="1600" dirty="0" smtClean="0"/>
                  <a:t>. 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 smtClean="0"/>
                  <a:t>(α) Να προσδιορίσετε τη μείωση που επιφέρει η αλλαγή αυτή στην ανοχή στο θόρυβο.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 smtClean="0"/>
                  <a:t>(β) Ποια είναι η θεωρητικά ελάχιστη τιμή που απαιτείται για να υποστηριχθεί φασματική απόδοση που επιτυγχάνεται για </a:t>
                </a:r>
                <a:r>
                  <a:rPr lang="en-US" sz="1600" dirty="0" smtClean="0"/>
                  <a:t>modem </a:t>
                </a:r>
                <a:r>
                  <a:rPr lang="el-GR" sz="1600" dirty="0" err="1" smtClean="0"/>
                  <a:t>οκταδικής</a:t>
                </a:r>
                <a:r>
                  <a:rPr lang="el-GR" sz="1600" dirty="0" smtClean="0"/>
                  <a:t> σηματοδοσίας;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b="1" u="sng" dirty="0" smtClean="0"/>
                  <a:t>Απάντηση</a:t>
                </a:r>
                <a:r>
                  <a:rPr lang="el-GR" sz="1600" dirty="0" smtClean="0"/>
                  <a:t>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 smtClean="0"/>
                  <a:t>(α) Από το διάγραμμα της προηγούμενης άσκησης παρατηρούμε ότι στην πιθανότητα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600" i="1" dirty="0"/>
                        </m:ctrlPr>
                      </m:sSupPr>
                      <m:e>
                        <m:r>
                          <a:rPr lang="el-GR" sz="1600" i="1" dirty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l-GR" sz="1600" i="1" dirty="0">
                            <a:latin typeface="Cambria Math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l-GR" sz="1600" dirty="0" smtClean="0"/>
                  <a:t> απαιτείται αύξηση ενέργειας του σήματος κατά 8 </a:t>
                </a:r>
                <a:r>
                  <a:rPr lang="en-US" sz="1600" dirty="0" smtClean="0"/>
                  <a:t>dB</a:t>
                </a:r>
                <a:r>
                  <a:rPr lang="el-GR" sz="1600" dirty="0" smtClean="0"/>
                  <a:t> ώστε να διατηρηθεί σταθερός ο ρυθμός εσφαλμένων συμβόλων. Δηλ. το νέο </a:t>
                </a:r>
                <a:r>
                  <a:rPr lang="en-US" sz="1600" dirty="0" smtClean="0"/>
                  <a:t>modem</a:t>
                </a:r>
                <a:r>
                  <a:rPr lang="el-GR" sz="1600" dirty="0" smtClean="0"/>
                  <a:t> θα εμφανίζει μικρότερη ανοχή στο θόρυβο κατά </a:t>
                </a:r>
                <a:r>
                  <a:rPr lang="en-US" sz="1600" dirty="0" smtClean="0"/>
                  <a:t>8</a:t>
                </a:r>
                <a:r>
                  <a:rPr lang="el-GR" sz="1600" dirty="0" smtClean="0"/>
                  <a:t> </a:t>
                </a:r>
                <a:r>
                  <a:rPr lang="en-US" sz="1600" dirty="0" err="1" smtClean="0"/>
                  <a:t>dB.</a:t>
                </a:r>
                <a:r>
                  <a:rPr lang="el-GR" sz="1600" dirty="0" smtClean="0"/>
                  <a:t> Στο επίπεδο σφάλματος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600" i="1" dirty="0"/>
                        </m:ctrlPr>
                      </m:sSupPr>
                      <m:e>
                        <m:r>
                          <a:rPr lang="el-GR" sz="1600" i="1" dirty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l-GR" sz="1600" i="1" dirty="0">
                            <a:latin typeface="Cambria Math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l-GR" sz="1600" dirty="0" smtClean="0"/>
                  <a:t> το </a:t>
                </a:r>
                <a:r>
                  <a:rPr lang="el-GR" sz="1600" dirty="0" err="1" smtClean="0"/>
                  <a:t>οκταδικό</a:t>
                </a:r>
                <a:r>
                  <a:rPr lang="el-GR" sz="1600" dirty="0" smtClean="0"/>
                  <a:t> </a:t>
                </a:r>
                <a:r>
                  <a:rPr lang="en-US" sz="1600" dirty="0" smtClean="0"/>
                  <a:t>modem</a:t>
                </a:r>
                <a:r>
                  <a:rPr lang="el-GR" sz="1600" dirty="0" smtClean="0"/>
                  <a:t> απαιτεί σχεδόν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dirty="0"/>
                        </m:ctrlPr>
                      </m:sSubPr>
                      <m:e>
                        <m:r>
                          <a:rPr lang="en-US" sz="1600" i="1" dirty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1600" i="1" dirty="0"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en-US" sz="1600" i="1" dirty="0">
                        <a:latin typeface="Cambria Math"/>
                      </a:rPr>
                      <m:t>/</m:t>
                    </m:r>
                    <m:sSub>
                      <m:sSubPr>
                        <m:ctrlPr>
                          <a:rPr lang="en-US" sz="1600" i="1" dirty="0"/>
                        </m:ctrlPr>
                      </m:sSubPr>
                      <m:e>
                        <m:r>
                          <a:rPr lang="en-US" sz="1600" i="1" dirty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1600" i="1" dirty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600" i="1" dirty="0" smtClean="0">
                        <a:latin typeface="Cambria Math"/>
                      </a:rPr>
                      <m:t>=12,5 </m:t>
                    </m:r>
                    <m:r>
                      <a:rPr lang="en-US" sz="1600" i="1" dirty="0" smtClean="0">
                        <a:latin typeface="Cambria Math"/>
                      </a:rPr>
                      <m:t>𝑑𝐵</m:t>
                    </m:r>
                  </m:oMath>
                </a14:m>
                <a:endParaRPr lang="en-US" sz="16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 smtClean="0"/>
                  <a:t>(β) Ένα </a:t>
                </a:r>
                <a:r>
                  <a:rPr lang="el-GR" sz="1600" dirty="0" err="1" smtClean="0"/>
                  <a:t>οκταδικό</a:t>
                </a:r>
                <a:r>
                  <a:rPr lang="el-GR" sz="1600" dirty="0" smtClean="0"/>
                  <a:t> </a:t>
                </a:r>
                <a:r>
                  <a:rPr lang="en-US" sz="1600" dirty="0" smtClean="0"/>
                  <a:t>modem</a:t>
                </a:r>
                <a:r>
                  <a:rPr lang="el-GR" sz="1600" dirty="0" smtClean="0"/>
                  <a:t> βασικής ζώνης έχει μέγιστη φασματική απόδοση </a:t>
                </a:r>
                <a14:m>
                  <m:oMath xmlns:m="http://schemas.openxmlformats.org/officeDocument/2006/math">
                    <m:r>
                      <a:rPr lang="el-GR" sz="1600" i="1" dirty="0" smtClean="0">
                        <a:latin typeface="Cambria Math"/>
                      </a:rPr>
                      <m:t>6 </m:t>
                    </m:r>
                    <m:r>
                      <a:rPr lang="en-US" sz="1600" i="1" dirty="0" smtClean="0">
                        <a:latin typeface="Cambria Math"/>
                      </a:rPr>
                      <m:t>𝑏𝑖𝑡</m:t>
                    </m:r>
                    <m:r>
                      <a:rPr lang="en-US" sz="1600" i="1" dirty="0" smtClean="0">
                        <a:latin typeface="Cambria Math"/>
                      </a:rPr>
                      <m:t>/</m:t>
                    </m:r>
                    <m:r>
                      <a:rPr lang="en-US" sz="1600" i="1" dirty="0" smtClean="0">
                        <a:latin typeface="Cambria Math"/>
                      </a:rPr>
                      <m:t>𝑠</m:t>
                    </m:r>
                    <m:r>
                      <a:rPr lang="en-US" sz="1600" i="1" dirty="0" smtClean="0">
                        <a:latin typeface="Cambria Math"/>
                      </a:rPr>
                      <m:t>/</m:t>
                    </m:r>
                    <m:r>
                      <a:rPr lang="en-US" sz="1600" i="1" dirty="0" smtClean="0">
                        <a:latin typeface="Cambria Math"/>
                      </a:rPr>
                      <m:t>𝐻𝑧</m:t>
                    </m:r>
                  </m:oMath>
                </a14:m>
                <a:r>
                  <a:rPr lang="en-US" sz="1600" dirty="0" smtClean="0"/>
                  <a:t>. </a:t>
                </a:r>
                <a:r>
                  <a:rPr lang="el-GR" sz="1600" dirty="0" smtClean="0"/>
                  <a:t>Εφαρμόζοντας τα δεδομένα, στον τύπο </a:t>
                </a:r>
                <a:r>
                  <a:rPr lang="en-US" sz="1600" dirty="0" smtClean="0"/>
                  <a:t>Shannon – Hartley</a:t>
                </a:r>
                <a:r>
                  <a:rPr lang="el-GR" sz="1600" dirty="0" smtClean="0"/>
                  <a:t>, </a:t>
                </a:r>
                <a:r>
                  <a:rPr lang="el-GR" sz="1600" smtClean="0"/>
                  <a:t>έχουμε</a:t>
                </a:r>
                <a:r>
                  <a:rPr lang="el-GR" sz="1600" smtClean="0"/>
                  <a:t>:</a:t>
                </a:r>
                <a:endParaRPr lang="el-GR" sz="16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i="1" dirty="0" smtClean="0"/>
                          </m:ctrlPr>
                        </m:fPr>
                        <m:num>
                          <m:r>
                            <a:rPr lang="en-US" sz="1600" i="1" dirty="0" smtClean="0">
                              <a:latin typeface="Cambria Math"/>
                            </a:rPr>
                            <m:t>𝐶</m:t>
                          </m:r>
                        </m:num>
                        <m:den>
                          <m:r>
                            <a:rPr lang="en-US" sz="1600" i="1" dirty="0" smtClean="0">
                              <a:latin typeface="Cambria Math"/>
                            </a:rPr>
                            <m:t>𝐵</m:t>
                          </m:r>
                        </m:den>
                      </m:f>
                      <m:r>
                        <a:rPr lang="en-US" sz="1600" i="1" dirty="0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sz="1600" i="1" dirty="0" smtClean="0"/>
                          </m:ctrlPr>
                        </m:funcPr>
                        <m:fName>
                          <m:sSub>
                            <m:sSubPr>
                              <m:ctrlPr>
                                <a:rPr lang="en-US" sz="1600" i="1" dirty="0" smtClean="0"/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600" i="0" dirty="0" smtClean="0">
                                  <a:latin typeface="Cambria Math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sz="1600" i="1" dirty="0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fName>
                        <m:e>
                          <m:d>
                            <m:dPr>
                              <m:ctrlPr>
                                <a:rPr lang="en-US" sz="1600" i="1" dirty="0" smtClean="0"/>
                              </m:ctrlPr>
                            </m:dPr>
                            <m:e>
                              <m:r>
                                <a:rPr lang="en-US" sz="1600" i="1" dirty="0" smtClean="0">
                                  <a:latin typeface="Cambria Math"/>
                                </a:rPr>
                                <m:t>1+</m:t>
                              </m:r>
                              <m:f>
                                <m:fPr>
                                  <m:ctrlPr>
                                    <a:rPr lang="en-US" sz="1600" i="1" dirty="0" smtClean="0"/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600" i="1" dirty="0"/>
                                      </m:ctrlPr>
                                    </m:sSubPr>
                                    <m:e>
                                      <m:r>
                                        <a:rPr lang="en-US" sz="1600" i="1" dirty="0">
                                          <a:latin typeface="Cambria Math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sz="1600" i="1" dirty="0">
                                          <a:latin typeface="Cambria Math"/>
                                        </a:rPr>
                                        <m:t>𝑏</m:t>
                                      </m:r>
                                    </m:sub>
                                  </m:sSub>
                                  <m:r>
                                    <a:rPr lang="en-US" sz="1600" i="1" dirty="0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n-US" sz="1600" i="1" dirty="0">
                                      <a:latin typeface="Cambria Math"/>
                                    </a:rPr>
                                    <m:t>𝐶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600" i="1" dirty="0"/>
                                      </m:ctrlPr>
                                    </m:sSubPr>
                                    <m:e>
                                      <m:r>
                                        <a:rPr lang="en-US" sz="1600" i="1" dirty="0">
                                          <a:latin typeface="Cambria Math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en-US" sz="1600" i="1" dirty="0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sz="1600" i="1" dirty="0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n-US" sz="1600" i="1" dirty="0">
                                      <a:latin typeface="Cambria Math"/>
                                    </a:rPr>
                                    <m:t>𝐵</m:t>
                                  </m:r>
                                </m:den>
                              </m:f>
                            </m:e>
                          </m:d>
                        </m:e>
                      </m:func>
                      <m:groupChr>
                        <m:groupChrPr>
                          <m:chr m:val="⇒"/>
                          <m:vertJc m:val="bot"/>
                          <m:ctrlPr>
                            <a:rPr lang="en-US" sz="1600" i="1" dirty="0" smtClean="0"/>
                          </m:ctrlPr>
                        </m:groupChrPr>
                        <m:e/>
                      </m:groupChr>
                      <m:r>
                        <a:rPr lang="el-GR" sz="1600" b="0" i="1" dirty="0" smtClean="0">
                          <a:latin typeface="Cambria Math"/>
                        </a:rPr>
                        <m:t>6=</m:t>
                      </m:r>
                      <m:func>
                        <m:funcPr>
                          <m:ctrlPr>
                            <a:rPr lang="en-US" sz="1600" i="1" dirty="0"/>
                          </m:ctrlPr>
                        </m:funcPr>
                        <m:fName>
                          <m:sSub>
                            <m:sSubPr>
                              <m:ctrlPr>
                                <a:rPr lang="en-US" sz="1600" i="1" dirty="0"/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600" dirty="0">
                                  <a:latin typeface="Cambria Math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sz="1600" i="1" dirty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fName>
                        <m:e>
                          <m:d>
                            <m:dPr>
                              <m:ctrlPr>
                                <a:rPr lang="en-US" sz="1600" i="1" dirty="0"/>
                              </m:ctrlPr>
                            </m:dPr>
                            <m:e>
                              <m:r>
                                <a:rPr lang="en-US" sz="1600" i="1" dirty="0">
                                  <a:latin typeface="Cambria Math"/>
                                </a:rPr>
                                <m:t>1+</m:t>
                              </m:r>
                              <m:r>
                                <a:rPr lang="el-GR" sz="1600" b="0" i="1" dirty="0" smtClean="0">
                                  <a:latin typeface="Cambria Math"/>
                                </a:rPr>
                                <m:t>6</m:t>
                              </m:r>
                              <m:f>
                                <m:fPr>
                                  <m:ctrlPr>
                                    <a:rPr lang="en-US" sz="1600" i="1" dirty="0"/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600" i="1" dirty="0"/>
                                      </m:ctrlPr>
                                    </m:sSubPr>
                                    <m:e>
                                      <m:r>
                                        <a:rPr lang="en-US" sz="1600" i="1" dirty="0">
                                          <a:latin typeface="Cambria Math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sz="1600" i="1" dirty="0">
                                          <a:latin typeface="Cambria Math"/>
                                        </a:rPr>
                                        <m:t>𝑏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600" i="1" dirty="0"/>
                                      </m:ctrlPr>
                                    </m:sSubPr>
                                    <m:e>
                                      <m:r>
                                        <a:rPr lang="en-US" sz="1600" i="1" dirty="0">
                                          <a:latin typeface="Cambria Math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en-US" sz="1600" i="1" dirty="0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l-GR" sz="1600" i="1" dirty="0" smtClean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groupChr>
                        <m:groupChrPr>
                          <m:chr m:val="⇒"/>
                          <m:vertJc m:val="bot"/>
                          <m:ctrlPr>
                            <a:rPr lang="en-US" sz="1600" i="1" dirty="0"/>
                          </m:ctrlPr>
                        </m:groupChrPr>
                        <m:e/>
                      </m:groupChr>
                      <m:f>
                        <m:fPr>
                          <m:ctrlPr>
                            <a:rPr lang="en-US" sz="1600" i="1" dirty="0"/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 dirty="0"/>
                              </m:ctrlPr>
                            </m:sSubPr>
                            <m:e>
                              <m:r>
                                <a:rPr lang="en-US" sz="1600" i="1" dirty="0">
                                  <a:latin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600" i="1" dirty="0">
                                  <a:latin typeface="Cambria Math"/>
                                </a:rPr>
                                <m:t>𝑏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600" i="1" dirty="0"/>
                              </m:ctrlPr>
                            </m:sSubPr>
                            <m:e>
                              <m:r>
                                <a:rPr lang="en-US" sz="1600" i="1" dirty="0">
                                  <a:latin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6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l-GR" sz="1600" b="0" i="1" dirty="0" smtClean="0">
                              <a:latin typeface="Cambria Math"/>
                            </a:rPr>
                            <m:t>(</m:t>
                          </m:r>
                          <m:r>
                            <a:rPr lang="en-US" sz="1600" b="0" i="1" dirty="0" smtClean="0">
                              <a:latin typeface="Cambria Math"/>
                            </a:rPr>
                            <m:t>𝑚𝑖𝑛</m:t>
                          </m:r>
                          <m:r>
                            <a:rPr lang="en-US" sz="1600" b="0" i="1" dirty="0" smtClean="0">
                              <a:latin typeface="Cambria Math"/>
                            </a:rPr>
                            <m:t>)</m:t>
                          </m:r>
                        </m:den>
                      </m:f>
                      <m:r>
                        <a:rPr lang="el-GR" sz="1600" b="0" i="1" dirty="0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l-GR" sz="1600" b="0" i="1" dirty="0" smtClean="0"/>
                          </m:ctrlPr>
                        </m:dPr>
                        <m:e>
                          <m:sSup>
                            <m:sSupPr>
                              <m:ctrlPr>
                                <a:rPr lang="el-GR" sz="1600" b="0" i="1" dirty="0" smtClean="0"/>
                              </m:ctrlPr>
                            </m:sSupPr>
                            <m:e>
                              <m:r>
                                <a:rPr lang="el-GR" sz="1600" b="0" i="1" dirty="0" smtClean="0">
                                  <a:latin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l-GR" sz="1600" b="0" i="1" dirty="0" smtClean="0">
                                  <a:latin typeface="Cambria Math"/>
                                </a:rPr>
                                <m:t>6</m:t>
                              </m:r>
                            </m:sup>
                          </m:sSup>
                          <m:r>
                            <a:rPr lang="el-GR" sz="1600" b="0" i="1" dirty="0" smtClean="0">
                              <a:latin typeface="Cambria Math"/>
                            </a:rPr>
                            <m:t>−1</m:t>
                          </m:r>
                        </m:e>
                      </m:d>
                      <m:r>
                        <a:rPr lang="en-US" sz="1600" b="0" i="1" dirty="0" smtClean="0">
                          <a:latin typeface="Cambria Math"/>
                        </a:rPr>
                        <m:t>/6</m:t>
                      </m:r>
                      <m:r>
                        <a:rPr lang="el-GR" sz="1600" b="0" i="1" dirty="0" smtClean="0">
                          <a:latin typeface="Cambria Math"/>
                        </a:rPr>
                        <m:t>=10,5 </m:t>
                      </m:r>
                      <m:r>
                        <a:rPr lang="en-US" sz="1600" b="0" i="1" dirty="0" smtClean="0">
                          <a:latin typeface="Cambria Math"/>
                        </a:rPr>
                        <m:t>𝑑𝐵</m:t>
                      </m:r>
                    </m:oMath>
                  </m:oMathPara>
                </a14:m>
                <a:endParaRPr lang="en-US" sz="16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>
                <a:blip r:embed="rId2"/>
                <a:stretch>
                  <a:fillRect l="-370" t="-446" r="-81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17253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Συστήματα Βασικής Ζώνης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l-GR" sz="1600" dirty="0" smtClean="0"/>
          </a:p>
          <a:p>
            <a:pPr marL="0" indent="0">
              <a:buNone/>
            </a:pPr>
            <a:endParaRPr lang="el-GR" sz="1600" dirty="0"/>
          </a:p>
          <a:p>
            <a:pPr marL="0" indent="0">
              <a:buNone/>
            </a:pPr>
            <a:endParaRPr lang="el-GR" sz="1600" dirty="0" smtClean="0"/>
          </a:p>
          <a:p>
            <a:pPr marL="0" indent="0">
              <a:buNone/>
            </a:pPr>
            <a:endParaRPr lang="el-GR" sz="1600" dirty="0"/>
          </a:p>
          <a:p>
            <a:pPr marL="0" indent="0">
              <a:buNone/>
            </a:pPr>
            <a:endParaRPr lang="el-GR" sz="1600" dirty="0" smtClean="0"/>
          </a:p>
          <a:p>
            <a:pPr marL="0" indent="0">
              <a:buNone/>
            </a:pPr>
            <a:endParaRPr lang="el-GR" sz="1600" dirty="0"/>
          </a:p>
          <a:p>
            <a:pPr marL="0" indent="0">
              <a:buNone/>
            </a:pPr>
            <a:endParaRPr lang="el-GR" sz="1600" dirty="0" smtClean="0"/>
          </a:p>
          <a:p>
            <a:pPr marL="0" indent="0">
              <a:buNone/>
            </a:pPr>
            <a:endParaRPr lang="el-GR" sz="1600" dirty="0"/>
          </a:p>
          <a:p>
            <a:pPr marL="0" indent="0">
              <a:buNone/>
            </a:pPr>
            <a:endParaRPr lang="el-GR" sz="1600" dirty="0" smtClean="0"/>
          </a:p>
          <a:p>
            <a:pPr marL="0" indent="0">
              <a:buNone/>
            </a:pPr>
            <a:endParaRPr lang="el-GR" sz="1600" dirty="0"/>
          </a:p>
          <a:p>
            <a:pPr marL="0" indent="0">
              <a:buNone/>
            </a:pPr>
            <a:endParaRPr lang="el-GR" sz="1600" dirty="0" smtClean="0"/>
          </a:p>
          <a:p>
            <a:pPr marL="0" indent="0">
              <a:buNone/>
            </a:pPr>
            <a:endParaRPr lang="el-GR" sz="1600" dirty="0"/>
          </a:p>
          <a:p>
            <a:pPr marL="0" indent="0" algn="l">
              <a:buNone/>
            </a:pPr>
            <a:endParaRPr lang="en-US" sz="1050" dirty="0" smtClean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600" dirty="0" smtClean="0"/>
              <a:t>Η </a:t>
            </a:r>
            <a:r>
              <a:rPr lang="el-GR" sz="1600" dirty="0"/>
              <a:t>ακολουθία δυαδικών ψηφιών </a:t>
            </a:r>
            <a:r>
              <a:rPr lang="el-GR" sz="1600" dirty="0" smtClean="0"/>
              <a:t>(</a:t>
            </a:r>
            <a:r>
              <a:rPr lang="en-US" sz="1600" dirty="0" smtClean="0"/>
              <a:t>PCM) </a:t>
            </a:r>
            <a:r>
              <a:rPr lang="el-GR" sz="1600" dirty="0" smtClean="0"/>
              <a:t>μεταδίδεται </a:t>
            </a:r>
            <a:r>
              <a:rPr lang="el-GR" sz="1600" dirty="0"/>
              <a:t>μέσω του </a:t>
            </a:r>
            <a:r>
              <a:rPr lang="el-GR" sz="1600" b="1" dirty="0">
                <a:hlinkClick r:id="rId2"/>
              </a:rPr>
              <a:t>καναλιού βασικής ζώνης </a:t>
            </a:r>
            <a:r>
              <a:rPr lang="el-GR" sz="1600" dirty="0"/>
              <a:t>(συνεστραμμένο ζεύγος καλωδίων ή ομοαξονικό καλώδιο), αφού μετατραπεί σε </a:t>
            </a:r>
            <a:r>
              <a:rPr lang="el-GR" sz="1600" b="1" dirty="0">
                <a:hlinkClick r:id="rId3"/>
              </a:rPr>
              <a:t>παλμοσειρά</a:t>
            </a:r>
            <a:r>
              <a:rPr lang="el-GR" sz="1600" dirty="0"/>
              <a:t>, που είναι η συμβατή μορφή </a:t>
            </a:r>
            <a:r>
              <a:rPr lang="el-GR" sz="1600" dirty="0" smtClean="0"/>
              <a:t>κυματομορφής </a:t>
            </a:r>
            <a:r>
              <a:rPr lang="el-GR" sz="1600" dirty="0"/>
              <a:t>για κανάλια βασικής ζώνης</a:t>
            </a:r>
            <a:r>
              <a:rPr lang="el-GR" sz="1600" dirty="0" smtClean="0"/>
              <a:t>.</a:t>
            </a:r>
            <a:endParaRPr lang="el-GR" sz="16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l-GR" sz="1600" dirty="0" smtClean="0"/>
              <a:t>Η </a:t>
            </a:r>
            <a:r>
              <a:rPr lang="el-GR" sz="1600" b="1" dirty="0" smtClean="0"/>
              <a:t>κωδικοποίηση γραμμής </a:t>
            </a:r>
            <a:r>
              <a:rPr lang="el-GR" sz="1600" dirty="0" smtClean="0"/>
              <a:t>(</a:t>
            </a:r>
            <a:r>
              <a:rPr lang="en-US" sz="1600" dirty="0" smtClean="0">
                <a:hlinkClick r:id="rId4"/>
              </a:rPr>
              <a:t>line coding</a:t>
            </a:r>
            <a:r>
              <a:rPr lang="en-US" sz="1600" dirty="0" smtClean="0"/>
              <a:t>)</a:t>
            </a:r>
            <a:r>
              <a:rPr lang="el-GR" sz="1600" dirty="0" smtClean="0"/>
              <a:t> λαμβάνει χώρα στον κωδικοποιητή (</a:t>
            </a:r>
            <a:r>
              <a:rPr lang="en-US" sz="1600" dirty="0" smtClean="0"/>
              <a:t>waveform encoder) </a:t>
            </a:r>
            <a:r>
              <a:rPr lang="el-GR" sz="1600" dirty="0" smtClean="0"/>
              <a:t>ή </a:t>
            </a:r>
            <a:r>
              <a:rPr lang="el-GR" sz="1600" b="1" dirty="0" smtClean="0"/>
              <a:t>διαμορφωτή βασικής ζώνης </a:t>
            </a:r>
            <a:r>
              <a:rPr lang="el-GR" sz="1600" dirty="0" smtClean="0"/>
              <a:t>(</a:t>
            </a:r>
            <a:r>
              <a:rPr lang="en-US" sz="1600" dirty="0" smtClean="0"/>
              <a:t>baseband modulator).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08720"/>
            <a:ext cx="8321458" cy="3815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Ορθογώνιο 3"/>
          <p:cNvSpPr/>
          <p:nvPr/>
        </p:nvSpPr>
        <p:spPr>
          <a:xfrm>
            <a:off x="6156176" y="1484784"/>
            <a:ext cx="1152128" cy="756000"/>
          </a:xfrm>
          <a:prstGeom prst="rect">
            <a:avLst/>
          </a:prstGeom>
          <a:solidFill>
            <a:srgbClr val="00B0F0">
              <a:alpha val="1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6" name="Ορθογώνιο 5"/>
          <p:cNvSpPr/>
          <p:nvPr/>
        </p:nvSpPr>
        <p:spPr>
          <a:xfrm>
            <a:off x="6140483" y="3429000"/>
            <a:ext cx="1152128" cy="756000"/>
          </a:xfrm>
          <a:prstGeom prst="rect">
            <a:avLst/>
          </a:prstGeom>
          <a:solidFill>
            <a:srgbClr val="00B0F0">
              <a:alpha val="1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</a:t>
            </a:fld>
            <a:endParaRPr lang="el-GR"/>
          </a:p>
        </p:txBody>
      </p:sp>
      <p:sp>
        <p:nvSpPr>
          <p:cNvPr id="8" name="Ορθογώνιο 7"/>
          <p:cNvSpPr/>
          <p:nvPr/>
        </p:nvSpPr>
        <p:spPr>
          <a:xfrm>
            <a:off x="2034000" y="2008800"/>
            <a:ext cx="1170000" cy="331200"/>
          </a:xfrm>
          <a:prstGeom prst="rect">
            <a:avLst/>
          </a:prstGeom>
          <a:solidFill>
            <a:srgbClr val="FF0000">
              <a:alpha val="18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Ορθογώνιο 8"/>
          <p:cNvSpPr/>
          <p:nvPr/>
        </p:nvSpPr>
        <p:spPr>
          <a:xfrm>
            <a:off x="3409200" y="2008800"/>
            <a:ext cx="990000" cy="331200"/>
          </a:xfrm>
          <a:prstGeom prst="rect">
            <a:avLst/>
          </a:prstGeom>
          <a:solidFill>
            <a:srgbClr val="FF0000">
              <a:alpha val="18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Ορθογώνιο 9"/>
          <p:cNvSpPr/>
          <p:nvPr/>
        </p:nvSpPr>
        <p:spPr>
          <a:xfrm>
            <a:off x="4586400" y="2023200"/>
            <a:ext cx="1134000" cy="331200"/>
          </a:xfrm>
          <a:prstGeom prst="rect">
            <a:avLst/>
          </a:prstGeom>
          <a:solidFill>
            <a:srgbClr val="FF0000">
              <a:alpha val="18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92228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6" grpId="0" animBg="1"/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Μετάδοση στη Βασική Ζώνη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600"/>
              </a:spcBef>
              <a:buNone/>
            </a:pPr>
            <a:r>
              <a:rPr lang="el-GR" sz="1800" dirty="0" smtClean="0"/>
              <a:t>Για τη </a:t>
            </a:r>
            <a:r>
              <a:rPr lang="el-GR" sz="1800" b="1" dirty="0" smtClean="0"/>
              <a:t>μετάδοση</a:t>
            </a:r>
            <a:r>
              <a:rPr lang="el-GR" sz="1800" dirty="0" smtClean="0"/>
              <a:t> ενός σήματος βασικής ζώνης μέσω τηλεπικοινωνιακού συστήματος: </a:t>
            </a:r>
          </a:p>
          <a:p>
            <a:pPr algn="l">
              <a:spcBef>
                <a:spcPts val="600"/>
              </a:spcBef>
              <a:buFont typeface="+mj-lt"/>
              <a:buAutoNum type="arabicPeriod"/>
            </a:pPr>
            <a:r>
              <a:rPr lang="el-GR" sz="1800" dirty="0" smtClean="0"/>
              <a:t>Το αναλογικό σήμα υφίσταται </a:t>
            </a:r>
            <a:r>
              <a:rPr lang="el-GR" sz="1800" b="1" dirty="0" smtClean="0"/>
              <a:t>επεξεργασία </a:t>
            </a:r>
            <a:r>
              <a:rPr lang="el-GR" sz="1800" dirty="0"/>
              <a:t>ώστε να παρασταθεί </a:t>
            </a:r>
            <a:r>
              <a:rPr lang="el-GR" sz="1800" dirty="0" smtClean="0"/>
              <a:t>με </a:t>
            </a:r>
            <a:r>
              <a:rPr lang="el-GR" sz="1800" b="1" dirty="0"/>
              <a:t>ψηφιακά σύμβολα</a:t>
            </a:r>
            <a:r>
              <a:rPr lang="el-GR" sz="1800" dirty="0"/>
              <a:t> (δυαδικά ψηφία</a:t>
            </a:r>
            <a:r>
              <a:rPr lang="el-GR" sz="1800" dirty="0" smtClean="0"/>
              <a:t>), η οποία αποτελείται από τα στάδια: (α) </a:t>
            </a:r>
            <a:r>
              <a:rPr lang="el-GR" sz="1800" dirty="0" smtClean="0">
                <a:hlinkClick r:id="rId2"/>
              </a:rPr>
              <a:t>της </a:t>
            </a:r>
            <a:r>
              <a:rPr lang="el-GR" sz="1800" b="1" dirty="0" smtClean="0">
                <a:hlinkClick r:id="rId2"/>
              </a:rPr>
              <a:t>δειγματοληψίας</a:t>
            </a:r>
            <a:r>
              <a:rPr lang="el-GR" sz="1800" dirty="0" smtClean="0">
                <a:hlinkClick r:id="rId2"/>
              </a:rPr>
              <a:t> </a:t>
            </a:r>
            <a:r>
              <a:rPr lang="el-GR" sz="1800" dirty="0" smtClean="0"/>
              <a:t>, (β) </a:t>
            </a:r>
            <a:r>
              <a:rPr lang="el-GR" sz="1800" dirty="0" smtClean="0">
                <a:hlinkClick r:id="rId3"/>
              </a:rPr>
              <a:t>του </a:t>
            </a:r>
            <a:r>
              <a:rPr lang="el-GR" sz="1800" b="1" dirty="0" err="1" smtClean="0">
                <a:hlinkClick r:id="rId3"/>
              </a:rPr>
              <a:t>κβαντισμού</a:t>
            </a:r>
            <a:r>
              <a:rPr lang="el-GR" sz="1800" dirty="0" smtClean="0">
                <a:hlinkClick r:id="rId3"/>
              </a:rPr>
              <a:t> </a:t>
            </a:r>
            <a:r>
              <a:rPr lang="el-GR" sz="1800" dirty="0" smtClean="0"/>
              <a:t> και (γ) </a:t>
            </a:r>
            <a:r>
              <a:rPr lang="el-GR" sz="1800" dirty="0" smtClean="0">
                <a:hlinkClick r:id="rId4"/>
              </a:rPr>
              <a:t>της </a:t>
            </a:r>
            <a:r>
              <a:rPr lang="el-GR" sz="1800" b="1" dirty="0" smtClean="0">
                <a:hlinkClick r:id="rId4"/>
              </a:rPr>
              <a:t>κωδικοποίησης</a:t>
            </a:r>
            <a:r>
              <a:rPr lang="el-GR" sz="1800" b="1" dirty="0" smtClean="0"/>
              <a:t>.</a:t>
            </a:r>
          </a:p>
          <a:p>
            <a:pPr marL="0" indent="0" algn="l">
              <a:spcBef>
                <a:spcPts val="600"/>
              </a:spcBef>
              <a:buNone/>
            </a:pPr>
            <a:endParaRPr lang="el-GR" sz="1600" b="1" dirty="0" smtClean="0"/>
          </a:p>
          <a:p>
            <a:pPr marL="457200" lvl="1" indent="0" algn="l">
              <a:spcBef>
                <a:spcPts val="600"/>
              </a:spcBef>
              <a:buNone/>
            </a:pPr>
            <a:endParaRPr lang="el-GR" sz="1600" b="1" dirty="0"/>
          </a:p>
          <a:p>
            <a:pPr marL="457200" lvl="1" indent="0" algn="l">
              <a:spcBef>
                <a:spcPts val="600"/>
              </a:spcBef>
              <a:buNone/>
            </a:pPr>
            <a:endParaRPr lang="el-GR" sz="1600" b="1" dirty="0" smtClean="0"/>
          </a:p>
          <a:p>
            <a:pPr marL="457200" lvl="1" indent="0" algn="l">
              <a:spcBef>
                <a:spcPts val="600"/>
              </a:spcBef>
              <a:buNone/>
            </a:pPr>
            <a:endParaRPr lang="el-GR" sz="1600" b="1" dirty="0"/>
          </a:p>
          <a:p>
            <a:pPr marL="457200" lvl="1" indent="0" algn="l">
              <a:spcBef>
                <a:spcPts val="600"/>
              </a:spcBef>
              <a:buNone/>
            </a:pPr>
            <a:endParaRPr lang="el-GR" sz="1600" b="1" dirty="0" smtClean="0"/>
          </a:p>
          <a:p>
            <a:pPr marL="457200" lvl="1" indent="0" algn="l">
              <a:spcBef>
                <a:spcPts val="600"/>
              </a:spcBef>
              <a:buNone/>
            </a:pPr>
            <a:r>
              <a:rPr lang="el-GR" sz="1100" b="1" dirty="0" smtClean="0"/>
              <a:t>            </a:t>
            </a:r>
            <a:r>
              <a:rPr lang="el-GR" sz="1100" b="1" dirty="0" err="1" smtClean="0"/>
              <a:t>Δειγματισμένο</a:t>
            </a:r>
            <a:r>
              <a:rPr lang="el-GR" sz="1100" b="1" dirty="0" smtClean="0"/>
              <a:t> σήμα </a:t>
            </a:r>
            <a:r>
              <a:rPr lang="en-US" sz="1100" b="1" dirty="0" smtClean="0"/>
              <a:t> (PAM)</a:t>
            </a:r>
            <a:r>
              <a:rPr lang="el-GR" sz="1100" dirty="0" smtClean="0"/>
              <a:t>	</a:t>
            </a:r>
            <a:r>
              <a:rPr lang="el-GR" sz="1100" dirty="0"/>
              <a:t> </a:t>
            </a:r>
            <a:r>
              <a:rPr lang="el-GR" sz="1100" dirty="0" smtClean="0"/>
              <a:t>                       </a:t>
            </a:r>
            <a:r>
              <a:rPr lang="el-GR" sz="1100" b="1" dirty="0" smtClean="0"/>
              <a:t>Κβαντισμένο σήμα	 		Ψηφιακό σήμα</a:t>
            </a:r>
            <a:r>
              <a:rPr lang="en-US" sz="1100" b="1" dirty="0" smtClean="0"/>
              <a:t> (PCM)</a:t>
            </a:r>
            <a:r>
              <a:rPr lang="el-GR" sz="1100" dirty="0"/>
              <a:t/>
            </a:r>
            <a:br>
              <a:rPr lang="el-GR" sz="1100" dirty="0"/>
            </a:br>
            <a:r>
              <a:rPr lang="el-GR" sz="1100" dirty="0"/>
              <a:t>(διακριτού </a:t>
            </a:r>
            <a:r>
              <a:rPr lang="el-GR" sz="1100" dirty="0" smtClean="0"/>
              <a:t>χρόνου, συνεχούς </a:t>
            </a:r>
            <a:r>
              <a:rPr lang="el-GR" sz="1100" dirty="0"/>
              <a:t>πλάτους)       </a:t>
            </a:r>
            <a:r>
              <a:rPr lang="el-GR" sz="1100" dirty="0" smtClean="0"/>
              <a:t>(συνεχούς χρόνου, διακριτού </a:t>
            </a:r>
            <a:r>
              <a:rPr lang="el-GR" sz="1100" dirty="0"/>
              <a:t>πλάτους) </a:t>
            </a:r>
            <a:r>
              <a:rPr lang="el-GR" sz="1100" dirty="0" smtClean="0"/>
              <a:t>         (διακριτού χρόνου</a:t>
            </a:r>
            <a:r>
              <a:rPr lang="el-GR" sz="1100" dirty="0"/>
              <a:t>, διακριτού πλάτους)</a:t>
            </a:r>
            <a:endParaRPr lang="el-GR" sz="1100" dirty="0" smtClean="0"/>
          </a:p>
          <a:p>
            <a:pPr marL="457200" lvl="1" indent="0" algn="l">
              <a:spcBef>
                <a:spcPts val="600"/>
              </a:spcBef>
              <a:buNone/>
            </a:pPr>
            <a:endParaRPr lang="el-GR" sz="1200" dirty="0"/>
          </a:p>
          <a:p>
            <a:pPr algn="l">
              <a:spcBef>
                <a:spcPts val="600"/>
              </a:spcBef>
              <a:buFont typeface="+mj-lt"/>
              <a:buAutoNum type="arabicPeriod" startAt="2"/>
            </a:pPr>
            <a:r>
              <a:rPr lang="el-GR" sz="1800" dirty="0" smtClean="0"/>
              <a:t>Κάθε ψηφιακό σύμβολο </a:t>
            </a:r>
            <a:r>
              <a:rPr lang="el-GR" sz="1800" dirty="0"/>
              <a:t>αντιστοιχίζεται σε </a:t>
            </a:r>
            <a:r>
              <a:rPr lang="el-GR" sz="1800" dirty="0" smtClean="0"/>
              <a:t>μια συγκεκριμένη μορφή παλμού </a:t>
            </a:r>
            <a:r>
              <a:rPr lang="el-GR" sz="1800" dirty="0"/>
              <a:t>(</a:t>
            </a:r>
            <a:r>
              <a:rPr lang="el-GR" sz="1800" dirty="0" err="1"/>
              <a:t>pulse</a:t>
            </a:r>
            <a:r>
              <a:rPr lang="el-GR" sz="1800" dirty="0"/>
              <a:t> </a:t>
            </a:r>
            <a:r>
              <a:rPr lang="el-GR" sz="1800" dirty="0" err="1"/>
              <a:t>waveform</a:t>
            </a:r>
            <a:r>
              <a:rPr lang="el-GR" sz="1800" dirty="0" smtClean="0"/>
              <a:t>). Η διαδικασία αυτή καλείται </a:t>
            </a:r>
            <a:r>
              <a:rPr lang="el-GR" sz="1800" b="1" dirty="0" smtClean="0"/>
              <a:t>διαμόρφωση παλμών </a:t>
            </a:r>
            <a:r>
              <a:rPr lang="el-GR" sz="1800" dirty="0"/>
              <a:t>(</a:t>
            </a:r>
            <a:r>
              <a:rPr lang="el-GR" sz="1800" dirty="0" err="1">
                <a:hlinkClick r:id="rId5"/>
              </a:rPr>
              <a:t>pulse</a:t>
            </a:r>
            <a:r>
              <a:rPr lang="el-GR" sz="1800" dirty="0">
                <a:hlinkClick r:id="rId5"/>
              </a:rPr>
              <a:t> </a:t>
            </a:r>
            <a:r>
              <a:rPr lang="el-GR" sz="1800" dirty="0" err="1">
                <a:hlinkClick r:id="rId5"/>
              </a:rPr>
              <a:t>modulation</a:t>
            </a:r>
            <a:r>
              <a:rPr lang="el-GR" sz="1800" dirty="0"/>
              <a:t>) ή </a:t>
            </a:r>
            <a:r>
              <a:rPr lang="el-GR" sz="1800" b="1" dirty="0" smtClean="0"/>
              <a:t>διαμόρφωση βασικής ζώνης</a:t>
            </a:r>
            <a:r>
              <a:rPr lang="el-GR" sz="1800" dirty="0" smtClean="0"/>
              <a:t> </a:t>
            </a:r>
            <a:r>
              <a:rPr lang="el-GR" sz="1800" dirty="0"/>
              <a:t>(</a:t>
            </a:r>
            <a:r>
              <a:rPr lang="el-GR" sz="1800" dirty="0" err="1">
                <a:hlinkClick r:id="rId6"/>
              </a:rPr>
              <a:t>baseband</a:t>
            </a:r>
            <a:r>
              <a:rPr lang="el-GR" sz="1800" dirty="0">
                <a:hlinkClick r:id="rId6"/>
              </a:rPr>
              <a:t> </a:t>
            </a:r>
            <a:r>
              <a:rPr lang="el-GR" sz="1800" dirty="0" err="1">
                <a:hlinkClick r:id="rId6"/>
              </a:rPr>
              <a:t>modulation</a:t>
            </a:r>
            <a:r>
              <a:rPr lang="el-GR" sz="1800" dirty="0" smtClean="0"/>
              <a:t>). </a:t>
            </a:r>
          </a:p>
          <a:p>
            <a:pPr marL="0" indent="0" algn="l">
              <a:spcBef>
                <a:spcPts val="600"/>
              </a:spcBef>
              <a:buNone/>
            </a:pPr>
            <a:endParaRPr lang="el-GR" sz="1600" dirty="0" smtClean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</a:t>
            </a:fld>
            <a:endParaRPr lang="el-GR"/>
          </a:p>
        </p:txBody>
      </p:sp>
      <p:pic>
        <p:nvPicPr>
          <p:cNvPr id="3076" name="Picture 4" descr="http://upload.wikimedia.org/wikipedia/commons/thumb/8/88/Sampled.signal.svg/220px-Sampled.signal.svg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875398"/>
            <a:ext cx="2095500" cy="1181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upload.wikimedia.org/wikipedia/commons/thumb/7/70/Quantized.signal.svg/220px-Quantized.signal.svg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863204"/>
            <a:ext cx="2095500" cy="1285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upload.wikimedia.org/wikipedia/commons/thumb/9/9a/Digital.signal.svg/220px-Digital.signal.svg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4932" y="2882254"/>
            <a:ext cx="2095500" cy="1266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Δεξιό βέλος 4"/>
          <p:cNvSpPr/>
          <p:nvPr/>
        </p:nvSpPr>
        <p:spPr>
          <a:xfrm>
            <a:off x="3048782" y="3356992"/>
            <a:ext cx="424780" cy="216024"/>
          </a:xfrm>
          <a:prstGeom prst="rightArrow">
            <a:avLst/>
          </a:prstGeom>
          <a:solidFill>
            <a:srgbClr val="FF0000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Δεξιό βέλος 10"/>
          <p:cNvSpPr/>
          <p:nvPr/>
        </p:nvSpPr>
        <p:spPr>
          <a:xfrm>
            <a:off x="5796136" y="3346914"/>
            <a:ext cx="424780" cy="216024"/>
          </a:xfrm>
          <a:prstGeom prst="rightArrow">
            <a:avLst/>
          </a:prstGeom>
          <a:solidFill>
            <a:srgbClr val="FF0000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37586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800" dirty="0"/>
              <a:t>Αναπαράσταση δυαδικών ψηφίων </a:t>
            </a:r>
            <a:r>
              <a:rPr lang="el-GR" sz="2800" dirty="0" smtClean="0"/>
              <a:t>με παλμούς</a:t>
            </a:r>
            <a:endParaRPr lang="el-G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363272" cy="5472608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endParaRPr lang="en-US" sz="1600" dirty="0" smtClean="0"/>
          </a:p>
          <a:p>
            <a:pPr marL="0" indent="0" algn="l">
              <a:buNone/>
            </a:pPr>
            <a:endParaRPr lang="en-US" sz="1600" dirty="0"/>
          </a:p>
          <a:p>
            <a:pPr marL="0" indent="0" algn="l">
              <a:buNone/>
            </a:pPr>
            <a:endParaRPr lang="en-US" sz="1600" dirty="0" smtClean="0"/>
          </a:p>
          <a:p>
            <a:pPr marL="0" indent="0" algn="l">
              <a:buNone/>
            </a:pPr>
            <a:endParaRPr lang="en-US" sz="1600" dirty="0"/>
          </a:p>
          <a:p>
            <a:pPr marL="0" indent="0" algn="l">
              <a:buNone/>
            </a:pPr>
            <a:endParaRPr lang="en-US" sz="1600" dirty="0" smtClean="0"/>
          </a:p>
          <a:p>
            <a:pPr marL="0" indent="0" algn="l">
              <a:buNone/>
            </a:pPr>
            <a:endParaRPr lang="en-US" sz="1600" dirty="0"/>
          </a:p>
          <a:p>
            <a:pPr marL="0" indent="0" algn="l">
              <a:buNone/>
            </a:pPr>
            <a:endParaRPr lang="en-US" sz="1600" dirty="0" smtClean="0"/>
          </a:p>
          <a:p>
            <a:pPr marL="0" indent="0" algn="l">
              <a:buNone/>
            </a:pPr>
            <a:endParaRPr lang="en-US" sz="1600" dirty="0"/>
          </a:p>
          <a:p>
            <a:pPr marL="0" indent="0" algn="l">
              <a:buNone/>
            </a:pPr>
            <a:endParaRPr lang="en-US" sz="1600" dirty="0" smtClean="0"/>
          </a:p>
          <a:p>
            <a:pPr marL="0" indent="0" algn="l">
              <a:buNone/>
            </a:pPr>
            <a:endParaRPr lang="en-US" sz="1600" dirty="0"/>
          </a:p>
          <a:p>
            <a:pPr marL="0" indent="0" algn="l">
              <a:buNone/>
            </a:pPr>
            <a:endParaRPr lang="en-US" sz="1600" dirty="0" smtClean="0"/>
          </a:p>
          <a:p>
            <a:pPr marL="0" indent="0" algn="l">
              <a:buNone/>
            </a:pPr>
            <a:endParaRPr lang="en-US" sz="1600" dirty="0"/>
          </a:p>
          <a:p>
            <a:pPr marL="0" indent="0" algn="l">
              <a:buNone/>
            </a:pPr>
            <a:endParaRPr lang="en-US" sz="1600" dirty="0" smtClean="0"/>
          </a:p>
          <a:p>
            <a:pPr marL="0" indent="0" algn="l">
              <a:buNone/>
            </a:pPr>
            <a:endParaRPr lang="el-GR" sz="1600" dirty="0" smtClean="0"/>
          </a:p>
          <a:p>
            <a:pPr marL="0" indent="0" algn="l">
              <a:buNone/>
            </a:pPr>
            <a:endParaRPr lang="el-GR" sz="1600" dirty="0" smtClean="0"/>
          </a:p>
          <a:p>
            <a:pPr algn="l"/>
            <a:r>
              <a:rPr lang="el-GR" sz="1600" dirty="0" smtClean="0"/>
              <a:t>Ο δέκτης πρέπει να </a:t>
            </a:r>
            <a:r>
              <a:rPr lang="el-GR" sz="1600" b="1" dirty="0" smtClean="0"/>
              <a:t>ανιχνεύσει</a:t>
            </a:r>
            <a:r>
              <a:rPr lang="el-GR" sz="1600" dirty="0" smtClean="0"/>
              <a:t> σωστά την παρουσία ή την απουσία παλμού.</a:t>
            </a:r>
          </a:p>
          <a:p>
            <a:pPr algn="l"/>
            <a:r>
              <a:rPr lang="el-GR" sz="1600" dirty="0" smtClean="0"/>
              <a:t>Η </a:t>
            </a:r>
            <a:r>
              <a:rPr lang="el-GR" sz="1600" b="1" dirty="0" smtClean="0"/>
              <a:t>πιθανότητα σωστής ανίχνευσης </a:t>
            </a:r>
            <a:r>
              <a:rPr lang="el-GR" sz="1600" dirty="0" smtClean="0"/>
              <a:t>εξαρτάται από την </a:t>
            </a:r>
            <a:r>
              <a:rPr lang="el-GR" sz="1600" b="1" dirty="0" smtClean="0"/>
              <a:t>ενέργεια </a:t>
            </a:r>
            <a:r>
              <a:rPr lang="el-GR" sz="1600" dirty="0" smtClean="0"/>
              <a:t>του παλμού και μεγιστοποιείται για διάρκεια του παλμού ίση με τη διάρκεια Τ του </a:t>
            </a:r>
            <a:r>
              <a:rPr lang="en-US" sz="1600" dirty="0" smtClean="0"/>
              <a:t>bit.</a:t>
            </a:r>
            <a:endParaRPr lang="el-GR" sz="16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908720"/>
            <a:ext cx="5688632" cy="4493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1196752"/>
            <a:ext cx="2592288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l-GR" sz="1600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l-GR" sz="1600" dirty="0">
                <a:latin typeface="Cambria Math" pitchFamily="18" charset="0"/>
                <a:ea typeface="Cambria Math" pitchFamily="18" charset="0"/>
              </a:rPr>
              <a:t>α) Ακολουθία δυαδικών ψηφίων PCM. </a:t>
            </a:r>
            <a:endParaRPr lang="el-GR" sz="1600" dirty="0" smtClean="0">
              <a:latin typeface="Cambria Math" pitchFamily="18" charset="0"/>
              <a:ea typeface="Cambria Math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l-GR" sz="1600" dirty="0" smtClean="0">
              <a:latin typeface="Cambria Math" pitchFamily="18" charset="0"/>
              <a:ea typeface="Cambria Math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l-GR" sz="1600" dirty="0">
              <a:latin typeface="Cambria Math" pitchFamily="18" charset="0"/>
              <a:ea typeface="Cambria Math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l-GR" sz="1600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l-GR" sz="1600" dirty="0">
                <a:latin typeface="Cambria Math" pitchFamily="18" charset="0"/>
                <a:ea typeface="Cambria Math" pitchFamily="18" charset="0"/>
              </a:rPr>
              <a:t>β) Αντιστοίχιση PCM ψηφίων σε παλμούς. </a:t>
            </a:r>
            <a:br>
              <a:rPr lang="el-GR" sz="1600" dirty="0">
                <a:latin typeface="Cambria Math" pitchFamily="18" charset="0"/>
                <a:ea typeface="Cambria Math" pitchFamily="18" charset="0"/>
              </a:rPr>
            </a:br>
            <a:endParaRPr lang="el-GR" sz="1600" dirty="0" smtClean="0">
              <a:latin typeface="Cambria Math" pitchFamily="18" charset="0"/>
              <a:ea typeface="Cambria Math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l-GR" sz="1600" dirty="0" smtClean="0">
              <a:latin typeface="Cambria Math" pitchFamily="18" charset="0"/>
              <a:ea typeface="Cambria Math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l-GR" sz="1600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l-GR" sz="1600" dirty="0">
                <a:latin typeface="Cambria Math" pitchFamily="18" charset="0"/>
                <a:ea typeface="Cambria Math" pitchFamily="18" charset="0"/>
              </a:rPr>
              <a:t>γ) Παράδειγμα κυματομορφής παλμού (μετάβαση μεταξύ δύο επιπέδων τάσης). </a:t>
            </a:r>
            <a:endParaRPr lang="en-US" sz="16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6592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Κατηγορίες Κωδικοποίησης Γραμμής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600"/>
              </a:spcBef>
              <a:buNone/>
            </a:pPr>
            <a:r>
              <a:rPr lang="el-GR" sz="1600" dirty="0" smtClean="0"/>
              <a:t>Η </a:t>
            </a:r>
            <a:r>
              <a:rPr lang="el-GR" sz="1600" b="1" dirty="0" smtClean="0"/>
              <a:t>κωδικοποίηση γραμμής</a:t>
            </a:r>
            <a:r>
              <a:rPr lang="el-GR" sz="1600" dirty="0" smtClean="0"/>
              <a:t> (</a:t>
            </a:r>
            <a:r>
              <a:rPr lang="el-GR" sz="1600" dirty="0" err="1">
                <a:hlinkClick r:id="rId2"/>
              </a:rPr>
              <a:t>line</a:t>
            </a:r>
            <a:r>
              <a:rPr lang="el-GR" sz="1600" dirty="0">
                <a:hlinkClick r:id="rId2"/>
              </a:rPr>
              <a:t> </a:t>
            </a:r>
            <a:r>
              <a:rPr lang="el-GR" sz="1600" dirty="0" err="1">
                <a:hlinkClick r:id="rId2"/>
              </a:rPr>
              <a:t>cod</a:t>
            </a:r>
            <a:r>
              <a:rPr lang="en-US" sz="1600" dirty="0" err="1">
                <a:hlinkClick r:id="rId2"/>
              </a:rPr>
              <a:t>ing</a:t>
            </a:r>
            <a:r>
              <a:rPr lang="el-GR" sz="1600" dirty="0" smtClean="0"/>
              <a:t>) αναπαριστά το προς μετάδοση ψηφιακό σήμα, σαν ένα σήμα διακριτού χρόνου και διακριτού πλάτους, το οποίο είναι </a:t>
            </a:r>
            <a:r>
              <a:rPr lang="el-GR" sz="1600" b="1" dirty="0" smtClean="0"/>
              <a:t>βέλτιστα ρυθμισμένο </a:t>
            </a:r>
            <a:r>
              <a:rPr lang="el-GR" sz="1600" dirty="0" smtClean="0"/>
              <a:t>ως προς τις ιδιότητες του καναλιού επικοινωνίας και του δέκτη. </a:t>
            </a:r>
            <a:endParaRPr lang="en-US" sz="1600" dirty="0" smtClean="0"/>
          </a:p>
          <a:p>
            <a:pPr marL="0" indent="0" algn="l">
              <a:spcBef>
                <a:spcPts val="600"/>
              </a:spcBef>
              <a:buNone/>
            </a:pPr>
            <a:endParaRPr lang="el-GR" sz="1600" dirty="0" smtClean="0"/>
          </a:p>
          <a:p>
            <a:pPr marL="0" indent="0" algn="l">
              <a:spcBef>
                <a:spcPts val="600"/>
              </a:spcBef>
              <a:buNone/>
            </a:pPr>
            <a:r>
              <a:rPr lang="el-GR" sz="1600" dirty="0" smtClean="0"/>
              <a:t>Βασικότερες </a:t>
            </a:r>
            <a:r>
              <a:rPr lang="el-GR" sz="1600" b="1" dirty="0" smtClean="0"/>
              <a:t>κατηγορίες</a:t>
            </a:r>
            <a:r>
              <a:rPr lang="el-GR" sz="1600" dirty="0" smtClean="0"/>
              <a:t> κωδικοποίησης γραμμής: </a:t>
            </a:r>
            <a:endParaRPr lang="el-GR" sz="1600" dirty="0"/>
          </a:p>
          <a:p>
            <a:pPr algn="l">
              <a:spcBef>
                <a:spcPts val="600"/>
              </a:spcBef>
            </a:pPr>
            <a:r>
              <a:rPr lang="el-GR" sz="1600" b="1" dirty="0" smtClean="0"/>
              <a:t>Πολική</a:t>
            </a:r>
            <a:r>
              <a:rPr lang="el-GR" sz="1600" dirty="0" smtClean="0"/>
              <a:t> </a:t>
            </a:r>
            <a:r>
              <a:rPr lang="el-GR" sz="1600" dirty="0"/>
              <a:t>(</a:t>
            </a:r>
            <a:r>
              <a:rPr lang="el-GR" sz="1600" dirty="0" err="1">
                <a:hlinkClick r:id="rId3"/>
              </a:rPr>
              <a:t>polar</a:t>
            </a:r>
            <a:r>
              <a:rPr lang="el-GR" sz="1600" dirty="0"/>
              <a:t>): στη διάρκεια ενός </a:t>
            </a:r>
            <a:r>
              <a:rPr lang="el-GR" sz="1600" dirty="0" err="1"/>
              <a:t>bit</a:t>
            </a:r>
            <a:r>
              <a:rPr lang="el-GR" sz="1600" dirty="0"/>
              <a:t> αποστέλλεται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l-GR" sz="1600" dirty="0" smtClean="0"/>
              <a:t>ένας παλμός </a:t>
            </a:r>
            <a:r>
              <a:rPr lang="el-GR" sz="1600" dirty="0"/>
              <a:t>ή το </a:t>
            </a:r>
            <a:r>
              <a:rPr lang="el-GR" sz="1600" dirty="0" smtClean="0"/>
              <a:t>αρνητικό </a:t>
            </a:r>
            <a:r>
              <a:rPr lang="el-GR" sz="1600" dirty="0"/>
              <a:t>ενός </a:t>
            </a:r>
            <a:r>
              <a:rPr lang="el-GR" sz="1600" dirty="0" smtClean="0"/>
              <a:t>παλμού</a:t>
            </a:r>
            <a:r>
              <a:rPr lang="el-GR" sz="1600" dirty="0"/>
              <a:t>. </a:t>
            </a:r>
            <a:endParaRPr lang="en-US" sz="1600" dirty="0" smtClean="0"/>
          </a:p>
          <a:p>
            <a:pPr algn="l">
              <a:spcBef>
                <a:spcPts val="600"/>
              </a:spcBef>
            </a:pPr>
            <a:endParaRPr lang="en-US" sz="1600" dirty="0"/>
          </a:p>
          <a:p>
            <a:pPr algn="l">
              <a:spcBef>
                <a:spcPts val="600"/>
              </a:spcBef>
            </a:pPr>
            <a:r>
              <a:rPr lang="el-GR" sz="1600" b="1" dirty="0" smtClean="0"/>
              <a:t>Μονοπολική</a:t>
            </a:r>
            <a:r>
              <a:rPr lang="el-GR" sz="1600" dirty="0" smtClean="0"/>
              <a:t> </a:t>
            </a:r>
            <a:r>
              <a:rPr lang="el-GR" sz="1600" dirty="0"/>
              <a:t>(</a:t>
            </a:r>
            <a:r>
              <a:rPr lang="el-GR" sz="1600" dirty="0" err="1">
                <a:hlinkClick r:id="rId4"/>
              </a:rPr>
              <a:t>Unipolar</a:t>
            </a:r>
            <a:r>
              <a:rPr lang="el-GR" sz="1600" dirty="0"/>
              <a:t>): </a:t>
            </a:r>
            <a:r>
              <a:rPr lang="el-GR" sz="1600" dirty="0" smtClean="0"/>
              <a:t>στη διάρκεια ενός </a:t>
            </a:r>
            <a:r>
              <a:rPr lang="el-GR" sz="1600" dirty="0" err="1"/>
              <a:t>bit</a:t>
            </a:r>
            <a:r>
              <a:rPr lang="el-GR" sz="1600" dirty="0"/>
              <a:t>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l-GR" sz="1600" dirty="0" smtClean="0"/>
              <a:t>αποστέλλεται ένας παλμός </a:t>
            </a:r>
            <a:r>
              <a:rPr lang="el-GR" sz="1600" dirty="0"/>
              <a:t>ή </a:t>
            </a:r>
            <a:r>
              <a:rPr lang="el-GR" sz="1600" dirty="0" smtClean="0"/>
              <a:t>το μηδέν </a:t>
            </a:r>
            <a:r>
              <a:rPr lang="el-GR" sz="1600" dirty="0"/>
              <a:t>(απουσία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l-GR" sz="1600" dirty="0" smtClean="0"/>
              <a:t>παλμού</a:t>
            </a:r>
            <a:r>
              <a:rPr lang="el-GR" sz="1600" dirty="0"/>
              <a:t>). </a:t>
            </a:r>
            <a:endParaRPr lang="en-US" sz="1600" dirty="0" smtClean="0"/>
          </a:p>
          <a:p>
            <a:pPr algn="l">
              <a:spcBef>
                <a:spcPts val="600"/>
              </a:spcBef>
            </a:pPr>
            <a:endParaRPr lang="en-US" sz="1600" dirty="0"/>
          </a:p>
          <a:p>
            <a:pPr algn="l">
              <a:spcBef>
                <a:spcPts val="600"/>
              </a:spcBef>
            </a:pPr>
            <a:r>
              <a:rPr lang="el-GR" sz="1600" b="1" dirty="0" smtClean="0"/>
              <a:t>Διπολική</a:t>
            </a:r>
            <a:r>
              <a:rPr lang="el-GR" sz="1600" dirty="0" smtClean="0"/>
              <a:t> </a:t>
            </a:r>
            <a:r>
              <a:rPr lang="el-GR" sz="1600" dirty="0"/>
              <a:t>(</a:t>
            </a:r>
            <a:r>
              <a:rPr lang="el-GR" sz="1600" dirty="0" err="1">
                <a:hlinkClick r:id="rId5"/>
              </a:rPr>
              <a:t>Bipolar</a:t>
            </a:r>
            <a:r>
              <a:rPr lang="el-GR" sz="1600" dirty="0"/>
              <a:t>): </a:t>
            </a:r>
            <a:r>
              <a:rPr lang="el-GR" sz="1600" dirty="0" smtClean="0"/>
              <a:t>χρησιμοποιούνται </a:t>
            </a:r>
            <a:r>
              <a:rPr lang="el-GR" sz="1600" dirty="0"/>
              <a:t>τρεις </a:t>
            </a:r>
            <a:r>
              <a:rPr lang="el-GR" sz="1600" dirty="0" smtClean="0"/>
              <a:t>στάθμες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l-GR" sz="1600" dirty="0" smtClean="0"/>
              <a:t>πλάτους</a:t>
            </a:r>
            <a:r>
              <a:rPr lang="el-GR" sz="1600" dirty="0"/>
              <a:t>, </a:t>
            </a:r>
            <a:r>
              <a:rPr lang="el-GR" sz="1600" dirty="0" smtClean="0"/>
              <a:t>η μηδενική </a:t>
            </a:r>
            <a:r>
              <a:rPr lang="el-GR" sz="1600" dirty="0"/>
              <a:t>για </a:t>
            </a:r>
            <a:r>
              <a:rPr lang="el-GR" sz="1600" dirty="0" smtClean="0"/>
              <a:t>το </a:t>
            </a:r>
            <a:r>
              <a:rPr lang="el-GR" sz="1600" dirty="0"/>
              <a:t>δυαδικό "0", ενώ το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l-GR" sz="1600" dirty="0" smtClean="0"/>
              <a:t>δυαδικό </a:t>
            </a:r>
            <a:r>
              <a:rPr lang="el-GR" sz="1600" dirty="0"/>
              <a:t>"1" </a:t>
            </a:r>
            <a:r>
              <a:rPr lang="el-GR" sz="1600" dirty="0" smtClean="0"/>
              <a:t>απεικονίζεται με </a:t>
            </a:r>
            <a:r>
              <a:rPr lang="el-GR" sz="1600" dirty="0"/>
              <a:t>δύο </a:t>
            </a:r>
            <a:r>
              <a:rPr lang="el-GR" sz="1600" dirty="0" smtClean="0"/>
              <a:t>στάθμες </a:t>
            </a:r>
            <a:r>
              <a:rPr lang="el-GR" sz="1600" dirty="0"/>
              <a:t>ίσου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l-GR" sz="1600" dirty="0" smtClean="0"/>
              <a:t>πλάτους</a:t>
            </a:r>
            <a:r>
              <a:rPr lang="el-GR" sz="1600" dirty="0"/>
              <a:t>, </a:t>
            </a:r>
            <a:r>
              <a:rPr lang="el-GR" sz="1600" dirty="0" smtClean="0"/>
              <a:t>εναλλάξ μία θετική </a:t>
            </a:r>
            <a:r>
              <a:rPr lang="el-GR" sz="1600" dirty="0"/>
              <a:t>και </a:t>
            </a:r>
            <a:r>
              <a:rPr lang="el-GR" sz="1600" dirty="0" smtClean="0"/>
              <a:t>μία </a:t>
            </a:r>
            <a:r>
              <a:rPr lang="el-GR" sz="1600" dirty="0"/>
              <a:t>αρνητική. </a:t>
            </a:r>
            <a:endParaRPr lang="el-GR" sz="1600" dirty="0" smtClean="0"/>
          </a:p>
          <a:p>
            <a:pPr marL="0" indent="0" algn="l">
              <a:spcBef>
                <a:spcPts val="600"/>
              </a:spcBef>
              <a:buNone/>
            </a:pPr>
            <a:endParaRPr lang="el-GR" sz="1600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</a:t>
            </a:fld>
            <a:endParaRPr lang="el-GR"/>
          </a:p>
        </p:txBody>
      </p:sp>
      <p:pic>
        <p:nvPicPr>
          <p:cNvPr id="4098" name="Picture 2" descr="http://upload.wikimedia.org/wikipedia/commons/5/55/NRZcode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351328"/>
            <a:ext cx="2952328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457344"/>
            <a:ext cx="288032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5912" y="4727592"/>
            <a:ext cx="2864743" cy="789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1143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Είδη Σηματοδοσίας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l-GR" sz="1600" dirty="0" smtClean="0"/>
              <a:t>Βασικότερα </a:t>
            </a:r>
            <a:r>
              <a:rPr lang="el-GR" sz="1600" b="1" dirty="0"/>
              <a:t>είδη</a:t>
            </a:r>
            <a:r>
              <a:rPr lang="el-GR" sz="1600" dirty="0"/>
              <a:t> </a:t>
            </a:r>
            <a:r>
              <a:rPr lang="el-GR" sz="1600" b="1" dirty="0" smtClean="0"/>
              <a:t>παλμών σηματοδοσίας</a:t>
            </a:r>
            <a:r>
              <a:rPr lang="el-GR" sz="1600" dirty="0" smtClean="0"/>
              <a:t>: </a:t>
            </a:r>
            <a:endParaRPr lang="el-GR" sz="1600" dirty="0"/>
          </a:p>
          <a:p>
            <a:pPr algn="l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l-GR" sz="1600" b="1" dirty="0" err="1" smtClean="0"/>
              <a:t>Nonreturn</a:t>
            </a:r>
            <a:r>
              <a:rPr lang="el-GR" sz="1600" b="1" dirty="0" smtClean="0"/>
              <a:t>-</a:t>
            </a:r>
            <a:r>
              <a:rPr lang="el-GR" sz="1600" b="1" dirty="0" err="1" smtClean="0"/>
              <a:t>to</a:t>
            </a:r>
            <a:r>
              <a:rPr lang="el-GR" sz="1600" b="1" dirty="0" smtClean="0"/>
              <a:t>-</a:t>
            </a:r>
            <a:r>
              <a:rPr lang="el-GR" sz="1600" b="1" dirty="0" err="1" smtClean="0"/>
              <a:t>zero</a:t>
            </a:r>
            <a:r>
              <a:rPr lang="el-GR" sz="1600" dirty="0" smtClean="0"/>
              <a:t> </a:t>
            </a:r>
            <a:r>
              <a:rPr lang="el-GR" sz="1600" dirty="0"/>
              <a:t>(</a:t>
            </a:r>
            <a:r>
              <a:rPr lang="el-GR" sz="1600" dirty="0">
                <a:hlinkClick r:id="rId2"/>
              </a:rPr>
              <a:t>NRZ</a:t>
            </a:r>
            <a:r>
              <a:rPr lang="el-GR" sz="1600" dirty="0"/>
              <a:t>): ο </a:t>
            </a:r>
            <a:r>
              <a:rPr lang="el-GR" sz="1600" dirty="0" smtClean="0"/>
              <a:t>παλμός </a:t>
            </a:r>
            <a:r>
              <a:rPr lang="el-GR" sz="1600" dirty="0"/>
              <a:t>διαρκεί καθ’ όλη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l-GR" sz="1600" dirty="0" smtClean="0"/>
              <a:t>την </a:t>
            </a:r>
            <a:r>
              <a:rPr lang="el-GR" sz="1600" dirty="0"/>
              <a:t>περίοδο του </a:t>
            </a:r>
            <a:r>
              <a:rPr lang="el-GR" sz="1600" dirty="0" err="1"/>
              <a:t>bit</a:t>
            </a:r>
            <a:r>
              <a:rPr lang="el-GR" sz="1600" dirty="0"/>
              <a:t> </a:t>
            </a:r>
          </a:p>
          <a:p>
            <a:pPr algn="l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l-GR" sz="1600" b="1" dirty="0" err="1" smtClean="0"/>
              <a:t>Return</a:t>
            </a:r>
            <a:r>
              <a:rPr lang="el-GR" sz="1600" b="1" dirty="0" smtClean="0"/>
              <a:t>-</a:t>
            </a:r>
            <a:r>
              <a:rPr lang="el-GR" sz="1600" b="1" dirty="0" err="1" smtClean="0"/>
              <a:t>to</a:t>
            </a:r>
            <a:r>
              <a:rPr lang="el-GR" sz="1600" b="1" dirty="0" smtClean="0"/>
              <a:t>-</a:t>
            </a:r>
            <a:r>
              <a:rPr lang="el-GR" sz="1600" b="1" dirty="0" err="1" smtClean="0"/>
              <a:t>zero</a:t>
            </a:r>
            <a:r>
              <a:rPr lang="el-GR" sz="1600" dirty="0" smtClean="0"/>
              <a:t> </a:t>
            </a:r>
            <a:r>
              <a:rPr lang="el-GR" sz="1600" dirty="0"/>
              <a:t>(</a:t>
            </a:r>
            <a:r>
              <a:rPr lang="el-GR" sz="1600" dirty="0">
                <a:hlinkClick r:id="rId3"/>
              </a:rPr>
              <a:t>RZ</a:t>
            </a:r>
            <a:r>
              <a:rPr lang="el-GR" sz="1600" dirty="0"/>
              <a:t>): ο </a:t>
            </a:r>
            <a:r>
              <a:rPr lang="el-GR" sz="1600" dirty="0" smtClean="0"/>
              <a:t>παλμός </a:t>
            </a:r>
            <a:r>
              <a:rPr lang="el-GR" sz="1600" dirty="0"/>
              <a:t>έχει διάρκεια ίση </a:t>
            </a:r>
            <a:r>
              <a:rPr lang="el-GR" sz="1600" dirty="0" smtClean="0"/>
              <a:t>με </a:t>
            </a:r>
            <a:r>
              <a:rPr lang="el-GR" sz="1600" dirty="0"/>
              <a:t>τη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l-GR" sz="1600" dirty="0" smtClean="0"/>
              <a:t>μισή </a:t>
            </a:r>
            <a:r>
              <a:rPr lang="el-GR" sz="1600" dirty="0"/>
              <a:t>περίοδο του </a:t>
            </a:r>
            <a:r>
              <a:rPr lang="el-GR" sz="1600" dirty="0" err="1"/>
              <a:t>bit</a:t>
            </a:r>
            <a:r>
              <a:rPr lang="el-GR" sz="1600" dirty="0"/>
              <a:t> </a:t>
            </a:r>
          </a:p>
          <a:p>
            <a:pPr algn="l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l-GR" sz="1600" b="1" dirty="0" err="1" smtClean="0"/>
              <a:t>∆ιαχωρισμένης</a:t>
            </a:r>
            <a:r>
              <a:rPr lang="el-GR" sz="1600" b="1" dirty="0" smtClean="0"/>
              <a:t> </a:t>
            </a:r>
            <a:r>
              <a:rPr lang="el-GR" sz="1600" b="1" dirty="0"/>
              <a:t>φάσης </a:t>
            </a:r>
            <a:r>
              <a:rPr lang="el-GR" sz="1600" dirty="0"/>
              <a:t>(</a:t>
            </a:r>
            <a:r>
              <a:rPr lang="el-GR" sz="1600" dirty="0" err="1">
                <a:hlinkClick r:id="rId4"/>
              </a:rPr>
              <a:t>Phase</a:t>
            </a:r>
            <a:r>
              <a:rPr lang="el-GR" sz="1600" dirty="0">
                <a:hlinkClick r:id="rId4"/>
              </a:rPr>
              <a:t> </a:t>
            </a:r>
            <a:r>
              <a:rPr lang="el-GR" sz="1600" dirty="0" err="1" smtClean="0">
                <a:hlinkClick r:id="rId4"/>
              </a:rPr>
              <a:t>encoded</a:t>
            </a:r>
            <a:r>
              <a:rPr lang="el-GR" sz="1600" dirty="0" smtClean="0">
                <a:hlinkClick r:id="rId4"/>
              </a:rPr>
              <a:t> </a:t>
            </a:r>
            <a:r>
              <a:rPr lang="el-GR" sz="1600" dirty="0" smtClean="0"/>
              <a:t>ή </a:t>
            </a:r>
            <a:r>
              <a:rPr lang="en-US" sz="1600" dirty="0" smtClean="0"/>
              <a:t>Manchester </a:t>
            </a:r>
            <a:br>
              <a:rPr lang="en-US" sz="1600" dirty="0" smtClean="0"/>
            </a:br>
            <a:r>
              <a:rPr lang="en-US" sz="1600" dirty="0" smtClean="0"/>
              <a:t>coding</a:t>
            </a:r>
            <a:r>
              <a:rPr lang="el-GR" sz="1600" dirty="0" smtClean="0"/>
              <a:t>): αποστέλλεται </a:t>
            </a:r>
            <a:r>
              <a:rPr lang="el-GR" sz="1600" dirty="0"/>
              <a:t>ένας </a:t>
            </a:r>
            <a:r>
              <a:rPr lang="el-GR" sz="1600" dirty="0" smtClean="0"/>
              <a:t>2-φ παλμός </a:t>
            </a:r>
            <a:endParaRPr lang="el-GR" sz="1600" dirty="0"/>
          </a:p>
          <a:p>
            <a:pPr algn="l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l-GR" sz="1600" b="1" dirty="0" err="1" smtClean="0"/>
              <a:t>Multilevel</a:t>
            </a:r>
            <a:r>
              <a:rPr lang="el-GR" sz="1600" b="1" dirty="0" smtClean="0"/>
              <a:t> </a:t>
            </a:r>
            <a:r>
              <a:rPr lang="el-GR" sz="1600" b="1" dirty="0" err="1"/>
              <a:t>binary</a:t>
            </a:r>
            <a:r>
              <a:rPr lang="el-GR" sz="1600" b="1" dirty="0"/>
              <a:t> </a:t>
            </a:r>
            <a:endParaRPr lang="en-US" sz="1600" b="1" dirty="0" smtClean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</a:t>
            </a:fld>
            <a:endParaRPr lang="el-GR"/>
          </a:p>
        </p:txBody>
      </p:sp>
      <p:pic>
        <p:nvPicPr>
          <p:cNvPr id="5122" name="Picture 2" descr="http://upload.wikimedia.org/wikipedia/commons/b/be/RZcode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708920"/>
            <a:ext cx="245624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upload.wikimedia.org/wikipedia/commons/5/55/NRZcode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628800"/>
            <a:ext cx="245624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861048"/>
            <a:ext cx="3362275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1762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Κριτήρια Επιλογής Κατηγορίας Κωδικοποίησης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1200"/>
              </a:spcBef>
              <a:buNone/>
            </a:pPr>
            <a:r>
              <a:rPr lang="el-GR" sz="1600" b="1" dirty="0" smtClean="0"/>
              <a:t>Κατηγορίες κωδικοποίησης + είδη παλμών σηματοδοσίας </a:t>
            </a:r>
            <a:r>
              <a:rPr lang="el-GR" sz="1600" b="1" dirty="0"/>
              <a:t>=</a:t>
            </a:r>
            <a:r>
              <a:rPr lang="el-GR" sz="1600" b="1" dirty="0" smtClean="0"/>
              <a:t> κωδικοποιήσεις γραμμής</a:t>
            </a:r>
          </a:p>
          <a:p>
            <a:pPr marL="0" indent="0" algn="l">
              <a:spcBef>
                <a:spcPts val="1200"/>
              </a:spcBef>
              <a:buNone/>
            </a:pPr>
            <a:endParaRPr lang="el-GR" sz="1600" b="1" dirty="0" smtClean="0"/>
          </a:p>
          <a:p>
            <a:pPr algn="l">
              <a:spcBef>
                <a:spcPts val="1200"/>
              </a:spcBef>
              <a:buFont typeface="+mj-lt"/>
              <a:buAutoNum type="arabicPeriod"/>
            </a:pPr>
            <a:r>
              <a:rPr lang="el-GR" sz="1600" b="1" dirty="0" smtClean="0"/>
              <a:t>DC συνιστώσα</a:t>
            </a:r>
            <a:r>
              <a:rPr lang="el-GR" sz="1600" dirty="0"/>
              <a:t>: </a:t>
            </a:r>
            <a:r>
              <a:rPr lang="el-GR" sz="1600" dirty="0" smtClean="0"/>
              <a:t>Για κανάλια με χαμηλή απόκριση στις χαμηλές συχνότητες (π.χ. τηλεφωνικό κανάλι) </a:t>
            </a:r>
            <a:r>
              <a:rPr lang="el-GR" sz="1600" dirty="0"/>
              <a:t>είναι </a:t>
            </a:r>
            <a:r>
              <a:rPr lang="el-GR" sz="1600" dirty="0" smtClean="0"/>
              <a:t>επιθυμητή </a:t>
            </a:r>
            <a:r>
              <a:rPr lang="el-GR" sz="1600" dirty="0"/>
              <a:t>η απουσία </a:t>
            </a:r>
            <a:r>
              <a:rPr lang="el-GR" sz="1600" dirty="0" smtClean="0"/>
              <a:t>της </a:t>
            </a:r>
            <a:r>
              <a:rPr lang="en-US" sz="1600" dirty="0" smtClean="0"/>
              <a:t>DC </a:t>
            </a:r>
            <a:r>
              <a:rPr lang="el-GR" sz="1600" dirty="0" smtClean="0"/>
              <a:t>συνιστώσας</a:t>
            </a:r>
            <a:r>
              <a:rPr lang="el-GR" sz="1600" dirty="0"/>
              <a:t>. </a:t>
            </a:r>
          </a:p>
          <a:p>
            <a:pPr algn="l">
              <a:spcBef>
                <a:spcPts val="1200"/>
              </a:spcBef>
              <a:buFont typeface="+mj-lt"/>
              <a:buAutoNum type="arabicPeriod"/>
            </a:pPr>
            <a:r>
              <a:rPr lang="el-GR" sz="1600" b="1" dirty="0" smtClean="0"/>
              <a:t>Συγχρονισμός</a:t>
            </a:r>
            <a:r>
              <a:rPr lang="el-GR" sz="1600" dirty="0"/>
              <a:t>: Ο </a:t>
            </a:r>
            <a:r>
              <a:rPr lang="el-GR" sz="1600" dirty="0" smtClean="0"/>
              <a:t>συγχρονισμός </a:t>
            </a:r>
            <a:r>
              <a:rPr lang="el-GR" sz="1600" dirty="0" err="1"/>
              <a:t>bit</a:t>
            </a:r>
            <a:r>
              <a:rPr lang="el-GR" sz="1600" dirty="0"/>
              <a:t> ή </a:t>
            </a:r>
            <a:r>
              <a:rPr lang="el-GR" sz="1600" dirty="0" smtClean="0"/>
              <a:t>συμβόλου </a:t>
            </a:r>
            <a:r>
              <a:rPr lang="el-GR" sz="1600" dirty="0"/>
              <a:t>είναι πολύ </a:t>
            </a:r>
            <a:r>
              <a:rPr lang="el-GR" sz="1600" dirty="0" smtClean="0"/>
              <a:t>σημαντικός </a:t>
            </a:r>
            <a:r>
              <a:rPr lang="el-GR" sz="1600" dirty="0"/>
              <a:t>για </a:t>
            </a:r>
            <a:r>
              <a:rPr lang="el-GR" sz="1600" dirty="0" smtClean="0"/>
              <a:t>οποιοδήποτε ψηφιακό τηλεπικοινωνιακό σύστημα. Η ανάκτηση του συγχρονισμού από τη σηματοδοσία είναι πολύ χρήσιμη ιδιότητα.</a:t>
            </a:r>
            <a:endParaRPr lang="el-GR" sz="1600" dirty="0"/>
          </a:p>
          <a:p>
            <a:pPr algn="l">
              <a:spcBef>
                <a:spcPts val="1200"/>
              </a:spcBef>
              <a:buFont typeface="+mj-lt"/>
              <a:buAutoNum type="arabicPeriod"/>
            </a:pPr>
            <a:r>
              <a:rPr lang="el-GR" sz="1600" b="1" dirty="0" smtClean="0"/>
              <a:t>Ανίχνευση σφαλμάτων</a:t>
            </a:r>
            <a:r>
              <a:rPr lang="el-GR" sz="1600" dirty="0"/>
              <a:t>: </a:t>
            </a:r>
            <a:r>
              <a:rPr lang="el-GR" sz="1600" dirty="0" smtClean="0"/>
              <a:t>Ορισμένες </a:t>
            </a:r>
            <a:r>
              <a:rPr lang="el-GR" sz="1600" dirty="0"/>
              <a:t>κωδικοποιήσεις παρέχουν τρόπους </a:t>
            </a:r>
            <a:r>
              <a:rPr lang="el-GR" sz="1600" dirty="0" smtClean="0"/>
              <a:t>ανίχνευσης σφαλμάτων </a:t>
            </a:r>
            <a:r>
              <a:rPr lang="el-GR" sz="1600" dirty="0"/>
              <a:t>χωρίς την εισαγωγή επιπλέον </a:t>
            </a:r>
            <a:r>
              <a:rPr lang="el-GR" sz="1600" dirty="0" err="1"/>
              <a:t>bits</a:t>
            </a:r>
            <a:r>
              <a:rPr lang="el-GR" sz="1600" dirty="0"/>
              <a:t> στην ακολουθία </a:t>
            </a:r>
            <a:r>
              <a:rPr lang="el-GR" sz="1600" dirty="0" smtClean="0"/>
              <a:t>δεδομένων</a:t>
            </a:r>
            <a:r>
              <a:rPr lang="el-GR" sz="1600" dirty="0"/>
              <a:t>. </a:t>
            </a:r>
            <a:endParaRPr lang="el-GR" sz="1600" dirty="0" smtClean="0"/>
          </a:p>
          <a:p>
            <a:pPr algn="l">
              <a:spcBef>
                <a:spcPts val="1200"/>
              </a:spcBef>
              <a:buFont typeface="+mj-lt"/>
              <a:buAutoNum type="arabicPeriod"/>
            </a:pPr>
            <a:r>
              <a:rPr lang="el-GR" sz="1600" b="1" dirty="0" smtClean="0"/>
              <a:t>Εύρος ζώνης</a:t>
            </a:r>
            <a:r>
              <a:rPr lang="el-GR" sz="1600" dirty="0" smtClean="0"/>
              <a:t>: Συγκεκριμένες κωδικοποιήσεις (π.χ. κωδικοποιήσεις πολλαπλών επιπέδων), αυξάνουν την φασματική απόδοση και επιτρέπουν τη μείωση </a:t>
            </a:r>
            <a:r>
              <a:rPr lang="el-GR" sz="1600" dirty="0"/>
              <a:t>του </a:t>
            </a:r>
            <a:r>
              <a:rPr lang="el-GR" sz="1600" dirty="0" smtClean="0"/>
              <a:t>απαιτούμενου </a:t>
            </a:r>
            <a:r>
              <a:rPr lang="el-GR" sz="1600" dirty="0"/>
              <a:t>εύρους </a:t>
            </a:r>
            <a:r>
              <a:rPr lang="el-GR" sz="1600" dirty="0" smtClean="0"/>
              <a:t>ζώνης </a:t>
            </a:r>
            <a:r>
              <a:rPr lang="el-GR" sz="1600" dirty="0"/>
              <a:t>για ένα </a:t>
            </a:r>
            <a:r>
              <a:rPr lang="el-GR" sz="1600" dirty="0" smtClean="0"/>
              <a:t>δεδομένο ρυθμό μεταφοράς δεδομένων</a:t>
            </a:r>
            <a:r>
              <a:rPr lang="el-GR" sz="1600" dirty="0"/>
              <a:t>. </a:t>
            </a:r>
          </a:p>
          <a:p>
            <a:pPr algn="l">
              <a:spcBef>
                <a:spcPts val="1200"/>
              </a:spcBef>
              <a:buFont typeface="+mj-lt"/>
              <a:buAutoNum type="arabicPeriod"/>
            </a:pPr>
            <a:r>
              <a:rPr lang="el-GR" sz="1600" b="1" dirty="0" err="1" smtClean="0"/>
              <a:t>∆</a:t>
            </a:r>
            <a:r>
              <a:rPr lang="el-GR" sz="1600" b="1" dirty="0" err="1"/>
              <a:t>ιαφορική</a:t>
            </a:r>
            <a:r>
              <a:rPr lang="el-GR" sz="1600" b="1" dirty="0"/>
              <a:t> κωδικοποίηση</a:t>
            </a:r>
            <a:r>
              <a:rPr lang="el-GR" sz="1600" dirty="0"/>
              <a:t>: Ο</a:t>
            </a:r>
            <a:r>
              <a:rPr lang="el-GR" sz="1600" dirty="0" smtClean="0"/>
              <a:t>ποιαδήποτε </a:t>
            </a:r>
            <a:r>
              <a:rPr lang="el-GR" sz="1600" dirty="0"/>
              <a:t>αντιστροφή της πολικότητας της </a:t>
            </a:r>
            <a:r>
              <a:rPr lang="el-GR" sz="1600" dirty="0" smtClean="0"/>
              <a:t>κυματομορφής </a:t>
            </a:r>
            <a:r>
              <a:rPr lang="el-GR" sz="1600" dirty="0"/>
              <a:t>δεν επηρεάζει την </a:t>
            </a:r>
            <a:r>
              <a:rPr lang="el-GR" sz="1600" dirty="0" smtClean="0"/>
              <a:t>ανίχνευση </a:t>
            </a:r>
            <a:r>
              <a:rPr lang="el-GR" sz="1600" dirty="0"/>
              <a:t>των </a:t>
            </a:r>
            <a:r>
              <a:rPr lang="el-GR" sz="1600" dirty="0" smtClean="0"/>
              <a:t>δεδομένων. </a:t>
            </a:r>
            <a:endParaRPr lang="el-GR" sz="1600" dirty="0"/>
          </a:p>
          <a:p>
            <a:pPr algn="l">
              <a:spcBef>
                <a:spcPts val="1200"/>
              </a:spcBef>
              <a:buFont typeface="+mj-lt"/>
              <a:buAutoNum type="arabicPeriod"/>
            </a:pPr>
            <a:r>
              <a:rPr lang="el-GR" sz="1600" b="1" dirty="0" smtClean="0"/>
              <a:t>Ανοσία </a:t>
            </a:r>
            <a:r>
              <a:rPr lang="el-GR" sz="1600" b="1" dirty="0"/>
              <a:t>στο θόρυβο</a:t>
            </a:r>
            <a:r>
              <a:rPr lang="el-GR" sz="1600" dirty="0"/>
              <a:t>: Ένα βασικό κριτήριο επιλογής </a:t>
            </a:r>
            <a:r>
              <a:rPr lang="el-GR" sz="1600" dirty="0" smtClean="0"/>
              <a:t>μιας </a:t>
            </a:r>
            <a:r>
              <a:rPr lang="el-GR" sz="1600" dirty="0"/>
              <a:t>PCM </a:t>
            </a:r>
            <a:r>
              <a:rPr lang="el-GR" sz="1600" dirty="0" smtClean="0"/>
              <a:t>κυματομορφής είναι </a:t>
            </a:r>
            <a:br>
              <a:rPr lang="el-GR" sz="1600" dirty="0" smtClean="0"/>
            </a:br>
            <a:r>
              <a:rPr lang="el-GR" sz="1600" dirty="0" smtClean="0"/>
              <a:t>και </a:t>
            </a:r>
            <a:r>
              <a:rPr lang="el-GR" sz="1600" dirty="0"/>
              <a:t>η ανοσία της στο θόρυβο, που εκφράζεται </a:t>
            </a:r>
            <a:r>
              <a:rPr lang="el-GR" sz="1600" dirty="0" smtClean="0"/>
              <a:t>μέσω </a:t>
            </a:r>
            <a:r>
              <a:rPr lang="el-GR" sz="1600" dirty="0"/>
              <a:t>της πιθανότητας </a:t>
            </a:r>
            <a:r>
              <a:rPr lang="el-GR" sz="1600" dirty="0" smtClean="0"/>
              <a:t>σφάλματος</a:t>
            </a:r>
            <a:r>
              <a:rPr lang="el-GR" sz="1600" dirty="0"/>
              <a:t>. </a:t>
            </a:r>
            <a:endParaRPr lang="en-US" sz="1600" dirty="0" smtClean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77896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21965</TotalTime>
  <Words>2045</Words>
  <Application>Microsoft Office PowerPoint</Application>
  <PresentationFormat>On-screen Show (4:3)</PresentationFormat>
  <Paragraphs>340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0" baseType="lpstr">
      <vt:lpstr>Arial</vt:lpstr>
      <vt:lpstr>Calibri</vt:lpstr>
      <vt:lpstr>Cambria Math</vt:lpstr>
      <vt:lpstr>Office Theme</vt:lpstr>
      <vt:lpstr>Τηλεπικοινωνιακά Συστήματα ΙΙ</vt:lpstr>
      <vt:lpstr>PowerPoint Presentation</vt:lpstr>
      <vt:lpstr>Σήμα Βασικής Ζώνης</vt:lpstr>
      <vt:lpstr>Συστήματα Βασικής Ζώνης</vt:lpstr>
      <vt:lpstr>Μετάδοση στη Βασική Ζώνη</vt:lpstr>
      <vt:lpstr>Αναπαράσταση δυαδικών ψηφίων με παλμούς</vt:lpstr>
      <vt:lpstr>Κατηγορίες Κωδικοποίησης Γραμμής</vt:lpstr>
      <vt:lpstr>Είδη Σηματοδοσίας</vt:lpstr>
      <vt:lpstr>Κριτήρια Επιλογής Κατηγορίας Κωδικοποίησης</vt:lpstr>
      <vt:lpstr>Παραδείγματα Κωδικοποιήσεων Γραμμής (1/2)</vt:lpstr>
      <vt:lpstr>Παραδείγματα Κωδικοποιήσεων Γραμμής (2/2)</vt:lpstr>
      <vt:lpstr>Δυαδικοί Κώδικες Γραμμής</vt:lpstr>
      <vt:lpstr>Μονοπολική με μη-επαναφορά στο μηδέν (NRZ)</vt:lpstr>
      <vt:lpstr>Μονοπολική με επαναφορά στο μηδέν (RZ)</vt:lpstr>
      <vt:lpstr>Διπολική με επαναφορά στο μηδέν (NRZ)</vt:lpstr>
      <vt:lpstr>∆ιπολική NRZ ή NRZ-AMI (Alternate Mark Inversion)</vt:lpstr>
      <vt:lpstr>Κωδικοποίηση Manchester (ή Split Phase ή Digital Biphase) </vt:lpstr>
      <vt:lpstr>Miller ή Delay Modulation (DM)</vt:lpstr>
      <vt:lpstr>Άλλες Κωδικοποιήσεις Βασικής Ζώνης</vt:lpstr>
      <vt:lpstr>Κανονικοποιημένη Φασματική Πυκνότητα Ισχύος</vt:lpstr>
      <vt:lpstr>Πιθανότητα Εμφάνισης Εσφαλμένων Bits</vt:lpstr>
      <vt:lpstr>Συνήθεις Κωδικοποιήσεις Γραμμής</vt:lpstr>
      <vt:lpstr>Άσκηση 1</vt:lpstr>
      <vt:lpstr>Άσκηση 2</vt:lpstr>
      <vt:lpstr>Άσκηση 3</vt:lpstr>
      <vt:lpstr>Διασυμβολική Παρεμβολή</vt:lpstr>
      <vt:lpstr>Διασυμβολική Παρεμβολή</vt:lpstr>
      <vt:lpstr>Φίλτρα Nyquist</vt:lpstr>
      <vt:lpstr>Αντιμετώπιση της Διασυμβολικής Παρεμβολής</vt:lpstr>
      <vt:lpstr>Φίλτρα υψωμένου συνημιτόνου</vt:lpstr>
      <vt:lpstr>Άσκηση 4</vt:lpstr>
      <vt:lpstr>Άσκηση 5</vt:lpstr>
      <vt:lpstr>Άσκηση 6</vt:lpstr>
      <vt:lpstr>Άσκηση 7</vt:lpstr>
      <vt:lpstr>Άσκηση 8</vt:lpstr>
      <vt:lpstr>Άσκηση 9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NTS</dc:creator>
  <cp:lastModifiedBy>Michael Paraskevas</cp:lastModifiedBy>
  <cp:revision>679</cp:revision>
  <dcterms:created xsi:type="dcterms:W3CDTF">2012-03-18T08:27:36Z</dcterms:created>
  <dcterms:modified xsi:type="dcterms:W3CDTF">2017-03-26T18:27:36Z</dcterms:modified>
</cp:coreProperties>
</file>