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2"/>
  </p:notesMasterIdLst>
  <p:sldIdLst>
    <p:sldId id="390" r:id="rId2"/>
    <p:sldId id="346" r:id="rId3"/>
    <p:sldId id="394" r:id="rId4"/>
    <p:sldId id="391" r:id="rId5"/>
    <p:sldId id="395" r:id="rId6"/>
    <p:sldId id="401" r:id="rId7"/>
    <p:sldId id="396" r:id="rId8"/>
    <p:sldId id="402" r:id="rId9"/>
    <p:sldId id="403" r:id="rId10"/>
    <p:sldId id="406" r:id="rId11"/>
    <p:sldId id="405" r:id="rId12"/>
    <p:sldId id="409" r:id="rId13"/>
    <p:sldId id="407" r:id="rId14"/>
    <p:sldId id="408" r:id="rId15"/>
    <p:sldId id="412" r:id="rId16"/>
    <p:sldId id="414" r:id="rId17"/>
    <p:sldId id="404" r:id="rId18"/>
    <p:sldId id="410" r:id="rId19"/>
    <p:sldId id="411" r:id="rId20"/>
    <p:sldId id="413" r:id="rId21"/>
    <p:sldId id="415" r:id="rId22"/>
    <p:sldId id="416" r:id="rId23"/>
    <p:sldId id="417" r:id="rId24"/>
    <p:sldId id="418" r:id="rId25"/>
    <p:sldId id="421" r:id="rId26"/>
    <p:sldId id="419" r:id="rId27"/>
    <p:sldId id="420" r:id="rId28"/>
    <p:sldId id="422" r:id="rId29"/>
    <p:sldId id="423" r:id="rId30"/>
    <p:sldId id="424" r:id="rId31"/>
    <p:sldId id="425" r:id="rId32"/>
    <p:sldId id="426" r:id="rId33"/>
    <p:sldId id="427" r:id="rId34"/>
    <p:sldId id="430" r:id="rId35"/>
    <p:sldId id="440" r:id="rId36"/>
    <p:sldId id="429" r:id="rId37"/>
    <p:sldId id="431" r:id="rId38"/>
    <p:sldId id="393" r:id="rId39"/>
    <p:sldId id="397" r:id="rId40"/>
    <p:sldId id="398" r:id="rId41"/>
    <p:sldId id="435" r:id="rId42"/>
    <p:sldId id="436" r:id="rId43"/>
    <p:sldId id="437" r:id="rId44"/>
    <p:sldId id="438" r:id="rId45"/>
    <p:sldId id="400" r:id="rId46"/>
    <p:sldId id="441" r:id="rId47"/>
    <p:sldId id="444" r:id="rId48"/>
    <p:sldId id="399" r:id="rId49"/>
    <p:sldId id="443" r:id="rId50"/>
    <p:sldId id="445" r:id="rId51"/>
    <p:sldId id="447" r:id="rId52"/>
    <p:sldId id="446" r:id="rId53"/>
    <p:sldId id="448" r:id="rId54"/>
    <p:sldId id="449" r:id="rId55"/>
    <p:sldId id="450" r:id="rId56"/>
    <p:sldId id="451" r:id="rId57"/>
    <p:sldId id="452" r:id="rId58"/>
    <p:sldId id="455" r:id="rId59"/>
    <p:sldId id="453" r:id="rId60"/>
    <p:sldId id="456" r:id="rId61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DCE6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7" autoAdjust="0"/>
    <p:restoredTop sz="94660"/>
  </p:normalViewPr>
  <p:slideViewPr>
    <p:cSldViewPr>
      <p:cViewPr varScale="1">
        <p:scale>
          <a:sx n="84" d="100"/>
          <a:sy n="84" d="100"/>
        </p:scale>
        <p:origin x="1334" y="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0F19DC-933B-4122-B691-6B066CC12B66}" type="datetimeFigureOut">
              <a:rPr lang="el-GR" smtClean="0"/>
              <a:t>10/4/2017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F2C850-CF69-44DE-A27B-E3F8B588B64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873684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>
            <a:lvl1pPr>
              <a:defRPr sz="3200" b="1">
                <a:latin typeface="Cambria Math" pitchFamily="18" charset="0"/>
                <a:ea typeface="Cambria Math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184576"/>
          </a:xfrm>
        </p:spPr>
        <p:txBody>
          <a:bodyPr>
            <a:normAutofit/>
          </a:bodyPr>
          <a:lstStyle>
            <a:lvl1pPr algn="just">
              <a:defRPr sz="2400">
                <a:latin typeface="Cambria Math" pitchFamily="18" charset="0"/>
                <a:ea typeface="Cambria Math" pitchFamily="18" charset="0"/>
              </a:defRPr>
            </a:lvl1pPr>
            <a:lvl2pPr algn="just">
              <a:defRPr sz="2000">
                <a:latin typeface="Cambria Math" pitchFamily="18" charset="0"/>
                <a:ea typeface="Cambria Math" pitchFamily="18" charset="0"/>
              </a:defRPr>
            </a:lvl2pPr>
            <a:lvl3pPr algn="just">
              <a:defRPr sz="1800">
                <a:latin typeface="Cambria Math" pitchFamily="18" charset="0"/>
                <a:ea typeface="Cambria Math" pitchFamily="18" charset="0"/>
              </a:defRPr>
            </a:lvl3pPr>
            <a:lvl4pPr algn="just">
              <a:defRPr sz="1600">
                <a:latin typeface="Cambria Math" pitchFamily="18" charset="0"/>
                <a:ea typeface="Cambria Math" pitchFamily="18" charset="0"/>
              </a:defRPr>
            </a:lvl4pPr>
            <a:lvl5pPr algn="just">
              <a:defRPr sz="1600">
                <a:latin typeface="Cambria Math" pitchFamily="18" charset="0"/>
                <a:ea typeface="Cambria Math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6923112" cy="365125"/>
          </a:xfrm>
        </p:spPr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52320" y="6356350"/>
            <a:ext cx="1234480" cy="365125"/>
          </a:xfrm>
        </p:spPr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979967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16885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679327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32232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77868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12879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58337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08420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10263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60402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14126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fld id="{0B0EBAE1-C03B-424B-868F-E6C23C4F011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08216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mbria Math" pitchFamily="18" charset="0"/>
          <a:ea typeface="Cambria Math" pitchFamily="18" charset="0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en.wikipedia.org/wiki/Digital_subscriber_line_access_multiplexer" TargetMode="Externa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el.wikipedia.org/wiki/ADSL2+" TargetMode="Externa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en.wikipedia.org/wiki/Optical_network_unit" TargetMode="Externa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en.wikipedia.org/wiki/Echo_suppression_and_cancellation" TargetMode="Externa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Asynchronous_Transfer_Mode" TargetMode="External"/><Relationship Id="rId2" Type="http://schemas.openxmlformats.org/officeDocument/2006/relationships/hyperlink" Target="http://en.wikipedia.org/wiki/Ethernet_in_the_first_mile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en.wikipedia.org/wiki/Quality_of_service" TargetMode="Externa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Light-emitting_diode" TargetMode="External"/><Relationship Id="rId2" Type="http://schemas.openxmlformats.org/officeDocument/2006/relationships/hyperlink" Target="http://en.wikipedia.org/wiki/Optical_fiber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en.wikipedia.org/wiki/Laser" TargetMode="Externa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en.wikipedia.org/wiki/Wavelength-division_multiplexing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Backbone_network" TargetMode="External"/><Relationship Id="rId2" Type="http://schemas.openxmlformats.org/officeDocument/2006/relationships/hyperlink" Target="http://en.wikipedia.org/wiki/Access_network" TargetMode="Externa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en.wikipedia.org/wiki/Wavelength-division_multiplexing#Dense_WDM" TargetMode="Externa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Fiber_to_the_x#Active_optical_network" TargetMode="External"/><Relationship Id="rId2" Type="http://schemas.openxmlformats.org/officeDocument/2006/relationships/hyperlink" Target="http://en.wikipedia.org/wiki/Fiber_to_the_x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hyperlink" Target="http://en.wikipedia.org/wiki/Fiber_to_the_x#Passive_optical_network" TargetMode="Externa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en.wikipedia.org/wiki/Triple_play_(telecommunications)" TargetMode="Externa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Coaxial_cable" TargetMode="External"/><Relationship Id="rId2" Type="http://schemas.openxmlformats.org/officeDocument/2006/relationships/hyperlink" Target="http://en.wikipedia.org/wiki/Cable_television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en.wikipedia.org/wiki/DOCSIS" TargetMode="Externa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omeplug.org/" TargetMode="External"/><Relationship Id="rId2" Type="http://schemas.openxmlformats.org/officeDocument/2006/relationships/hyperlink" Target="http://en.wikipedia.org/wiki/Power-line_communication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hyperlink" Target="https://en.wikipedia.org/wiki/Universal_Powerline_Association" TargetMode="Externa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://standards.ieee.org/about/get/802/802.11.html" TargetMode="External"/><Relationship Id="rId2" Type="http://schemas.openxmlformats.org/officeDocument/2006/relationships/hyperlink" Target="http://en.wikipedia.org/wiki/Wireless_LAN" TargetMode="Externa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Direct-sequence_spread_spectrum" TargetMode="External"/><Relationship Id="rId3" Type="http://schemas.openxmlformats.org/officeDocument/2006/relationships/hyperlink" Target="http://www.fcc.gov/document/5-ghz-unlicensed-spectrum-unii" TargetMode="External"/><Relationship Id="rId7" Type="http://schemas.openxmlformats.org/officeDocument/2006/relationships/hyperlink" Target="http://en.wikipedia.org/wiki/Frequency-hopping_spread_spectrum" TargetMode="External"/><Relationship Id="rId2" Type="http://schemas.openxmlformats.org/officeDocument/2006/relationships/hyperlink" Target="https://www.princeton.edu/~achaney/tmve/wiki100k/docs/ISM_band.html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en.wikipedia.org/wiki/Physical_layer" TargetMode="External"/><Relationship Id="rId5" Type="http://schemas.openxmlformats.org/officeDocument/2006/relationships/hyperlink" Target="http://en.wikipedia.org/wiki/Mobile_ad_hoc_network" TargetMode="External"/><Relationship Id="rId4" Type="http://schemas.openxmlformats.org/officeDocument/2006/relationships/hyperlink" Target="http://compnetworking.about.com/cs/wireless/f/infrawireless.htm" TargetMode="External"/><Relationship Id="rId9" Type="http://schemas.openxmlformats.org/officeDocument/2006/relationships/hyperlink" Target="http://en.wikipedia.org/wiki/Orthogonal_frequency-division_multiplexing" TargetMode="Externa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Wireless_mesh_network" TargetMode="External"/><Relationship Id="rId2" Type="http://schemas.openxmlformats.org/officeDocument/2006/relationships/hyperlink" Target="https://en.wikipedia.org/wiki/MIMO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compnetworking.about.com/od/wirelessinternet/f/fixed-wireless.htm" TargetMode="External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Line-of-sight_propagation" TargetMode="External"/><Relationship Id="rId7" Type="http://schemas.openxmlformats.org/officeDocument/2006/relationships/hyperlink" Target="http://en.wikipedia.org/wiki/Quadrature_amplitude_modulation" TargetMode="External"/><Relationship Id="rId2" Type="http://schemas.openxmlformats.org/officeDocument/2006/relationships/hyperlink" Target="http://en.wikipedia.org/wiki/Local_Multipoint_Distribution_Service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tech-faq.com/qpsk.html" TargetMode="External"/><Relationship Id="rId5" Type="http://schemas.openxmlformats.org/officeDocument/2006/relationships/hyperlink" Target="http://en.wikipedia.org/wiki/Frequency-division_multiple_access" TargetMode="External"/><Relationship Id="rId4" Type="http://schemas.openxmlformats.org/officeDocument/2006/relationships/hyperlink" Target="http://en.wikipedia.org/wiki/Time_division_multiple_access" TargetMode="Externa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Multipath_propagation" TargetMode="External"/><Relationship Id="rId2" Type="http://schemas.openxmlformats.org/officeDocument/2006/relationships/hyperlink" Target="http://standards.ieee.org/about/get/802/802.16.html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eg"/><Relationship Id="rId4" Type="http://schemas.openxmlformats.org/officeDocument/2006/relationships/hyperlink" Target="http://en.wikipedia.org/wiki/Quality_of_service" TargetMode="Externa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GSM" TargetMode="External"/><Relationship Id="rId7" Type="http://schemas.openxmlformats.org/officeDocument/2006/relationships/image" Target="../media/image20.png"/><Relationship Id="rId2" Type="http://schemas.openxmlformats.org/officeDocument/2006/relationships/hyperlink" Target="http://en.wikipedia.org/wiki/Universal_Mobile_Telecommunications_System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en.wikipedia.org/wiki/List_of_UMTS_networks" TargetMode="External"/><Relationship Id="rId5" Type="http://schemas.openxmlformats.org/officeDocument/2006/relationships/hyperlink" Target="http://en.wikipedia.org/wiki/High_Speed_Packet_Access" TargetMode="External"/><Relationship Id="rId4" Type="http://schemas.openxmlformats.org/officeDocument/2006/relationships/hyperlink" Target="http://www.3gpp.org/about-3gpp" TargetMode="Externa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hyperlink" Target="http://en.wikipedia.org/wiki/W-CDMA_(UMTS)" TargetMode="External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Orthogonal_frequency-division_multiple_access" TargetMode="External"/><Relationship Id="rId2" Type="http://schemas.openxmlformats.org/officeDocument/2006/relationships/hyperlink" Target="http://www.3gpp.org/technologies/keywords-acronyms/98-lte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png"/><Relationship Id="rId4" Type="http://schemas.openxmlformats.org/officeDocument/2006/relationships/hyperlink" Target="http://en.wikipedia.org/wiki/Single-carrier_FDMA" TargetMode="Externa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://www.3gpp.org/technologies/keywords-acronyms/100-the-evolved-packet-core" TargetMode="External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hyperlink" Target="http://en.wikipedia.org/wiki/Communications_satellite" TargetMode="External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Very-small-aperture_terminal" TargetMode="External"/><Relationship Id="rId2" Type="http://schemas.openxmlformats.org/officeDocument/2006/relationships/hyperlink" Target="http://en.wikipedia.org/wiki/Star_network" TargetMode="External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Multiplexing" TargetMode="External"/><Relationship Id="rId2" Type="http://schemas.openxmlformats.org/officeDocument/2006/relationships/hyperlink" Target="http://en.wikipedia.org/wiki/Digital_subscriber_line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en.wikipedia.org/wiki/Error_detection_and_correction" TargetMode="External"/><Relationship Id="rId5" Type="http://schemas.openxmlformats.org/officeDocument/2006/relationships/hyperlink" Target="http://en.wikipedia.org/wiki/Channel_code" TargetMode="External"/><Relationship Id="rId4" Type="http://schemas.openxmlformats.org/officeDocument/2006/relationships/hyperlink" Target="http://en.wikipedia.org/wiki/Modulation" TargetMode="Externa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hyperlink" Target="http://en.wikipedia.org/wiki/Low-noise_block_downconverter" TargetMode="Externa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Integrated_Services_Digital_Network" TargetMode="External"/><Relationship Id="rId2" Type="http://schemas.openxmlformats.org/officeDocument/2006/relationships/hyperlink" Target="http://en.wikipedia.org/wiki/Plain_old_telephone_service" TargetMode="Externa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en.wikipedia.org/wiki/Frequency-division_multiplexing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988840"/>
            <a:ext cx="7772400" cy="1080120"/>
          </a:xfrm>
        </p:spPr>
        <p:txBody>
          <a:bodyPr>
            <a:normAutofit/>
          </a:bodyPr>
          <a:lstStyle/>
          <a:p>
            <a:r>
              <a:rPr lang="el-GR" sz="4000" b="1" dirty="0" smtClean="0"/>
              <a:t>Τηλεπικοινωνιακά Συστήματα ΙΙ</a:t>
            </a:r>
            <a:endParaRPr lang="el-GR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797152"/>
            <a:ext cx="6400800" cy="1296144"/>
          </a:xfrm>
        </p:spPr>
        <p:txBody>
          <a:bodyPr>
            <a:normAutofit/>
          </a:bodyPr>
          <a:lstStyle/>
          <a:p>
            <a:r>
              <a:rPr lang="el-GR" sz="2400" dirty="0" smtClean="0"/>
              <a:t>Δρ. Μιχάλης Παρασκευάς</a:t>
            </a:r>
          </a:p>
          <a:p>
            <a:r>
              <a:rPr lang="el-GR" sz="2400" dirty="0" smtClean="0"/>
              <a:t>Επίκουρος Καθηγητής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83568" y="3327127"/>
            <a:ext cx="7772400" cy="11099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j-cs"/>
              </a:defRPr>
            </a:lvl1pPr>
          </a:lstStyle>
          <a:p>
            <a:r>
              <a:rPr lang="el-GR" sz="2800" b="1" dirty="0" smtClean="0"/>
              <a:t>Διάλεξη 12:</a:t>
            </a:r>
            <a:r>
              <a:rPr lang="en-US" sz="2800" b="1" dirty="0" smtClean="0"/>
              <a:t> </a:t>
            </a:r>
            <a:r>
              <a:rPr lang="el-GR" sz="2800" b="1" dirty="0" smtClean="0"/>
              <a:t>Τεχνολογίες Ευρυζωνικών Δικτύων</a:t>
            </a:r>
            <a:endParaRPr lang="el-GR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</a:t>
            </a:fld>
            <a:endParaRPr lang="el-GR"/>
          </a:p>
        </p:txBody>
      </p:sp>
      <p:pic>
        <p:nvPicPr>
          <p:cNvPr id="7" name="Picture 2" descr="C:\Users\mparask.CTI\Desktop\CIED_LOGO\CIED_LOGO_FOR_WEB\GR\WEB_USE\TEL_CEID_LOGO_OUT_BLUE_G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44624"/>
            <a:ext cx="4462264" cy="1852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0203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 b="1" dirty="0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ADSL2</a:t>
            </a:r>
            <a:r>
              <a:rPr lang="el-GR" altLang="el-GR" b="1" dirty="0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 και </a:t>
            </a:r>
            <a:r>
              <a:rPr lang="en-US" altLang="el-GR" b="1" dirty="0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ADSL2+</a:t>
            </a:r>
          </a:p>
        </p:txBody>
      </p:sp>
      <p:sp>
        <p:nvSpPr>
          <p:cNvPr id="4099" name="2 - Θέση περιεχομένου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184576"/>
          </a:xfrm>
        </p:spPr>
        <p:txBody>
          <a:bodyPr>
            <a:noAutofit/>
          </a:bodyPr>
          <a:lstStyle/>
          <a:p>
            <a:pPr algn="l"/>
            <a:r>
              <a:rPr lang="el-GR" sz="1700" b="1" dirty="0"/>
              <a:t>ADSL2: </a:t>
            </a:r>
            <a:r>
              <a:rPr lang="el-GR" sz="1700" dirty="0"/>
              <a:t>Βελτιωμένη τεχνική (πρότυπα ITU G.992.3 και G.992.4), </a:t>
            </a:r>
            <a:r>
              <a:rPr lang="el-GR" sz="1700" dirty="0" smtClean="0"/>
              <a:t>ταχύτητες </a:t>
            </a:r>
            <a:r>
              <a:rPr lang="el-GR" sz="1700" b="1" dirty="0"/>
              <a:t>12/1 </a:t>
            </a:r>
            <a:r>
              <a:rPr lang="el-GR" sz="1700" b="1" dirty="0" err="1"/>
              <a:t>Mbps</a:t>
            </a:r>
            <a:r>
              <a:rPr lang="el-GR" sz="1700" dirty="0"/>
              <a:t>. </a:t>
            </a:r>
            <a:endParaRPr lang="en-US" sz="1700" dirty="0" smtClean="0"/>
          </a:p>
          <a:p>
            <a:pPr algn="l"/>
            <a:r>
              <a:rPr lang="el-GR" sz="1700" dirty="0" smtClean="0"/>
              <a:t>Χρησιμοποιεί </a:t>
            </a:r>
            <a:r>
              <a:rPr lang="el-GR" sz="1700" dirty="0"/>
              <a:t>το ίδιο φάσμα με την </a:t>
            </a:r>
            <a:r>
              <a:rPr lang="en-US" sz="1700" dirty="0"/>
              <a:t>ADSL</a:t>
            </a:r>
            <a:r>
              <a:rPr lang="el-GR" sz="1700" dirty="0"/>
              <a:t>, αλλά επιτυγχάνει υψηλότερους ρυθμούς, λόγω των βελτιωμένων τεχνικών διαμόρφωσης και των αποδοτικότερων αλγόριθμων επεξεργασίας σήματος που χρησιμοποιεί. </a:t>
            </a:r>
          </a:p>
          <a:p>
            <a:pPr algn="l"/>
            <a:r>
              <a:rPr lang="el-GR" sz="1700" b="1" dirty="0" smtClean="0"/>
              <a:t>ADSL2+</a:t>
            </a:r>
            <a:r>
              <a:rPr lang="el-GR" sz="1700" dirty="0"/>
              <a:t> </a:t>
            </a:r>
            <a:r>
              <a:rPr lang="el-GR" sz="1700" dirty="0" smtClean="0"/>
              <a:t>(</a:t>
            </a:r>
            <a:r>
              <a:rPr lang="el-GR" sz="1700" dirty="0"/>
              <a:t>πρότυπο G.992.5), </a:t>
            </a:r>
            <a:r>
              <a:rPr lang="el-GR" sz="1700" dirty="0" smtClean="0"/>
              <a:t>ταχύτητες </a:t>
            </a:r>
            <a:r>
              <a:rPr lang="el-GR" sz="1700" b="1" dirty="0"/>
              <a:t>24/1 </a:t>
            </a:r>
            <a:r>
              <a:rPr lang="el-GR" sz="1700" b="1" dirty="0" err="1"/>
              <a:t>Mbps</a:t>
            </a:r>
            <a:r>
              <a:rPr lang="el-GR" sz="1700" b="1" dirty="0"/>
              <a:t> </a:t>
            </a:r>
            <a:r>
              <a:rPr lang="el-GR" sz="1700" dirty="0"/>
              <a:t>σε </a:t>
            </a:r>
            <a:r>
              <a:rPr lang="el-GR" sz="1700" dirty="0" smtClean="0"/>
              <a:t>γραμμές με μήκος έως </a:t>
            </a:r>
            <a:r>
              <a:rPr lang="el-GR" sz="1700" b="1" dirty="0" smtClean="0"/>
              <a:t>2 </a:t>
            </a:r>
            <a:r>
              <a:rPr lang="en-US" sz="1700" b="1" dirty="0"/>
              <a:t>km</a:t>
            </a:r>
            <a:r>
              <a:rPr lang="el-GR" sz="1700" dirty="0"/>
              <a:t>. </a:t>
            </a:r>
            <a:endParaRPr lang="en-US" sz="1700" dirty="0" smtClean="0"/>
          </a:p>
          <a:p>
            <a:pPr algn="l"/>
            <a:r>
              <a:rPr lang="el-GR" sz="1700" dirty="0" smtClean="0"/>
              <a:t>Επεκτείνει </a:t>
            </a:r>
            <a:r>
              <a:rPr lang="el-GR" sz="1700" dirty="0"/>
              <a:t>τη </a:t>
            </a:r>
            <a:r>
              <a:rPr lang="el-GR" sz="1700" dirty="0" smtClean="0"/>
              <a:t>χωρητικότητα, </a:t>
            </a:r>
            <a:r>
              <a:rPr lang="el-GR" sz="1700" dirty="0"/>
              <a:t>διπλασιάζοντας το πλήθος των καναλιών </a:t>
            </a:r>
            <a:r>
              <a:rPr lang="el-GR" sz="1700" dirty="0" smtClean="0"/>
              <a:t>καθόδου. </a:t>
            </a:r>
          </a:p>
          <a:p>
            <a:pPr algn="l"/>
            <a:r>
              <a:rPr lang="el-GR" sz="1700" dirty="0" smtClean="0"/>
              <a:t>Χρησιμοποιεί </a:t>
            </a:r>
            <a:r>
              <a:rPr lang="el-GR" sz="1700" b="1" dirty="0"/>
              <a:t>512 </a:t>
            </a:r>
            <a:r>
              <a:rPr lang="el-GR" sz="1700" dirty="0"/>
              <a:t>φασματικές περιοχές. </a:t>
            </a:r>
            <a:endParaRPr lang="el-GR" sz="1700" dirty="0" smtClean="0"/>
          </a:p>
          <a:p>
            <a:pPr algn="l"/>
            <a:r>
              <a:rPr lang="el-GR" sz="1700" dirty="0" smtClean="0"/>
              <a:t>Ρυθμός ανόδου: ~1 </a:t>
            </a:r>
            <a:r>
              <a:rPr lang="el-GR" sz="1700" dirty="0" err="1"/>
              <a:t>Mbps</a:t>
            </a:r>
            <a:r>
              <a:rPr lang="el-GR" sz="1700" dirty="0"/>
              <a:t> και εξαρτάται από τα χαρακτηριστικά του </a:t>
            </a:r>
            <a:r>
              <a:rPr lang="el-GR" sz="1700" dirty="0" smtClean="0"/>
              <a:t>τοπικού βρόχου</a:t>
            </a:r>
            <a:r>
              <a:rPr lang="el-GR" sz="1700" dirty="0"/>
              <a:t>. </a:t>
            </a:r>
            <a:endParaRPr lang="el-GR" sz="1700" dirty="0" smtClean="0"/>
          </a:p>
          <a:p>
            <a:pPr algn="l"/>
            <a:r>
              <a:rPr lang="el-GR" sz="1700" dirty="0" smtClean="0"/>
              <a:t>Ο </a:t>
            </a:r>
            <a:r>
              <a:rPr lang="el-GR" sz="1700" b="1" dirty="0"/>
              <a:t>ρυθμός μετάδοσης </a:t>
            </a:r>
            <a:r>
              <a:rPr lang="el-GR" sz="1700" dirty="0"/>
              <a:t>όλων των παραλλαγών της </a:t>
            </a:r>
            <a:r>
              <a:rPr lang="en-US" sz="1700" dirty="0"/>
              <a:t>ADSL</a:t>
            </a:r>
            <a:r>
              <a:rPr lang="el-GR" sz="1700" dirty="0"/>
              <a:t> </a:t>
            </a:r>
            <a:r>
              <a:rPr lang="el-GR" sz="1700" dirty="0" smtClean="0"/>
              <a:t>επηρεάζεται από:</a:t>
            </a:r>
          </a:p>
          <a:p>
            <a:pPr lvl="1" algn="l"/>
            <a:r>
              <a:rPr lang="el-GR" sz="1700" dirty="0" smtClean="0"/>
              <a:t>το </a:t>
            </a:r>
            <a:r>
              <a:rPr lang="el-GR" sz="1700" dirty="0"/>
              <a:t>μήκος και </a:t>
            </a:r>
            <a:r>
              <a:rPr lang="el-GR" sz="1700" dirty="0" smtClean="0"/>
              <a:t>τη </a:t>
            </a:r>
            <a:r>
              <a:rPr lang="el-GR" sz="1700" dirty="0"/>
              <a:t>διατομή του τοπικού </a:t>
            </a:r>
            <a:r>
              <a:rPr lang="el-GR" sz="1700" dirty="0" smtClean="0"/>
              <a:t>βρόχου</a:t>
            </a:r>
          </a:p>
          <a:p>
            <a:pPr lvl="1" algn="l"/>
            <a:r>
              <a:rPr lang="el-GR" sz="1700" dirty="0" smtClean="0"/>
              <a:t>πιθανές </a:t>
            </a:r>
            <a:r>
              <a:rPr lang="el-GR" sz="1700" dirty="0"/>
              <a:t>συνδεσμολογίες γεφύρωσης καλωδίων </a:t>
            </a:r>
            <a:endParaRPr lang="el-GR" sz="1700" dirty="0" smtClean="0"/>
          </a:p>
          <a:p>
            <a:pPr lvl="1" algn="l"/>
            <a:r>
              <a:rPr lang="el-GR" sz="1700" dirty="0" smtClean="0"/>
              <a:t>ηλεκτρομαγνητικές </a:t>
            </a:r>
            <a:r>
              <a:rPr lang="el-GR" sz="1700" dirty="0"/>
              <a:t>αλληλεπιδράσεις μεταξύ των </a:t>
            </a:r>
            <a:r>
              <a:rPr lang="el-GR" sz="1700" dirty="0" smtClean="0"/>
              <a:t>καλωδίων</a:t>
            </a:r>
          </a:p>
          <a:p>
            <a:pPr algn="l"/>
            <a:r>
              <a:rPr lang="el-GR" sz="1700" dirty="0" smtClean="0"/>
              <a:t>Η </a:t>
            </a:r>
            <a:r>
              <a:rPr lang="el-GR" sz="1700" dirty="0"/>
              <a:t>εξασθένηση του σήματος αυξάνεται όσο αυξάνονται το μήκος του τοπικού βρόχου και η συχνότητα, ενώ ελαττώνεται όσο αυξάνεται η διατομή του </a:t>
            </a:r>
            <a:r>
              <a:rPr lang="el-GR" sz="1700" dirty="0" smtClean="0"/>
              <a:t>βρόχου</a:t>
            </a:r>
            <a:r>
              <a:rPr lang="el-GR" sz="1700" dirty="0"/>
              <a:t>. </a:t>
            </a:r>
            <a:endParaRPr lang="el-GR" sz="1700" dirty="0" smtClean="0"/>
          </a:p>
        </p:txBody>
      </p:sp>
    </p:spTree>
    <p:extLst>
      <p:ext uri="{BB962C8B-B14F-4D97-AF65-F5344CB8AC3E}">
        <p14:creationId xmlns:p14="http://schemas.microsoft.com/office/powerpoint/2010/main" val="210627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- Τίτλος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l-GR" altLang="el-GR" sz="2400" b="1" dirty="0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Ανάθεση καναλιών σε </a:t>
            </a:r>
            <a:r>
              <a:rPr lang="en-US" altLang="el-GR" sz="2400" b="1" dirty="0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ADSL</a:t>
            </a:r>
            <a:r>
              <a:rPr lang="el-GR" altLang="el-GR" sz="2400" b="1" dirty="0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, </a:t>
            </a:r>
            <a:r>
              <a:rPr lang="en-US" altLang="el-GR" sz="2400" b="1" dirty="0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ADSL2</a:t>
            </a:r>
            <a:r>
              <a:rPr lang="el-GR" altLang="el-GR" sz="2400" b="1" dirty="0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 και </a:t>
            </a:r>
            <a:r>
              <a:rPr lang="en-US" altLang="el-GR" sz="2400" b="1" dirty="0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ADSL2+</a:t>
            </a:r>
          </a:p>
        </p:txBody>
      </p:sp>
      <p:sp>
        <p:nvSpPr>
          <p:cNvPr id="4099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135" marR="4454" indent="0" algn="ctr">
              <a:lnSpc>
                <a:spcPct val="110000"/>
              </a:lnSpc>
              <a:spcBef>
                <a:spcPts val="600"/>
              </a:spcBef>
              <a:buNone/>
              <a:tabLst>
                <a:tab pos="311790" algn="l"/>
              </a:tabLst>
            </a:pPr>
            <a:endParaRPr lang="el-GR" altLang="el-GR" sz="1800" dirty="0" smtClean="0">
              <a:cs typeface="Cambria Math" pitchFamily="18" charset="0"/>
            </a:endParaRPr>
          </a:p>
          <a:p>
            <a:pPr marL="11135" marR="4454" indent="0" algn="ctr">
              <a:lnSpc>
                <a:spcPct val="110000"/>
              </a:lnSpc>
              <a:spcBef>
                <a:spcPts val="600"/>
              </a:spcBef>
              <a:buNone/>
              <a:tabLst>
                <a:tab pos="311790" algn="l"/>
              </a:tabLst>
            </a:pPr>
            <a:endParaRPr lang="el-GR" altLang="el-GR" sz="1800" dirty="0">
              <a:cs typeface="Cambria Math" pitchFamily="18" charset="0"/>
            </a:endParaRPr>
          </a:p>
          <a:p>
            <a:pPr marL="11135" marR="4454" indent="0" algn="ctr">
              <a:lnSpc>
                <a:spcPct val="110000"/>
              </a:lnSpc>
              <a:spcBef>
                <a:spcPts val="600"/>
              </a:spcBef>
              <a:buNone/>
              <a:tabLst>
                <a:tab pos="311790" algn="l"/>
              </a:tabLst>
            </a:pPr>
            <a:endParaRPr lang="el-GR" altLang="el-GR" sz="1800" dirty="0" smtClean="0">
              <a:cs typeface="Cambria Math" pitchFamily="18" charset="0"/>
            </a:endParaRPr>
          </a:p>
          <a:p>
            <a:pPr marL="11135" marR="4454" indent="0" algn="ctr">
              <a:lnSpc>
                <a:spcPct val="110000"/>
              </a:lnSpc>
              <a:spcBef>
                <a:spcPts val="600"/>
              </a:spcBef>
              <a:buNone/>
              <a:tabLst>
                <a:tab pos="311790" algn="l"/>
              </a:tabLst>
            </a:pPr>
            <a:endParaRPr lang="el-GR" altLang="el-GR" sz="1800" dirty="0" smtClean="0">
              <a:cs typeface="Cambria Math" pitchFamily="18" charset="0"/>
            </a:endParaRPr>
          </a:p>
          <a:p>
            <a:pPr marL="11135" marR="4454" indent="0" algn="ctr">
              <a:lnSpc>
                <a:spcPct val="110000"/>
              </a:lnSpc>
              <a:spcBef>
                <a:spcPts val="600"/>
              </a:spcBef>
              <a:buNone/>
              <a:tabLst>
                <a:tab pos="311790" algn="l"/>
              </a:tabLst>
            </a:pPr>
            <a:endParaRPr lang="el-GR" altLang="el-GR" sz="1800" dirty="0">
              <a:cs typeface="Cambria Math" pitchFamily="18" charset="0"/>
            </a:endParaRPr>
          </a:p>
          <a:p>
            <a:pPr marL="11135" marR="4454" indent="0" algn="ctr">
              <a:lnSpc>
                <a:spcPct val="110000"/>
              </a:lnSpc>
              <a:spcBef>
                <a:spcPts val="600"/>
              </a:spcBef>
              <a:buNone/>
              <a:tabLst>
                <a:tab pos="311790" algn="l"/>
              </a:tabLst>
            </a:pPr>
            <a:endParaRPr lang="el-GR" altLang="el-GR" sz="1800" dirty="0" smtClean="0">
              <a:cs typeface="Cambria Math" pitchFamily="18" charset="0"/>
            </a:endParaRPr>
          </a:p>
          <a:p>
            <a:pPr marL="11135" marR="4454" indent="0" algn="ctr">
              <a:lnSpc>
                <a:spcPct val="110000"/>
              </a:lnSpc>
              <a:spcBef>
                <a:spcPts val="600"/>
              </a:spcBef>
              <a:buNone/>
              <a:tabLst>
                <a:tab pos="311790" algn="l"/>
              </a:tabLst>
            </a:pPr>
            <a:endParaRPr lang="en-US" sz="1800" dirty="0" smtClean="0"/>
          </a:p>
          <a:p>
            <a:pPr marL="11135" marR="4454" indent="0" algn="ctr">
              <a:lnSpc>
                <a:spcPct val="110000"/>
              </a:lnSpc>
              <a:spcBef>
                <a:spcPts val="600"/>
              </a:spcBef>
              <a:buNone/>
              <a:tabLst>
                <a:tab pos="311790" algn="l"/>
              </a:tabLst>
            </a:pPr>
            <a:endParaRPr lang="en-US" sz="1800" dirty="0"/>
          </a:p>
          <a:p>
            <a:pPr marL="11135" marR="4454" indent="0" algn="ctr">
              <a:lnSpc>
                <a:spcPct val="110000"/>
              </a:lnSpc>
              <a:spcBef>
                <a:spcPts val="600"/>
              </a:spcBef>
              <a:buNone/>
              <a:tabLst>
                <a:tab pos="311790" algn="l"/>
              </a:tabLst>
            </a:pPr>
            <a:endParaRPr lang="en-US" sz="1800" dirty="0" smtClean="0"/>
          </a:p>
          <a:p>
            <a:pPr marL="11135" marR="4454" indent="0" algn="ctr">
              <a:lnSpc>
                <a:spcPct val="110000"/>
              </a:lnSpc>
              <a:spcBef>
                <a:spcPts val="600"/>
              </a:spcBef>
              <a:buNone/>
              <a:tabLst>
                <a:tab pos="311790" algn="l"/>
              </a:tabLst>
            </a:pPr>
            <a:endParaRPr lang="en-US" sz="1800" dirty="0" smtClean="0"/>
          </a:p>
          <a:p>
            <a:pPr marL="11135" marR="4454" indent="0" algn="ctr">
              <a:lnSpc>
                <a:spcPct val="110000"/>
              </a:lnSpc>
              <a:spcBef>
                <a:spcPts val="600"/>
              </a:spcBef>
              <a:buNone/>
              <a:tabLst>
                <a:tab pos="311790" algn="l"/>
              </a:tabLst>
            </a:pPr>
            <a:r>
              <a:rPr lang="el-GR" sz="1800" dirty="0" smtClean="0"/>
              <a:t>Ανάθεση </a:t>
            </a:r>
            <a:r>
              <a:rPr lang="el-GR" sz="1800" dirty="0"/>
              <a:t>καναλιών φωνής (</a:t>
            </a:r>
            <a:r>
              <a:rPr lang="en-US" sz="1800" dirty="0"/>
              <a:t>POTS</a:t>
            </a:r>
            <a:r>
              <a:rPr lang="el-GR" sz="1800" dirty="0"/>
              <a:t>), ανόδου (</a:t>
            </a:r>
            <a:r>
              <a:rPr lang="en-US" sz="1800" dirty="0"/>
              <a:t>Upstream</a:t>
            </a:r>
            <a:r>
              <a:rPr lang="el-GR" sz="1800" dirty="0"/>
              <a:t>)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l-GR" sz="1800" dirty="0" smtClean="0"/>
              <a:t>και </a:t>
            </a:r>
            <a:r>
              <a:rPr lang="el-GR" sz="1800" dirty="0"/>
              <a:t>καθόδου (</a:t>
            </a:r>
            <a:r>
              <a:rPr lang="en-US" sz="1800" dirty="0"/>
              <a:t>Downstream</a:t>
            </a:r>
            <a:r>
              <a:rPr lang="el-GR" sz="1800" dirty="0" smtClean="0"/>
              <a:t>)</a:t>
            </a:r>
            <a:r>
              <a:rPr lang="en-US" sz="1800" dirty="0" smtClean="0"/>
              <a:t>,</a:t>
            </a:r>
            <a:r>
              <a:rPr lang="el-GR" sz="1800" dirty="0" smtClean="0"/>
              <a:t> </a:t>
            </a:r>
            <a:r>
              <a:rPr lang="el-GR" sz="1800" dirty="0"/>
              <a:t>στην οικογένεια </a:t>
            </a:r>
            <a:r>
              <a:rPr lang="en-US" sz="1800" dirty="0" smtClean="0"/>
              <a:t>ADSL.</a:t>
            </a:r>
            <a:endParaRPr lang="el-GR" sz="1800" dirty="0" smtClean="0"/>
          </a:p>
          <a:p>
            <a:pPr marL="11135" marR="4454" indent="0" algn="ctr">
              <a:lnSpc>
                <a:spcPct val="110000"/>
              </a:lnSpc>
              <a:spcBef>
                <a:spcPts val="600"/>
              </a:spcBef>
              <a:buNone/>
              <a:tabLst>
                <a:tab pos="311790" algn="l"/>
              </a:tabLst>
            </a:pPr>
            <a:endParaRPr lang="el-GR" sz="1800" dirty="0"/>
          </a:p>
        </p:txBody>
      </p:sp>
      <p:pic>
        <p:nvPicPr>
          <p:cNvPr id="6" name="Picture 5" descr="C:\Users\User\Dropbox\1_ΤΕΙ_ΔΕ\4_PROJECTS\PARASKEVAS_BOOK\2η_ΠΑΡΑΔΟΣΗ\8536_PARASKEVAS_Source\images\Chapter_3\Image_3.13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204864"/>
            <a:ext cx="5112568" cy="20882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16641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- Τίτλος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l-GR" altLang="el-GR" sz="2400" b="1" dirty="0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Ρυθμός μετάδοσης δεδομένων </a:t>
            </a:r>
            <a:r>
              <a:rPr lang="en-US" altLang="el-GR" sz="2400" b="1" dirty="0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ADSL, ADSL2 </a:t>
            </a:r>
            <a:r>
              <a:rPr lang="el-GR" altLang="el-GR" sz="2400" b="1" dirty="0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και </a:t>
            </a:r>
            <a:r>
              <a:rPr lang="en-US" altLang="el-GR" sz="2400" b="1" dirty="0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ADSL2+</a:t>
            </a:r>
          </a:p>
        </p:txBody>
      </p:sp>
      <p:sp>
        <p:nvSpPr>
          <p:cNvPr id="4099" name="2 - Θέση περιεχομένου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rmAutofit fontScale="92500" lnSpcReduction="10000"/>
          </a:bodyPr>
          <a:lstStyle/>
          <a:p>
            <a:pPr algn="l"/>
            <a:endParaRPr lang="el-GR" sz="1800" dirty="0" smtClean="0"/>
          </a:p>
          <a:p>
            <a:pPr algn="l"/>
            <a:endParaRPr lang="el-GR" sz="1800" dirty="0"/>
          </a:p>
          <a:p>
            <a:pPr algn="l"/>
            <a:endParaRPr lang="el-GR" sz="1800" dirty="0" smtClean="0"/>
          </a:p>
          <a:p>
            <a:pPr algn="l"/>
            <a:endParaRPr lang="el-GR" sz="1800" dirty="0"/>
          </a:p>
          <a:p>
            <a:pPr algn="l"/>
            <a:endParaRPr lang="el-GR" sz="1800" dirty="0" smtClean="0"/>
          </a:p>
          <a:p>
            <a:pPr algn="l"/>
            <a:endParaRPr lang="el-GR" sz="1800" dirty="0"/>
          </a:p>
          <a:p>
            <a:pPr algn="l"/>
            <a:endParaRPr lang="el-GR" sz="1800" dirty="0" smtClean="0"/>
          </a:p>
          <a:p>
            <a:pPr algn="l"/>
            <a:endParaRPr lang="el-GR" sz="1800" dirty="0"/>
          </a:p>
          <a:p>
            <a:pPr algn="l"/>
            <a:endParaRPr lang="el-GR" sz="1800" dirty="0" smtClean="0"/>
          </a:p>
          <a:p>
            <a:pPr algn="l"/>
            <a:endParaRPr lang="el-GR" sz="1800" dirty="0"/>
          </a:p>
          <a:p>
            <a:pPr algn="l"/>
            <a:endParaRPr lang="el-GR" sz="1800" dirty="0" smtClean="0"/>
          </a:p>
          <a:p>
            <a:pPr algn="l"/>
            <a:endParaRPr lang="el-GR" sz="1800" dirty="0"/>
          </a:p>
          <a:p>
            <a:pPr algn="l"/>
            <a:endParaRPr lang="el-GR" sz="1800" dirty="0" smtClean="0"/>
          </a:p>
          <a:p>
            <a:pPr marL="0" indent="0" algn="ctr">
              <a:buNone/>
            </a:pPr>
            <a:endParaRPr lang="en-US" sz="1700" dirty="0" smtClean="0"/>
          </a:p>
          <a:p>
            <a:pPr marL="0" indent="0" algn="ctr">
              <a:buNone/>
            </a:pPr>
            <a:r>
              <a:rPr lang="el-GR" sz="1700" dirty="0" smtClean="0"/>
              <a:t>Ρυθμός </a:t>
            </a:r>
            <a:r>
              <a:rPr lang="el-GR" sz="1700" dirty="0"/>
              <a:t>μετάδοσης δεδομένων καθόδου των προτύπων </a:t>
            </a:r>
            <a:r>
              <a:rPr lang="en-US" sz="1700" dirty="0"/>
              <a:t>ADSL</a:t>
            </a:r>
            <a:r>
              <a:rPr lang="el-GR" sz="1700" dirty="0"/>
              <a:t>, </a:t>
            </a:r>
            <a:r>
              <a:rPr lang="en-US" sz="1700" dirty="0"/>
              <a:t>ADSL</a:t>
            </a:r>
            <a:r>
              <a:rPr lang="el-GR" sz="1700" dirty="0"/>
              <a:t>2και </a:t>
            </a:r>
            <a:r>
              <a:rPr lang="en-US" sz="1700" dirty="0"/>
              <a:t>ADSL</a:t>
            </a:r>
            <a:r>
              <a:rPr lang="el-GR" sz="1700" dirty="0"/>
              <a:t>2+ </a:t>
            </a:r>
            <a:r>
              <a:rPr lang="en-US" sz="1700" dirty="0" smtClean="0"/>
              <a:t/>
            </a:r>
            <a:br>
              <a:rPr lang="en-US" sz="1700" dirty="0" smtClean="0"/>
            </a:br>
            <a:r>
              <a:rPr lang="el-GR" sz="1700" dirty="0" smtClean="0"/>
              <a:t>ως </a:t>
            </a:r>
            <a:r>
              <a:rPr lang="el-GR" sz="1700" dirty="0"/>
              <a:t>προς το μήκος του τοπικού </a:t>
            </a:r>
            <a:r>
              <a:rPr lang="el-GR" sz="1700" dirty="0" smtClean="0"/>
              <a:t>βρόχου</a:t>
            </a:r>
            <a:r>
              <a:rPr lang="en-US" sz="1700" dirty="0" smtClean="0"/>
              <a:t>,</a:t>
            </a:r>
            <a:r>
              <a:rPr lang="el-GR" sz="1700" dirty="0" smtClean="0"/>
              <a:t> </a:t>
            </a:r>
            <a:r>
              <a:rPr lang="el-GR" sz="1700" dirty="0"/>
              <a:t>για χάλκινο καλώδιο διατομής 0,4 </a:t>
            </a:r>
            <a:r>
              <a:rPr lang="en-US" sz="1700" dirty="0"/>
              <a:t>mm</a:t>
            </a:r>
            <a:r>
              <a:rPr lang="el-GR" sz="1700" baseline="30000" dirty="0" smtClean="0"/>
              <a:t>2</a:t>
            </a:r>
            <a:endParaRPr lang="el-GR" sz="1800" dirty="0" smtClean="0"/>
          </a:p>
          <a:p>
            <a:pPr algn="l"/>
            <a:endParaRPr lang="el-GR" sz="1800" dirty="0" smtClean="0"/>
          </a:p>
          <a:p>
            <a:pPr algn="l"/>
            <a:r>
              <a:rPr lang="el-GR" sz="1800" dirty="0" smtClean="0"/>
              <a:t>Παρατηρούμε </a:t>
            </a:r>
            <a:r>
              <a:rPr lang="el-GR" sz="1800" dirty="0"/>
              <a:t>ότι το πρότυπο </a:t>
            </a:r>
            <a:r>
              <a:rPr lang="en-US" sz="1800" dirty="0"/>
              <a:t>ADSL</a:t>
            </a:r>
            <a:r>
              <a:rPr lang="el-GR" sz="1800" dirty="0"/>
              <a:t>2+ για μήκος βρόχου μέχρι 2,5 </a:t>
            </a:r>
            <a:r>
              <a:rPr lang="en-US" sz="1800" dirty="0"/>
              <a:t>km</a:t>
            </a:r>
            <a:r>
              <a:rPr lang="el-GR" sz="1800" dirty="0"/>
              <a:t> παρέχει σημαντικά υψηλότερο (έως και διπλάσιο) ρυθμό μετάδοσης δεδομένων.</a:t>
            </a:r>
          </a:p>
        </p:txBody>
      </p:sp>
      <p:pic>
        <p:nvPicPr>
          <p:cNvPr id="5" name="Picture 4" descr="C:\Users\User\Dropbox\1_ΤΕΙ_ΔΕ\4_PROJECTS\PARASKEVAS_BOOK\2η_ΠΑΡΑΔΟΣΗ\8536_PARASKEVAS_Source\images\Chapter_3\Image_3.14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4346" y="1124744"/>
            <a:ext cx="5235307" cy="3672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1662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 b="1" dirty="0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ASDL2+</a:t>
            </a:r>
          </a:p>
        </p:txBody>
      </p:sp>
      <p:sp>
        <p:nvSpPr>
          <p:cNvPr id="4099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11233" marR="4454" indent="-300098" algn="l">
              <a:lnSpc>
                <a:spcPct val="99900"/>
              </a:lnSpc>
              <a:spcBef>
                <a:spcPts val="600"/>
              </a:spcBef>
              <a:spcAft>
                <a:spcPts val="600"/>
              </a:spcAft>
              <a:tabLst>
                <a:tab pos="311790" algn="l"/>
              </a:tabLst>
            </a:pPr>
            <a:r>
              <a:rPr lang="el-GR" sz="2000" dirty="0"/>
              <a:t>Η </a:t>
            </a:r>
            <a:r>
              <a:rPr lang="en-US" sz="2000" dirty="0"/>
              <a:t>ADSL</a:t>
            </a:r>
            <a:r>
              <a:rPr lang="el-GR" sz="2000" dirty="0"/>
              <a:t>2+ είναι η πλέον συνηθισμένη </a:t>
            </a:r>
            <a:r>
              <a:rPr lang="el-GR" sz="2000" dirty="0" smtClean="0"/>
              <a:t>εμπορικά</a:t>
            </a:r>
            <a:r>
              <a:rPr lang="en-US" sz="2000" dirty="0" smtClean="0"/>
              <a:t>.</a:t>
            </a:r>
            <a:endParaRPr lang="el-GR" sz="2000" dirty="0" smtClean="0"/>
          </a:p>
          <a:p>
            <a:pPr marL="311233" marR="4454" indent="-300098" algn="l">
              <a:lnSpc>
                <a:spcPct val="99900"/>
              </a:lnSpc>
              <a:spcBef>
                <a:spcPts val="600"/>
              </a:spcBef>
              <a:spcAft>
                <a:spcPts val="600"/>
              </a:spcAft>
              <a:tabLst>
                <a:tab pos="311790" algn="l"/>
              </a:tabLst>
            </a:pPr>
            <a:r>
              <a:rPr lang="el-GR" sz="2000" dirty="0" smtClean="0"/>
              <a:t>Επιτρέπει </a:t>
            </a:r>
            <a:r>
              <a:rPr lang="el-GR" sz="2000" dirty="0"/>
              <a:t>στους παρόχους πρόσβασης να εξελίξουν τα δίκτυά τους, ώστε, εκτός από τις υφιστάμενες υπηρεσίες φωνής και δεδομένων (</a:t>
            </a:r>
            <a:r>
              <a:rPr lang="en-US" sz="2000" dirty="0"/>
              <a:t>Double Play</a:t>
            </a:r>
            <a:r>
              <a:rPr lang="el-GR" sz="2000" dirty="0"/>
              <a:t>), να υποστηρίξουν και υπηρεσίες βίντεο (</a:t>
            </a:r>
            <a:r>
              <a:rPr lang="en-US" sz="2000" dirty="0"/>
              <a:t>Triple Play</a:t>
            </a:r>
            <a:r>
              <a:rPr lang="el-GR" sz="2000" dirty="0"/>
              <a:t>). </a:t>
            </a:r>
            <a:endParaRPr lang="el-GR" sz="2000" dirty="0" smtClean="0"/>
          </a:p>
          <a:p>
            <a:pPr marL="311233" marR="4454" indent="-300098" algn="l">
              <a:lnSpc>
                <a:spcPct val="99900"/>
              </a:lnSpc>
              <a:spcBef>
                <a:spcPts val="600"/>
              </a:spcBef>
              <a:spcAft>
                <a:spcPts val="600"/>
              </a:spcAft>
              <a:tabLst>
                <a:tab pos="311790" algn="l"/>
              </a:tabLst>
            </a:pPr>
            <a:r>
              <a:rPr lang="el-GR" sz="2000" dirty="0" smtClean="0"/>
              <a:t>Αυτό </a:t>
            </a:r>
            <a:r>
              <a:rPr lang="el-GR" sz="2000" dirty="0"/>
              <a:t>έχει μεγάλη εμπορική σημασία, επειδή από μια ενιαία υποδομή παρέχεται ένα ευρύ σύνολο υπηρεσιών.</a:t>
            </a:r>
          </a:p>
          <a:p>
            <a:pPr marL="311233" marR="4454" indent="-300098" algn="l">
              <a:lnSpc>
                <a:spcPct val="99900"/>
              </a:lnSpc>
              <a:spcBef>
                <a:spcPts val="600"/>
              </a:spcBef>
              <a:spcAft>
                <a:spcPts val="600"/>
              </a:spcAft>
              <a:tabLst>
                <a:tab pos="311790" algn="l"/>
              </a:tabLst>
            </a:pPr>
            <a:endParaRPr lang="en-US" altLang="el-GR" sz="2000" dirty="0" smtClean="0">
              <a:cs typeface="Cambria Math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0669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Digital Subscriber Line Access Multiplexer / DSLAM</a:t>
            </a:r>
            <a:endParaRPr lang="en-US" altLang="el-GR" b="1" dirty="0" smtClean="0"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</p:txBody>
      </p:sp>
      <p:sp>
        <p:nvSpPr>
          <p:cNvPr id="4099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311233" marR="4454" indent="-300098" algn="l">
              <a:lnSpc>
                <a:spcPct val="99900"/>
              </a:lnSpc>
              <a:spcBef>
                <a:spcPts val="600"/>
              </a:spcBef>
              <a:spcAft>
                <a:spcPts val="600"/>
              </a:spcAft>
              <a:tabLst>
                <a:tab pos="311790" algn="l"/>
              </a:tabLst>
            </a:pPr>
            <a:r>
              <a:rPr lang="en-US" u="sng" dirty="0" err="1" smtClean="0">
                <a:hlinkClick r:id="rId2"/>
              </a:rPr>
              <a:t>Πολυ</a:t>
            </a:r>
            <a:r>
              <a:rPr lang="en-US" u="sng" dirty="0" smtClean="0">
                <a:hlinkClick r:id="rId2"/>
              </a:rPr>
              <a:t>πλέκτη</a:t>
            </a:r>
            <a:r>
              <a:rPr lang="el-GR" u="sng" dirty="0" smtClean="0">
                <a:hlinkClick r:id="rId2"/>
              </a:rPr>
              <a:t>ς</a:t>
            </a:r>
            <a:r>
              <a:rPr lang="en-US" u="sng" dirty="0" smtClean="0">
                <a:hlinkClick r:id="rId2"/>
              </a:rPr>
              <a:t> </a:t>
            </a:r>
            <a:r>
              <a:rPr lang="en-US" u="sng" dirty="0">
                <a:hlinkClick r:id="rId2"/>
              </a:rPr>
              <a:t>Πρόσβασης στην Ψηφιακή Συνδρομητική Γραμμή</a:t>
            </a:r>
            <a:r>
              <a:rPr lang="en-US" dirty="0"/>
              <a:t> (Digital Subscriber Line Access Multiplexer / DSLAM</a:t>
            </a:r>
            <a:r>
              <a:rPr lang="en-US" dirty="0" smtClean="0"/>
              <a:t>)</a:t>
            </a:r>
            <a:r>
              <a:rPr lang="el-GR" dirty="0" smtClean="0"/>
              <a:t>: Δ</a:t>
            </a:r>
            <a:r>
              <a:rPr lang="en-US" dirty="0" smtClean="0"/>
              <a:t>ια</a:t>
            </a:r>
            <a:r>
              <a:rPr lang="en-US" dirty="0" err="1" smtClean="0"/>
              <a:t>χωρίζει</a:t>
            </a:r>
            <a:r>
              <a:rPr lang="en-US" dirty="0" smtClean="0"/>
              <a:t> </a:t>
            </a:r>
            <a:r>
              <a:rPr lang="en-US" dirty="0"/>
              <a:t>το σήμα φωνής από τις υψηλών ταχυτήτων ροές δεδομένων, μέσω ενός διαχωριστή σήματος (Splitter). </a:t>
            </a:r>
            <a:endParaRPr lang="el-GR" dirty="0" smtClean="0"/>
          </a:p>
          <a:p>
            <a:pPr marL="311233" marR="4454" indent="-300098" algn="l">
              <a:lnSpc>
                <a:spcPct val="99900"/>
              </a:lnSpc>
              <a:spcBef>
                <a:spcPts val="600"/>
              </a:spcBef>
              <a:spcAft>
                <a:spcPts val="600"/>
              </a:spcAft>
              <a:tabLst>
                <a:tab pos="311790" algn="l"/>
              </a:tabLst>
            </a:pPr>
            <a:r>
              <a:rPr lang="el-GR" dirty="0" smtClean="0"/>
              <a:t>Ε</a:t>
            </a:r>
            <a:r>
              <a:rPr lang="en-US" dirty="0" err="1" smtClean="0"/>
              <a:t>λέγχει</a:t>
            </a:r>
            <a:r>
              <a:rPr lang="en-US" dirty="0" smtClean="0"/>
              <a:t> </a:t>
            </a:r>
            <a:r>
              <a:rPr lang="en-US" dirty="0"/>
              <a:t>και δρομολογεί την κίνηση DSL μεταξύ του εξοπλισμού του συνδρομητή (router, modem κτλ.) και του δικτύου του τηλεπικοινωνιακού φορέα, αφού πρώτα αποκωδικοποιήσει το υψιπερατό σήμα σε ψηφιακή μορφή</a:t>
            </a:r>
            <a:r>
              <a:rPr lang="en-US" dirty="0" smtClean="0"/>
              <a:t>.</a:t>
            </a:r>
            <a:endParaRPr lang="el-GR" dirty="0" smtClean="0"/>
          </a:p>
          <a:p>
            <a:pPr marL="311233" marR="4454" indent="-300098" algn="l">
              <a:lnSpc>
                <a:spcPct val="99900"/>
              </a:lnSpc>
              <a:spcBef>
                <a:spcPts val="600"/>
              </a:spcBef>
              <a:spcAft>
                <a:spcPts val="600"/>
              </a:spcAft>
              <a:tabLst>
                <a:tab pos="311790" algn="l"/>
              </a:tabLst>
            </a:pPr>
            <a:r>
              <a:rPr lang="en-US" dirty="0" err="1" smtClean="0"/>
              <a:t>Στην</a:t>
            </a:r>
            <a:r>
              <a:rPr lang="en-US" dirty="0" smtClean="0"/>
              <a:t> </a:t>
            </a:r>
            <a:r>
              <a:rPr lang="en-US" dirty="0"/>
              <a:t>α</a:t>
            </a:r>
            <a:r>
              <a:rPr lang="en-US" dirty="0" err="1"/>
              <a:t>ντίθετη</a:t>
            </a:r>
            <a:r>
              <a:rPr lang="en-US" dirty="0"/>
              <a:t> κα</a:t>
            </a:r>
            <a:r>
              <a:rPr lang="en-US" dirty="0" err="1"/>
              <a:t>τεύθυνση</a:t>
            </a:r>
            <a:r>
              <a:rPr lang="en-US" dirty="0"/>
              <a:t>, αποπ</a:t>
            </a:r>
            <a:r>
              <a:rPr lang="en-US" dirty="0" err="1"/>
              <a:t>ολυ</a:t>
            </a:r>
            <a:r>
              <a:rPr lang="en-US" dirty="0"/>
              <a:t>πλέκει το σύνθετο σήμα που καταφθάνει από το δίκτυο και δρομολογεί τις διαφορετικές ροές με βάση τη διεύθυνση ΙΡ. </a:t>
            </a:r>
            <a:endParaRPr lang="el-GR" dirty="0" smtClean="0"/>
          </a:p>
          <a:p>
            <a:pPr marL="311233" marR="4454" indent="-300098" algn="l">
              <a:lnSpc>
                <a:spcPct val="99900"/>
              </a:lnSpc>
              <a:spcBef>
                <a:spcPts val="600"/>
              </a:spcBef>
              <a:spcAft>
                <a:spcPts val="600"/>
              </a:spcAft>
              <a:tabLst>
                <a:tab pos="311790" algn="l"/>
              </a:tabLst>
            </a:pPr>
            <a:r>
              <a:rPr lang="el-GR" dirty="0" smtClean="0"/>
              <a:t>Υ</a:t>
            </a:r>
            <a:r>
              <a:rPr lang="en-US" dirty="0" smtClean="0"/>
              <a:t>π</a:t>
            </a:r>
            <a:r>
              <a:rPr lang="en-US" dirty="0" err="1" smtClean="0"/>
              <a:t>οστηρί</a:t>
            </a:r>
            <a:r>
              <a:rPr lang="el-GR" dirty="0" smtClean="0"/>
              <a:t>ζ</a:t>
            </a:r>
            <a:r>
              <a:rPr lang="en-US" dirty="0" err="1" smtClean="0"/>
              <a:t>ει</a:t>
            </a:r>
            <a:r>
              <a:rPr lang="en-US" dirty="0" smtClean="0"/>
              <a:t> </a:t>
            </a:r>
            <a:r>
              <a:rPr lang="en-US" dirty="0"/>
              <a:t>διάφορους τύπους δικτύων, </a:t>
            </a:r>
            <a:r>
              <a:rPr lang="en-US" dirty="0" smtClean="0"/>
              <a:t>όπως</a:t>
            </a:r>
            <a:r>
              <a:rPr lang="el-GR" dirty="0" smtClean="0"/>
              <a:t>:</a:t>
            </a:r>
            <a:r>
              <a:rPr lang="en-US" dirty="0" smtClean="0"/>
              <a:t> </a:t>
            </a:r>
            <a:r>
              <a:rPr lang="en-US" dirty="0"/>
              <a:t>ΑΤΜ, ΙΡ, Frame Relay, VPN’s και το κλασικό PSTN. </a:t>
            </a:r>
            <a:endParaRPr lang="el-GR" dirty="0" smtClean="0"/>
          </a:p>
          <a:p>
            <a:pPr marL="311233" marR="4454" indent="-300098" algn="l">
              <a:lnSpc>
                <a:spcPct val="99900"/>
              </a:lnSpc>
              <a:spcBef>
                <a:spcPts val="600"/>
              </a:spcBef>
              <a:spcAft>
                <a:spcPts val="600"/>
              </a:spcAft>
              <a:tabLst>
                <a:tab pos="311790" algn="l"/>
              </a:tabLst>
            </a:pPr>
            <a:r>
              <a:rPr lang="el-GR" dirty="0" smtClean="0"/>
              <a:t>Ε</a:t>
            </a:r>
            <a:r>
              <a:rPr lang="en-US" dirty="0" smtClean="0"/>
              <a:t>π</a:t>
            </a:r>
            <a:r>
              <a:rPr lang="en-US" dirty="0" err="1" smtClean="0"/>
              <a:t>ιτρέ</a:t>
            </a:r>
            <a:r>
              <a:rPr lang="en-US" dirty="0" smtClean="0"/>
              <a:t>πει </a:t>
            </a:r>
            <a:r>
              <a:rPr lang="en-US" dirty="0"/>
              <a:t>στο χρήστη να έχει πρόσβαση σε υπηρεσίες της προτίμησής του. </a:t>
            </a:r>
            <a:endParaRPr lang="el-GR" dirty="0" smtClean="0"/>
          </a:p>
          <a:p>
            <a:pPr marL="311233" marR="4454" indent="-300098" algn="l">
              <a:lnSpc>
                <a:spcPct val="99900"/>
              </a:lnSpc>
              <a:spcBef>
                <a:spcPts val="600"/>
              </a:spcBef>
              <a:spcAft>
                <a:spcPts val="600"/>
              </a:spcAft>
              <a:tabLst>
                <a:tab pos="311790" algn="l"/>
              </a:tabLst>
            </a:pPr>
            <a:r>
              <a:rPr lang="en-US" dirty="0" smtClean="0"/>
              <a:t>Η </a:t>
            </a:r>
            <a:r>
              <a:rPr lang="en-US" dirty="0" err="1"/>
              <a:t>σύνδεση</a:t>
            </a:r>
            <a:r>
              <a:rPr lang="en-US" dirty="0"/>
              <a:t> π</a:t>
            </a:r>
            <a:r>
              <a:rPr lang="en-US" dirty="0" err="1"/>
              <a:t>ολλών</a:t>
            </a:r>
            <a:r>
              <a:rPr lang="en-US" dirty="0"/>
              <a:t> </a:t>
            </a:r>
            <a:r>
              <a:rPr lang="en-US" dirty="0" err="1"/>
              <a:t>συνδρομητών</a:t>
            </a:r>
            <a:r>
              <a:rPr lang="en-US" dirty="0"/>
              <a:t> DSL </a:t>
            </a:r>
            <a:r>
              <a:rPr lang="en-US" dirty="0" err="1"/>
              <a:t>σε</a:t>
            </a:r>
            <a:r>
              <a:rPr lang="en-US" dirty="0"/>
              <a:t> </a:t>
            </a:r>
            <a:r>
              <a:rPr lang="en-US" dirty="0" err="1"/>
              <a:t>κά</a:t>
            </a:r>
            <a:r>
              <a:rPr lang="en-US" dirty="0"/>
              <a:t>ποιο δίκτυο υψηλών ταχυτήτων πραγματοποιείται </a:t>
            </a:r>
            <a:r>
              <a:rPr lang="en-US" dirty="0" smtClean="0"/>
              <a:t>από </a:t>
            </a:r>
            <a:r>
              <a:rPr lang="en-US" dirty="0"/>
              <a:t>τις λεγόμενες πόρτες ή θύρες DSL, που βρίσκονται πάνω στα DSLAMs.</a:t>
            </a:r>
            <a:endParaRPr lang="en-US" altLang="el-GR" sz="2000" dirty="0" smtClean="0">
              <a:cs typeface="Cambria Math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9139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Πολύ</a:t>
            </a:r>
            <a:r>
              <a:rPr lang="en-US" dirty="0"/>
              <a:t> </a:t>
            </a:r>
            <a:r>
              <a:rPr lang="en-US" dirty="0" err="1"/>
              <a:t>Υψηλού</a:t>
            </a:r>
            <a:r>
              <a:rPr lang="en-US" dirty="0"/>
              <a:t> </a:t>
            </a:r>
            <a:r>
              <a:rPr lang="en-US" dirty="0" err="1"/>
              <a:t>Ρυθμού</a:t>
            </a:r>
            <a:r>
              <a:rPr lang="en-US" dirty="0"/>
              <a:t> DSL </a:t>
            </a:r>
            <a:r>
              <a:rPr lang="el-GR" dirty="0" smtClean="0"/>
              <a:t> (</a:t>
            </a:r>
            <a:r>
              <a:rPr lang="en-US" dirty="0" smtClean="0"/>
              <a:t>VDSL)</a:t>
            </a:r>
            <a:endParaRPr lang="en-US" altLang="el-GR" b="1" dirty="0" smtClean="0"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</p:txBody>
      </p:sp>
      <p:sp>
        <p:nvSpPr>
          <p:cNvPr id="4099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l">
              <a:spcBef>
                <a:spcPts val="600"/>
              </a:spcBef>
            </a:pPr>
            <a:r>
              <a:rPr lang="el-GR" sz="1800" dirty="0" smtClean="0"/>
              <a:t>Το νεότερο </a:t>
            </a:r>
            <a:r>
              <a:rPr lang="el-GR" sz="1800" dirty="0"/>
              <a:t>μέλος (πρότυπο ITU-T G.993.1) της οικογένειας </a:t>
            </a:r>
            <a:r>
              <a:rPr lang="en-US" sz="1800" dirty="0" err="1" smtClean="0"/>
              <a:t>xDSL</a:t>
            </a:r>
            <a:endParaRPr lang="el-GR" sz="1800" dirty="0" smtClean="0"/>
          </a:p>
          <a:p>
            <a:pPr algn="l">
              <a:spcBef>
                <a:spcPts val="600"/>
              </a:spcBef>
            </a:pPr>
            <a:r>
              <a:rPr lang="el-GR" sz="1800" dirty="0" smtClean="0"/>
              <a:t>Τυπικά </a:t>
            </a:r>
            <a:r>
              <a:rPr lang="el-GR" sz="1800" dirty="0"/>
              <a:t>υποστηρίζει ρυθμό μετάδοσης </a:t>
            </a:r>
            <a:r>
              <a:rPr lang="el-GR" sz="1800" b="1" dirty="0"/>
              <a:t>12 </a:t>
            </a:r>
            <a:r>
              <a:rPr lang="el-GR" sz="1800" b="1" dirty="0" err="1"/>
              <a:t>Mbps</a:t>
            </a:r>
            <a:r>
              <a:rPr lang="el-GR" sz="1800" b="1" dirty="0"/>
              <a:t> </a:t>
            </a:r>
            <a:r>
              <a:rPr lang="el-GR" sz="1800" dirty="0"/>
              <a:t>μέχρι </a:t>
            </a:r>
            <a:r>
              <a:rPr lang="el-GR" sz="1800" b="1" dirty="0"/>
              <a:t>1,5 </a:t>
            </a:r>
            <a:r>
              <a:rPr lang="en-US" sz="1800" b="1" dirty="0"/>
              <a:t>km</a:t>
            </a:r>
            <a:r>
              <a:rPr lang="el-GR" sz="1800" dirty="0"/>
              <a:t>, όμως η προδιαγραφή της προβλέπει και υψηλότερο, δηλαδή μέχρι </a:t>
            </a:r>
            <a:r>
              <a:rPr lang="el-GR" sz="1800" b="1" dirty="0"/>
              <a:t>50/30 </a:t>
            </a:r>
            <a:r>
              <a:rPr lang="el-GR" sz="1800" b="1" dirty="0" err="1"/>
              <a:t>Mbps</a:t>
            </a:r>
            <a:r>
              <a:rPr lang="el-GR" sz="1800" b="1" dirty="0"/>
              <a:t> </a:t>
            </a:r>
            <a:r>
              <a:rPr lang="el-GR" sz="1800" dirty="0"/>
              <a:t>στα </a:t>
            </a:r>
            <a:r>
              <a:rPr lang="el-GR" sz="1800" b="1" dirty="0"/>
              <a:t>300 m</a:t>
            </a:r>
            <a:r>
              <a:rPr lang="el-GR" sz="1800" dirty="0"/>
              <a:t>. </a:t>
            </a:r>
            <a:endParaRPr lang="el-GR" sz="1800" dirty="0" smtClean="0"/>
          </a:p>
          <a:p>
            <a:pPr algn="l">
              <a:spcBef>
                <a:spcPts val="600"/>
              </a:spcBef>
            </a:pPr>
            <a:r>
              <a:rPr lang="el-GR" sz="1800" dirty="0" smtClean="0"/>
              <a:t>Η </a:t>
            </a:r>
            <a:r>
              <a:rPr lang="el-GR" sz="1800" dirty="0"/>
              <a:t>αύξηση της ταχύτητας επιτυγχάνεται με την ταυτόχρονη αύξηση του εύρους ζώνης συχνοτήτων της τηλεφωνικής γραμμής. Αυτό όμως την καθιστά </a:t>
            </a:r>
            <a:r>
              <a:rPr lang="el-GR" sz="1800" b="1" dirty="0"/>
              <a:t>ευαίσθητη σε παρεμβολές </a:t>
            </a:r>
            <a:r>
              <a:rPr lang="el-GR" sz="1800" dirty="0"/>
              <a:t>από γειτονικά κυκλώματα που μεταφέρουν ISDN ή DSL σήμα. </a:t>
            </a:r>
          </a:p>
          <a:p>
            <a:pPr algn="l">
              <a:spcBef>
                <a:spcPts val="600"/>
              </a:spcBef>
            </a:pPr>
            <a:r>
              <a:rPr lang="el-GR" sz="1800" dirty="0"/>
              <a:t>Καθώς η υψηλότερη ταχύτητα είναι μια κρίσιμη παράμετρος για την παροχή </a:t>
            </a:r>
            <a:r>
              <a:rPr lang="el-GR" sz="1800" b="1" dirty="0"/>
              <a:t>ενοποιημένων υπηρεσιών ομιλίας, δεδομένων και κινούμενης εικόνας</a:t>
            </a:r>
            <a:r>
              <a:rPr lang="el-GR" sz="1800" dirty="0"/>
              <a:t>, </a:t>
            </a:r>
            <a:r>
              <a:rPr lang="el-GR" sz="1800" dirty="0" smtClean="0"/>
              <a:t>πρέπει να </a:t>
            </a:r>
            <a:r>
              <a:rPr lang="el-GR" sz="1800" dirty="0"/>
              <a:t>υπερνικηθεί το πρόβλημα της μικρής απόστασης</a:t>
            </a:r>
            <a:r>
              <a:rPr lang="el-GR" sz="1800" dirty="0" smtClean="0"/>
              <a:t>.</a:t>
            </a:r>
          </a:p>
          <a:p>
            <a:pPr algn="l">
              <a:spcBef>
                <a:spcPts val="600"/>
              </a:spcBef>
            </a:pPr>
            <a:r>
              <a:rPr lang="el-GR" sz="1800" dirty="0" smtClean="0"/>
              <a:t>Το πρόβλημα λύνεται με την </a:t>
            </a:r>
            <a:r>
              <a:rPr lang="el-GR" sz="1800" b="1" dirty="0" smtClean="0"/>
              <a:t>πύκνωση </a:t>
            </a:r>
            <a:r>
              <a:rPr lang="el-GR" sz="1800" dirty="0" smtClean="0"/>
              <a:t>του δικτύου του παρόχου με </a:t>
            </a:r>
            <a:r>
              <a:rPr lang="el-GR" sz="1800" dirty="0"/>
              <a:t>την εγκατάσταση τερματικών σημείων </a:t>
            </a:r>
            <a:r>
              <a:rPr lang="en-US" sz="1800" dirty="0" smtClean="0"/>
              <a:t>VDSL</a:t>
            </a:r>
            <a:r>
              <a:rPr lang="el-GR" sz="1800" dirty="0" smtClean="0"/>
              <a:t> </a:t>
            </a:r>
            <a:r>
              <a:rPr lang="el-GR" sz="1800" dirty="0"/>
              <a:t>έτσι ώστε να μειωθεί η απόσταση μεταξύ χρήστη και τερματικού σημείου. </a:t>
            </a:r>
            <a:endParaRPr lang="el-GR" sz="1800" dirty="0" smtClean="0"/>
          </a:p>
          <a:p>
            <a:pPr algn="l">
              <a:spcBef>
                <a:spcPts val="600"/>
              </a:spcBef>
            </a:pPr>
            <a:r>
              <a:rPr lang="el-GR" sz="1800" dirty="0" smtClean="0"/>
              <a:t>Τα </a:t>
            </a:r>
            <a:r>
              <a:rPr lang="el-GR" sz="1800" dirty="0"/>
              <a:t>τερματικά σημεία </a:t>
            </a:r>
            <a:r>
              <a:rPr lang="en-US" sz="1800" dirty="0"/>
              <a:t>VDSL</a:t>
            </a:r>
            <a:r>
              <a:rPr lang="el-GR" sz="1800" dirty="0"/>
              <a:t> φιλοξενούνται </a:t>
            </a:r>
            <a:r>
              <a:rPr lang="el-GR" sz="1800" dirty="0" smtClean="0"/>
              <a:t>στα </a:t>
            </a:r>
            <a:r>
              <a:rPr lang="el-GR" sz="1800" dirty="0"/>
              <a:t>ικριώματα των κύριων </a:t>
            </a:r>
            <a:r>
              <a:rPr lang="el-GR" sz="1800" dirty="0" smtClean="0"/>
              <a:t>κατανεμητών και </a:t>
            </a:r>
            <a:r>
              <a:rPr lang="el-GR" sz="1800" dirty="0"/>
              <a:t>συνδέονται με τα κέντρα του παρόχου μέσω της υποδομής οπτικών ινών. </a:t>
            </a:r>
          </a:p>
        </p:txBody>
      </p:sp>
    </p:spTree>
    <p:extLst>
      <p:ext uri="{BB962C8B-B14F-4D97-AF65-F5344CB8AC3E}">
        <p14:creationId xmlns:p14="http://schemas.microsoft.com/office/powerpoint/2010/main" val="2443960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 dirty="0" smtClean="0">
                <a:cs typeface="Cambria Math" pitchFamily="18" charset="0"/>
              </a:rPr>
              <a:t>VDSL2</a:t>
            </a:r>
            <a:endParaRPr lang="en-US" altLang="el-GR" b="1" dirty="0" smtClean="0"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</p:txBody>
      </p:sp>
      <p:sp>
        <p:nvSpPr>
          <p:cNvPr id="4099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11233" marR="4454" indent="-300098" algn="l">
              <a:lnSpc>
                <a:spcPct val="99900"/>
              </a:lnSpc>
              <a:spcBef>
                <a:spcPts val="600"/>
              </a:spcBef>
              <a:spcAft>
                <a:spcPts val="600"/>
              </a:spcAft>
              <a:tabLst>
                <a:tab pos="311790" algn="l"/>
              </a:tabLst>
            </a:pPr>
            <a:r>
              <a:rPr lang="en-US" sz="2000" dirty="0" err="1"/>
              <a:t>Μι</a:t>
            </a:r>
            <a:r>
              <a:rPr lang="en-US" sz="2000" dirty="0"/>
              <a:t>α βελτιωμένη μορφή της VDSL είναι η </a:t>
            </a:r>
            <a:r>
              <a:rPr lang="en-US" sz="2000" b="1" dirty="0"/>
              <a:t>VDSL2</a:t>
            </a:r>
            <a:r>
              <a:rPr lang="en-US" sz="2000" dirty="0"/>
              <a:t> (πρότυπο ITU-T G.993.2), η οποία παρέχει ταχύτητες άνω των </a:t>
            </a:r>
            <a:r>
              <a:rPr lang="en-US" sz="2000" b="1" dirty="0"/>
              <a:t>100 Mbps </a:t>
            </a:r>
            <a:r>
              <a:rPr lang="en-US" sz="2000" dirty="0"/>
              <a:t>στα </a:t>
            </a:r>
            <a:r>
              <a:rPr lang="en-US" sz="2000" b="1" dirty="0"/>
              <a:t>500 m</a:t>
            </a:r>
            <a:r>
              <a:rPr lang="en-US" sz="2000" dirty="0"/>
              <a:t> και </a:t>
            </a:r>
            <a:r>
              <a:rPr lang="en-US" sz="2000" b="1" dirty="0"/>
              <a:t>50 Mbps </a:t>
            </a:r>
            <a:r>
              <a:rPr lang="en-US" sz="2000" dirty="0"/>
              <a:t>στο </a:t>
            </a:r>
            <a:r>
              <a:rPr lang="en-US" sz="2000" b="1" dirty="0"/>
              <a:t>1 km</a:t>
            </a:r>
            <a:r>
              <a:rPr lang="en-US" sz="2000" dirty="0"/>
              <a:t>. </a:t>
            </a:r>
            <a:endParaRPr lang="en-US" sz="2000" dirty="0" smtClean="0"/>
          </a:p>
          <a:p>
            <a:pPr marL="311233" marR="4454" indent="-300098" algn="l">
              <a:lnSpc>
                <a:spcPct val="99900"/>
              </a:lnSpc>
              <a:spcBef>
                <a:spcPts val="600"/>
              </a:spcBef>
              <a:spcAft>
                <a:spcPts val="600"/>
              </a:spcAft>
              <a:tabLst>
                <a:tab pos="311790" algn="l"/>
              </a:tabLst>
            </a:pPr>
            <a:r>
              <a:rPr lang="en-US" sz="2000" dirty="0" err="1" smtClean="0"/>
              <a:t>Μετά</a:t>
            </a:r>
            <a:r>
              <a:rPr lang="en-US" sz="2000" dirty="0" smtClean="0"/>
              <a:t> </a:t>
            </a:r>
            <a:r>
              <a:rPr lang="en-US" sz="2000" dirty="0"/>
              <a:t>τα 1,6 km </a:t>
            </a:r>
            <a:r>
              <a:rPr lang="en-US" sz="2000" dirty="0" err="1"/>
              <a:t>οι</a:t>
            </a:r>
            <a:r>
              <a:rPr lang="en-US" sz="2000" dirty="0"/>
              <a:t> επ</a:t>
            </a:r>
            <a:r>
              <a:rPr lang="en-US" sz="2000" dirty="0" err="1"/>
              <a:t>ιδόσεις</a:t>
            </a:r>
            <a:r>
              <a:rPr lang="en-US" sz="2000" dirty="0"/>
              <a:t> της </a:t>
            </a:r>
            <a:r>
              <a:rPr lang="en-US" sz="2000" dirty="0" err="1"/>
              <a:t>είν</a:t>
            </a:r>
            <a:r>
              <a:rPr lang="en-US" sz="2000" dirty="0"/>
              <a:t>αι αντίστοιχες αυτών της </a:t>
            </a:r>
            <a:r>
              <a:rPr lang="en-US" sz="2000" dirty="0">
                <a:hlinkClick r:id="rId2" tooltip="ADSL2+"/>
              </a:rPr>
              <a:t>ADSL2+</a:t>
            </a:r>
            <a:r>
              <a:rPr lang="en-US" sz="2000" dirty="0"/>
              <a:t>. </a:t>
            </a:r>
            <a:endParaRPr lang="en-US" sz="2000" dirty="0" smtClean="0"/>
          </a:p>
          <a:p>
            <a:pPr marL="311233" marR="4454" indent="-300098" algn="l">
              <a:lnSpc>
                <a:spcPct val="99900"/>
              </a:lnSpc>
              <a:spcBef>
                <a:spcPts val="600"/>
              </a:spcBef>
              <a:spcAft>
                <a:spcPts val="600"/>
              </a:spcAft>
              <a:tabLst>
                <a:tab pos="311790" algn="l"/>
              </a:tabLst>
            </a:pPr>
            <a:r>
              <a:rPr lang="en-US" sz="2000" dirty="0" err="1" smtClean="0"/>
              <a:t>Το</a:t>
            </a:r>
            <a:r>
              <a:rPr lang="en-US" sz="2000" dirty="0" smtClean="0"/>
              <a:t> </a:t>
            </a:r>
            <a:r>
              <a:rPr lang="en-US" sz="2000" dirty="0" err="1"/>
              <a:t>γεγονός</a:t>
            </a:r>
            <a:r>
              <a:rPr lang="en-US" sz="2000" dirty="0"/>
              <a:t> </a:t>
            </a:r>
            <a:r>
              <a:rPr lang="en-US" sz="2000" dirty="0" err="1"/>
              <a:t>ότι</a:t>
            </a:r>
            <a:r>
              <a:rPr lang="en-US" sz="2000" dirty="0"/>
              <a:t> η VDSL2 μπ</a:t>
            </a:r>
            <a:r>
              <a:rPr lang="en-US" sz="2000" dirty="0" err="1"/>
              <a:t>ορεί</a:t>
            </a:r>
            <a:r>
              <a:rPr lang="en-US" sz="2000" dirty="0"/>
              <a:t> να </a:t>
            </a:r>
            <a:r>
              <a:rPr lang="en-US" sz="2000" dirty="0" err="1"/>
              <a:t>χρησιμο</a:t>
            </a:r>
            <a:r>
              <a:rPr lang="en-US" sz="2000" dirty="0"/>
              <a:t>ποιηθεί από πολύ μικρές έως σχετικά μεγάλες (4-5 km) αποστάσεις, σε αντίθεση με τη VDSL, που μπορεί να χρησιμοποιηθεί μόνο για μικρές αποστάσεις, είναι ένα πολύ σημαντικό τεχνολογικό και εμπορικό πλεονέκτημά </a:t>
            </a:r>
            <a:r>
              <a:rPr lang="en-US" sz="2000" dirty="0" smtClean="0"/>
              <a:t>της.</a:t>
            </a:r>
            <a:endParaRPr lang="en-US" altLang="el-GR" sz="1800" dirty="0" smtClean="0"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8447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err="1"/>
              <a:t>Δικτυ</a:t>
            </a:r>
            <a:r>
              <a:rPr lang="en-US" sz="2800" dirty="0"/>
              <a:t>ακή υποδομή Fiber To The Curb (FTTC</a:t>
            </a:r>
            <a:r>
              <a:rPr lang="en-US" sz="2800" dirty="0" smtClean="0"/>
              <a:t>)</a:t>
            </a:r>
            <a:endParaRPr lang="en-US" altLang="el-GR" sz="2800" b="1" dirty="0" smtClean="0">
              <a:cs typeface="Cambria Math" pitchFamily="18" charset="0"/>
            </a:endParaRPr>
          </a:p>
        </p:txBody>
      </p:sp>
      <p:pic>
        <p:nvPicPr>
          <p:cNvPr id="4" name="Picture 3" descr="C:\Users\User\Dropbox\1_ΤΕΙ_ΔΕ\4_PROJECTS\PARASKEVAS_BOOK\2η_ΠΑΡΑΔΟΣΗ\8536_PARASKEVAS_Source\images\Chapter_3\Image_3.15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3" b="8907"/>
          <a:stretch/>
        </p:blipFill>
        <p:spPr bwMode="auto">
          <a:xfrm>
            <a:off x="1043608" y="1556792"/>
            <a:ext cx="6984776" cy="475252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44932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Δικτυ</a:t>
            </a:r>
            <a:r>
              <a:rPr lang="en-US" dirty="0"/>
              <a:t>ακή υποδομή Fiber To The Curb (FTTC)</a:t>
            </a:r>
            <a:endParaRPr lang="en-US" altLang="el-GR" b="1" dirty="0" smtClean="0"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</p:txBody>
      </p:sp>
      <p:sp>
        <p:nvSpPr>
          <p:cNvPr id="4099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311233" marR="4454" indent="-300098" algn="l">
              <a:lnSpc>
                <a:spcPct val="99900"/>
              </a:lnSpc>
              <a:spcBef>
                <a:spcPts val="600"/>
              </a:spcBef>
              <a:spcAft>
                <a:spcPts val="600"/>
              </a:spcAft>
              <a:tabLst>
                <a:tab pos="311790" algn="l"/>
              </a:tabLst>
            </a:pPr>
            <a:r>
              <a:rPr lang="el-GR" sz="1800" dirty="0" err="1" smtClean="0"/>
              <a:t>Χχάλκινα</a:t>
            </a:r>
            <a:r>
              <a:rPr lang="el-GR" sz="1800" dirty="0" smtClean="0"/>
              <a:t> </a:t>
            </a:r>
            <a:r>
              <a:rPr lang="el-GR" sz="1800" dirty="0"/>
              <a:t>καλώδια (συνεστραμμένων ζευγών) ξεκινούν από τις εγκαταστάσεις των χρηστών προς τον πλησιέστερο κύριο κατανεμητή (</a:t>
            </a:r>
            <a:r>
              <a:rPr lang="en-US" sz="1800" dirty="0"/>
              <a:t>Curb Terminal</a:t>
            </a:r>
            <a:r>
              <a:rPr lang="el-GR" sz="1800" dirty="0"/>
              <a:t>). </a:t>
            </a:r>
            <a:endParaRPr lang="el-GR" sz="1800" dirty="0" smtClean="0"/>
          </a:p>
          <a:p>
            <a:pPr marL="311233" marR="4454" indent="-300098" algn="l">
              <a:lnSpc>
                <a:spcPct val="99900"/>
              </a:lnSpc>
              <a:spcBef>
                <a:spcPts val="600"/>
              </a:spcBef>
              <a:spcAft>
                <a:spcPts val="600"/>
              </a:spcAft>
              <a:tabLst>
                <a:tab pos="311790" algn="l"/>
              </a:tabLst>
            </a:pPr>
            <a:r>
              <a:rPr lang="el-GR" sz="1800" dirty="0" smtClean="0"/>
              <a:t>Εκεί </a:t>
            </a:r>
            <a:r>
              <a:rPr lang="el-GR" sz="1800" dirty="0"/>
              <a:t>υπάρχει εξοπλισμός που μπορεί να μετατρέπει τα σήματα από ηλεκτρικά σε οπτικά και να τα </a:t>
            </a:r>
            <a:r>
              <a:rPr lang="el-GR" sz="1800" dirty="0" err="1"/>
              <a:t>πολυπλέκει</a:t>
            </a:r>
            <a:r>
              <a:rPr lang="el-GR" sz="1800" dirty="0"/>
              <a:t> σε ένα καλώδιο οπτικών ινών. </a:t>
            </a:r>
            <a:endParaRPr lang="el-GR" sz="1800" dirty="0" smtClean="0"/>
          </a:p>
          <a:p>
            <a:pPr marL="311233" marR="4454" indent="-300098" algn="l">
              <a:lnSpc>
                <a:spcPct val="99900"/>
              </a:lnSpc>
              <a:spcBef>
                <a:spcPts val="600"/>
              </a:spcBef>
              <a:spcAft>
                <a:spcPts val="600"/>
              </a:spcAft>
              <a:tabLst>
                <a:tab pos="311790" algn="l"/>
              </a:tabLst>
            </a:pPr>
            <a:r>
              <a:rPr lang="el-GR" sz="1800" dirty="0" smtClean="0"/>
              <a:t>Τα </a:t>
            </a:r>
            <a:r>
              <a:rPr lang="el-GR" sz="1800" dirty="0"/>
              <a:t>καλώδια οπτικών ινών καταλήγουν σε έναν διαχωριστή (</a:t>
            </a:r>
            <a:r>
              <a:rPr lang="en-US" sz="1800" dirty="0"/>
              <a:t>Splitter</a:t>
            </a:r>
            <a:r>
              <a:rPr lang="el-GR" sz="1800" dirty="0"/>
              <a:t>), όπου τα επιμέρους οπτικά σήματα </a:t>
            </a:r>
            <a:r>
              <a:rPr lang="el-GR" sz="1800" dirty="0" err="1"/>
              <a:t>πολυπλέκονται</a:t>
            </a:r>
            <a:r>
              <a:rPr lang="el-GR" sz="1800" dirty="0"/>
              <a:t> σε ένα καλώδιο οπτικών ινών, το οποίο καταλήγει είτε στο αστικό κέντρο είτε στο κεντρικό γραφείο τηλεπικοινωνίας (</a:t>
            </a:r>
            <a:r>
              <a:rPr lang="el-GR" sz="1800" dirty="0" err="1"/>
              <a:t>Central</a:t>
            </a:r>
            <a:r>
              <a:rPr lang="el-GR" sz="1800" dirty="0"/>
              <a:t> Office/</a:t>
            </a:r>
            <a:r>
              <a:rPr lang="en-US" sz="1800" dirty="0"/>
              <a:t>CO</a:t>
            </a:r>
            <a:r>
              <a:rPr lang="el-GR" sz="1800" dirty="0"/>
              <a:t>). </a:t>
            </a:r>
            <a:endParaRPr lang="el-GR" sz="1800" dirty="0" smtClean="0"/>
          </a:p>
          <a:p>
            <a:pPr marL="311233" marR="4454" indent="-300098" algn="l">
              <a:lnSpc>
                <a:spcPct val="99900"/>
              </a:lnSpc>
              <a:spcBef>
                <a:spcPts val="600"/>
              </a:spcBef>
              <a:spcAft>
                <a:spcPts val="600"/>
              </a:spcAft>
              <a:tabLst>
                <a:tab pos="311790" algn="l"/>
              </a:tabLst>
            </a:pPr>
            <a:r>
              <a:rPr lang="el-GR" sz="1800" dirty="0" smtClean="0"/>
              <a:t>Το </a:t>
            </a:r>
            <a:r>
              <a:rPr lang="el-GR" sz="1800" dirty="0"/>
              <a:t>πλεονέκτημα της αρχιτεκτονικής </a:t>
            </a:r>
            <a:r>
              <a:rPr lang="el-GR" sz="1800" dirty="0" smtClean="0"/>
              <a:t>είναι </a:t>
            </a:r>
            <a:r>
              <a:rPr lang="el-GR" sz="1800" dirty="0"/>
              <a:t>η μείωση του μήκους του </a:t>
            </a:r>
            <a:r>
              <a:rPr lang="el-GR" sz="1800" dirty="0" smtClean="0"/>
              <a:t>τοπικού </a:t>
            </a:r>
            <a:r>
              <a:rPr lang="el-GR" sz="1800" dirty="0"/>
              <a:t>βρόχου, αφού πλέον ο συνδρομητής δεν συνδέεται στο απομακρυσμένο κέντρο του παρόχου, αλλά σε έναν κατανεμητή που βρίσκεται σε μικρή απόσταση, σίγουρα μικρότερη από 300 </a:t>
            </a:r>
            <a:r>
              <a:rPr lang="en-US" sz="1800" dirty="0"/>
              <a:t>m</a:t>
            </a:r>
            <a:r>
              <a:rPr lang="el-GR" sz="1800" dirty="0"/>
              <a:t>. </a:t>
            </a:r>
            <a:endParaRPr lang="el-GR" sz="1800" dirty="0" smtClean="0"/>
          </a:p>
          <a:p>
            <a:pPr marL="311233" marR="4454" indent="-300098" algn="l">
              <a:lnSpc>
                <a:spcPct val="99900"/>
              </a:lnSpc>
              <a:spcBef>
                <a:spcPts val="600"/>
              </a:spcBef>
              <a:spcAft>
                <a:spcPts val="600"/>
              </a:spcAft>
              <a:tabLst>
                <a:tab pos="311790" algn="l"/>
              </a:tabLst>
            </a:pPr>
            <a:r>
              <a:rPr lang="el-GR" sz="1800" dirty="0" smtClean="0"/>
              <a:t>Στην </a:t>
            </a:r>
            <a:r>
              <a:rPr lang="el-GR" sz="1800" dirty="0"/>
              <a:t>ορολογία του VDSL, όλα τα κομβικά σημεία που μεσολαβούν μεταξύ του κεντρικού τηλεπικοινωνιακού γραφείου και των εγκαταστάσεων του χρήστη είναι γνωστά ως </a:t>
            </a:r>
            <a:r>
              <a:rPr lang="el-GR" sz="1800" u="sng" dirty="0">
                <a:hlinkClick r:id="rId2"/>
              </a:rPr>
              <a:t>Οπτικές Μονάδες Δικτύου</a:t>
            </a:r>
            <a:r>
              <a:rPr lang="el-GR" sz="1800" dirty="0"/>
              <a:t> (</a:t>
            </a:r>
            <a:r>
              <a:rPr lang="el-GR" sz="1800" dirty="0" err="1"/>
              <a:t>Optical</a:t>
            </a:r>
            <a:r>
              <a:rPr lang="el-GR" sz="1800" dirty="0"/>
              <a:t> </a:t>
            </a:r>
            <a:r>
              <a:rPr lang="el-GR" sz="1800" dirty="0" err="1"/>
              <a:t>Network</a:t>
            </a:r>
            <a:r>
              <a:rPr lang="el-GR" sz="1800" dirty="0"/>
              <a:t> </a:t>
            </a:r>
            <a:r>
              <a:rPr lang="el-GR" sz="1800" dirty="0" err="1"/>
              <a:t>Units</a:t>
            </a:r>
            <a:r>
              <a:rPr lang="el-GR" sz="1800" dirty="0"/>
              <a:t> / ONU</a:t>
            </a:r>
            <a:r>
              <a:rPr lang="el-GR" sz="1800" dirty="0" smtClean="0"/>
              <a:t>).</a:t>
            </a:r>
            <a:endParaRPr lang="el-GR" sz="1800" dirty="0"/>
          </a:p>
        </p:txBody>
      </p:sp>
    </p:spTree>
    <p:extLst>
      <p:ext uri="{BB962C8B-B14F-4D97-AF65-F5344CB8AC3E}">
        <p14:creationId xmlns:p14="http://schemas.microsoft.com/office/powerpoint/2010/main" val="482150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- Τίτλος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 err="1"/>
              <a:t>Συγκριτικ</a:t>
            </a:r>
            <a:r>
              <a:rPr lang="el-GR" sz="2400" dirty="0"/>
              <a:t>ά</a:t>
            </a:r>
            <a:r>
              <a:rPr lang="en-US" sz="2400" dirty="0"/>
              <a:t> </a:t>
            </a:r>
            <a:r>
              <a:rPr lang="en-US" sz="2400" dirty="0" err="1"/>
              <a:t>δι</a:t>
            </a:r>
            <a:r>
              <a:rPr lang="el-GR" sz="2400" dirty="0"/>
              <a:t>α</a:t>
            </a:r>
            <a:r>
              <a:rPr lang="en-US" sz="2400" dirty="0" err="1"/>
              <a:t>γρ</a:t>
            </a:r>
            <a:r>
              <a:rPr lang="el-GR" sz="2400" dirty="0"/>
              <a:t>ά</a:t>
            </a:r>
            <a:r>
              <a:rPr lang="en-US" sz="2400" dirty="0" err="1"/>
              <a:t>μμ</a:t>
            </a:r>
            <a:r>
              <a:rPr lang="en-US" sz="2400" dirty="0"/>
              <a:t>α</a:t>
            </a:r>
            <a:r>
              <a:rPr lang="el-GR" sz="2400" dirty="0"/>
              <a:t>τα</a:t>
            </a:r>
            <a:r>
              <a:rPr lang="en-US" sz="2400" dirty="0"/>
              <a:t> </a:t>
            </a:r>
            <a:r>
              <a:rPr lang="en-US" sz="2400" dirty="0" err="1"/>
              <a:t>ρυθμού</a:t>
            </a:r>
            <a:r>
              <a:rPr lang="en-US" sz="2400" dirty="0"/>
              <a:t> </a:t>
            </a:r>
            <a:r>
              <a:rPr lang="en-US" sz="2400" dirty="0" smtClean="0"/>
              <a:t>α</a:t>
            </a:r>
            <a:r>
              <a:rPr lang="en-US" sz="2400" dirty="0" err="1" smtClean="0"/>
              <a:t>νόδου</a:t>
            </a:r>
            <a:r>
              <a:rPr lang="en-US" sz="2400" dirty="0" smtClean="0"/>
              <a:t> </a:t>
            </a:r>
            <a:r>
              <a:rPr lang="el-GR" sz="2400" dirty="0" smtClean="0"/>
              <a:t>και καθόδου</a:t>
            </a:r>
            <a:endParaRPr lang="en-US" altLang="el-GR" sz="2400" b="1" dirty="0" smtClean="0">
              <a:cs typeface="Cambria Math" pitchFamily="18" charset="0"/>
            </a:endParaRPr>
          </a:p>
        </p:txBody>
      </p:sp>
      <p:sp>
        <p:nvSpPr>
          <p:cNvPr id="4099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11233" marR="4454" indent="-300098" algn="ctr">
              <a:lnSpc>
                <a:spcPct val="99900"/>
              </a:lnSpc>
              <a:spcBef>
                <a:spcPts val="600"/>
              </a:spcBef>
              <a:spcAft>
                <a:spcPts val="600"/>
              </a:spcAft>
              <a:tabLst>
                <a:tab pos="311790" algn="l"/>
              </a:tabLst>
            </a:pPr>
            <a:endParaRPr lang="en-US" altLang="el-GR" sz="1800" dirty="0" smtClean="0">
              <a:cs typeface="Cambria Math" pitchFamily="18" charset="0"/>
            </a:endParaRPr>
          </a:p>
          <a:p>
            <a:pPr marL="311233" marR="4454" indent="-300098" algn="ctr">
              <a:lnSpc>
                <a:spcPct val="99900"/>
              </a:lnSpc>
              <a:spcBef>
                <a:spcPts val="600"/>
              </a:spcBef>
              <a:spcAft>
                <a:spcPts val="600"/>
              </a:spcAft>
              <a:tabLst>
                <a:tab pos="311790" algn="l"/>
              </a:tabLst>
            </a:pPr>
            <a:endParaRPr lang="el-GR" altLang="el-GR" sz="1800" dirty="0" smtClean="0">
              <a:cs typeface="Cambria Math" pitchFamily="18" charset="0"/>
            </a:endParaRPr>
          </a:p>
          <a:p>
            <a:pPr marL="311233" marR="4454" indent="-300098" algn="ctr">
              <a:lnSpc>
                <a:spcPct val="99900"/>
              </a:lnSpc>
              <a:spcBef>
                <a:spcPts val="600"/>
              </a:spcBef>
              <a:spcAft>
                <a:spcPts val="600"/>
              </a:spcAft>
              <a:tabLst>
                <a:tab pos="311790" algn="l"/>
              </a:tabLst>
            </a:pPr>
            <a:endParaRPr lang="el-GR" altLang="el-GR" sz="1800" dirty="0">
              <a:cs typeface="Cambria Math" pitchFamily="18" charset="0"/>
            </a:endParaRPr>
          </a:p>
          <a:p>
            <a:pPr marL="311233" marR="4454" indent="-300098" algn="ctr">
              <a:lnSpc>
                <a:spcPct val="99900"/>
              </a:lnSpc>
              <a:spcBef>
                <a:spcPts val="600"/>
              </a:spcBef>
              <a:spcAft>
                <a:spcPts val="600"/>
              </a:spcAft>
              <a:tabLst>
                <a:tab pos="311790" algn="l"/>
              </a:tabLst>
            </a:pPr>
            <a:endParaRPr lang="el-GR" altLang="el-GR" sz="1800" dirty="0" smtClean="0">
              <a:cs typeface="Cambria Math" pitchFamily="18" charset="0"/>
            </a:endParaRPr>
          </a:p>
          <a:p>
            <a:pPr marL="311233" marR="4454" indent="-300098" algn="ctr">
              <a:lnSpc>
                <a:spcPct val="99900"/>
              </a:lnSpc>
              <a:spcBef>
                <a:spcPts val="600"/>
              </a:spcBef>
              <a:spcAft>
                <a:spcPts val="600"/>
              </a:spcAft>
              <a:tabLst>
                <a:tab pos="311790" algn="l"/>
              </a:tabLst>
            </a:pPr>
            <a:endParaRPr lang="el-GR" altLang="el-GR" sz="1800" dirty="0">
              <a:cs typeface="Cambria Math" pitchFamily="18" charset="0"/>
            </a:endParaRPr>
          </a:p>
          <a:p>
            <a:pPr marL="311233" marR="4454" indent="-300098" algn="ctr">
              <a:lnSpc>
                <a:spcPct val="99900"/>
              </a:lnSpc>
              <a:spcBef>
                <a:spcPts val="600"/>
              </a:spcBef>
              <a:spcAft>
                <a:spcPts val="600"/>
              </a:spcAft>
              <a:tabLst>
                <a:tab pos="311790" algn="l"/>
              </a:tabLst>
            </a:pPr>
            <a:endParaRPr lang="el-GR" altLang="el-GR" sz="1800" dirty="0" smtClean="0">
              <a:cs typeface="Cambria Math" pitchFamily="18" charset="0"/>
            </a:endParaRPr>
          </a:p>
          <a:p>
            <a:pPr marL="311233" marR="4454" indent="-300098" algn="ctr">
              <a:lnSpc>
                <a:spcPct val="99900"/>
              </a:lnSpc>
              <a:spcBef>
                <a:spcPts val="600"/>
              </a:spcBef>
              <a:spcAft>
                <a:spcPts val="600"/>
              </a:spcAft>
              <a:tabLst>
                <a:tab pos="311790" algn="l"/>
              </a:tabLst>
            </a:pPr>
            <a:endParaRPr lang="el-GR" altLang="el-GR" sz="1800" dirty="0">
              <a:cs typeface="Cambria Math" pitchFamily="18" charset="0"/>
            </a:endParaRPr>
          </a:p>
          <a:p>
            <a:pPr marL="311233" marR="4454" indent="-300098" algn="ctr">
              <a:lnSpc>
                <a:spcPct val="99900"/>
              </a:lnSpc>
              <a:spcBef>
                <a:spcPts val="600"/>
              </a:spcBef>
              <a:spcAft>
                <a:spcPts val="600"/>
              </a:spcAft>
              <a:tabLst>
                <a:tab pos="311790" algn="l"/>
              </a:tabLst>
            </a:pPr>
            <a:endParaRPr lang="el-GR" altLang="el-GR" sz="1800" dirty="0" smtClean="0">
              <a:cs typeface="Cambria Math" pitchFamily="18" charset="0"/>
            </a:endParaRPr>
          </a:p>
          <a:p>
            <a:pPr marL="311233" marR="4454" indent="-300098" algn="ctr">
              <a:lnSpc>
                <a:spcPct val="99900"/>
              </a:lnSpc>
              <a:spcBef>
                <a:spcPts val="600"/>
              </a:spcBef>
              <a:spcAft>
                <a:spcPts val="600"/>
              </a:spcAft>
              <a:tabLst>
                <a:tab pos="311790" algn="l"/>
              </a:tabLst>
            </a:pPr>
            <a:endParaRPr lang="el-GR" altLang="el-GR" sz="1800" dirty="0">
              <a:cs typeface="Cambria Math" pitchFamily="18" charset="0"/>
            </a:endParaRPr>
          </a:p>
          <a:p>
            <a:pPr marL="311233" marR="4454" indent="-300098" algn="ctr">
              <a:lnSpc>
                <a:spcPct val="99900"/>
              </a:lnSpc>
              <a:spcBef>
                <a:spcPts val="600"/>
              </a:spcBef>
              <a:spcAft>
                <a:spcPts val="600"/>
              </a:spcAft>
              <a:tabLst>
                <a:tab pos="311790" algn="l"/>
              </a:tabLst>
            </a:pPr>
            <a:endParaRPr lang="el-GR" altLang="el-GR" sz="1800" dirty="0" smtClean="0">
              <a:cs typeface="Cambria Math" pitchFamily="18" charset="0"/>
            </a:endParaRPr>
          </a:p>
          <a:p>
            <a:pPr marL="11135" marR="4454" indent="0" algn="ctr">
              <a:lnSpc>
                <a:spcPct val="99900"/>
              </a:lnSpc>
              <a:spcBef>
                <a:spcPts val="600"/>
              </a:spcBef>
              <a:spcAft>
                <a:spcPts val="600"/>
              </a:spcAft>
              <a:buNone/>
              <a:tabLst>
                <a:tab pos="311790" algn="l"/>
              </a:tabLst>
            </a:pPr>
            <a:r>
              <a:rPr lang="en-US" sz="1800" dirty="0" err="1" smtClean="0"/>
              <a:t>Συγκριτικ</a:t>
            </a:r>
            <a:r>
              <a:rPr lang="el-GR" sz="1800" dirty="0"/>
              <a:t>ά</a:t>
            </a:r>
            <a:r>
              <a:rPr lang="en-US" sz="1800" dirty="0" smtClean="0"/>
              <a:t> </a:t>
            </a:r>
            <a:r>
              <a:rPr lang="en-US" sz="1800" dirty="0" err="1" smtClean="0"/>
              <a:t>δι</a:t>
            </a:r>
            <a:r>
              <a:rPr lang="el-GR" sz="1800" dirty="0" smtClean="0"/>
              <a:t>α</a:t>
            </a:r>
            <a:r>
              <a:rPr lang="en-US" sz="1800" dirty="0" err="1" smtClean="0"/>
              <a:t>γρ</a:t>
            </a:r>
            <a:r>
              <a:rPr lang="el-GR" sz="1800" dirty="0" smtClean="0"/>
              <a:t>ά</a:t>
            </a:r>
            <a:r>
              <a:rPr lang="en-US" sz="1800" dirty="0" err="1" smtClean="0"/>
              <a:t>μμ</a:t>
            </a:r>
            <a:r>
              <a:rPr lang="en-US" sz="1800" dirty="0" smtClean="0"/>
              <a:t>α</a:t>
            </a:r>
            <a:r>
              <a:rPr lang="el-GR" sz="1800" dirty="0" smtClean="0"/>
              <a:t>τα</a:t>
            </a:r>
            <a:r>
              <a:rPr lang="en-US" sz="1800" dirty="0" smtClean="0"/>
              <a:t> </a:t>
            </a:r>
            <a:r>
              <a:rPr lang="en-US" sz="1800" dirty="0" err="1"/>
              <a:t>ρυθμού</a:t>
            </a:r>
            <a:r>
              <a:rPr lang="en-US" sz="1800" dirty="0"/>
              <a:t> </a:t>
            </a:r>
            <a:r>
              <a:rPr lang="el-GR" sz="1800" dirty="0"/>
              <a:t>καθόδου (</a:t>
            </a:r>
            <a:r>
              <a:rPr lang="en-US" sz="1800" dirty="0"/>
              <a:t>Downstream) </a:t>
            </a:r>
            <a:r>
              <a:rPr lang="el-GR" sz="1800" dirty="0" smtClean="0"/>
              <a:t>και </a:t>
            </a:r>
            <a:r>
              <a:rPr lang="en-US" sz="1800" dirty="0" smtClean="0"/>
              <a:t>α</a:t>
            </a:r>
            <a:r>
              <a:rPr lang="en-US" sz="1800" dirty="0" err="1" smtClean="0"/>
              <a:t>νόδου</a:t>
            </a:r>
            <a:r>
              <a:rPr lang="en-US" sz="1800" dirty="0" smtClean="0"/>
              <a:t> </a:t>
            </a:r>
            <a:r>
              <a:rPr lang="en-US" sz="1800" dirty="0"/>
              <a:t>(Upstream) </a:t>
            </a:r>
            <a:r>
              <a:rPr lang="en-US" sz="1800" dirty="0" err="1" smtClean="0"/>
              <a:t>των</a:t>
            </a:r>
            <a:r>
              <a:rPr lang="en-US" sz="1800" dirty="0" smtClean="0"/>
              <a:t> </a:t>
            </a:r>
            <a:r>
              <a:rPr lang="en-US" sz="1800" dirty="0"/>
              <a:t>τεχνολογιών VDSL2, ADSL2+ και </a:t>
            </a:r>
            <a:r>
              <a:rPr lang="en-US" sz="1800" dirty="0" smtClean="0"/>
              <a:t>SDSL</a:t>
            </a:r>
            <a:endParaRPr lang="en-US" altLang="el-GR" sz="1800" dirty="0" smtClean="0">
              <a:cs typeface="Cambria Math" pitchFamily="18" charset="0"/>
            </a:endParaRPr>
          </a:p>
        </p:txBody>
      </p:sp>
      <p:pic>
        <p:nvPicPr>
          <p:cNvPr id="4" name="Picture 3" descr="C:\Users\User\Dropbox\1_ΤΕΙ_ΔΕ\4_PROJECTS\PARASKEVAS_BOOK\2η_ΠΑΡΑΔΟΣΗ\8536_PARASKEVAS_Source\images\Chapter_3\Image_3.16.A.jpg"/>
          <p:cNvPicPr/>
          <p:nvPr/>
        </p:nvPicPr>
        <p:blipFill>
          <a:blip r:embed="rId2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28800"/>
            <a:ext cx="4132902" cy="316835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C:\Users\User\Dropbox\1_ΤΕΙ_ΔΕ\4_PROJECTS\PARASKEVAS_BOOK\2η_ΠΑΡΑΔΟΣΗ\8536_PARASKEVAS_Source\images\Chapter_3\Image_3.16.B.jpg"/>
          <p:cNvPicPr/>
          <p:nvPr/>
        </p:nvPicPr>
        <p:blipFill>
          <a:blip r:embed="rId4">
            <a:clrChange>
              <a:clrFrom>
                <a:srgbClr val="F9F9F7"/>
              </a:clrFrom>
              <a:clrTo>
                <a:srgbClr val="F9F9F7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0102" y="2348880"/>
            <a:ext cx="4086354" cy="24482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19828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7584" y="1124744"/>
            <a:ext cx="7859216" cy="5184576"/>
          </a:xfrm>
        </p:spPr>
        <p:txBody>
          <a:bodyPr>
            <a:normAutofit/>
          </a:bodyPr>
          <a:lstStyle/>
          <a:p>
            <a:pPr marL="514350" indent="-514350" algn="l">
              <a:lnSpc>
                <a:spcPct val="120000"/>
              </a:lnSpc>
              <a:buFont typeface="+mj-lt"/>
              <a:buAutoNum type="arabicPeriod"/>
            </a:pPr>
            <a:r>
              <a:rPr lang="el-GR" sz="2000" dirty="0">
                <a:solidFill>
                  <a:schemeClr val="tx1"/>
                </a:solidFill>
              </a:rPr>
              <a:t>Ενσύρματες τεχνολογίες ευρυζωνικής πρόσβασης</a:t>
            </a:r>
          </a:p>
          <a:p>
            <a:pPr marL="971550" lvl="1" indent="-514350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l-GR" sz="2000" dirty="0">
                <a:solidFill>
                  <a:schemeClr val="tx1"/>
                </a:solidFill>
              </a:rPr>
              <a:t>Τεχνολογίες </a:t>
            </a:r>
            <a:r>
              <a:rPr lang="el-GR" sz="2000" dirty="0" err="1">
                <a:solidFill>
                  <a:schemeClr val="tx1"/>
                </a:solidFill>
              </a:rPr>
              <a:t>xDSL</a:t>
            </a:r>
            <a:endParaRPr lang="el-GR" sz="2000" dirty="0">
              <a:solidFill>
                <a:schemeClr val="tx1"/>
              </a:solidFill>
            </a:endParaRPr>
          </a:p>
          <a:p>
            <a:pPr marL="971550" lvl="1" indent="-514350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l-GR" sz="2000" dirty="0">
                <a:solidFill>
                  <a:schemeClr val="tx1"/>
                </a:solidFill>
              </a:rPr>
              <a:t>Δίκτυα οπτικών ινών</a:t>
            </a:r>
          </a:p>
          <a:p>
            <a:pPr marL="971550" lvl="1" indent="-514350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l-GR" sz="2000" dirty="0">
                <a:solidFill>
                  <a:schemeClr val="tx1"/>
                </a:solidFill>
              </a:rPr>
              <a:t>Δίκτυα καλωδιακής τηλεόρασης</a:t>
            </a:r>
          </a:p>
          <a:p>
            <a:pPr marL="971550" lvl="1" indent="-514350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l-GR" sz="2000" dirty="0">
                <a:solidFill>
                  <a:schemeClr val="tx1"/>
                </a:solidFill>
              </a:rPr>
              <a:t>Ηλεκτρικά δίκτυα</a:t>
            </a:r>
          </a:p>
          <a:p>
            <a:pPr algn="l">
              <a:lnSpc>
                <a:spcPct val="120000"/>
              </a:lnSpc>
            </a:pPr>
            <a:r>
              <a:rPr lang="el-GR" sz="2000" dirty="0">
                <a:solidFill>
                  <a:schemeClr val="tx1"/>
                </a:solidFill>
              </a:rPr>
              <a:t> </a:t>
            </a:r>
          </a:p>
          <a:p>
            <a:pPr algn="l">
              <a:lnSpc>
                <a:spcPct val="120000"/>
              </a:lnSpc>
            </a:pPr>
            <a:r>
              <a:rPr lang="el-GR" sz="2000" dirty="0" smtClean="0">
                <a:solidFill>
                  <a:schemeClr val="tx1"/>
                </a:solidFill>
              </a:rPr>
              <a:t>2.     Ασύρματες </a:t>
            </a:r>
            <a:r>
              <a:rPr lang="el-GR" sz="2000" dirty="0">
                <a:solidFill>
                  <a:schemeClr val="tx1"/>
                </a:solidFill>
              </a:rPr>
              <a:t>τεχνολογίες ευρυζωνικής πρόσβασης</a:t>
            </a:r>
          </a:p>
          <a:p>
            <a:pPr marL="971550" lvl="1" indent="-514350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l-GR" sz="2000" dirty="0">
                <a:solidFill>
                  <a:schemeClr val="tx1"/>
                </a:solidFill>
              </a:rPr>
              <a:t>Ασύρματη πρόσβαση </a:t>
            </a:r>
            <a:r>
              <a:rPr lang="el-GR" sz="2000" dirty="0" err="1">
                <a:solidFill>
                  <a:schemeClr val="tx1"/>
                </a:solidFill>
              </a:rPr>
              <a:t>Wi-Fi</a:t>
            </a:r>
            <a:endParaRPr lang="el-GR" sz="2000" dirty="0">
              <a:solidFill>
                <a:schemeClr val="tx1"/>
              </a:solidFill>
            </a:endParaRPr>
          </a:p>
          <a:p>
            <a:pPr marL="971550" lvl="1" indent="-514350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l-GR" sz="2000" dirty="0">
                <a:solidFill>
                  <a:schemeClr val="tx1"/>
                </a:solidFill>
              </a:rPr>
              <a:t>Σταθερή ασύρματη πρόσβαση</a:t>
            </a:r>
          </a:p>
          <a:p>
            <a:pPr marL="971550" lvl="1" indent="-514350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l-GR" sz="2000" dirty="0">
                <a:solidFill>
                  <a:schemeClr val="tx1"/>
                </a:solidFill>
              </a:rPr>
              <a:t>Ασύρματη πρόσβαση </a:t>
            </a:r>
            <a:r>
              <a:rPr lang="el-GR" sz="2000" dirty="0" err="1">
                <a:solidFill>
                  <a:schemeClr val="tx1"/>
                </a:solidFill>
              </a:rPr>
              <a:t>WiMAX</a:t>
            </a:r>
            <a:endParaRPr lang="el-GR" sz="2000" dirty="0">
              <a:solidFill>
                <a:schemeClr val="tx1"/>
              </a:solidFill>
            </a:endParaRPr>
          </a:p>
          <a:p>
            <a:pPr marL="971550" lvl="1" indent="-514350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l-GR" sz="2000" dirty="0">
                <a:solidFill>
                  <a:schemeClr val="tx1"/>
                </a:solidFill>
              </a:rPr>
              <a:t>Ασύρματη κινητή πρόσβαση 3G/UMTS και 4G/LTE</a:t>
            </a:r>
          </a:p>
          <a:p>
            <a:pPr marL="971550" lvl="1" indent="-514350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l-GR" sz="2000" dirty="0">
                <a:solidFill>
                  <a:schemeClr val="tx1"/>
                </a:solidFill>
              </a:rPr>
              <a:t>Αμφίδρομη δορυφορική </a:t>
            </a:r>
            <a:r>
              <a:rPr lang="el-GR" sz="2000" dirty="0" smtClean="0">
                <a:solidFill>
                  <a:schemeClr val="tx1"/>
                </a:solidFill>
              </a:rPr>
              <a:t>πρόσβαση</a:t>
            </a:r>
            <a:endParaRPr lang="el-GR" sz="20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116632"/>
            <a:ext cx="8229600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j-cs"/>
              </a:defRPr>
            </a:lvl1pPr>
          </a:lstStyle>
          <a:p>
            <a:r>
              <a:rPr lang="el-GR" b="1" dirty="0" smtClean="0"/>
              <a:t>Ατζέντα</a:t>
            </a:r>
            <a:endParaRPr lang="el-GR" b="1" dirty="0"/>
          </a:p>
        </p:txBody>
      </p:sp>
      <p:sp>
        <p:nvSpPr>
          <p:cNvPr id="2" name="Θέση αριθμού διαφάνειας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17302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5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altLang="el-GR" dirty="0">
                <a:cs typeface="Cambria Math" pitchFamily="18" charset="0"/>
              </a:rPr>
              <a:t>Ανάθεση καναλιών </a:t>
            </a:r>
            <a:r>
              <a:rPr lang="el-GR" altLang="el-GR" dirty="0" smtClean="0">
                <a:cs typeface="Cambria Math" pitchFamily="18" charset="0"/>
              </a:rPr>
              <a:t>σε </a:t>
            </a:r>
            <a:r>
              <a:rPr lang="en-US" altLang="el-GR" dirty="0" smtClean="0">
                <a:cs typeface="Cambria Math" pitchFamily="18" charset="0"/>
              </a:rPr>
              <a:t>VDSL</a:t>
            </a:r>
            <a:r>
              <a:rPr lang="el-GR" altLang="el-GR" dirty="0">
                <a:cs typeface="Cambria Math" pitchFamily="18" charset="0"/>
              </a:rPr>
              <a:t>2</a:t>
            </a:r>
            <a:endParaRPr lang="en-US" altLang="el-GR" b="1" dirty="0" smtClean="0"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</p:txBody>
      </p:sp>
      <p:sp>
        <p:nvSpPr>
          <p:cNvPr id="4099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135" marR="4454" indent="0" algn="ctr">
              <a:lnSpc>
                <a:spcPct val="110000"/>
              </a:lnSpc>
              <a:spcBef>
                <a:spcPts val="600"/>
              </a:spcBef>
              <a:buNone/>
              <a:tabLst>
                <a:tab pos="311790" algn="l"/>
              </a:tabLst>
            </a:pPr>
            <a:endParaRPr lang="el-GR" altLang="el-GR" sz="2000" dirty="0">
              <a:cs typeface="Cambria Math" pitchFamily="18" charset="0"/>
            </a:endParaRPr>
          </a:p>
          <a:p>
            <a:pPr marL="11135" marR="4454" indent="0" algn="ctr">
              <a:lnSpc>
                <a:spcPct val="110000"/>
              </a:lnSpc>
              <a:spcBef>
                <a:spcPts val="600"/>
              </a:spcBef>
              <a:buNone/>
              <a:tabLst>
                <a:tab pos="311790" algn="l"/>
              </a:tabLst>
            </a:pPr>
            <a:endParaRPr lang="el-GR" altLang="el-GR" sz="2000" dirty="0">
              <a:cs typeface="Cambria Math" pitchFamily="18" charset="0"/>
            </a:endParaRPr>
          </a:p>
          <a:p>
            <a:pPr marL="11135" marR="4454" indent="0" algn="ctr">
              <a:lnSpc>
                <a:spcPct val="110000"/>
              </a:lnSpc>
              <a:spcBef>
                <a:spcPts val="600"/>
              </a:spcBef>
              <a:buNone/>
              <a:tabLst>
                <a:tab pos="311790" algn="l"/>
              </a:tabLst>
            </a:pPr>
            <a:endParaRPr lang="el-GR" altLang="el-GR" sz="2000" dirty="0">
              <a:cs typeface="Cambria Math" pitchFamily="18" charset="0"/>
            </a:endParaRPr>
          </a:p>
          <a:p>
            <a:pPr marL="11135" marR="4454" indent="0" algn="ctr">
              <a:lnSpc>
                <a:spcPct val="110000"/>
              </a:lnSpc>
              <a:spcBef>
                <a:spcPts val="600"/>
              </a:spcBef>
              <a:buNone/>
              <a:tabLst>
                <a:tab pos="311790" algn="l"/>
              </a:tabLst>
            </a:pPr>
            <a:endParaRPr lang="el-GR" altLang="el-GR" sz="2000" dirty="0">
              <a:cs typeface="Cambria Math" pitchFamily="18" charset="0"/>
            </a:endParaRPr>
          </a:p>
          <a:p>
            <a:pPr marL="11135" marR="4454" indent="0" algn="ctr">
              <a:lnSpc>
                <a:spcPct val="110000"/>
              </a:lnSpc>
              <a:spcBef>
                <a:spcPts val="600"/>
              </a:spcBef>
              <a:buNone/>
              <a:tabLst>
                <a:tab pos="311790" algn="l"/>
              </a:tabLst>
            </a:pPr>
            <a:endParaRPr lang="el-GR" altLang="el-GR" sz="2000" dirty="0">
              <a:cs typeface="Cambria Math" pitchFamily="18" charset="0"/>
            </a:endParaRPr>
          </a:p>
          <a:p>
            <a:pPr marL="11135" marR="4454" indent="0" algn="ctr">
              <a:lnSpc>
                <a:spcPct val="110000"/>
              </a:lnSpc>
              <a:spcBef>
                <a:spcPts val="600"/>
              </a:spcBef>
              <a:buNone/>
              <a:tabLst>
                <a:tab pos="311790" algn="l"/>
              </a:tabLst>
            </a:pPr>
            <a:endParaRPr lang="el-GR" altLang="el-GR" sz="2000" dirty="0">
              <a:cs typeface="Cambria Math" pitchFamily="18" charset="0"/>
            </a:endParaRPr>
          </a:p>
          <a:p>
            <a:pPr marL="11135" marR="4454" indent="0" algn="ctr">
              <a:lnSpc>
                <a:spcPct val="110000"/>
              </a:lnSpc>
              <a:spcBef>
                <a:spcPts val="600"/>
              </a:spcBef>
              <a:buNone/>
              <a:tabLst>
                <a:tab pos="311790" algn="l"/>
              </a:tabLst>
            </a:pPr>
            <a:endParaRPr lang="en-US" sz="2000" dirty="0"/>
          </a:p>
          <a:p>
            <a:pPr marL="11135" marR="4454" indent="0" algn="ctr">
              <a:lnSpc>
                <a:spcPct val="110000"/>
              </a:lnSpc>
              <a:spcBef>
                <a:spcPts val="600"/>
              </a:spcBef>
              <a:buNone/>
              <a:tabLst>
                <a:tab pos="311790" algn="l"/>
              </a:tabLst>
            </a:pPr>
            <a:endParaRPr lang="en-US" sz="2000" dirty="0"/>
          </a:p>
          <a:p>
            <a:pPr marL="11135" marR="4454" indent="0" algn="ctr">
              <a:lnSpc>
                <a:spcPct val="110000"/>
              </a:lnSpc>
              <a:spcBef>
                <a:spcPts val="600"/>
              </a:spcBef>
              <a:buNone/>
              <a:tabLst>
                <a:tab pos="311790" algn="l"/>
              </a:tabLst>
            </a:pPr>
            <a:endParaRPr lang="en-US" sz="2000" dirty="0"/>
          </a:p>
          <a:p>
            <a:pPr marL="11135" marR="4454" indent="0" algn="ctr">
              <a:lnSpc>
                <a:spcPct val="110000"/>
              </a:lnSpc>
              <a:spcBef>
                <a:spcPts val="600"/>
              </a:spcBef>
              <a:buNone/>
              <a:tabLst>
                <a:tab pos="311790" algn="l"/>
              </a:tabLst>
            </a:pPr>
            <a:r>
              <a:rPr lang="el-GR" sz="2000" dirty="0" smtClean="0"/>
              <a:t>Ανάθεση </a:t>
            </a:r>
            <a:r>
              <a:rPr lang="el-GR" sz="2000" dirty="0"/>
              <a:t>καναλιών φωνής (</a:t>
            </a:r>
            <a:r>
              <a:rPr lang="en-US" sz="2000" dirty="0"/>
              <a:t>POTS</a:t>
            </a:r>
            <a:r>
              <a:rPr lang="el-GR" sz="2000" dirty="0"/>
              <a:t>), ανόδου (</a:t>
            </a:r>
            <a:r>
              <a:rPr lang="en-US" sz="2000" dirty="0"/>
              <a:t>Upstream</a:t>
            </a:r>
            <a:r>
              <a:rPr lang="el-GR" sz="2000" dirty="0"/>
              <a:t>) 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l-GR" sz="2000" dirty="0"/>
              <a:t>και καθόδου (</a:t>
            </a:r>
            <a:r>
              <a:rPr lang="en-US" sz="2000" dirty="0"/>
              <a:t>Downstream</a:t>
            </a:r>
            <a:r>
              <a:rPr lang="el-GR" sz="2000" dirty="0"/>
              <a:t>)</a:t>
            </a:r>
            <a:r>
              <a:rPr lang="en-US" sz="2000" dirty="0"/>
              <a:t>,</a:t>
            </a:r>
            <a:r>
              <a:rPr lang="el-GR" sz="2000" dirty="0"/>
              <a:t> </a:t>
            </a:r>
            <a:r>
              <a:rPr lang="el-GR" sz="2000" dirty="0" smtClean="0"/>
              <a:t>στις οικογένειες </a:t>
            </a:r>
            <a:r>
              <a:rPr lang="en-US" sz="2000" dirty="0" smtClean="0"/>
              <a:t>ADSL </a:t>
            </a:r>
            <a:r>
              <a:rPr lang="el-GR" sz="2000" dirty="0" smtClean="0"/>
              <a:t>και </a:t>
            </a:r>
            <a:r>
              <a:rPr lang="en-US" sz="2000" dirty="0" smtClean="0"/>
              <a:t>VDSL</a:t>
            </a:r>
            <a:endParaRPr lang="el-GR" sz="2000" dirty="0"/>
          </a:p>
          <a:p>
            <a:pPr marL="11135" marR="4454" indent="0" algn="ctr">
              <a:lnSpc>
                <a:spcPct val="110000"/>
              </a:lnSpc>
              <a:spcBef>
                <a:spcPts val="600"/>
              </a:spcBef>
              <a:buNone/>
              <a:tabLst>
                <a:tab pos="311790" algn="l"/>
              </a:tabLst>
            </a:pPr>
            <a:endParaRPr lang="el-GR" sz="2000" dirty="0"/>
          </a:p>
        </p:txBody>
      </p:sp>
      <p:pic>
        <p:nvPicPr>
          <p:cNvPr id="5" name="Picture 4" descr="VDSL2 frequencies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8044" y="2084586"/>
            <a:ext cx="7042348" cy="228051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27003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Υψηλού Ρυθμού </a:t>
            </a:r>
            <a:r>
              <a:rPr lang="el-GR" dirty="0" smtClean="0"/>
              <a:t>DSL</a:t>
            </a:r>
            <a:endParaRPr lang="en-US" altLang="el-GR" b="1" dirty="0" smtClean="0"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</p:txBody>
      </p:sp>
      <p:sp>
        <p:nvSpPr>
          <p:cNvPr id="4099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l">
              <a:lnSpc>
                <a:spcPct val="120000"/>
              </a:lnSpc>
              <a:spcBef>
                <a:spcPts val="600"/>
              </a:spcBef>
              <a:buNone/>
            </a:pPr>
            <a:r>
              <a:rPr lang="el-GR" sz="1600" b="1" dirty="0" smtClean="0"/>
              <a:t>Υψηλού </a:t>
            </a:r>
            <a:r>
              <a:rPr lang="el-GR" sz="1600" b="1" dirty="0"/>
              <a:t>Ρυθμού </a:t>
            </a:r>
            <a:r>
              <a:rPr lang="en-US" sz="1600" b="1" dirty="0"/>
              <a:t>DSL</a:t>
            </a:r>
            <a:r>
              <a:rPr lang="el-GR" sz="1600" b="1" dirty="0"/>
              <a:t> </a:t>
            </a:r>
            <a:r>
              <a:rPr lang="el-GR" sz="1600" dirty="0"/>
              <a:t>(HDSL</a:t>
            </a:r>
            <a:r>
              <a:rPr lang="el-GR" sz="1600" dirty="0" smtClean="0"/>
              <a:t>): </a:t>
            </a:r>
            <a:r>
              <a:rPr lang="en-US" sz="1600" dirty="0" smtClean="0"/>
              <a:t> </a:t>
            </a:r>
            <a:r>
              <a:rPr lang="el-GR" sz="1600" dirty="0" smtClean="0"/>
              <a:t>Αναπτύχθηκε </a:t>
            </a:r>
            <a:r>
              <a:rPr lang="el-GR" sz="1600" dirty="0" smtClean="0"/>
              <a:t>στη </a:t>
            </a:r>
            <a:r>
              <a:rPr lang="el-GR" sz="1600" dirty="0" smtClean="0"/>
              <a:t>δεκαετία </a:t>
            </a:r>
            <a:r>
              <a:rPr lang="el-GR" sz="1600" dirty="0"/>
              <a:t>του </a:t>
            </a:r>
            <a:r>
              <a:rPr lang="el-GR" sz="1600" dirty="0" smtClean="0"/>
              <a:t>1980 για να </a:t>
            </a:r>
            <a:r>
              <a:rPr lang="el-GR" sz="1600" dirty="0"/>
              <a:t>εκμεταλλευτεί την υπάρχουσα τεχνολογία των ψηφιακών κυκλωμάτων Τ1 (</a:t>
            </a:r>
            <a:r>
              <a:rPr lang="el-GR" sz="1600" dirty="0" smtClean="0"/>
              <a:t>Β. Αμερική </a:t>
            </a:r>
            <a:r>
              <a:rPr lang="el-GR" sz="1600" dirty="0"/>
              <a:t>και Ιαπωνία) και Ε1 (Ευρώπη</a:t>
            </a:r>
            <a:r>
              <a:rPr lang="el-GR" sz="1600" dirty="0" smtClean="0"/>
              <a:t>) </a:t>
            </a:r>
            <a:r>
              <a:rPr lang="el-GR" sz="1600" dirty="0"/>
              <a:t>και να επιτύχει </a:t>
            </a:r>
            <a:r>
              <a:rPr lang="el-GR" sz="1600" dirty="0" smtClean="0"/>
              <a:t>ταχύτητες </a:t>
            </a:r>
            <a:r>
              <a:rPr lang="el-GR" sz="1600" b="1" dirty="0" smtClean="0"/>
              <a:t>2,3 </a:t>
            </a:r>
            <a:r>
              <a:rPr lang="el-GR" sz="1600" b="1" dirty="0" err="1"/>
              <a:t>Mbps</a:t>
            </a:r>
            <a:r>
              <a:rPr lang="el-GR" sz="1600" b="1" dirty="0"/>
              <a:t> </a:t>
            </a:r>
            <a:r>
              <a:rPr lang="el-GR" sz="1600" dirty="0"/>
              <a:t>για αποστάσεις μέχρι </a:t>
            </a:r>
            <a:r>
              <a:rPr lang="el-GR" sz="1600" b="1" dirty="0"/>
              <a:t>3,7 </a:t>
            </a:r>
            <a:r>
              <a:rPr lang="en-US" sz="1600" b="1" dirty="0"/>
              <a:t>k</a:t>
            </a:r>
            <a:r>
              <a:rPr lang="el-GR" sz="1600" b="1" dirty="0"/>
              <a:t>m</a:t>
            </a:r>
            <a:r>
              <a:rPr lang="el-GR" sz="1600" dirty="0"/>
              <a:t>.</a:t>
            </a:r>
          </a:p>
          <a:p>
            <a:pPr algn="l">
              <a:lnSpc>
                <a:spcPct val="120000"/>
              </a:lnSpc>
              <a:spcBef>
                <a:spcPts val="600"/>
              </a:spcBef>
            </a:pPr>
            <a:r>
              <a:rPr lang="el-GR" sz="1600" dirty="0" smtClean="0"/>
              <a:t>Προσφέρει </a:t>
            </a:r>
            <a:r>
              <a:rPr lang="el-GR" sz="1600" dirty="0"/>
              <a:t>συμμετρικές υπηρεσίες, </a:t>
            </a:r>
            <a:r>
              <a:rPr lang="el-GR" sz="1600" dirty="0" smtClean="0"/>
              <a:t>όχι όμως και υπηρεσία τηλεφωνίας. </a:t>
            </a:r>
          </a:p>
          <a:p>
            <a:pPr algn="l">
              <a:lnSpc>
                <a:spcPct val="120000"/>
              </a:lnSpc>
              <a:spcBef>
                <a:spcPts val="600"/>
              </a:spcBef>
            </a:pPr>
            <a:r>
              <a:rPr lang="el-GR" sz="1600" dirty="0" smtClean="0"/>
              <a:t>Για </a:t>
            </a:r>
            <a:r>
              <a:rPr lang="el-GR" sz="1600" dirty="0"/>
              <a:t>την επίτευξη της αμφίδρομης μετάδοσης χρειάζεται </a:t>
            </a:r>
            <a:r>
              <a:rPr lang="el-GR" sz="1600" b="1" dirty="0"/>
              <a:t>δύο τοπικούς βρόχους</a:t>
            </a:r>
            <a:r>
              <a:rPr lang="el-GR" sz="1600" dirty="0"/>
              <a:t>, μειονεκτώντας σημαντικά σε σχέση με την ADSL, που χρησιμοποιεί </a:t>
            </a:r>
            <a:r>
              <a:rPr lang="el-GR" sz="1600" dirty="0" smtClean="0"/>
              <a:t>ένα </a:t>
            </a:r>
            <a:r>
              <a:rPr lang="el-GR" sz="1600" dirty="0"/>
              <a:t>βρόχο</a:t>
            </a:r>
            <a:r>
              <a:rPr lang="el-GR" sz="1600" dirty="0" smtClean="0"/>
              <a:t>.</a:t>
            </a:r>
            <a:endParaRPr lang="en-US" sz="1600" dirty="0" smtClean="0"/>
          </a:p>
          <a:p>
            <a:pPr marL="0" indent="0" algn="l">
              <a:lnSpc>
                <a:spcPct val="120000"/>
              </a:lnSpc>
              <a:spcBef>
                <a:spcPts val="600"/>
              </a:spcBef>
              <a:buNone/>
            </a:pPr>
            <a:r>
              <a:rPr lang="el-GR" sz="1600" b="1" dirty="0" smtClean="0"/>
              <a:t>Πλεονεκτήματα </a:t>
            </a:r>
            <a:r>
              <a:rPr lang="el-GR" sz="1600" b="1" dirty="0"/>
              <a:t>της </a:t>
            </a:r>
            <a:r>
              <a:rPr lang="el-GR" sz="1600" b="1" dirty="0" smtClean="0"/>
              <a:t>HDSL:</a:t>
            </a:r>
            <a:endParaRPr lang="el-GR" sz="1600" dirty="0"/>
          </a:p>
          <a:p>
            <a:pPr lvl="0" algn="l">
              <a:lnSpc>
                <a:spcPct val="120000"/>
              </a:lnSpc>
              <a:spcBef>
                <a:spcPts val="600"/>
              </a:spcBef>
            </a:pPr>
            <a:r>
              <a:rPr lang="el-GR" sz="1600" dirty="0" smtClean="0"/>
              <a:t>Μεγάλη </a:t>
            </a:r>
            <a:r>
              <a:rPr lang="el-GR" sz="1600" dirty="0"/>
              <a:t>ανοχή σε οποιαδήποτε τροποποίηση του τοπικού </a:t>
            </a:r>
            <a:r>
              <a:rPr lang="el-GR" sz="1600" dirty="0" smtClean="0"/>
              <a:t>βρόχου</a:t>
            </a:r>
            <a:endParaRPr lang="el-GR" sz="1600" dirty="0"/>
          </a:p>
          <a:p>
            <a:pPr lvl="0" algn="l">
              <a:lnSpc>
                <a:spcPct val="120000"/>
              </a:lnSpc>
              <a:spcBef>
                <a:spcPts val="600"/>
              </a:spcBef>
            </a:pPr>
            <a:r>
              <a:rPr lang="el-GR" sz="1600" dirty="0" smtClean="0"/>
              <a:t>Πλήρης </a:t>
            </a:r>
            <a:r>
              <a:rPr lang="el-GR" sz="1600" dirty="0"/>
              <a:t>συνεργασία με κυκλώματα Τ1 και </a:t>
            </a:r>
            <a:r>
              <a:rPr lang="el-GR" sz="1600" dirty="0" smtClean="0"/>
              <a:t>Ε1</a:t>
            </a:r>
            <a:endParaRPr lang="el-GR" sz="1600" dirty="0"/>
          </a:p>
          <a:p>
            <a:pPr lvl="0" algn="l">
              <a:lnSpc>
                <a:spcPct val="120000"/>
              </a:lnSpc>
              <a:spcBef>
                <a:spcPts val="600"/>
              </a:spcBef>
            </a:pPr>
            <a:r>
              <a:rPr lang="el-GR" sz="1600" dirty="0" smtClean="0"/>
              <a:t>Δυνατότητα </a:t>
            </a:r>
            <a:r>
              <a:rPr lang="el-GR" sz="1600" dirty="0"/>
              <a:t>ανάκαμψης όταν ένας από τους δύο βρόχους αποτύχει. Ωστόσο η χρήση μόνο του ενός βρόχου περιορίζει τις επιδόσεις του συστήματος στο μισό. </a:t>
            </a:r>
          </a:p>
          <a:p>
            <a:pPr marL="0" indent="0" algn="l">
              <a:lnSpc>
                <a:spcPct val="120000"/>
              </a:lnSpc>
              <a:spcBef>
                <a:spcPts val="600"/>
              </a:spcBef>
              <a:buNone/>
            </a:pPr>
            <a:r>
              <a:rPr lang="el-GR" sz="1600" b="1" dirty="0" smtClean="0"/>
              <a:t>HDSL2</a:t>
            </a:r>
            <a:r>
              <a:rPr lang="el-GR" sz="1600" dirty="0" smtClean="0"/>
              <a:t>: χρησιμοποιεί </a:t>
            </a:r>
            <a:r>
              <a:rPr lang="el-GR" sz="1600" dirty="0"/>
              <a:t>έναν τοπικό βρόχο, παρέχει υπηρεσία τηλεφωνίας και μπορεί να μεταφέρει δεδομένα σε ρυθμό </a:t>
            </a:r>
            <a:r>
              <a:rPr lang="el-GR" sz="1600" b="1" dirty="0"/>
              <a:t>1,5 </a:t>
            </a:r>
            <a:r>
              <a:rPr lang="el-GR" sz="1600" b="1" dirty="0" err="1"/>
              <a:t>Mbps</a:t>
            </a:r>
            <a:r>
              <a:rPr lang="el-GR" sz="1600" dirty="0"/>
              <a:t> συμμετρικά. </a:t>
            </a:r>
            <a:endParaRPr lang="el-GR" sz="1600" dirty="0" smtClean="0"/>
          </a:p>
          <a:p>
            <a:pPr marL="0" indent="0" algn="l">
              <a:lnSpc>
                <a:spcPct val="120000"/>
              </a:lnSpc>
              <a:spcBef>
                <a:spcPts val="600"/>
              </a:spcBef>
              <a:buNone/>
            </a:pPr>
            <a:r>
              <a:rPr lang="el-GR" sz="1600" b="1" dirty="0" smtClean="0"/>
              <a:t>HDSL4:</a:t>
            </a:r>
            <a:r>
              <a:rPr lang="el-GR" sz="1600" dirty="0" smtClean="0"/>
              <a:t> μοιάζει </a:t>
            </a:r>
            <a:r>
              <a:rPr lang="el-GR" sz="1600" dirty="0"/>
              <a:t>με την HDSL2, αλλά επιτυγχάνει μεγαλύτερη απόσταση κατά περίπου </a:t>
            </a:r>
            <a:r>
              <a:rPr lang="el-GR" sz="1600" b="1" dirty="0"/>
              <a:t>30% </a:t>
            </a:r>
            <a:r>
              <a:rPr lang="el-GR" sz="1600" dirty="0"/>
              <a:t>και χρησιμοποιεί δύο τοπικούς βρόχους</a:t>
            </a:r>
            <a:r>
              <a:rPr lang="el-GR" sz="1600" dirty="0" smtClean="0"/>
              <a:t>.</a:t>
            </a:r>
            <a:endParaRPr lang="el-GR" sz="1600" dirty="0"/>
          </a:p>
        </p:txBody>
      </p:sp>
    </p:spTree>
    <p:extLst>
      <p:ext uri="{BB962C8B-B14F-4D97-AF65-F5344CB8AC3E}">
        <p14:creationId xmlns:p14="http://schemas.microsoft.com/office/powerpoint/2010/main" val="3661658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Συμμετρική DSL </a:t>
            </a:r>
            <a:endParaRPr lang="en-US" altLang="el-GR" b="1" dirty="0" smtClean="0"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</p:txBody>
      </p:sp>
      <p:sp>
        <p:nvSpPr>
          <p:cNvPr id="4099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l-GR" sz="1700" b="1" dirty="0" smtClean="0"/>
              <a:t>Συμμετρική </a:t>
            </a:r>
            <a:r>
              <a:rPr lang="en-US" sz="1700" b="1" dirty="0"/>
              <a:t>DSL</a:t>
            </a:r>
            <a:r>
              <a:rPr lang="el-GR" sz="1700" b="1" dirty="0"/>
              <a:t> </a:t>
            </a:r>
            <a:r>
              <a:rPr lang="el-GR" sz="1700" dirty="0"/>
              <a:t>(SDSL) </a:t>
            </a:r>
            <a:r>
              <a:rPr lang="el-GR" sz="1700" dirty="0" smtClean="0"/>
              <a:t>γνωστή </a:t>
            </a:r>
            <a:r>
              <a:rPr lang="el-GR" sz="1700" dirty="0"/>
              <a:t>και ως ψηφιακή γραμμή συνδρομητή απλού βρόχου</a:t>
            </a:r>
            <a:r>
              <a:rPr lang="el-GR" sz="1700" dirty="0" smtClean="0"/>
              <a:t>.</a:t>
            </a:r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l-GR" sz="1700" dirty="0" smtClean="0"/>
              <a:t>Ίδια </a:t>
            </a:r>
            <a:r>
              <a:rPr lang="el-GR" sz="1700" dirty="0"/>
              <a:t>με την HDSL, με </a:t>
            </a:r>
            <a:r>
              <a:rPr lang="el-GR" sz="1700" dirty="0" smtClean="0"/>
              <a:t>μόνη </a:t>
            </a:r>
            <a:r>
              <a:rPr lang="el-GR" sz="1700" dirty="0"/>
              <a:t>διαφορά ότι χρησιμοποιεί έναν τοπικό </a:t>
            </a:r>
            <a:r>
              <a:rPr lang="el-GR" sz="1700" dirty="0" smtClean="0"/>
              <a:t>βρόχο. </a:t>
            </a:r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l-GR" sz="1700" dirty="0" smtClean="0"/>
              <a:t>Η </a:t>
            </a:r>
            <a:r>
              <a:rPr lang="el-GR" sz="1700" dirty="0"/>
              <a:t>μέγιστη απόσταση μεταξύ των δύο άκρων δεν μπορεί να ξεπερνά τα </a:t>
            </a:r>
            <a:r>
              <a:rPr lang="el-GR" sz="1700" b="1" dirty="0"/>
              <a:t>3 </a:t>
            </a:r>
            <a:r>
              <a:rPr lang="el-GR" sz="1700" b="1" dirty="0" err="1"/>
              <a:t>km</a:t>
            </a:r>
            <a:r>
              <a:rPr lang="el-GR" sz="1700" dirty="0"/>
              <a:t>. </a:t>
            </a:r>
            <a:endParaRPr lang="el-GR" sz="1700" dirty="0" smtClean="0"/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l-GR" sz="1700" dirty="0" smtClean="0"/>
              <a:t>Για </a:t>
            </a:r>
            <a:r>
              <a:rPr lang="el-GR" sz="1700" dirty="0"/>
              <a:t>τη δημιουργία συμμετρικών ψηφιακών ζωνών ανόδου και καθόδου δεδομένων χρησιμοποιείται η </a:t>
            </a:r>
            <a:r>
              <a:rPr lang="el-GR" sz="1700" u="sng" dirty="0">
                <a:hlinkClick r:id="rId2"/>
              </a:rPr>
              <a:t>τεχνική καταστολής της </a:t>
            </a:r>
            <a:r>
              <a:rPr lang="el-GR" sz="1700" u="sng" dirty="0" err="1">
                <a:hlinkClick r:id="rId2"/>
              </a:rPr>
              <a:t>ηχούς</a:t>
            </a:r>
            <a:r>
              <a:rPr lang="el-GR" sz="1700" dirty="0"/>
              <a:t> (</a:t>
            </a:r>
            <a:r>
              <a:rPr lang="el-GR" sz="1700" dirty="0" err="1"/>
              <a:t>Echo</a:t>
            </a:r>
            <a:r>
              <a:rPr lang="el-GR" sz="1700" dirty="0"/>
              <a:t> </a:t>
            </a:r>
            <a:r>
              <a:rPr lang="el-GR" sz="1700" dirty="0" err="1"/>
              <a:t>Cancellation</a:t>
            </a:r>
            <a:r>
              <a:rPr lang="el-GR" sz="1700" dirty="0"/>
              <a:t>). </a:t>
            </a:r>
            <a:endParaRPr lang="el-GR" sz="1700" dirty="0" smtClean="0"/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l-GR" sz="1700" dirty="0" smtClean="0"/>
              <a:t>Οι </a:t>
            </a:r>
            <a:r>
              <a:rPr lang="el-GR" sz="1700" dirty="0"/>
              <a:t>επιδόσεις της </a:t>
            </a:r>
            <a:r>
              <a:rPr lang="el-GR" sz="1700" dirty="0" smtClean="0"/>
              <a:t>SDS</a:t>
            </a:r>
            <a:r>
              <a:rPr lang="en-US" sz="1700" dirty="0" smtClean="0"/>
              <a:t>L</a:t>
            </a:r>
            <a:r>
              <a:rPr lang="el-GR" sz="1700" dirty="0" smtClean="0"/>
              <a:t> </a:t>
            </a:r>
            <a:r>
              <a:rPr lang="el-GR" sz="1700" dirty="0"/>
              <a:t>είναι ίδιες με αυτές της HDSL, επειδή μπορεί να επιτύχει </a:t>
            </a:r>
            <a:r>
              <a:rPr lang="el-GR" sz="1700" b="1" dirty="0" smtClean="0"/>
              <a:t>συμμετρικούς </a:t>
            </a:r>
            <a:r>
              <a:rPr lang="el-GR" sz="1700" b="1" dirty="0"/>
              <a:t>ρυθμούς </a:t>
            </a:r>
            <a:r>
              <a:rPr lang="el-GR" sz="1700" dirty="0"/>
              <a:t>από </a:t>
            </a:r>
            <a:r>
              <a:rPr lang="el-GR" sz="1700" b="1" dirty="0"/>
              <a:t>128 </a:t>
            </a:r>
            <a:r>
              <a:rPr lang="el-GR" sz="1700" b="1" dirty="0" err="1"/>
              <a:t>Kbps</a:t>
            </a:r>
            <a:r>
              <a:rPr lang="el-GR" sz="1700" b="1" dirty="0"/>
              <a:t> </a:t>
            </a:r>
            <a:r>
              <a:rPr lang="el-GR" sz="1700" dirty="0"/>
              <a:t>μέχρι </a:t>
            </a:r>
            <a:r>
              <a:rPr lang="el-GR" sz="1700" b="1" dirty="0"/>
              <a:t>2048 </a:t>
            </a:r>
            <a:r>
              <a:rPr lang="el-GR" sz="1700" b="1" dirty="0" err="1"/>
              <a:t>Kbps</a:t>
            </a:r>
            <a:r>
              <a:rPr lang="el-GR" sz="1700" dirty="0"/>
              <a:t>. </a:t>
            </a:r>
            <a:endParaRPr lang="el-GR" sz="1700" dirty="0" smtClean="0"/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l-GR" sz="1700" dirty="0" smtClean="0"/>
              <a:t>Έχει </a:t>
            </a:r>
            <a:r>
              <a:rPr lang="el-GR" sz="1700" dirty="0"/>
              <a:t>πολλές </a:t>
            </a:r>
            <a:r>
              <a:rPr lang="el-GR" sz="1700" dirty="0" smtClean="0"/>
              <a:t>εφαρμογές</a:t>
            </a:r>
            <a:r>
              <a:rPr lang="en-US" sz="1700" dirty="0" smtClean="0"/>
              <a:t>, </a:t>
            </a:r>
            <a:r>
              <a:rPr lang="el-GR" sz="1700" dirty="0" smtClean="0"/>
              <a:t>κυρίως για </a:t>
            </a:r>
            <a:r>
              <a:rPr lang="el-GR" sz="1700" dirty="0"/>
              <a:t>τη σύνδεση εξυπηρετητών στο διαδίκτυο, για </a:t>
            </a:r>
            <a:r>
              <a:rPr lang="el-GR" sz="1700" dirty="0" err="1"/>
              <a:t>βιντεοδιάσκεψη</a:t>
            </a:r>
            <a:r>
              <a:rPr lang="el-GR" sz="1700" dirty="0"/>
              <a:t> και για ανταλλαγή αρχείων μεγάλου όγκου. </a:t>
            </a:r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n-US" sz="1700" b="1" dirty="0" smtClean="0"/>
              <a:t>Single-pair </a:t>
            </a:r>
            <a:r>
              <a:rPr lang="en-US" sz="1700" b="1" dirty="0"/>
              <a:t>High Speed DSL </a:t>
            </a:r>
            <a:r>
              <a:rPr lang="en-US" sz="1700" dirty="0"/>
              <a:t>(SHDSL</a:t>
            </a:r>
            <a:r>
              <a:rPr lang="en-US" sz="1700" dirty="0" smtClean="0"/>
              <a:t>)</a:t>
            </a:r>
            <a:r>
              <a:rPr lang="el-GR" sz="1700" dirty="0" smtClean="0"/>
              <a:t>:</a:t>
            </a:r>
            <a:r>
              <a:rPr lang="en-US" sz="1700" dirty="0" smtClean="0"/>
              <a:t> </a:t>
            </a:r>
            <a:r>
              <a:rPr lang="el-GR" sz="1700" dirty="0" smtClean="0"/>
              <a:t>Π</a:t>
            </a:r>
            <a:r>
              <a:rPr lang="en-US" sz="1700" dirty="0" err="1" smtClean="0"/>
              <a:t>ρότυ</a:t>
            </a:r>
            <a:r>
              <a:rPr lang="en-US" sz="1700" dirty="0" smtClean="0"/>
              <a:t>πο </a:t>
            </a:r>
            <a:r>
              <a:rPr lang="en-US" sz="1700" dirty="0"/>
              <a:t>αιχμής στις συμμετρικές </a:t>
            </a:r>
            <a:r>
              <a:rPr lang="en-US" sz="1700" dirty="0" smtClean="0"/>
              <a:t>τεχνολογίες</a:t>
            </a:r>
            <a:r>
              <a:rPr lang="el-GR" sz="1700" dirty="0" smtClean="0"/>
              <a:t> [σ</a:t>
            </a:r>
            <a:r>
              <a:rPr lang="en-US" sz="1700" dirty="0" err="1" smtClean="0"/>
              <a:t>υνδυ</a:t>
            </a:r>
            <a:r>
              <a:rPr lang="en-US" sz="1700" dirty="0" smtClean="0"/>
              <a:t>ασμός </a:t>
            </a:r>
            <a:r>
              <a:rPr lang="en-US" sz="1700" dirty="0"/>
              <a:t>των </a:t>
            </a:r>
            <a:r>
              <a:rPr lang="en-US" sz="1700" dirty="0" smtClean="0"/>
              <a:t>HDSL </a:t>
            </a:r>
            <a:r>
              <a:rPr lang="en-US" sz="1700" dirty="0"/>
              <a:t>και </a:t>
            </a:r>
            <a:r>
              <a:rPr lang="en-US" sz="1700" dirty="0" smtClean="0"/>
              <a:t>SDSL</a:t>
            </a:r>
            <a:r>
              <a:rPr lang="el-GR" sz="1700" dirty="0" smtClean="0"/>
              <a:t>]</a:t>
            </a:r>
            <a:r>
              <a:rPr lang="en-US" sz="1700" dirty="0" smtClean="0"/>
              <a:t>, </a:t>
            </a:r>
            <a:r>
              <a:rPr lang="en-US" sz="1700" dirty="0"/>
              <a:t>καθώς χρησιμοποιεί πιο εξελιγμένες τεχνικές και αξιοποιεί καλύτερα το διαθέσιμο φάσμα, επιτυγχάνοντας έτσι μεγαλύτερους ρυθμούς δεδομένων σε πιο μεγάλες αποστάσεις συγκριτικά με τις </a:t>
            </a:r>
            <a:r>
              <a:rPr lang="en-US" sz="1700" dirty="0" smtClean="0"/>
              <a:t>HDSL </a:t>
            </a:r>
            <a:r>
              <a:rPr lang="el-GR" sz="1700" dirty="0" smtClean="0"/>
              <a:t>και </a:t>
            </a:r>
            <a:r>
              <a:rPr lang="en-US" sz="1700" dirty="0" smtClean="0"/>
              <a:t>SDSL.</a:t>
            </a:r>
            <a:endParaRPr lang="en-US" altLang="el-GR" sz="1700" dirty="0" smtClean="0">
              <a:cs typeface="Cambria Math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0481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Άλλες τεχνολογίες </a:t>
            </a:r>
            <a:r>
              <a:rPr lang="el-GR" dirty="0" smtClean="0"/>
              <a:t>DSL</a:t>
            </a:r>
            <a:endParaRPr lang="en-US" altLang="el-GR" b="1" dirty="0" smtClean="0"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</p:txBody>
      </p:sp>
      <p:sp>
        <p:nvSpPr>
          <p:cNvPr id="4099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 algn="l">
              <a:spcBef>
                <a:spcPts val="600"/>
              </a:spcBef>
              <a:spcAft>
                <a:spcPts val="600"/>
              </a:spcAft>
            </a:pPr>
            <a:r>
              <a:rPr lang="el-GR" sz="1600" b="1" dirty="0" err="1" smtClean="0"/>
              <a:t>Rate</a:t>
            </a:r>
            <a:r>
              <a:rPr lang="el-GR" sz="1600" b="1" dirty="0" smtClean="0"/>
              <a:t> </a:t>
            </a:r>
            <a:r>
              <a:rPr lang="el-GR" sz="1600" b="1" dirty="0" err="1"/>
              <a:t>Adaptive</a:t>
            </a:r>
            <a:r>
              <a:rPr lang="el-GR" sz="1600" b="1" dirty="0"/>
              <a:t> DSL (RADSL)</a:t>
            </a:r>
            <a:r>
              <a:rPr lang="el-GR" sz="1600" dirty="0"/>
              <a:t>: </a:t>
            </a:r>
            <a:r>
              <a:rPr lang="el-GR" sz="1600" dirty="0" smtClean="0"/>
              <a:t>Εναλλακτική </a:t>
            </a:r>
            <a:r>
              <a:rPr lang="el-GR" sz="1600" dirty="0"/>
              <a:t>περίπτωση της ADSL, με τη διαφορά ότι μπορεί να προσαρμόζει το ρυθμό μετάδοσης ανάλογα με την ποιότητα της γραμμής μετάδοσης και το μήκος του τοπικού βρόχου. </a:t>
            </a:r>
            <a:endParaRPr lang="el-GR" sz="1600" dirty="0" smtClean="0"/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l-GR" sz="1600" dirty="0" smtClean="0"/>
              <a:t>Σχεδιάστηκε </a:t>
            </a:r>
            <a:r>
              <a:rPr lang="el-GR" sz="1600" dirty="0"/>
              <a:t>για εφαρμογές βίντεο κατ’ </a:t>
            </a:r>
            <a:r>
              <a:rPr lang="el-GR" sz="1600" dirty="0" smtClean="0"/>
              <a:t>απαίτηση, αλλά δεν έχει </a:t>
            </a:r>
            <a:r>
              <a:rPr lang="el-GR" sz="1600" dirty="0" err="1" smtClean="0"/>
              <a:t>προτυποποιηθεί</a:t>
            </a:r>
            <a:r>
              <a:rPr lang="el-GR" sz="1600" dirty="0"/>
              <a:t>. </a:t>
            </a:r>
          </a:p>
          <a:p>
            <a:pPr lvl="0" algn="l">
              <a:spcBef>
                <a:spcPts val="600"/>
              </a:spcBef>
              <a:spcAft>
                <a:spcPts val="600"/>
              </a:spcAft>
            </a:pPr>
            <a:r>
              <a:rPr lang="el-GR" sz="1600" dirty="0" smtClean="0"/>
              <a:t>Μπορεί να </a:t>
            </a:r>
            <a:r>
              <a:rPr lang="el-GR" sz="1600" dirty="0"/>
              <a:t>μεταβάλλει την ταχύτητα μετάδοσης </a:t>
            </a:r>
            <a:r>
              <a:rPr lang="el-GR" sz="1600" dirty="0" smtClean="0"/>
              <a:t>δεδομένων </a:t>
            </a:r>
            <a:r>
              <a:rPr lang="el-GR" sz="1600" dirty="0"/>
              <a:t>ανάλογα με τις </a:t>
            </a:r>
            <a:r>
              <a:rPr lang="el-GR" sz="1600" dirty="0" smtClean="0"/>
              <a:t>εφαρμογές. </a:t>
            </a:r>
          </a:p>
          <a:p>
            <a:pPr lvl="0" algn="l">
              <a:spcBef>
                <a:spcPts val="600"/>
              </a:spcBef>
              <a:spcAft>
                <a:spcPts val="600"/>
              </a:spcAft>
            </a:pPr>
            <a:r>
              <a:rPr lang="el-GR" sz="1600" dirty="0" smtClean="0"/>
              <a:t>Ο </a:t>
            </a:r>
            <a:r>
              <a:rPr lang="el-GR" sz="1600" dirty="0"/>
              <a:t>πιο συνηθισμένος </a:t>
            </a:r>
            <a:r>
              <a:rPr lang="el-GR" sz="1600" dirty="0" smtClean="0"/>
              <a:t>συνδυασμός</a:t>
            </a:r>
            <a:r>
              <a:rPr lang="en-US" sz="1600" dirty="0" smtClean="0"/>
              <a:t>: </a:t>
            </a:r>
            <a:r>
              <a:rPr lang="el-GR" sz="1600" b="1" dirty="0" smtClean="0"/>
              <a:t>7 </a:t>
            </a:r>
            <a:r>
              <a:rPr lang="el-GR" sz="1600" b="1" dirty="0" err="1"/>
              <a:t>Mbps</a:t>
            </a:r>
            <a:r>
              <a:rPr lang="el-GR" sz="1600" b="1" dirty="0"/>
              <a:t> </a:t>
            </a:r>
            <a:r>
              <a:rPr lang="el-GR" sz="1600" dirty="0" smtClean="0"/>
              <a:t>(</a:t>
            </a:r>
            <a:r>
              <a:rPr lang="en-US" sz="1600" dirty="0" smtClean="0"/>
              <a:t>Downstream) </a:t>
            </a:r>
            <a:r>
              <a:rPr lang="el-GR" sz="1600" dirty="0" smtClean="0"/>
              <a:t>και </a:t>
            </a:r>
            <a:r>
              <a:rPr lang="el-GR" sz="1600" b="1" dirty="0"/>
              <a:t>1 </a:t>
            </a:r>
            <a:r>
              <a:rPr lang="el-GR" sz="1600" b="1" dirty="0" err="1" smtClean="0"/>
              <a:t>Μbps</a:t>
            </a:r>
            <a:r>
              <a:rPr lang="en-US" sz="1600" b="1" dirty="0" smtClean="0"/>
              <a:t> </a:t>
            </a:r>
            <a:r>
              <a:rPr lang="el-GR" sz="1600" dirty="0" smtClean="0"/>
              <a:t>(</a:t>
            </a:r>
            <a:r>
              <a:rPr lang="en-US" sz="1600" dirty="0" smtClean="0"/>
              <a:t>Upstream).</a:t>
            </a:r>
            <a:endParaRPr lang="el-GR" sz="1600" dirty="0"/>
          </a:p>
          <a:p>
            <a:pPr lvl="0" algn="l">
              <a:spcBef>
                <a:spcPts val="600"/>
              </a:spcBef>
              <a:spcAft>
                <a:spcPts val="600"/>
              </a:spcAft>
            </a:pPr>
            <a:r>
              <a:rPr lang="el-GR" sz="1600" b="1" dirty="0" smtClean="0"/>
              <a:t>ISDN </a:t>
            </a:r>
            <a:r>
              <a:rPr lang="el-GR" sz="1600" b="1" dirty="0"/>
              <a:t>DSL (IDSL)</a:t>
            </a:r>
            <a:r>
              <a:rPr lang="el-GR" sz="1600" dirty="0"/>
              <a:t>: </a:t>
            </a:r>
            <a:r>
              <a:rPr lang="el-GR" sz="1600" dirty="0" smtClean="0"/>
              <a:t>Υβριδική </a:t>
            </a:r>
            <a:r>
              <a:rPr lang="el-GR" sz="1600" dirty="0"/>
              <a:t>τεχνολογία των DSL και </a:t>
            </a:r>
            <a:r>
              <a:rPr lang="el-GR" sz="1600" dirty="0" smtClean="0"/>
              <a:t>ISDN, που υποστηρίζει </a:t>
            </a:r>
            <a:r>
              <a:rPr lang="el-GR" sz="1600" dirty="0"/>
              <a:t>συμμετρικούς ρυθμούς μεταφοράς δεδομένων μέχρι </a:t>
            </a:r>
            <a:r>
              <a:rPr lang="el-GR" sz="1600" b="1" dirty="0"/>
              <a:t>144 </a:t>
            </a:r>
            <a:r>
              <a:rPr lang="el-GR" sz="1600" b="1" dirty="0" err="1" smtClean="0"/>
              <a:t>Kbps</a:t>
            </a:r>
            <a:r>
              <a:rPr lang="el-GR" sz="1600" dirty="0" smtClean="0"/>
              <a:t>.</a:t>
            </a:r>
          </a:p>
          <a:p>
            <a:pPr lvl="0" algn="l">
              <a:spcBef>
                <a:spcPts val="600"/>
              </a:spcBef>
              <a:spcAft>
                <a:spcPts val="600"/>
              </a:spcAft>
            </a:pPr>
            <a:r>
              <a:rPr lang="el-GR" sz="1600" dirty="0" smtClean="0"/>
              <a:t>Η </a:t>
            </a:r>
            <a:r>
              <a:rPr lang="el-GR" sz="1600" dirty="0"/>
              <a:t>διαφορά της µε την ISDN είναι ότι </a:t>
            </a:r>
            <a:r>
              <a:rPr lang="el-GR" sz="1600" dirty="0" smtClean="0"/>
              <a:t>δεν υποστηρίζει </a:t>
            </a:r>
            <a:r>
              <a:rPr lang="el-GR" sz="1600" dirty="0"/>
              <a:t>υπηρεσίες τηλεφωνίας, όμως συντελεί στην αποσυμφόρηση των τηλεφωνικών κέντρων από τις κλήσεις ISDN για πρόσβαση στο διαδίκτυο. </a:t>
            </a:r>
            <a:r>
              <a:rPr lang="el-GR" sz="1600" dirty="0" smtClean="0"/>
              <a:t>Παρέχει μόνιμη σύνδεση δεδομένων.</a:t>
            </a:r>
          </a:p>
          <a:p>
            <a:pPr lvl="0" algn="l">
              <a:spcBef>
                <a:spcPts val="600"/>
              </a:spcBef>
              <a:spcAft>
                <a:spcPts val="600"/>
              </a:spcAft>
            </a:pPr>
            <a:r>
              <a:rPr lang="el-GR" sz="1600" dirty="0" smtClean="0"/>
              <a:t>Καθώς </a:t>
            </a:r>
            <a:r>
              <a:rPr lang="el-GR" sz="1600" dirty="0"/>
              <a:t>η μέγιστη απόσταση από το κέντρο μπορεί να φτάσει τα </a:t>
            </a:r>
            <a:r>
              <a:rPr lang="el-GR" sz="1600" b="1" dirty="0"/>
              <a:t>15 </a:t>
            </a:r>
            <a:r>
              <a:rPr lang="en-US" sz="1600" b="1" dirty="0"/>
              <a:t>km</a:t>
            </a:r>
            <a:r>
              <a:rPr lang="el-GR" sz="1600" dirty="0"/>
              <a:t>, ενδέχεται να είναι η μοναδική διαθέσιμη τεχνολογία δεδομένων όταν το τερματικό απέχει πολλά χιλιόμετρα από τις υποδομές του παρόχου.</a:t>
            </a:r>
          </a:p>
          <a:p>
            <a:pPr lvl="0" algn="l">
              <a:spcBef>
                <a:spcPts val="600"/>
              </a:spcBef>
              <a:spcAft>
                <a:spcPts val="600"/>
              </a:spcAft>
            </a:pPr>
            <a:r>
              <a:rPr lang="el-GR" sz="1600" b="1" dirty="0" err="1" smtClean="0"/>
              <a:t>Multirate</a:t>
            </a:r>
            <a:r>
              <a:rPr lang="el-GR" sz="1600" b="1" dirty="0" smtClean="0"/>
              <a:t> </a:t>
            </a:r>
            <a:r>
              <a:rPr lang="el-GR" sz="1600" b="1" dirty="0" err="1"/>
              <a:t>Single</a:t>
            </a:r>
            <a:r>
              <a:rPr lang="el-GR" sz="1600" b="1" dirty="0"/>
              <a:t> </a:t>
            </a:r>
            <a:r>
              <a:rPr lang="el-GR" sz="1600" b="1" dirty="0" err="1"/>
              <a:t>Pair</a:t>
            </a:r>
            <a:r>
              <a:rPr lang="el-GR" sz="1600" b="1" dirty="0"/>
              <a:t> DSL (MSDSL)</a:t>
            </a:r>
            <a:r>
              <a:rPr lang="el-GR" sz="1600" dirty="0"/>
              <a:t>: Προέκυψε από την SDSL και παρέχει ταχύτητες </a:t>
            </a:r>
            <a:r>
              <a:rPr lang="el-GR" sz="1600" b="1" dirty="0"/>
              <a:t>2 </a:t>
            </a:r>
            <a:r>
              <a:rPr lang="el-GR" sz="1600" b="1" dirty="0" err="1"/>
              <a:t>Mbps</a:t>
            </a:r>
            <a:r>
              <a:rPr lang="el-GR" sz="1600" b="1" dirty="0"/>
              <a:t> αμφίδρομα</a:t>
            </a:r>
            <a:r>
              <a:rPr lang="el-GR" sz="1600" dirty="0" smtClean="0"/>
              <a:t>.</a:t>
            </a:r>
            <a:endParaRPr lang="en-US" altLang="el-GR" sz="1200" dirty="0" smtClean="0">
              <a:cs typeface="Cambria Math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8030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Σύγκριση</a:t>
            </a:r>
            <a:r>
              <a:rPr lang="en-US" dirty="0"/>
              <a:t> </a:t>
            </a:r>
            <a:r>
              <a:rPr lang="en-US" dirty="0" err="1"/>
              <a:t>των</a:t>
            </a:r>
            <a:r>
              <a:rPr lang="en-US" dirty="0"/>
              <a:t> </a:t>
            </a:r>
            <a:r>
              <a:rPr lang="en-US" dirty="0" err="1"/>
              <a:t>τεχνολογιών</a:t>
            </a:r>
            <a:r>
              <a:rPr lang="en-US" dirty="0"/>
              <a:t> </a:t>
            </a:r>
            <a:r>
              <a:rPr lang="en-US" dirty="0" err="1"/>
              <a:t>xDSL</a:t>
            </a:r>
            <a:endParaRPr lang="en-US" altLang="el-GR" b="1" dirty="0" smtClean="0"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</p:txBody>
      </p:sp>
      <p:sp>
        <p:nvSpPr>
          <p:cNvPr id="4099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 algn="l">
              <a:spcBef>
                <a:spcPts val="400"/>
              </a:spcBef>
              <a:spcAft>
                <a:spcPts val="400"/>
              </a:spcAft>
            </a:pPr>
            <a:r>
              <a:rPr lang="el-GR" sz="1700" dirty="0"/>
              <a:t>Η </a:t>
            </a:r>
            <a:r>
              <a:rPr lang="el-GR" sz="1700" b="1" dirty="0" smtClean="0"/>
              <a:t>ADSL </a:t>
            </a:r>
            <a:r>
              <a:rPr lang="el-GR" sz="1700" dirty="0" smtClean="0"/>
              <a:t>με τις παραλλαγές ADSL2 </a:t>
            </a:r>
            <a:r>
              <a:rPr lang="el-GR" sz="1700" dirty="0"/>
              <a:t>και </a:t>
            </a:r>
            <a:r>
              <a:rPr lang="el-GR" sz="1700" dirty="0" smtClean="0"/>
              <a:t>ADSL2+, είναι </a:t>
            </a:r>
            <a:r>
              <a:rPr lang="el-GR" sz="1700" dirty="0"/>
              <a:t>η πλέον διαδεδομένη τεχνολογία ευρυζωνικής πρόσβασης. </a:t>
            </a:r>
            <a:endParaRPr lang="el-GR" sz="1700" dirty="0" smtClean="0"/>
          </a:p>
          <a:p>
            <a:pPr lvl="0" algn="l">
              <a:spcBef>
                <a:spcPts val="400"/>
              </a:spcBef>
              <a:spcAft>
                <a:spcPts val="400"/>
              </a:spcAft>
            </a:pPr>
            <a:r>
              <a:rPr lang="el-GR" sz="1700" dirty="0" smtClean="0"/>
              <a:t>Απευθύνεται </a:t>
            </a:r>
            <a:r>
              <a:rPr lang="el-GR" sz="1700" dirty="0"/>
              <a:t>κυρίως σε οικιακούς χρήστες και σε μικρές επιχειρήσεις (</a:t>
            </a:r>
            <a:r>
              <a:rPr lang="en-US" sz="1700" dirty="0"/>
              <a:t>Small Office</a:t>
            </a:r>
            <a:r>
              <a:rPr lang="el-GR" sz="1700" dirty="0"/>
              <a:t>-</a:t>
            </a:r>
            <a:r>
              <a:rPr lang="en-US" sz="1700" dirty="0"/>
              <a:t>Home Office</a:t>
            </a:r>
            <a:r>
              <a:rPr lang="el-GR" sz="1700" dirty="0"/>
              <a:t>/</a:t>
            </a:r>
            <a:r>
              <a:rPr lang="en-US" sz="1700" dirty="0"/>
              <a:t>SOHO</a:t>
            </a:r>
            <a:r>
              <a:rPr lang="el-GR" sz="1700" dirty="0" smtClean="0"/>
              <a:t>), που έχουν μεγαλύτερες απαιτήσεις για κατέβασμα δεδομένων και λιγότερες για ανέβασμα. </a:t>
            </a:r>
          </a:p>
          <a:p>
            <a:pPr lvl="0" algn="l">
              <a:spcBef>
                <a:spcPts val="400"/>
              </a:spcBef>
              <a:spcAft>
                <a:spcPts val="400"/>
              </a:spcAft>
            </a:pPr>
            <a:r>
              <a:rPr lang="el-GR" sz="1700" dirty="0" smtClean="0"/>
              <a:t>Παρέχει γρήγορη πρόσβαση στο διαδίκτυο και επιτρέπει στους χρήστες να έχουν γρήγορη πρόσβαση σε διαδικτυακό περιεχόμενο, να κάνουν αγορές, να διαχειρίζονται τον τραπεζικό τους λογαριασμό, να ανταλλάσσουν e-</a:t>
            </a:r>
            <a:r>
              <a:rPr lang="el-GR" sz="1700" dirty="0" err="1" smtClean="0"/>
              <a:t>mails</a:t>
            </a:r>
            <a:r>
              <a:rPr lang="el-GR" sz="1700" dirty="0" smtClean="0"/>
              <a:t> κτλ. </a:t>
            </a:r>
          </a:p>
          <a:p>
            <a:pPr lvl="0" algn="l">
              <a:spcBef>
                <a:spcPts val="400"/>
              </a:spcBef>
              <a:spcAft>
                <a:spcPts val="400"/>
              </a:spcAft>
            </a:pPr>
            <a:r>
              <a:rPr lang="el-GR" sz="1700" dirty="0" smtClean="0"/>
              <a:t>Η </a:t>
            </a:r>
            <a:r>
              <a:rPr lang="el-GR" sz="1700" b="1" dirty="0"/>
              <a:t>HDSL </a:t>
            </a:r>
            <a:r>
              <a:rPr lang="el-GR" sz="1700" dirty="0"/>
              <a:t>σχεδιάστηκε </a:t>
            </a:r>
            <a:r>
              <a:rPr lang="el-GR" sz="1700" dirty="0" smtClean="0"/>
              <a:t>για να </a:t>
            </a:r>
            <a:r>
              <a:rPr lang="el-GR" sz="1700" dirty="0"/>
              <a:t>υποστηρίξει κυκλώματα </a:t>
            </a:r>
            <a:r>
              <a:rPr lang="el-GR" sz="1700" dirty="0" smtClean="0"/>
              <a:t>T και Ε για </a:t>
            </a:r>
            <a:r>
              <a:rPr lang="el-GR" sz="1700" dirty="0"/>
              <a:t>την παροχή συμμετρικών υπηρεσιών. </a:t>
            </a:r>
            <a:r>
              <a:rPr lang="el-GR" sz="1700" dirty="0" smtClean="0"/>
              <a:t>Μειονεκτήματά </a:t>
            </a:r>
            <a:r>
              <a:rPr lang="el-GR" sz="1700" dirty="0"/>
              <a:t>της είναι ότι απαιτεί 2 ή 3 τοπικούς βρόχους </a:t>
            </a:r>
            <a:r>
              <a:rPr lang="el-GR" sz="1700" dirty="0" smtClean="0"/>
              <a:t>και δεν </a:t>
            </a:r>
            <a:r>
              <a:rPr lang="el-GR" sz="1700" dirty="0"/>
              <a:t>υποστηρίζει υπηρεσία </a:t>
            </a:r>
            <a:r>
              <a:rPr lang="el-GR" sz="1700" dirty="0" smtClean="0"/>
              <a:t>τηλεφωνίας. </a:t>
            </a:r>
          </a:p>
          <a:p>
            <a:pPr lvl="0" algn="l">
              <a:spcBef>
                <a:spcPts val="400"/>
              </a:spcBef>
              <a:spcAft>
                <a:spcPts val="400"/>
              </a:spcAft>
            </a:pPr>
            <a:r>
              <a:rPr lang="el-GR" sz="1700" dirty="0" smtClean="0"/>
              <a:t>Η </a:t>
            </a:r>
            <a:r>
              <a:rPr lang="el-GR" sz="1700" b="1" dirty="0"/>
              <a:t>SDSL </a:t>
            </a:r>
            <a:r>
              <a:rPr lang="el-GR" sz="1700" dirty="0"/>
              <a:t>μοιάζει με την HDSL, αλλά χρησιμοποιεί έναν τοπικό βρόχο και είναι πιο εύκολη στην υλοποίηση. </a:t>
            </a:r>
            <a:endParaRPr lang="el-GR" sz="1700" dirty="0" smtClean="0"/>
          </a:p>
          <a:p>
            <a:pPr lvl="0" algn="l">
              <a:spcBef>
                <a:spcPts val="400"/>
              </a:spcBef>
              <a:spcAft>
                <a:spcPts val="400"/>
              </a:spcAft>
            </a:pPr>
            <a:r>
              <a:rPr lang="el-GR" sz="1700" dirty="0" smtClean="0"/>
              <a:t>Η </a:t>
            </a:r>
            <a:r>
              <a:rPr lang="el-GR" sz="1700" b="1" dirty="0"/>
              <a:t>SHDSL </a:t>
            </a:r>
            <a:r>
              <a:rPr lang="el-GR" sz="1700" dirty="0"/>
              <a:t>είναι το πρότυπο αιχμής στις συμμετρικές τεχνολογίες.</a:t>
            </a:r>
          </a:p>
          <a:p>
            <a:pPr lvl="0" algn="l">
              <a:spcBef>
                <a:spcPts val="400"/>
              </a:spcBef>
              <a:spcAft>
                <a:spcPts val="400"/>
              </a:spcAft>
            </a:pPr>
            <a:r>
              <a:rPr lang="el-GR" sz="1700" dirty="0" smtClean="0"/>
              <a:t>Η </a:t>
            </a:r>
            <a:r>
              <a:rPr lang="el-GR" sz="1700" b="1" dirty="0"/>
              <a:t>IDSL </a:t>
            </a:r>
            <a:r>
              <a:rPr lang="el-GR" sz="1700" dirty="0" smtClean="0"/>
              <a:t>μπορεί </a:t>
            </a:r>
            <a:r>
              <a:rPr lang="el-GR" sz="1700" dirty="0"/>
              <a:t>να χρησιμοποιηθεί σε μεγάλες αποστάσεις, για </a:t>
            </a:r>
            <a:r>
              <a:rPr lang="el-GR" sz="1700" dirty="0" smtClean="0"/>
              <a:t>ταχύτητες </a:t>
            </a:r>
            <a:r>
              <a:rPr lang="el-GR" sz="1700" dirty="0"/>
              <a:t>καλύτερες από αυτές των </a:t>
            </a:r>
            <a:r>
              <a:rPr lang="en-US" sz="1700" dirty="0"/>
              <a:t>POTS</a:t>
            </a:r>
            <a:r>
              <a:rPr lang="el-GR" sz="1700" dirty="0"/>
              <a:t> συνδέσεων. Δεν θεωρείται ευρυζωνική σύνδεση, επειδή υποστηρίζει ρυθμό μετάδοσης μόλις 144 Κ</a:t>
            </a:r>
            <a:r>
              <a:rPr lang="en-US" sz="1700" dirty="0"/>
              <a:t>bps</a:t>
            </a:r>
            <a:r>
              <a:rPr lang="el-GR" sz="1700" dirty="0" smtClean="0"/>
              <a:t>.</a:t>
            </a:r>
            <a:endParaRPr lang="el-GR" sz="1700" dirty="0"/>
          </a:p>
        </p:txBody>
      </p:sp>
    </p:spTree>
    <p:extLst>
      <p:ext uri="{BB962C8B-B14F-4D97-AF65-F5344CB8AC3E}">
        <p14:creationId xmlns:p14="http://schemas.microsoft.com/office/powerpoint/2010/main" val="1018217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Σύγκριση</a:t>
            </a:r>
            <a:r>
              <a:rPr lang="en-US" dirty="0"/>
              <a:t> </a:t>
            </a:r>
            <a:r>
              <a:rPr lang="en-US" dirty="0" err="1"/>
              <a:t>των</a:t>
            </a:r>
            <a:r>
              <a:rPr lang="en-US" dirty="0"/>
              <a:t> </a:t>
            </a:r>
            <a:r>
              <a:rPr lang="en-US" dirty="0" err="1"/>
              <a:t>τεχνολογιών</a:t>
            </a:r>
            <a:r>
              <a:rPr lang="en-US" dirty="0"/>
              <a:t> </a:t>
            </a:r>
            <a:r>
              <a:rPr lang="en-US" dirty="0" err="1"/>
              <a:t>xDSL</a:t>
            </a:r>
            <a:endParaRPr lang="en-US" altLang="el-GR" b="1" dirty="0" smtClean="0"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</p:txBody>
      </p:sp>
      <p:sp>
        <p:nvSpPr>
          <p:cNvPr id="4099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 algn="l">
              <a:spcBef>
                <a:spcPts val="500"/>
              </a:spcBef>
            </a:pPr>
            <a:r>
              <a:rPr lang="el-GR" sz="1600" dirty="0" smtClean="0"/>
              <a:t>Η </a:t>
            </a:r>
            <a:r>
              <a:rPr lang="el-GR" sz="1600" b="1" dirty="0"/>
              <a:t>VDSL </a:t>
            </a:r>
            <a:r>
              <a:rPr lang="el-GR" sz="1600" dirty="0"/>
              <a:t>παρουσιάζει μεγάλη τεχνική ομοιότητα με την ADSL, καθώς χρησιμοποιεί τις ίδιες ακριβώς τεχνικές μετάδοσης και </a:t>
            </a:r>
            <a:r>
              <a:rPr lang="el-GR" sz="1600" dirty="0" err="1"/>
              <a:t>αποσφαλμάτωσης</a:t>
            </a:r>
            <a:r>
              <a:rPr lang="el-GR" sz="1600" dirty="0"/>
              <a:t>. </a:t>
            </a:r>
            <a:endParaRPr lang="el-GR" sz="1600" dirty="0" smtClean="0"/>
          </a:p>
          <a:p>
            <a:pPr lvl="0" algn="l">
              <a:spcBef>
                <a:spcPts val="500"/>
              </a:spcBef>
            </a:pPr>
            <a:r>
              <a:rPr lang="el-GR" sz="1600" dirty="0" smtClean="0"/>
              <a:t>Σε </a:t>
            </a:r>
            <a:r>
              <a:rPr lang="el-GR" sz="1600" dirty="0"/>
              <a:t>μικρές αποστάσεις επιτυγχάνει πολύ υψηλότερες ταχύτητες από την </a:t>
            </a:r>
            <a:r>
              <a:rPr lang="en-US" sz="1600" dirty="0"/>
              <a:t>ADSL</a:t>
            </a:r>
            <a:r>
              <a:rPr lang="el-GR" sz="1600" dirty="0"/>
              <a:t>, δίνοντας </a:t>
            </a:r>
            <a:r>
              <a:rPr lang="el-GR" sz="1600" dirty="0" smtClean="0"/>
              <a:t>τη </a:t>
            </a:r>
            <a:r>
              <a:rPr lang="el-GR" sz="1600" dirty="0"/>
              <a:t>δυνατότητα πρόσβασης σε </a:t>
            </a:r>
            <a:r>
              <a:rPr lang="el-GR" sz="1600" dirty="0" err="1"/>
              <a:t>πολυμεσικό</a:t>
            </a:r>
            <a:r>
              <a:rPr lang="el-GR" sz="1600" dirty="0"/>
              <a:t> περιεχόμενο, όπως </a:t>
            </a:r>
            <a:r>
              <a:rPr lang="el-GR" sz="1600" dirty="0" smtClean="0"/>
              <a:t>το </a:t>
            </a:r>
            <a:r>
              <a:rPr lang="el-GR" sz="1600" dirty="0"/>
              <a:t>βίντεο κατ’ απαίτηση, η καλωδιακή εκπομπή τηλεοπτικού σήματος σε υψηλή ανάλυση (HDTV</a:t>
            </a:r>
            <a:r>
              <a:rPr lang="el-GR" sz="1600" dirty="0" smtClean="0"/>
              <a:t>), κλπ. </a:t>
            </a:r>
          </a:p>
          <a:p>
            <a:pPr lvl="0" algn="l">
              <a:spcBef>
                <a:spcPts val="500"/>
              </a:spcBef>
            </a:pPr>
            <a:r>
              <a:rPr lang="el-GR" sz="1600" dirty="0" smtClean="0"/>
              <a:t>Για </a:t>
            </a:r>
            <a:r>
              <a:rPr lang="el-GR" sz="1600" dirty="0"/>
              <a:t>να προσφερθεί, </a:t>
            </a:r>
            <a:r>
              <a:rPr lang="el-GR" sz="1600" dirty="0" smtClean="0"/>
              <a:t>απαιτεί την </a:t>
            </a:r>
            <a:r>
              <a:rPr lang="el-GR" sz="1600" b="1" dirty="0" smtClean="0"/>
              <a:t>επέκταση </a:t>
            </a:r>
            <a:r>
              <a:rPr lang="el-GR" sz="1600" b="1" dirty="0"/>
              <a:t>των δικτύων </a:t>
            </a:r>
            <a:r>
              <a:rPr lang="el-GR" sz="1600" dirty="0" smtClean="0"/>
              <a:t>σε </a:t>
            </a:r>
            <a:r>
              <a:rPr lang="el-GR" sz="1600" dirty="0"/>
              <a:t>επίπεδο γειτονιάς. </a:t>
            </a:r>
            <a:endParaRPr lang="el-GR" sz="1600" dirty="0" smtClean="0"/>
          </a:p>
          <a:p>
            <a:pPr lvl="0" algn="l">
              <a:spcBef>
                <a:spcPts val="500"/>
              </a:spcBef>
            </a:pPr>
            <a:r>
              <a:rPr lang="el-GR" sz="1600" dirty="0" smtClean="0"/>
              <a:t>Η </a:t>
            </a:r>
            <a:r>
              <a:rPr lang="el-GR" sz="1600" b="1" dirty="0"/>
              <a:t>VDSL2 </a:t>
            </a:r>
            <a:r>
              <a:rPr lang="el-GR" sz="1600" dirty="0"/>
              <a:t>είναι </a:t>
            </a:r>
            <a:r>
              <a:rPr lang="el-GR" sz="1600" dirty="0" smtClean="0"/>
              <a:t>η </a:t>
            </a:r>
            <a:r>
              <a:rPr lang="el-GR" sz="1600" dirty="0" smtClean="0"/>
              <a:t>τεχνολογία </a:t>
            </a:r>
            <a:r>
              <a:rPr lang="el-GR" sz="1600" dirty="0"/>
              <a:t>αιχμής στην οικογένεια των </a:t>
            </a:r>
            <a:r>
              <a:rPr lang="en-US" sz="1600" dirty="0" err="1"/>
              <a:t>xDSL</a:t>
            </a:r>
            <a:r>
              <a:rPr lang="el-GR" sz="1600" dirty="0"/>
              <a:t> τεχνολογιών. </a:t>
            </a:r>
            <a:endParaRPr lang="el-GR" sz="1600" dirty="0" smtClean="0"/>
          </a:p>
          <a:p>
            <a:pPr lvl="0" algn="l">
              <a:spcBef>
                <a:spcPts val="500"/>
              </a:spcBef>
            </a:pPr>
            <a:r>
              <a:rPr lang="el-GR" sz="1600" dirty="0" smtClean="0"/>
              <a:t>Αξιοποιεί </a:t>
            </a:r>
            <a:r>
              <a:rPr lang="el-GR" sz="1600" dirty="0"/>
              <a:t>μεγαλύτερο μέρος του φάσματος από τη VDSL και μπορεί να παρέχει ταχύτητες μέχρι και </a:t>
            </a:r>
            <a:r>
              <a:rPr lang="el-GR" sz="1600" b="1" dirty="0"/>
              <a:t>100 </a:t>
            </a:r>
            <a:r>
              <a:rPr lang="el-GR" sz="1600" b="1" dirty="0" err="1"/>
              <a:t>Mbps</a:t>
            </a:r>
            <a:r>
              <a:rPr lang="el-GR" sz="1600" b="1" dirty="0"/>
              <a:t> συμμετρικά </a:t>
            </a:r>
            <a:r>
              <a:rPr lang="el-GR" sz="1600" dirty="0"/>
              <a:t>σε πολύ μικρές αποστάσεις, αλλά και πιο χαμηλές ταχύτητες σε αποστάσεις μεγαλύτερες από αυτές της VDSL (μέχρι 2,4 </a:t>
            </a:r>
            <a:r>
              <a:rPr lang="el-GR" sz="1600" dirty="0" err="1"/>
              <a:t>km</a:t>
            </a:r>
            <a:r>
              <a:rPr lang="el-GR" sz="1600" dirty="0"/>
              <a:t>). </a:t>
            </a:r>
            <a:endParaRPr lang="el-GR" sz="1600" dirty="0" smtClean="0"/>
          </a:p>
          <a:p>
            <a:pPr lvl="0" algn="l">
              <a:spcBef>
                <a:spcPts val="500"/>
              </a:spcBef>
            </a:pPr>
            <a:r>
              <a:rPr lang="el-GR" sz="1600" dirty="0" smtClean="0"/>
              <a:t>Σε </a:t>
            </a:r>
            <a:r>
              <a:rPr lang="el-GR" sz="1600" dirty="0"/>
              <a:t>μεγαλύτερες αποστάσεις, η </a:t>
            </a:r>
            <a:r>
              <a:rPr lang="en-US" sz="1600" dirty="0"/>
              <a:t>VDSL</a:t>
            </a:r>
            <a:r>
              <a:rPr lang="el-GR" sz="1600" dirty="0"/>
              <a:t>2 υστερεί των τεχνολογιών </a:t>
            </a:r>
            <a:r>
              <a:rPr lang="en-US" sz="1600" dirty="0"/>
              <a:t>ADSL</a:t>
            </a:r>
            <a:r>
              <a:rPr lang="el-GR" sz="1600" dirty="0"/>
              <a:t>2/2+. </a:t>
            </a:r>
            <a:endParaRPr lang="el-GR" sz="1600" dirty="0" smtClean="0"/>
          </a:p>
          <a:p>
            <a:pPr lvl="0" algn="l">
              <a:spcBef>
                <a:spcPts val="500"/>
              </a:spcBef>
            </a:pPr>
            <a:r>
              <a:rPr lang="el-GR" sz="1600" dirty="0" smtClean="0"/>
              <a:t>Η σημαντικότερη </a:t>
            </a:r>
            <a:r>
              <a:rPr lang="el-GR" sz="1600" dirty="0"/>
              <a:t>διαφορά μεταξύ </a:t>
            </a:r>
            <a:r>
              <a:rPr lang="en-US" sz="1600" dirty="0"/>
              <a:t>VDSL</a:t>
            </a:r>
            <a:r>
              <a:rPr lang="el-GR" sz="1600" dirty="0"/>
              <a:t>2 και </a:t>
            </a:r>
            <a:r>
              <a:rPr lang="en-US" sz="1600" dirty="0"/>
              <a:t>ADSL</a:t>
            </a:r>
            <a:r>
              <a:rPr lang="el-GR" sz="1600" dirty="0"/>
              <a:t> είναι ότι η πρώτη χρησιμοποιεί ως τεχνολογία πολυπλεξίας το </a:t>
            </a:r>
            <a:r>
              <a:rPr lang="en-US" sz="1600" b="1" u="sng" dirty="0">
                <a:hlinkClick r:id="rId2"/>
              </a:rPr>
              <a:t>Ethernet</a:t>
            </a:r>
            <a:r>
              <a:rPr lang="el-GR" sz="1600" b="1" u="sng" dirty="0">
                <a:hlinkClick r:id="rId2"/>
              </a:rPr>
              <a:t> </a:t>
            </a:r>
            <a:r>
              <a:rPr lang="el-GR" sz="1600" u="sng" dirty="0">
                <a:hlinkClick r:id="rId2"/>
              </a:rPr>
              <a:t>στο πρώτο μίλι</a:t>
            </a:r>
            <a:r>
              <a:rPr lang="el-GR" sz="1600" b="1" dirty="0"/>
              <a:t> </a:t>
            </a:r>
            <a:r>
              <a:rPr lang="el-GR" sz="1600" dirty="0"/>
              <a:t>(Ethernet in the First </a:t>
            </a:r>
            <a:r>
              <a:rPr lang="el-GR" sz="1600" dirty="0" err="1"/>
              <a:t>Mile</a:t>
            </a:r>
            <a:r>
              <a:rPr lang="el-GR" sz="1600" dirty="0"/>
              <a:t>). </a:t>
            </a:r>
            <a:endParaRPr lang="el-GR" sz="1600" dirty="0" smtClean="0"/>
          </a:p>
          <a:p>
            <a:pPr lvl="0" algn="l">
              <a:spcBef>
                <a:spcPts val="500"/>
              </a:spcBef>
            </a:pPr>
            <a:r>
              <a:rPr lang="el-GR" sz="1600" dirty="0" smtClean="0"/>
              <a:t>Η </a:t>
            </a:r>
            <a:r>
              <a:rPr lang="el-GR" sz="1600" dirty="0"/>
              <a:t>κατάργηση της τεχνολογίας </a:t>
            </a:r>
            <a:r>
              <a:rPr lang="en-US" sz="1600" u="sng" dirty="0">
                <a:hlinkClick r:id="rId3"/>
              </a:rPr>
              <a:t>Asynchronous</a:t>
            </a:r>
            <a:r>
              <a:rPr lang="el-GR" sz="1600" u="sng" dirty="0">
                <a:hlinkClick r:id="rId3"/>
              </a:rPr>
              <a:t> Τ</a:t>
            </a:r>
            <a:r>
              <a:rPr lang="en-US" sz="1600" u="sng" dirty="0" err="1">
                <a:hlinkClick r:id="rId3"/>
              </a:rPr>
              <a:t>ranfer</a:t>
            </a:r>
            <a:r>
              <a:rPr lang="el-GR" sz="1600" u="sng" dirty="0">
                <a:hlinkClick r:id="rId3"/>
              </a:rPr>
              <a:t> Μ</a:t>
            </a:r>
            <a:r>
              <a:rPr lang="en-US" sz="1600" u="sng" dirty="0"/>
              <a:t>ode</a:t>
            </a:r>
            <a:r>
              <a:rPr lang="en-US" sz="1600" dirty="0"/>
              <a:t> </a:t>
            </a:r>
            <a:r>
              <a:rPr lang="el-GR" sz="1600" dirty="0"/>
              <a:t>(ATM) </a:t>
            </a:r>
            <a:r>
              <a:rPr lang="el-GR" sz="1600" dirty="0" smtClean="0"/>
              <a:t>σημαίνει </a:t>
            </a:r>
            <a:r>
              <a:rPr lang="el-GR" sz="1600" dirty="0"/>
              <a:t>ότι η αρχιτεκτονική πρόσβασης μπορεί να απλοποιηθεί σε μια «σημείο προς σημείο» αρχιτεκτονική </a:t>
            </a:r>
            <a:r>
              <a:rPr lang="en-US" sz="1600" dirty="0" smtClean="0"/>
              <a:t>Ethernet</a:t>
            </a:r>
            <a:r>
              <a:rPr lang="el-GR" sz="1600" dirty="0"/>
              <a:t>, που χρησιμοποιεί </a:t>
            </a:r>
            <a:r>
              <a:rPr lang="en-US" sz="1600" dirty="0" smtClean="0"/>
              <a:t>VLANs</a:t>
            </a:r>
            <a:r>
              <a:rPr lang="el-GR" sz="1600" dirty="0" smtClean="0"/>
              <a:t> ως</a:t>
            </a:r>
            <a:r>
              <a:rPr lang="en-US" sz="1600" dirty="0" smtClean="0"/>
              <a:t> </a:t>
            </a:r>
            <a:r>
              <a:rPr lang="en-US" sz="1600" dirty="0" err="1" smtClean="0"/>
              <a:t>QoS</a:t>
            </a:r>
            <a:r>
              <a:rPr lang="en-US" sz="1600" dirty="0" smtClean="0"/>
              <a:t> </a:t>
            </a:r>
            <a:r>
              <a:rPr lang="el-GR" sz="1600" dirty="0" smtClean="0"/>
              <a:t>σε </a:t>
            </a:r>
            <a:r>
              <a:rPr lang="el-GR" sz="1600" dirty="0" smtClean="0"/>
              <a:t>όλο </a:t>
            </a:r>
            <a:r>
              <a:rPr lang="el-GR" sz="1600" dirty="0" smtClean="0"/>
              <a:t>το </a:t>
            </a:r>
            <a:r>
              <a:rPr lang="el-GR" sz="1600" dirty="0"/>
              <a:t>δίκτυο πρόσβασης. </a:t>
            </a:r>
            <a:endParaRPr lang="el-GR" sz="1600" dirty="0" smtClean="0"/>
          </a:p>
          <a:p>
            <a:pPr lvl="0" algn="l">
              <a:spcBef>
                <a:spcPts val="500"/>
              </a:spcBef>
            </a:pPr>
            <a:r>
              <a:rPr lang="el-GR" sz="1600" dirty="0" smtClean="0"/>
              <a:t>Η </a:t>
            </a:r>
            <a:r>
              <a:rPr lang="el-GR" sz="1600" dirty="0"/>
              <a:t>απλουστευμένη δομή του δικτύου επιτρέπει την τεχνολογία μεταγωγής πακέτου, καθώς και υπηρεσίες με </a:t>
            </a:r>
            <a:r>
              <a:rPr lang="el-GR" sz="1600" b="1" u="sng" dirty="0" smtClean="0">
                <a:hlinkClick r:id="rId4"/>
              </a:rPr>
              <a:t>επίπεδο </a:t>
            </a:r>
            <a:r>
              <a:rPr lang="el-GR" sz="1600" b="1" u="sng" dirty="0">
                <a:hlinkClick r:id="rId4"/>
              </a:rPr>
              <a:t>ποιότητας υπηρεσίας</a:t>
            </a:r>
            <a:r>
              <a:rPr lang="el-GR" sz="1600" b="1" dirty="0"/>
              <a:t> </a:t>
            </a:r>
            <a:r>
              <a:rPr lang="el-GR" sz="1600" dirty="0"/>
              <a:t> (Quality of </a:t>
            </a:r>
            <a:r>
              <a:rPr lang="el-GR" sz="1600" dirty="0" err="1"/>
              <a:t>Service</a:t>
            </a:r>
            <a:r>
              <a:rPr lang="el-GR" sz="1600" dirty="0"/>
              <a:t> / </a:t>
            </a:r>
            <a:r>
              <a:rPr lang="el-GR" sz="1600" dirty="0" err="1"/>
              <a:t>QoS</a:t>
            </a:r>
            <a:r>
              <a:rPr lang="el-GR" sz="1600" dirty="0" smtClean="0"/>
              <a:t>).</a:t>
            </a:r>
            <a:endParaRPr lang="el-GR" sz="1600" dirty="0"/>
          </a:p>
        </p:txBody>
      </p:sp>
    </p:spTree>
    <p:extLst>
      <p:ext uri="{BB962C8B-B14F-4D97-AF65-F5344CB8AC3E}">
        <p14:creationId xmlns:p14="http://schemas.microsoft.com/office/powerpoint/2010/main" val="2361437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2800" dirty="0"/>
              <a:t>Πίνακας προτύπων της οικογένειας </a:t>
            </a:r>
            <a:r>
              <a:rPr lang="en-US" sz="2800" dirty="0" err="1" smtClean="0"/>
              <a:t>xDSL</a:t>
            </a:r>
            <a:endParaRPr lang="en-US" altLang="el-GR" sz="2800" b="1" dirty="0" smtClean="0">
              <a:cs typeface="Cambria Math" pitchFamily="18" charset="0"/>
            </a:endParaRPr>
          </a:p>
        </p:txBody>
      </p:sp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43060817"/>
              </p:ext>
            </p:extLst>
          </p:nvPr>
        </p:nvGraphicFramePr>
        <p:xfrm>
          <a:off x="467544" y="1844824"/>
          <a:ext cx="8208912" cy="3672411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2911031">
                  <a:extLst>
                    <a:ext uri="{9D8B030D-6E8A-4147-A177-3AD203B41FA5}">
                      <a16:colId xmlns:a16="http://schemas.microsoft.com/office/drawing/2014/main" val="3197288873"/>
                    </a:ext>
                  </a:extLst>
                </a:gridCol>
                <a:gridCol w="1261061">
                  <a:extLst>
                    <a:ext uri="{9D8B030D-6E8A-4147-A177-3AD203B41FA5}">
                      <a16:colId xmlns:a16="http://schemas.microsoft.com/office/drawing/2014/main" val="3299517881"/>
                    </a:ext>
                  </a:extLst>
                </a:gridCol>
                <a:gridCol w="1261951">
                  <a:extLst>
                    <a:ext uri="{9D8B030D-6E8A-4147-A177-3AD203B41FA5}">
                      <a16:colId xmlns:a16="http://schemas.microsoft.com/office/drawing/2014/main" val="3865301000"/>
                    </a:ext>
                  </a:extLst>
                </a:gridCol>
                <a:gridCol w="2774869">
                  <a:extLst>
                    <a:ext uri="{9D8B030D-6E8A-4147-A177-3AD203B41FA5}">
                      <a16:colId xmlns:a16="http://schemas.microsoft.com/office/drawing/2014/main" val="2632287886"/>
                    </a:ext>
                  </a:extLst>
                </a:gridCol>
              </a:tblGrid>
              <a:tr h="6538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Οικογένει</a:t>
                      </a:r>
                      <a:r>
                        <a:rPr lang="en-US" sz="1600" dirty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α</a:t>
                      </a:r>
                      <a:endParaRPr lang="el-GR" sz="1600" dirty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Πρότυ</a:t>
                      </a:r>
                      <a:r>
                        <a:rPr lang="en-US" sz="1600" dirty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πο </a:t>
                      </a:r>
                      <a:r>
                        <a:rPr lang="el-GR" sz="1600" dirty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ITU</a:t>
                      </a:r>
                      <a:endParaRPr lang="el-GR" sz="1600" dirty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Έτος </a:t>
                      </a:r>
                      <a:r>
                        <a:rPr lang="el-GR" sz="160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τ</a:t>
                      </a:r>
                      <a:r>
                        <a:rPr lang="en-US" sz="160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υποποίησης</a:t>
                      </a:r>
                      <a:endParaRPr lang="el-GR" sz="160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Μέγιστη </a:t>
                      </a:r>
                      <a:r>
                        <a:rPr lang="el-GR" sz="160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τ</a:t>
                      </a:r>
                      <a:r>
                        <a:rPr lang="en-US" sz="160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αχύτητα</a:t>
                      </a:r>
                      <a:endParaRPr lang="el-GR" sz="160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extLst>
                  <a:ext uri="{0D108BD9-81ED-4DB2-BD59-A6C34878D82A}">
                    <a16:rowId xmlns:a16="http://schemas.microsoft.com/office/drawing/2014/main" val="2741346557"/>
                  </a:ext>
                </a:extLst>
              </a:tr>
              <a:tr h="3868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ADSL</a:t>
                      </a:r>
                      <a:endParaRPr lang="el-GR" sz="160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G.992.1</a:t>
                      </a:r>
                      <a:endParaRPr lang="el-GR" sz="1600" dirty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1999</a:t>
                      </a:r>
                      <a:endParaRPr lang="el-GR" sz="160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7 Mbps down - 800 </a:t>
                      </a:r>
                      <a:r>
                        <a:rPr lang="el-GR" sz="160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Κ</a:t>
                      </a:r>
                      <a:r>
                        <a:rPr lang="en-US" sz="160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bps up</a:t>
                      </a:r>
                      <a:endParaRPr lang="el-GR" sz="160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extLst>
                  <a:ext uri="{0D108BD9-81ED-4DB2-BD59-A6C34878D82A}">
                    <a16:rowId xmlns:a16="http://schemas.microsoft.com/office/drawing/2014/main" val="650219499"/>
                  </a:ext>
                </a:extLst>
              </a:tr>
              <a:tr h="3868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ADSL2</a:t>
                      </a:r>
                      <a:endParaRPr lang="el-GR" sz="160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G.992.3</a:t>
                      </a:r>
                      <a:endParaRPr lang="el-GR" sz="160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2002</a:t>
                      </a:r>
                      <a:endParaRPr lang="el-GR" sz="160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8 Mb/s down - 1 Mbps up</a:t>
                      </a:r>
                      <a:endParaRPr lang="el-GR" sz="160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extLst>
                  <a:ext uri="{0D108BD9-81ED-4DB2-BD59-A6C34878D82A}">
                    <a16:rowId xmlns:a16="http://schemas.microsoft.com/office/drawing/2014/main" val="3534319786"/>
                  </a:ext>
                </a:extLst>
              </a:tr>
              <a:tr h="3868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ADSL2plus</a:t>
                      </a:r>
                      <a:endParaRPr lang="el-GR" sz="1600" dirty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G.992.5</a:t>
                      </a:r>
                      <a:endParaRPr lang="el-GR" sz="1600" dirty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2003</a:t>
                      </a:r>
                      <a:endParaRPr lang="el-GR" sz="160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24 Mbps down - </a:t>
                      </a:r>
                      <a:r>
                        <a:rPr lang="el-GR" sz="160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1 Mbps up</a:t>
                      </a:r>
                      <a:endParaRPr lang="el-GR" sz="160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extLst>
                  <a:ext uri="{0D108BD9-81ED-4DB2-BD59-A6C34878D82A}">
                    <a16:rowId xmlns:a16="http://schemas.microsoft.com/office/drawing/2014/main" val="2091540004"/>
                  </a:ext>
                </a:extLst>
              </a:tr>
              <a:tr h="3868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600" dirty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SHDSL (</a:t>
                      </a:r>
                      <a:r>
                        <a:rPr lang="en-US" sz="1600" dirty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ανα</a:t>
                      </a:r>
                      <a:r>
                        <a:rPr lang="en-US" sz="1600" dirty="0" err="1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νέωση</a:t>
                      </a:r>
                      <a:r>
                        <a:rPr lang="el-GR" sz="1600" dirty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 2003)</a:t>
                      </a:r>
                      <a:endParaRPr lang="el-GR" sz="1600" dirty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G.991.2</a:t>
                      </a:r>
                      <a:endParaRPr lang="el-GR" sz="160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2003</a:t>
                      </a:r>
                      <a:endParaRPr lang="el-GR" sz="160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5.6 Mbps up/down</a:t>
                      </a:r>
                      <a:endParaRPr lang="el-GR" sz="160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extLst>
                  <a:ext uri="{0D108BD9-81ED-4DB2-BD59-A6C34878D82A}">
                    <a16:rowId xmlns:a16="http://schemas.microsoft.com/office/drawing/2014/main" val="3089354064"/>
                  </a:ext>
                </a:extLst>
              </a:tr>
              <a:tr h="3868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600" dirty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VDSL</a:t>
                      </a:r>
                      <a:endParaRPr lang="el-GR" sz="1600" dirty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G.993.1</a:t>
                      </a:r>
                      <a:endParaRPr lang="el-GR" sz="160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2004</a:t>
                      </a:r>
                      <a:endParaRPr lang="el-GR" sz="160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55 Mbps down - 15 Mbps up</a:t>
                      </a:r>
                      <a:endParaRPr lang="el-GR" sz="160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extLst>
                  <a:ext uri="{0D108BD9-81ED-4DB2-BD59-A6C34878D82A}">
                    <a16:rowId xmlns:a16="http://schemas.microsoft.com/office/drawing/2014/main" val="2369445498"/>
                  </a:ext>
                </a:extLst>
              </a:tr>
              <a:tr h="5421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600" dirty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VDSL2 -12 </a:t>
                      </a:r>
                      <a:r>
                        <a:rPr lang="el-GR" sz="1600" dirty="0" err="1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MHz</a:t>
                      </a:r>
                      <a:r>
                        <a:rPr lang="el-GR" sz="1600" dirty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/>
                      </a:r>
                      <a:br>
                        <a:rPr lang="el-GR" sz="1600" dirty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</a:br>
                      <a:r>
                        <a:rPr lang="el-GR" sz="1600" dirty="0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μ</a:t>
                      </a:r>
                      <a:r>
                        <a:rPr lang="en-US" sz="1600" dirty="0" err="1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εγάλης</a:t>
                      </a:r>
                      <a:r>
                        <a:rPr lang="en-US" sz="1600" dirty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 απ</a:t>
                      </a:r>
                      <a:r>
                        <a:rPr lang="en-US" sz="1600" dirty="0" err="1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όστ</a:t>
                      </a:r>
                      <a:r>
                        <a:rPr lang="en-US" sz="1600" dirty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ασης</a:t>
                      </a:r>
                      <a:endParaRPr lang="el-GR" sz="1600" dirty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G.993.2</a:t>
                      </a:r>
                      <a:endParaRPr lang="el-GR" sz="160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2005</a:t>
                      </a:r>
                      <a:endParaRPr lang="el-GR" sz="160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55 Mbps down - 30 Mbps up</a:t>
                      </a:r>
                      <a:endParaRPr lang="el-GR" sz="160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extLst>
                  <a:ext uri="{0D108BD9-81ED-4DB2-BD59-A6C34878D82A}">
                    <a16:rowId xmlns:a16="http://schemas.microsoft.com/office/drawing/2014/main" val="1448657200"/>
                  </a:ext>
                </a:extLst>
              </a:tr>
              <a:tr h="5421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600" dirty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VDSL2 - 30 </a:t>
                      </a:r>
                      <a:r>
                        <a:rPr lang="el-GR" sz="1600" dirty="0" err="1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MHz</a:t>
                      </a:r>
                      <a:r>
                        <a:rPr lang="el-GR" sz="1600" dirty="0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/>
                      </a:r>
                      <a:br>
                        <a:rPr lang="el-GR" sz="1600" dirty="0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</a:br>
                      <a:r>
                        <a:rPr lang="el-GR" sz="1600" dirty="0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μ</a:t>
                      </a:r>
                      <a:r>
                        <a:rPr lang="en-US" sz="1600" dirty="0" err="1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ικρής</a:t>
                      </a:r>
                      <a:r>
                        <a:rPr lang="en-US" sz="1600" dirty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 απ</a:t>
                      </a:r>
                      <a:r>
                        <a:rPr lang="en-US" sz="1600" dirty="0" err="1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όστ</a:t>
                      </a:r>
                      <a:r>
                        <a:rPr lang="en-US" sz="1600" dirty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ασης</a:t>
                      </a:r>
                      <a:endParaRPr lang="el-GR" sz="1600" dirty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G.993.2</a:t>
                      </a:r>
                      <a:endParaRPr lang="el-GR" sz="160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2005</a:t>
                      </a:r>
                      <a:endParaRPr lang="el-GR" sz="160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600" dirty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100 </a:t>
                      </a:r>
                      <a:r>
                        <a:rPr lang="el-GR" sz="1600" dirty="0" err="1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Mbps</a:t>
                      </a:r>
                      <a:r>
                        <a:rPr lang="el-GR" sz="1600" dirty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 </a:t>
                      </a:r>
                      <a:r>
                        <a:rPr lang="el-GR" sz="1600" dirty="0" err="1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up</a:t>
                      </a:r>
                      <a:r>
                        <a:rPr lang="el-GR" sz="1600" dirty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/</a:t>
                      </a:r>
                      <a:r>
                        <a:rPr lang="el-GR" sz="1600" dirty="0" err="1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down</a:t>
                      </a:r>
                      <a:endParaRPr lang="el-GR" sz="1600" dirty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extLst>
                  <a:ext uri="{0D108BD9-81ED-4DB2-BD59-A6C34878D82A}">
                    <a16:rowId xmlns:a16="http://schemas.microsoft.com/office/drawing/2014/main" val="33998914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71658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altLang="el-GR" b="1" dirty="0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Δίκτυα Οπτικών Ινών</a:t>
            </a:r>
            <a:endParaRPr lang="en-US" altLang="el-GR" b="1" dirty="0" smtClean="0"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</p:txBody>
      </p:sp>
      <p:sp>
        <p:nvSpPr>
          <p:cNvPr id="4099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>
              <a:spcBef>
                <a:spcPts val="400"/>
              </a:spcBef>
              <a:spcAft>
                <a:spcPts val="400"/>
              </a:spcAft>
            </a:pPr>
            <a:r>
              <a:rPr lang="el-GR" sz="1800" u="sng" dirty="0" smtClean="0">
                <a:hlinkClick r:id="rId2"/>
              </a:rPr>
              <a:t>Οπτικές </a:t>
            </a:r>
            <a:r>
              <a:rPr lang="el-GR" sz="1800" u="sng" dirty="0">
                <a:hlinkClick r:id="rId2"/>
              </a:rPr>
              <a:t>ίνες</a:t>
            </a:r>
            <a:r>
              <a:rPr lang="el-GR" sz="1800" dirty="0"/>
              <a:t> (</a:t>
            </a:r>
            <a:r>
              <a:rPr lang="el-GR" sz="1800" dirty="0" err="1"/>
              <a:t>Optical</a:t>
            </a:r>
            <a:r>
              <a:rPr lang="el-GR" sz="1800" dirty="0"/>
              <a:t> </a:t>
            </a:r>
            <a:r>
              <a:rPr lang="el-GR" sz="1800" dirty="0" err="1"/>
              <a:t>Fibers</a:t>
            </a:r>
            <a:r>
              <a:rPr lang="el-GR" sz="1800" dirty="0" smtClean="0"/>
              <a:t>): </a:t>
            </a:r>
            <a:r>
              <a:rPr lang="el-GR" sz="1800" dirty="0"/>
              <a:t>αποτελούν ένα μέσο μετάδοσης με </a:t>
            </a:r>
            <a:r>
              <a:rPr lang="el-GR" sz="1800" dirty="0" smtClean="0"/>
              <a:t>άφθονο </a:t>
            </a:r>
            <a:r>
              <a:rPr lang="el-GR" sz="1800" dirty="0"/>
              <a:t>εύρος ζώνης, </a:t>
            </a:r>
            <a:r>
              <a:rPr lang="el-GR" sz="1800" dirty="0" smtClean="0"/>
              <a:t>μικρή </a:t>
            </a:r>
            <a:r>
              <a:rPr lang="el-GR" sz="1800" dirty="0"/>
              <a:t>απώλεια ισχύος και </a:t>
            </a:r>
            <a:r>
              <a:rPr lang="el-GR" sz="1800" dirty="0" smtClean="0"/>
              <a:t>αναισθησία σε ηλεκτρομαγνητικές </a:t>
            </a:r>
            <a:r>
              <a:rPr lang="el-GR" sz="1800" dirty="0"/>
              <a:t>παρεμβολές. </a:t>
            </a:r>
            <a:endParaRPr lang="el-GR" sz="1800" dirty="0" smtClean="0"/>
          </a:p>
          <a:p>
            <a:pPr algn="l">
              <a:spcBef>
                <a:spcPts val="400"/>
              </a:spcBef>
              <a:spcAft>
                <a:spcPts val="400"/>
              </a:spcAft>
            </a:pPr>
            <a:r>
              <a:rPr lang="el-GR" sz="1800" dirty="0" smtClean="0"/>
              <a:t>Μεταδίδουν </a:t>
            </a:r>
            <a:r>
              <a:rPr lang="el-GR" sz="1800" dirty="0"/>
              <a:t>την ψηφιακή πληροφορία σε μορφή παλμών φωτός, οι οποίοι παράγονται είτε από </a:t>
            </a:r>
            <a:r>
              <a:rPr lang="el-GR" sz="1800" u="sng" dirty="0">
                <a:hlinkClick r:id="rId3"/>
              </a:rPr>
              <a:t>διόδους </a:t>
            </a:r>
            <a:r>
              <a:rPr lang="en-US" sz="1800" u="sng" dirty="0">
                <a:hlinkClick r:id="rId3"/>
              </a:rPr>
              <a:t>Led</a:t>
            </a:r>
            <a:r>
              <a:rPr lang="en-US" sz="1800" dirty="0"/>
              <a:t> </a:t>
            </a:r>
            <a:r>
              <a:rPr lang="el-GR" sz="1800" dirty="0" smtClean="0"/>
              <a:t>είτε </a:t>
            </a:r>
            <a:r>
              <a:rPr lang="el-GR" sz="1800" dirty="0"/>
              <a:t>από </a:t>
            </a:r>
            <a:r>
              <a:rPr lang="el-GR" sz="1800" u="sng" dirty="0">
                <a:hlinkClick r:id="rId4"/>
              </a:rPr>
              <a:t>συστήματα </a:t>
            </a:r>
            <a:r>
              <a:rPr lang="el-GR" sz="1800" u="sng" dirty="0" err="1" smtClean="0">
                <a:hlinkClick r:id="rId4"/>
              </a:rPr>
              <a:t>Laser</a:t>
            </a:r>
            <a:r>
              <a:rPr lang="el-GR" sz="1800" dirty="0" smtClean="0"/>
              <a:t>, </a:t>
            </a:r>
            <a:r>
              <a:rPr lang="el-GR" sz="1800" dirty="0"/>
              <a:t>σε απόσταση μεγαλύτερη των </a:t>
            </a:r>
            <a:r>
              <a:rPr lang="el-GR" sz="1800" b="1" dirty="0"/>
              <a:t>50 </a:t>
            </a:r>
            <a:r>
              <a:rPr lang="en-US" sz="1800" b="1" dirty="0"/>
              <a:t>km</a:t>
            </a:r>
            <a:r>
              <a:rPr lang="el-GR" sz="1800" dirty="0"/>
              <a:t>. </a:t>
            </a:r>
            <a:endParaRPr lang="el-GR" sz="1800" dirty="0" smtClean="0"/>
          </a:p>
          <a:p>
            <a:pPr algn="l">
              <a:spcBef>
                <a:spcPts val="400"/>
              </a:spcBef>
              <a:spcAft>
                <a:spcPts val="400"/>
              </a:spcAft>
            </a:pPr>
            <a:r>
              <a:rPr lang="el-GR" sz="1800" dirty="0" smtClean="0"/>
              <a:t>Είναι </a:t>
            </a:r>
            <a:r>
              <a:rPr lang="el-GR" sz="1800" dirty="0"/>
              <a:t>κατασκευασμένες από πλαστικό ή από γυαλί (πρώτη ύλη το πυρίτιο) και έχουν διάμετρο μικρότερη των 8 </a:t>
            </a:r>
            <a:r>
              <a:rPr lang="el-GR" sz="1800" dirty="0" err="1"/>
              <a:t>μm</a:t>
            </a:r>
            <a:r>
              <a:rPr lang="el-GR" sz="1800" dirty="0"/>
              <a:t>. </a:t>
            </a:r>
            <a:endParaRPr lang="el-GR" sz="1800" dirty="0" smtClean="0"/>
          </a:p>
          <a:p>
            <a:pPr algn="l">
              <a:spcBef>
                <a:spcPts val="400"/>
              </a:spcBef>
              <a:spcAft>
                <a:spcPts val="400"/>
              </a:spcAft>
            </a:pPr>
            <a:r>
              <a:rPr lang="el-GR" sz="1800" dirty="0" smtClean="0"/>
              <a:t>Στο κέντρο τους βρίσκεται ο </a:t>
            </a:r>
            <a:r>
              <a:rPr lang="el-GR" sz="1800" b="1" dirty="0" smtClean="0"/>
              <a:t>πυρήνας</a:t>
            </a:r>
            <a:r>
              <a:rPr lang="el-GR" sz="1800" dirty="0"/>
              <a:t>, μέσω του οποίου μεταδίδεται το οπτικό σήμα. Όσο πιο στενός είναι ο πυρήνας, τόσο πιο γρήγορα μεταφέρεται η ακτίνα φωτός</a:t>
            </a:r>
            <a:r>
              <a:rPr lang="el-GR" sz="1800" dirty="0" smtClean="0"/>
              <a:t>.</a:t>
            </a:r>
          </a:p>
          <a:p>
            <a:pPr algn="l">
              <a:spcBef>
                <a:spcPts val="400"/>
              </a:spcBef>
              <a:spcAft>
                <a:spcPts val="400"/>
              </a:spcAft>
            </a:pPr>
            <a:r>
              <a:rPr lang="el-GR" sz="1800" dirty="0" smtClean="0"/>
              <a:t>Ο </a:t>
            </a:r>
            <a:r>
              <a:rPr lang="el-GR" sz="1800" dirty="0"/>
              <a:t>πυρήνας περιβάλλεται από στρώμα γυάλινης επικάλυψης, η οποία </a:t>
            </a:r>
            <a:r>
              <a:rPr lang="el-GR" sz="1800" dirty="0" smtClean="0"/>
              <a:t>εμποδίζει το οπτικό σήμα </a:t>
            </a:r>
            <a:r>
              <a:rPr lang="el-GR" sz="1800" dirty="0"/>
              <a:t>να διασκορπιστεί και να χάσει την ισχύ του. </a:t>
            </a:r>
            <a:endParaRPr lang="el-GR" sz="1800" dirty="0" smtClean="0"/>
          </a:p>
          <a:p>
            <a:pPr algn="l">
              <a:spcBef>
                <a:spcPts val="400"/>
              </a:spcBef>
              <a:spcAft>
                <a:spcPts val="400"/>
              </a:spcAft>
            </a:pPr>
            <a:r>
              <a:rPr lang="el-GR" sz="1800" dirty="0" smtClean="0"/>
              <a:t>Η </a:t>
            </a:r>
            <a:r>
              <a:rPr lang="el-GR" sz="1800" dirty="0"/>
              <a:t>επικάλυψη περιβάλλεται από το εξωτερικό προστατευτικό υλικό. </a:t>
            </a:r>
            <a:endParaRPr lang="el-GR" sz="1800" dirty="0" smtClean="0"/>
          </a:p>
          <a:p>
            <a:pPr algn="l">
              <a:spcBef>
                <a:spcPts val="400"/>
              </a:spcBef>
              <a:spcAft>
                <a:spcPts val="400"/>
              </a:spcAft>
            </a:pPr>
            <a:r>
              <a:rPr lang="el-GR" sz="1800" dirty="0" smtClean="0"/>
              <a:t>Συγκεντρώνονται σε δέσμες </a:t>
            </a:r>
            <a:r>
              <a:rPr lang="el-GR" sz="1800" dirty="0"/>
              <a:t>και να </a:t>
            </a:r>
            <a:r>
              <a:rPr lang="el-GR" sz="1800" dirty="0" smtClean="0"/>
              <a:t>σχηματίζουν </a:t>
            </a:r>
            <a:r>
              <a:rPr lang="el-GR" sz="1800" dirty="0"/>
              <a:t>οπτικά καλώδια, με δεκάδες ή/και εκατοντάδες οπτικές ίνες</a:t>
            </a:r>
            <a:r>
              <a:rPr lang="el-GR" sz="1800" dirty="0" smtClean="0"/>
              <a:t>.</a:t>
            </a:r>
          </a:p>
          <a:p>
            <a:pPr algn="l">
              <a:spcBef>
                <a:spcPts val="400"/>
              </a:spcBef>
              <a:spcAft>
                <a:spcPts val="400"/>
              </a:spcAft>
            </a:pPr>
            <a:r>
              <a:rPr lang="el-GR" sz="1800" dirty="0" smtClean="0"/>
              <a:t>Οι </a:t>
            </a:r>
            <a:r>
              <a:rPr lang="el-GR" sz="1800" dirty="0" smtClean="0"/>
              <a:t>οπτικές ίνες χρησιμοποιούνται </a:t>
            </a:r>
            <a:r>
              <a:rPr lang="el-GR" sz="1800" dirty="0"/>
              <a:t>ευρέως σε δίκτυα επικοινωνιών</a:t>
            </a:r>
            <a:r>
              <a:rPr lang="el-GR" sz="1800" dirty="0" smtClean="0"/>
              <a:t>.</a:t>
            </a:r>
            <a:endParaRPr lang="el-GR" sz="1800" dirty="0"/>
          </a:p>
        </p:txBody>
      </p:sp>
    </p:spTree>
    <p:extLst>
      <p:ext uri="{BB962C8B-B14F-4D97-AF65-F5344CB8AC3E}">
        <p14:creationId xmlns:p14="http://schemas.microsoft.com/office/powerpoint/2010/main" val="1735001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altLang="el-GR" dirty="0">
                <a:cs typeface="Cambria Math" pitchFamily="18" charset="0"/>
              </a:rPr>
              <a:t>Δίκτυα Οπτικών Ινών</a:t>
            </a:r>
            <a:endParaRPr lang="en-US" altLang="el-GR" b="1" dirty="0" smtClean="0"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</p:txBody>
      </p:sp>
      <p:sp>
        <p:nvSpPr>
          <p:cNvPr id="4099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311233" marR="4454" indent="-300098" algn="l">
              <a:spcBef>
                <a:spcPts val="600"/>
              </a:spcBef>
              <a:spcAft>
                <a:spcPts val="600"/>
              </a:spcAft>
              <a:tabLst>
                <a:tab pos="311790" algn="l"/>
              </a:tabLst>
            </a:pPr>
            <a:r>
              <a:rPr lang="el-GR" sz="1800" dirty="0"/>
              <a:t>Η λειτουργία των </a:t>
            </a:r>
            <a:r>
              <a:rPr lang="el-GR" sz="1800" dirty="0" smtClean="0"/>
              <a:t>Ο.Ι. βασίζεται </a:t>
            </a:r>
            <a:r>
              <a:rPr lang="el-GR" sz="1800" dirty="0"/>
              <a:t>στο φαινόμενο της </a:t>
            </a:r>
            <a:r>
              <a:rPr lang="el-GR" sz="1800" b="1" dirty="0"/>
              <a:t>διάθλασης του </a:t>
            </a:r>
            <a:r>
              <a:rPr lang="el-GR" sz="1800" b="1" dirty="0" smtClean="0"/>
              <a:t>φωτός.</a:t>
            </a:r>
            <a:r>
              <a:rPr lang="el-GR" sz="1800" dirty="0" smtClean="0"/>
              <a:t> Όταν </a:t>
            </a:r>
            <a:r>
              <a:rPr lang="el-GR" sz="1800" dirty="0"/>
              <a:t>μια ακτίνα φωτός περνά από κάποιο υλικό σε ένα άλλο, τότε διαθλάται στη διαχωριστική επιφάνεια των δύο υλικών</a:t>
            </a:r>
            <a:r>
              <a:rPr lang="el-GR" sz="1800" dirty="0" smtClean="0"/>
              <a:t>. Για </a:t>
            </a:r>
            <a:r>
              <a:rPr lang="el-GR" sz="1800" dirty="0"/>
              <a:t>γωνίες πρόσπτωσης μεγαλύτερες από μια συγκεκριμένη κρίσιμη τιμή, το φως διαθλάται πίσω στο γυαλί και παγιδεύεται μέσα στην ίνα. </a:t>
            </a:r>
            <a:endParaRPr lang="el-GR" sz="1800" dirty="0" smtClean="0"/>
          </a:p>
          <a:p>
            <a:pPr marL="311233" marR="4454" indent="-300098" algn="l">
              <a:spcBef>
                <a:spcPts val="600"/>
              </a:spcBef>
              <a:spcAft>
                <a:spcPts val="600"/>
              </a:spcAft>
              <a:tabLst>
                <a:tab pos="311790" algn="l"/>
              </a:tabLst>
            </a:pPr>
            <a:r>
              <a:rPr lang="el-GR" sz="1800" dirty="0" smtClean="0"/>
              <a:t>Είναι </a:t>
            </a:r>
            <a:r>
              <a:rPr lang="el-GR" sz="1800" dirty="0"/>
              <a:t>δυνατόν μέσα από την ίδια ίνα να διαδίδονται ταυτόχρονα </a:t>
            </a:r>
            <a:r>
              <a:rPr lang="el-GR" sz="1800" b="1" dirty="0"/>
              <a:t>πολλές ακτίνες</a:t>
            </a:r>
            <a:r>
              <a:rPr lang="el-GR" sz="1800" dirty="0"/>
              <a:t>, αρκεί να στέλνονται με </a:t>
            </a:r>
            <a:r>
              <a:rPr lang="el-GR" sz="1800" b="1" dirty="0"/>
              <a:t>διαφορετικές γωνίες </a:t>
            </a:r>
            <a:r>
              <a:rPr lang="el-GR" sz="1800" b="1" dirty="0" smtClean="0"/>
              <a:t>πρόσπτωσης</a:t>
            </a:r>
            <a:r>
              <a:rPr lang="el-GR" sz="1800" dirty="0" smtClean="0"/>
              <a:t>.</a:t>
            </a:r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l-GR" sz="1800" dirty="0"/>
              <a:t>Οι οπτικές ίνες διακρίνονται σε:</a:t>
            </a:r>
          </a:p>
          <a:p>
            <a:pPr lvl="1" algn="l">
              <a:spcBef>
                <a:spcPts val="600"/>
              </a:spcBef>
              <a:spcAft>
                <a:spcPts val="600"/>
              </a:spcAft>
            </a:pPr>
            <a:r>
              <a:rPr lang="el-GR" sz="1800" b="1" dirty="0" smtClean="0"/>
              <a:t>Μονότροπες</a:t>
            </a:r>
            <a:r>
              <a:rPr lang="el-GR" sz="1800" dirty="0" smtClean="0"/>
              <a:t> </a:t>
            </a:r>
            <a:r>
              <a:rPr lang="el-GR" sz="1800" dirty="0"/>
              <a:t>(</a:t>
            </a:r>
            <a:r>
              <a:rPr lang="en-US" sz="1800" dirty="0"/>
              <a:t>S</a:t>
            </a:r>
            <a:r>
              <a:rPr lang="el-GR" sz="1800" dirty="0" err="1"/>
              <a:t>ingle</a:t>
            </a:r>
            <a:r>
              <a:rPr lang="el-GR" sz="1800" dirty="0"/>
              <a:t> </a:t>
            </a:r>
            <a:r>
              <a:rPr lang="en-US" sz="1800" dirty="0"/>
              <a:t>M</a:t>
            </a:r>
            <a:r>
              <a:rPr lang="el-GR" sz="1800" dirty="0" err="1"/>
              <a:t>ode</a:t>
            </a:r>
            <a:r>
              <a:rPr lang="en-US" sz="1800" dirty="0"/>
              <a:t>s</a:t>
            </a:r>
            <a:r>
              <a:rPr lang="el-GR" sz="1800" dirty="0"/>
              <a:t>), με διάμετρο πυρήνα </a:t>
            </a:r>
            <a:r>
              <a:rPr lang="el-GR" sz="1800" dirty="0" smtClean="0"/>
              <a:t>~10 </a:t>
            </a:r>
            <a:r>
              <a:rPr lang="el-GR" sz="1800" dirty="0" err="1"/>
              <a:t>μm</a:t>
            </a:r>
            <a:r>
              <a:rPr lang="el-GR" sz="1800" dirty="0"/>
              <a:t>. </a:t>
            </a:r>
            <a:r>
              <a:rPr lang="el-GR" sz="1800" dirty="0" smtClean="0"/>
              <a:t>Η ακτίνα </a:t>
            </a:r>
            <a:r>
              <a:rPr lang="el-GR" sz="1800" dirty="0"/>
              <a:t>ταξιδεύει σε ευθεία γραμμή και φτάνει σε μεγάλες </a:t>
            </a:r>
            <a:r>
              <a:rPr lang="el-GR" sz="1800" dirty="0" smtClean="0"/>
              <a:t>αποστάσεις. Απαιτούν </a:t>
            </a:r>
            <a:r>
              <a:rPr lang="el-GR" sz="1800" dirty="0"/>
              <a:t>συγκέντρωση φωτός μεγάλης έντασης, που μπορεί να δοθεί μόνο από </a:t>
            </a:r>
            <a:r>
              <a:rPr lang="el-GR" sz="1800" dirty="0" err="1" smtClean="0"/>
              <a:t>Laser</a:t>
            </a:r>
            <a:r>
              <a:rPr lang="el-GR" sz="1800" dirty="0"/>
              <a:t>.</a:t>
            </a:r>
          </a:p>
          <a:p>
            <a:pPr lvl="1" algn="l">
              <a:spcBef>
                <a:spcPts val="600"/>
              </a:spcBef>
              <a:spcAft>
                <a:spcPts val="600"/>
              </a:spcAft>
            </a:pPr>
            <a:r>
              <a:rPr lang="el-GR" sz="1800" b="1" dirty="0"/>
              <a:t>Πολύτροπες</a:t>
            </a:r>
            <a:r>
              <a:rPr lang="el-GR" sz="1800" dirty="0"/>
              <a:t> (</a:t>
            </a:r>
            <a:r>
              <a:rPr lang="en-US" sz="1800" dirty="0"/>
              <a:t>M</a:t>
            </a:r>
            <a:r>
              <a:rPr lang="el-GR" sz="1800" dirty="0" err="1"/>
              <a:t>ulti</a:t>
            </a:r>
            <a:r>
              <a:rPr lang="el-GR" sz="1800" dirty="0"/>
              <a:t> </a:t>
            </a:r>
            <a:r>
              <a:rPr lang="en-US" sz="1800" dirty="0"/>
              <a:t>M</a:t>
            </a:r>
            <a:r>
              <a:rPr lang="el-GR" sz="1800" dirty="0" err="1"/>
              <a:t>ode</a:t>
            </a:r>
            <a:r>
              <a:rPr lang="en-US" sz="1800" dirty="0"/>
              <a:t>s</a:t>
            </a:r>
            <a:r>
              <a:rPr lang="el-GR" sz="1800" dirty="0"/>
              <a:t>), με διάμετρο πυρήνα 50-100 </a:t>
            </a:r>
            <a:r>
              <a:rPr lang="el-GR" sz="1800" dirty="0" err="1"/>
              <a:t>μm</a:t>
            </a:r>
            <a:r>
              <a:rPr lang="el-GR" sz="1800" dirty="0"/>
              <a:t>. </a:t>
            </a:r>
            <a:r>
              <a:rPr lang="el-GR" sz="1800" dirty="0" smtClean="0"/>
              <a:t>Μπορούν </a:t>
            </a:r>
            <a:r>
              <a:rPr lang="el-GR" sz="1800" dirty="0"/>
              <a:t>να περάσουν ταυτόχρονα πολλές ακτίνες φωτός (με διαφορετική γωνία πρόσπτωσης η καθεμία), αυξάνοντας έτσι τον όγκο των δεδομένων που μπορούν να μεταδοθούν</a:t>
            </a:r>
            <a:r>
              <a:rPr lang="el-GR" sz="1800" dirty="0" smtClean="0"/>
              <a:t>.</a:t>
            </a:r>
            <a:endParaRPr lang="el-GR" sz="1800" dirty="0"/>
          </a:p>
        </p:txBody>
      </p:sp>
    </p:spTree>
    <p:extLst>
      <p:ext uri="{BB962C8B-B14F-4D97-AF65-F5344CB8AC3E}">
        <p14:creationId xmlns:p14="http://schemas.microsoft.com/office/powerpoint/2010/main" val="3717858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Πολύπλεξη Μήκους Κύματος </a:t>
            </a:r>
            <a:r>
              <a:rPr lang="en-US" dirty="0" smtClean="0"/>
              <a:t>- WDM</a:t>
            </a:r>
            <a:endParaRPr lang="en-US" altLang="el-GR" b="1" dirty="0" smtClean="0"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</p:txBody>
      </p:sp>
      <p:sp>
        <p:nvSpPr>
          <p:cNvPr id="4099" name="2 - Θέση περιεχομένου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544616"/>
          </a:xfrm>
        </p:spPr>
        <p:txBody>
          <a:bodyPr>
            <a:normAutofit/>
          </a:bodyPr>
          <a:lstStyle/>
          <a:p>
            <a:pPr marL="311233" marR="4454" indent="-300098" algn="l">
              <a:lnSpc>
                <a:spcPct val="99900"/>
              </a:lnSpc>
              <a:spcBef>
                <a:spcPts val="600"/>
              </a:spcBef>
              <a:spcAft>
                <a:spcPts val="600"/>
              </a:spcAft>
              <a:tabLst>
                <a:tab pos="311790" algn="l"/>
              </a:tabLst>
            </a:pPr>
            <a:r>
              <a:rPr lang="el-GR" sz="1700" u="sng" dirty="0" smtClean="0">
                <a:hlinkClick r:id="rId2"/>
              </a:rPr>
              <a:t>Πολύπλεξη </a:t>
            </a:r>
            <a:r>
              <a:rPr lang="el-GR" sz="1700" u="sng" dirty="0">
                <a:hlinkClick r:id="rId2"/>
              </a:rPr>
              <a:t>μήκους κύματος</a:t>
            </a:r>
            <a:r>
              <a:rPr lang="el-GR" sz="1700" dirty="0"/>
              <a:t> (</a:t>
            </a:r>
            <a:r>
              <a:rPr lang="el-GR" sz="1700" dirty="0" err="1"/>
              <a:t>Wavelength</a:t>
            </a:r>
            <a:r>
              <a:rPr lang="el-GR" sz="1700" dirty="0"/>
              <a:t> </a:t>
            </a:r>
            <a:r>
              <a:rPr lang="el-GR" sz="1700" dirty="0" err="1"/>
              <a:t>Division</a:t>
            </a:r>
            <a:r>
              <a:rPr lang="el-GR" sz="1700" dirty="0"/>
              <a:t> </a:t>
            </a:r>
            <a:r>
              <a:rPr lang="el-GR" sz="1700" dirty="0" err="1"/>
              <a:t>Multiplexing</a:t>
            </a:r>
            <a:r>
              <a:rPr lang="el-GR" sz="1700" dirty="0"/>
              <a:t> / WDM</a:t>
            </a:r>
            <a:r>
              <a:rPr lang="el-GR" sz="1700" dirty="0" smtClean="0"/>
              <a:t>): </a:t>
            </a:r>
            <a:r>
              <a:rPr lang="el-GR" sz="1700" dirty="0"/>
              <a:t>τεχνολογία για τη δημιουργία οπτικών </a:t>
            </a:r>
            <a:r>
              <a:rPr lang="el-GR" sz="1700" dirty="0" smtClean="0"/>
              <a:t>δικτύων.</a:t>
            </a:r>
          </a:p>
          <a:p>
            <a:pPr marL="311233" marR="4454" indent="-300098" algn="l">
              <a:lnSpc>
                <a:spcPct val="99900"/>
              </a:lnSpc>
              <a:spcBef>
                <a:spcPts val="600"/>
              </a:spcBef>
              <a:spcAft>
                <a:spcPts val="600"/>
              </a:spcAft>
              <a:tabLst>
                <a:tab pos="311790" algn="l"/>
              </a:tabLst>
            </a:pPr>
            <a:endParaRPr lang="el-GR" sz="1700" dirty="0"/>
          </a:p>
          <a:p>
            <a:pPr marL="311233" marR="4454" indent="-300098" algn="l">
              <a:lnSpc>
                <a:spcPct val="99900"/>
              </a:lnSpc>
              <a:spcBef>
                <a:spcPts val="600"/>
              </a:spcBef>
              <a:spcAft>
                <a:spcPts val="600"/>
              </a:spcAft>
              <a:tabLst>
                <a:tab pos="311790" algn="l"/>
              </a:tabLst>
            </a:pPr>
            <a:endParaRPr lang="el-GR" sz="1700" dirty="0" smtClean="0"/>
          </a:p>
          <a:p>
            <a:pPr marL="311233" marR="4454" indent="-300098" algn="l">
              <a:lnSpc>
                <a:spcPct val="99900"/>
              </a:lnSpc>
              <a:spcBef>
                <a:spcPts val="600"/>
              </a:spcBef>
              <a:spcAft>
                <a:spcPts val="600"/>
              </a:spcAft>
              <a:tabLst>
                <a:tab pos="311790" algn="l"/>
              </a:tabLst>
            </a:pPr>
            <a:endParaRPr lang="el-GR" sz="1700" dirty="0" smtClean="0"/>
          </a:p>
          <a:p>
            <a:pPr marL="311233" marR="4454" indent="-300098" algn="l">
              <a:lnSpc>
                <a:spcPct val="99900"/>
              </a:lnSpc>
              <a:spcBef>
                <a:spcPts val="600"/>
              </a:spcBef>
              <a:spcAft>
                <a:spcPts val="600"/>
              </a:spcAft>
              <a:tabLst>
                <a:tab pos="311790" algn="l"/>
              </a:tabLst>
            </a:pPr>
            <a:endParaRPr lang="el-GR" sz="1700" dirty="0"/>
          </a:p>
          <a:p>
            <a:pPr marL="311233" marR="4454" indent="-300098" algn="l">
              <a:lnSpc>
                <a:spcPct val="99900"/>
              </a:lnSpc>
              <a:spcBef>
                <a:spcPts val="600"/>
              </a:spcBef>
              <a:spcAft>
                <a:spcPts val="600"/>
              </a:spcAft>
              <a:tabLst>
                <a:tab pos="311790" algn="l"/>
              </a:tabLst>
            </a:pPr>
            <a:endParaRPr lang="el-GR" sz="1700" dirty="0" smtClean="0"/>
          </a:p>
          <a:p>
            <a:pPr marL="311233" marR="4454" indent="-300098" algn="l">
              <a:lnSpc>
                <a:spcPct val="99900"/>
              </a:lnSpc>
              <a:spcBef>
                <a:spcPts val="600"/>
              </a:spcBef>
              <a:spcAft>
                <a:spcPts val="600"/>
              </a:spcAft>
              <a:tabLst>
                <a:tab pos="311790" algn="l"/>
              </a:tabLst>
            </a:pPr>
            <a:r>
              <a:rPr lang="el-GR" sz="1700" dirty="0" smtClean="0"/>
              <a:t>Σε κάθε </a:t>
            </a:r>
            <a:r>
              <a:rPr lang="el-GR" sz="1700" dirty="0"/>
              <a:t>οπτική ίνα το οπτικό σήμα </a:t>
            </a:r>
            <a:r>
              <a:rPr lang="el-GR" sz="1700" dirty="0" smtClean="0"/>
              <a:t>έχει </a:t>
            </a:r>
            <a:r>
              <a:rPr lang="el-GR" sz="1700" dirty="0"/>
              <a:t>συγκεκριμένο μήκος </a:t>
            </a:r>
            <a:r>
              <a:rPr lang="el-GR" sz="1700" dirty="0" smtClean="0"/>
              <a:t>κύματος. Από </a:t>
            </a:r>
            <a:r>
              <a:rPr lang="el-GR" sz="1700" dirty="0"/>
              <a:t>την ίδια ίνα μπορούν να περάσουν περισσότερα του ενός διαφορετικά σήματα, </a:t>
            </a:r>
            <a:r>
              <a:rPr lang="el-GR" sz="1700" dirty="0" err="1" smtClean="0"/>
              <a:t>διαφορετι-κού</a:t>
            </a:r>
            <a:r>
              <a:rPr lang="el-GR" sz="1700" dirty="0" smtClean="0"/>
              <a:t> </a:t>
            </a:r>
            <a:r>
              <a:rPr lang="el-GR" sz="1700" dirty="0"/>
              <a:t>μήκους </a:t>
            </a:r>
            <a:r>
              <a:rPr lang="el-GR" sz="1700" dirty="0" smtClean="0"/>
              <a:t>κύματος («χρώμα»). </a:t>
            </a:r>
            <a:r>
              <a:rPr lang="el-GR" sz="1700" dirty="0"/>
              <a:t>Κάθε </a:t>
            </a:r>
            <a:r>
              <a:rPr lang="el-GR" sz="1700" b="1" dirty="0"/>
              <a:t>«χρώμα»</a:t>
            </a:r>
            <a:r>
              <a:rPr lang="el-GR" sz="1700" dirty="0"/>
              <a:t> αντιπροσωπεύει </a:t>
            </a:r>
            <a:r>
              <a:rPr lang="el-GR" sz="1700" dirty="0" smtClean="0"/>
              <a:t>μια </a:t>
            </a:r>
            <a:r>
              <a:rPr lang="el-GR" sz="1700" dirty="0"/>
              <a:t>διαφορετική ροή δεδομένων υψηλής ταχύτητας</a:t>
            </a:r>
            <a:r>
              <a:rPr lang="el-GR" sz="1700" dirty="0" smtClean="0"/>
              <a:t>.</a:t>
            </a:r>
          </a:p>
          <a:p>
            <a:pPr marL="311233" marR="4454" indent="-300098" algn="l">
              <a:lnSpc>
                <a:spcPct val="99900"/>
              </a:lnSpc>
              <a:spcBef>
                <a:spcPts val="600"/>
              </a:spcBef>
              <a:spcAft>
                <a:spcPts val="600"/>
              </a:spcAft>
              <a:tabLst>
                <a:tab pos="311790" algn="l"/>
              </a:tabLst>
            </a:pPr>
            <a:r>
              <a:rPr lang="el-GR" sz="1700" dirty="0" smtClean="0"/>
              <a:t>Είναι </a:t>
            </a:r>
            <a:r>
              <a:rPr lang="el-GR" sz="1700" dirty="0"/>
              <a:t>δυνατή η ταυτόχρονη μετάδοση πολλών ροών δεδομένων (κανάλια) μέσα από ένα ζεύγος οπτικών ινών (μία ίνα ανά κατεύθυνση). Τυπικά μπορούν να μεταδοθούν </a:t>
            </a:r>
            <a:r>
              <a:rPr lang="el-GR" sz="1700" b="1" dirty="0"/>
              <a:t>18 κανάλια </a:t>
            </a:r>
            <a:r>
              <a:rPr lang="el-GR" sz="1700" dirty="0"/>
              <a:t>σε απόσταση </a:t>
            </a:r>
            <a:r>
              <a:rPr lang="el-GR" sz="1700" b="1" dirty="0"/>
              <a:t>50-70 </a:t>
            </a:r>
            <a:r>
              <a:rPr lang="en-US" sz="1700" b="1" dirty="0"/>
              <a:t>km</a:t>
            </a:r>
            <a:r>
              <a:rPr lang="el-GR" sz="1700" dirty="0" smtClean="0"/>
              <a:t>.</a:t>
            </a:r>
            <a:endParaRPr lang="el-GR" sz="1700" dirty="0"/>
          </a:p>
        </p:txBody>
      </p:sp>
      <p:pic>
        <p:nvPicPr>
          <p:cNvPr id="4" name="Picture 3" descr="C:\Users\User\Dropbox\1_ΤΕΙ_ΔΕ\4_PROJECTS\PARASKEVAS_BOOK\2η_ΠΑΡΑΔΟΣΗ\8536_PARASKEVAS_Source\images\Chapter_3\Image_3.18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26" t="7760" r="9669" b="5172"/>
          <a:stretch/>
        </p:blipFill>
        <p:spPr bwMode="auto">
          <a:xfrm>
            <a:off x="2051720" y="1772816"/>
            <a:ext cx="4752528" cy="194421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697832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altLang="el-GR" b="1" dirty="0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Τεχνολογίες Ευρυζωνικής Πρόσβασης</a:t>
            </a:r>
            <a:endParaRPr lang="en-US" altLang="el-GR" b="1" dirty="0" smtClean="0"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</p:txBody>
      </p:sp>
      <p:sp>
        <p:nvSpPr>
          <p:cNvPr id="4099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l-GR" sz="1800" dirty="0" smtClean="0"/>
              <a:t>Τηλεπικοινωνιακές </a:t>
            </a:r>
            <a:r>
              <a:rPr lang="el-GR" sz="1800" dirty="0"/>
              <a:t>και δικτυακές υποδομές που έχουν αναπτυχθεί με σκοπό να εξασφαλίζουν την ευρυζωνική πρόσβαση των χρηστών σε ένα σύγχρονο δίκτυο, δηλαδή </a:t>
            </a:r>
            <a:r>
              <a:rPr lang="el-GR" sz="1800" dirty="0" smtClean="0"/>
              <a:t>υλοποιούν </a:t>
            </a:r>
            <a:r>
              <a:rPr lang="el-GR" sz="1800" dirty="0"/>
              <a:t>το </a:t>
            </a:r>
            <a:r>
              <a:rPr lang="el-GR" sz="1800" u="sng" dirty="0">
                <a:hlinkClick r:id="rId2"/>
              </a:rPr>
              <a:t>δίκτυο πρόσβασης</a:t>
            </a:r>
            <a:r>
              <a:rPr lang="el-GR" sz="1800" dirty="0"/>
              <a:t> (</a:t>
            </a:r>
            <a:r>
              <a:rPr lang="en-US" sz="1800" i="1" dirty="0"/>
              <a:t>Access Network</a:t>
            </a:r>
            <a:r>
              <a:rPr lang="el-GR" sz="1800" dirty="0"/>
              <a:t>). </a:t>
            </a:r>
            <a:endParaRPr lang="el-GR" sz="1800" dirty="0" smtClean="0"/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l-GR" sz="1800" dirty="0" smtClean="0"/>
              <a:t>Ορισμένες </a:t>
            </a:r>
            <a:r>
              <a:rPr lang="el-GR" sz="1800" dirty="0"/>
              <a:t>από </a:t>
            </a:r>
            <a:r>
              <a:rPr lang="el-GR" sz="1800" dirty="0" smtClean="0"/>
              <a:t>αυτές μπορούν </a:t>
            </a:r>
            <a:r>
              <a:rPr lang="el-GR" sz="1800" dirty="0"/>
              <a:t>να χρησιμοποιηθούν </a:t>
            </a:r>
            <a:r>
              <a:rPr lang="el-GR" sz="1800" dirty="0" smtClean="0"/>
              <a:t>στην </a:t>
            </a:r>
            <a:r>
              <a:rPr lang="el-GR" sz="1800" dirty="0"/>
              <a:t>υλοποίηση και των ανώτερων επιπέδων ενός δικτύου, όπως το </a:t>
            </a:r>
            <a:r>
              <a:rPr lang="el-GR" sz="1800" u="sng" dirty="0">
                <a:hlinkClick r:id="rId3"/>
              </a:rPr>
              <a:t>δίκτυο κορμού</a:t>
            </a:r>
            <a:r>
              <a:rPr lang="el-GR" sz="1800" dirty="0"/>
              <a:t> (</a:t>
            </a:r>
            <a:r>
              <a:rPr lang="en-US" sz="1800" i="1" dirty="0"/>
              <a:t>Backbone Network</a:t>
            </a:r>
            <a:r>
              <a:rPr lang="el-GR" sz="1800" dirty="0"/>
              <a:t>) ή το δίκτυο διανομής (</a:t>
            </a:r>
            <a:r>
              <a:rPr lang="en-US" sz="1800" i="1" dirty="0"/>
              <a:t>Distribution Network</a:t>
            </a:r>
            <a:r>
              <a:rPr lang="el-GR" sz="1800" dirty="0"/>
              <a:t>).</a:t>
            </a:r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l-GR" sz="1800" dirty="0"/>
              <a:t>Κύριο </a:t>
            </a:r>
            <a:r>
              <a:rPr lang="el-GR" sz="1800" dirty="0" smtClean="0"/>
              <a:t>χαρακτηριστικό σχεδιασμού: Να είναι </a:t>
            </a:r>
            <a:r>
              <a:rPr lang="el-GR" sz="1800" dirty="0"/>
              <a:t>οικονομικά </a:t>
            </a:r>
            <a:r>
              <a:rPr lang="el-GR" sz="1800" dirty="0" smtClean="0"/>
              <a:t>προσιτές, επειδή απευθύνονται </a:t>
            </a:r>
            <a:r>
              <a:rPr lang="el-GR" sz="1800" dirty="0"/>
              <a:t>άμεσα στον τελικό χρήστη. </a:t>
            </a:r>
            <a:endParaRPr lang="el-GR" sz="1800" dirty="0" smtClean="0"/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l-GR" sz="1800" dirty="0" smtClean="0"/>
              <a:t>Η </a:t>
            </a:r>
            <a:r>
              <a:rPr lang="el-GR" sz="1800" dirty="0"/>
              <a:t>χρήση </a:t>
            </a:r>
            <a:r>
              <a:rPr lang="el-GR" sz="1800" dirty="0" smtClean="0"/>
              <a:t>τους παρουσιάζει </a:t>
            </a:r>
            <a:r>
              <a:rPr lang="el-GR" sz="1800" dirty="0"/>
              <a:t>ραγδαία αύξηση τα τελευταία χρόνια και έχει επηρεάσει σημαντικά την καθημερινή ζωή των πολιτών, επειδή τους </a:t>
            </a:r>
            <a:r>
              <a:rPr lang="el-GR" sz="1800" dirty="0" smtClean="0"/>
              <a:t>δίνει πρόσβαση </a:t>
            </a:r>
            <a:r>
              <a:rPr lang="el-GR" sz="1800" dirty="0"/>
              <a:t>σε υπηρεσίες ηλεκτρονικής διακυβέρνησης, μάθησης και διά βίου εκπαίδευσης, τηλεϊατρικής, αγοράς προϊόντων μέσω διαδικτύου, τηλεφωνίας μέσω ΙΡ, </a:t>
            </a:r>
            <a:r>
              <a:rPr lang="el-GR" sz="1800" dirty="0" err="1"/>
              <a:t>βιντεοδιάσκεψης</a:t>
            </a:r>
            <a:r>
              <a:rPr lang="el-GR" sz="1800" dirty="0"/>
              <a:t>, τηλεργασίας, ψηφιακής τηλεόρασης, διαδικτυακών παιχνιδιών κτλ. </a:t>
            </a:r>
          </a:p>
          <a:p>
            <a:pPr marL="311233" marR="4454" indent="-300098" algn="l">
              <a:lnSpc>
                <a:spcPct val="99900"/>
              </a:lnSpc>
              <a:spcBef>
                <a:spcPts val="600"/>
              </a:spcBef>
              <a:spcAft>
                <a:spcPts val="600"/>
              </a:spcAft>
              <a:tabLst>
                <a:tab pos="311790" algn="l"/>
              </a:tabLst>
            </a:pPr>
            <a:endParaRPr lang="en-US" altLang="el-GR" sz="1600" dirty="0" smtClean="0"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9824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altLang="el-GR" dirty="0" smtClean="0">
                <a:cs typeface="Cambria Math" pitchFamily="18" charset="0"/>
              </a:rPr>
              <a:t>Πυκνή Πολύπλεξη Μήκους Κύματος - </a:t>
            </a:r>
            <a:r>
              <a:rPr lang="en-US" altLang="el-GR" dirty="0" smtClean="0">
                <a:cs typeface="Cambria Math" pitchFamily="18" charset="0"/>
              </a:rPr>
              <a:t>DWDM</a:t>
            </a:r>
            <a:endParaRPr lang="en-US" altLang="el-GR" b="1" dirty="0" smtClean="0"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</p:txBody>
      </p:sp>
      <p:sp>
        <p:nvSpPr>
          <p:cNvPr id="4099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311233" marR="4454" indent="-300098" algn="l">
              <a:lnSpc>
                <a:spcPct val="99900"/>
              </a:lnSpc>
              <a:spcBef>
                <a:spcPts val="600"/>
              </a:spcBef>
              <a:spcAft>
                <a:spcPts val="600"/>
              </a:spcAft>
              <a:tabLst>
                <a:tab pos="311790" algn="l"/>
              </a:tabLst>
            </a:pPr>
            <a:r>
              <a:rPr lang="el-GR" sz="1700" u="sng" dirty="0" smtClean="0">
                <a:hlinkClick r:id="rId2"/>
              </a:rPr>
              <a:t>Π</a:t>
            </a:r>
            <a:r>
              <a:rPr lang="en-US" sz="1700" u="sng" dirty="0" err="1" smtClean="0">
                <a:hlinkClick r:id="rId2"/>
              </a:rPr>
              <a:t>υκνή</a:t>
            </a:r>
            <a:r>
              <a:rPr lang="en-US" sz="1700" u="sng" dirty="0" smtClean="0">
                <a:hlinkClick r:id="rId2"/>
              </a:rPr>
              <a:t> </a:t>
            </a:r>
            <a:r>
              <a:rPr lang="en-US" sz="1700" u="sng" dirty="0">
                <a:hlinkClick r:id="rId2"/>
              </a:rPr>
              <a:t>πολύπλεξη μήκους κύματος</a:t>
            </a:r>
            <a:r>
              <a:rPr lang="en-US" sz="1700" dirty="0"/>
              <a:t> (Dense Wavelength Division Multiplexing / DWDM</a:t>
            </a:r>
            <a:r>
              <a:rPr lang="en-US" sz="1700" dirty="0" smtClean="0"/>
              <a:t>)</a:t>
            </a:r>
            <a:r>
              <a:rPr lang="el-GR" sz="1700" dirty="0" smtClean="0"/>
              <a:t>:</a:t>
            </a:r>
            <a:r>
              <a:rPr lang="en-US" sz="1700" dirty="0" smtClean="0"/>
              <a:t> υπ</a:t>
            </a:r>
            <a:r>
              <a:rPr lang="en-US" sz="1700" dirty="0" err="1" smtClean="0"/>
              <a:t>οστηρίζει</a:t>
            </a:r>
            <a:r>
              <a:rPr lang="en-US" sz="1700" dirty="0" smtClean="0"/>
              <a:t> </a:t>
            </a:r>
            <a:r>
              <a:rPr lang="en-US" sz="1700" dirty="0"/>
              <a:t>π</a:t>
            </a:r>
            <a:r>
              <a:rPr lang="en-US" sz="1700" dirty="0" err="1"/>
              <a:t>ερισσότερ</a:t>
            </a:r>
            <a:r>
              <a:rPr lang="en-US" sz="1700" dirty="0"/>
              <a:t>α </a:t>
            </a:r>
            <a:r>
              <a:rPr lang="en-US" sz="1700" dirty="0" smtClean="0"/>
              <a:t>κανάλια</a:t>
            </a:r>
            <a:r>
              <a:rPr lang="el-GR" sz="1700" dirty="0" smtClean="0"/>
              <a:t>, </a:t>
            </a:r>
            <a:r>
              <a:rPr lang="en-US" sz="1700" dirty="0" err="1" smtClean="0"/>
              <a:t>άρ</a:t>
            </a:r>
            <a:r>
              <a:rPr lang="en-US" sz="1700" dirty="0" smtClean="0"/>
              <a:t>α </a:t>
            </a:r>
            <a:r>
              <a:rPr lang="en-US" sz="1700" dirty="0"/>
              <a:t>προσφέρει μεγαλύτερη </a:t>
            </a:r>
            <a:r>
              <a:rPr lang="en-US" sz="1700" dirty="0" smtClean="0"/>
              <a:t>χωρητικότητα</a:t>
            </a:r>
            <a:r>
              <a:rPr lang="el-GR" sz="1700" dirty="0" smtClean="0"/>
              <a:t> και </a:t>
            </a:r>
            <a:r>
              <a:rPr lang="en-US" sz="1700" dirty="0" smtClean="0"/>
              <a:t>τα</a:t>
            </a:r>
            <a:r>
              <a:rPr lang="en-US" sz="1700" dirty="0" err="1" smtClean="0"/>
              <a:t>υτόχρον</a:t>
            </a:r>
            <a:r>
              <a:rPr lang="en-US" sz="1700" dirty="0" smtClean="0"/>
              <a:t>α </a:t>
            </a:r>
            <a:r>
              <a:rPr lang="en-US" sz="1700" dirty="0"/>
              <a:t>καλύπτει </a:t>
            </a:r>
            <a:r>
              <a:rPr lang="en-US" sz="1700" dirty="0" smtClean="0"/>
              <a:t>μεγαλύτερες </a:t>
            </a:r>
            <a:r>
              <a:rPr lang="en-US" sz="1700" dirty="0"/>
              <a:t>αποστάσεις </a:t>
            </a:r>
            <a:r>
              <a:rPr lang="en-US" sz="1700" dirty="0" smtClean="0"/>
              <a:t>(</a:t>
            </a:r>
            <a:r>
              <a:rPr lang="el-GR" sz="1700" dirty="0" smtClean="0"/>
              <a:t>&gt;</a:t>
            </a:r>
            <a:r>
              <a:rPr lang="en-US" sz="1700" dirty="0" smtClean="0"/>
              <a:t>1.500 </a:t>
            </a:r>
            <a:r>
              <a:rPr lang="en-US" sz="1700" dirty="0"/>
              <a:t>km). </a:t>
            </a:r>
            <a:endParaRPr lang="el-GR" sz="1700" dirty="0" smtClean="0"/>
          </a:p>
          <a:p>
            <a:pPr marL="311233" marR="4454" indent="-300098" algn="l">
              <a:lnSpc>
                <a:spcPct val="99900"/>
              </a:lnSpc>
              <a:spcBef>
                <a:spcPts val="600"/>
              </a:spcBef>
              <a:spcAft>
                <a:spcPts val="600"/>
              </a:spcAft>
              <a:tabLst>
                <a:tab pos="311790" algn="l"/>
              </a:tabLst>
            </a:pPr>
            <a:r>
              <a:rPr lang="el-GR" sz="1700" dirty="0" smtClean="0"/>
              <a:t>Τ</a:t>
            </a:r>
            <a:r>
              <a:rPr lang="en-US" sz="1700" dirty="0" smtClean="0"/>
              <a:t>α </a:t>
            </a:r>
            <a:r>
              <a:rPr lang="en-US" sz="1700" dirty="0"/>
              <a:t>συστήματα DWDM μπορούν να μεταδώσουν μέχρι </a:t>
            </a:r>
            <a:r>
              <a:rPr lang="en-US" sz="1700" b="1" dirty="0"/>
              <a:t>160 κανάλια </a:t>
            </a:r>
            <a:r>
              <a:rPr lang="en-US" sz="1700" dirty="0"/>
              <a:t>και να επεκτείνουν τον βασικό ρυθμό μετάδοσης δεδομένων από </a:t>
            </a:r>
            <a:r>
              <a:rPr lang="en-US" sz="1700" b="1" dirty="0"/>
              <a:t>10 Gbps </a:t>
            </a:r>
            <a:r>
              <a:rPr lang="en-US" sz="1700" dirty="0"/>
              <a:t>σε περισσότερα από </a:t>
            </a:r>
            <a:r>
              <a:rPr lang="en-US" sz="1700" b="1" dirty="0"/>
              <a:t>1,6 Tbps</a:t>
            </a:r>
            <a:r>
              <a:rPr lang="en-US" sz="1700" dirty="0"/>
              <a:t>. </a:t>
            </a:r>
            <a:endParaRPr lang="el-GR" sz="1700" dirty="0" smtClean="0"/>
          </a:p>
          <a:p>
            <a:pPr marL="311233" marR="4454" indent="-300098" algn="l">
              <a:lnSpc>
                <a:spcPct val="99900"/>
              </a:lnSpc>
              <a:spcBef>
                <a:spcPts val="600"/>
              </a:spcBef>
              <a:spcAft>
                <a:spcPts val="600"/>
              </a:spcAft>
              <a:tabLst>
                <a:tab pos="311790" algn="l"/>
              </a:tabLst>
            </a:pPr>
            <a:endParaRPr lang="el-GR" sz="1700" dirty="0" smtClean="0"/>
          </a:p>
          <a:p>
            <a:pPr marL="311233" marR="4454" indent="-300098" algn="l">
              <a:lnSpc>
                <a:spcPct val="99900"/>
              </a:lnSpc>
              <a:spcBef>
                <a:spcPts val="600"/>
              </a:spcBef>
              <a:spcAft>
                <a:spcPts val="600"/>
              </a:spcAft>
              <a:tabLst>
                <a:tab pos="311790" algn="l"/>
              </a:tabLst>
            </a:pPr>
            <a:endParaRPr lang="el-GR" sz="1700" dirty="0"/>
          </a:p>
          <a:p>
            <a:pPr marL="311233" marR="4454" indent="-300098" algn="l">
              <a:lnSpc>
                <a:spcPct val="99900"/>
              </a:lnSpc>
              <a:spcBef>
                <a:spcPts val="600"/>
              </a:spcBef>
              <a:spcAft>
                <a:spcPts val="600"/>
              </a:spcAft>
              <a:tabLst>
                <a:tab pos="311790" algn="l"/>
              </a:tabLst>
            </a:pPr>
            <a:endParaRPr lang="el-GR" sz="1700" dirty="0" smtClean="0"/>
          </a:p>
          <a:p>
            <a:pPr marL="311233" marR="4454" indent="-300098" algn="l">
              <a:lnSpc>
                <a:spcPct val="99900"/>
              </a:lnSpc>
              <a:spcBef>
                <a:spcPts val="600"/>
              </a:spcBef>
              <a:spcAft>
                <a:spcPts val="600"/>
              </a:spcAft>
              <a:tabLst>
                <a:tab pos="311790" algn="l"/>
              </a:tabLst>
            </a:pPr>
            <a:endParaRPr lang="el-GR" sz="1700" dirty="0" smtClean="0"/>
          </a:p>
          <a:p>
            <a:pPr marL="311233" marR="4454" indent="-300098" algn="l">
              <a:lnSpc>
                <a:spcPct val="99900"/>
              </a:lnSpc>
              <a:spcBef>
                <a:spcPts val="600"/>
              </a:spcBef>
              <a:spcAft>
                <a:spcPts val="600"/>
              </a:spcAft>
              <a:tabLst>
                <a:tab pos="311790" algn="l"/>
              </a:tabLst>
            </a:pPr>
            <a:endParaRPr lang="el-GR" sz="1700" dirty="0"/>
          </a:p>
          <a:p>
            <a:pPr marL="311233" marR="4454" indent="-300098" algn="l">
              <a:lnSpc>
                <a:spcPct val="99900"/>
              </a:lnSpc>
              <a:spcBef>
                <a:spcPts val="600"/>
              </a:spcBef>
              <a:spcAft>
                <a:spcPts val="600"/>
              </a:spcAft>
              <a:tabLst>
                <a:tab pos="311790" algn="l"/>
              </a:tabLst>
            </a:pPr>
            <a:endParaRPr lang="en-US" sz="1700" dirty="0"/>
          </a:p>
          <a:p>
            <a:pPr marL="311233" marR="4454" indent="-300098" algn="l">
              <a:lnSpc>
                <a:spcPct val="99900"/>
              </a:lnSpc>
              <a:spcBef>
                <a:spcPts val="600"/>
              </a:spcBef>
              <a:spcAft>
                <a:spcPts val="600"/>
              </a:spcAft>
              <a:tabLst>
                <a:tab pos="311790" algn="l"/>
              </a:tabLst>
            </a:pPr>
            <a:r>
              <a:rPr lang="en-US" sz="1700" dirty="0" smtClean="0"/>
              <a:t>Η </a:t>
            </a:r>
            <a:r>
              <a:rPr lang="en-US" sz="1700" dirty="0"/>
              <a:t>DWDM </a:t>
            </a:r>
            <a:r>
              <a:rPr lang="en-US" sz="1700" dirty="0" err="1"/>
              <a:t>είν</a:t>
            </a:r>
            <a:r>
              <a:rPr lang="en-US" sz="1700" dirty="0"/>
              <a:t>αι μια πολλά υποσχόμενη τεχνολογία, για μεταφορά δεδομένων μέσα από οπτικές ίνες, ειδικά σε δίκτυα κορμού, και αποτελεί μονόδρομο για την υλοποίηση δικτύων υπερυψηλών ταχυτήτων, όπως είναι το Gigabit </a:t>
            </a:r>
            <a:r>
              <a:rPr lang="en-US" sz="1700" dirty="0" smtClean="0"/>
              <a:t>Internet.</a:t>
            </a:r>
            <a:endParaRPr lang="en-US" altLang="el-GR" sz="1700" dirty="0" smtClean="0">
              <a:cs typeface="Cambria Math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8847" y="2924944"/>
            <a:ext cx="4886306" cy="2381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34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- Τίτλος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l-GR" sz="2400" dirty="0"/>
              <a:t>Εναλλακτικές αρχιτεκτονικές οπτικών δικτύων </a:t>
            </a:r>
            <a:r>
              <a:rPr lang="el-GR" sz="2400" dirty="0" smtClean="0"/>
              <a:t>πρόσβασης</a:t>
            </a:r>
            <a:endParaRPr lang="en-US" altLang="el-GR" sz="2400" b="1" dirty="0" smtClean="0">
              <a:cs typeface="Cambria Math" pitchFamily="18" charset="0"/>
            </a:endParaRPr>
          </a:p>
        </p:txBody>
      </p:sp>
      <p:sp>
        <p:nvSpPr>
          <p:cNvPr id="4099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311233" marR="4454" indent="-300098" algn="l">
              <a:lnSpc>
                <a:spcPct val="99900"/>
              </a:lnSpc>
              <a:spcBef>
                <a:spcPts val="600"/>
              </a:spcBef>
              <a:spcAft>
                <a:spcPts val="300"/>
              </a:spcAft>
              <a:tabLst>
                <a:tab pos="311790" algn="l"/>
              </a:tabLst>
            </a:pPr>
            <a:r>
              <a:rPr lang="el-GR" sz="1700" dirty="0" smtClean="0"/>
              <a:t>Σήμερα </a:t>
            </a:r>
            <a:r>
              <a:rPr lang="en-US" sz="1700" dirty="0" err="1" smtClean="0"/>
              <a:t>οι</a:t>
            </a:r>
            <a:r>
              <a:rPr lang="en-US" sz="1700" dirty="0" smtClean="0"/>
              <a:t> </a:t>
            </a:r>
            <a:r>
              <a:rPr lang="en-US" sz="1700" dirty="0"/>
              <a:t>οπ</a:t>
            </a:r>
            <a:r>
              <a:rPr lang="en-US" sz="1700" dirty="0" err="1"/>
              <a:t>τικές</a:t>
            </a:r>
            <a:r>
              <a:rPr lang="en-US" sz="1700" dirty="0"/>
              <a:t> </a:t>
            </a:r>
            <a:r>
              <a:rPr lang="en-US" sz="1700" dirty="0" err="1"/>
              <a:t>ίνες</a:t>
            </a:r>
            <a:r>
              <a:rPr lang="en-US" sz="1700" dirty="0"/>
              <a:t> </a:t>
            </a:r>
            <a:r>
              <a:rPr lang="en-US" sz="1700" dirty="0" err="1"/>
              <a:t>χρησιμο</a:t>
            </a:r>
            <a:r>
              <a:rPr lang="en-US" sz="1700" dirty="0"/>
              <a:t>ποιούνται για την υλοποίηση ευρυζωνικών δικτύων </a:t>
            </a:r>
            <a:r>
              <a:rPr lang="en-US" sz="1700" b="1" dirty="0"/>
              <a:t>κορμού και διανομής</a:t>
            </a:r>
            <a:r>
              <a:rPr lang="en-US" sz="1700" dirty="0"/>
              <a:t>, καθώς είναι η μόνη τεχνολογία </a:t>
            </a:r>
            <a:r>
              <a:rPr lang="el-GR" sz="1700" dirty="0" smtClean="0"/>
              <a:t>που </a:t>
            </a:r>
            <a:r>
              <a:rPr lang="en-US" sz="1700" dirty="0" smtClean="0"/>
              <a:t>μπ</a:t>
            </a:r>
            <a:r>
              <a:rPr lang="en-US" sz="1700" dirty="0" err="1" smtClean="0"/>
              <a:t>ορεί</a:t>
            </a:r>
            <a:r>
              <a:rPr lang="en-US" sz="1700" dirty="0" smtClean="0"/>
              <a:t> </a:t>
            </a:r>
            <a:r>
              <a:rPr lang="en-US" sz="1700" dirty="0"/>
              <a:t>να μεταφέρει τον τεράστιο όγκο δεδομένων που παράγουν οι σύγχρονες ευρυζωνικές εφαρμογές στα άκρα του δικτύου</a:t>
            </a:r>
            <a:r>
              <a:rPr lang="en-US" sz="1700" dirty="0" smtClean="0"/>
              <a:t>.</a:t>
            </a:r>
            <a:endParaRPr lang="el-GR" sz="1700" dirty="0" smtClean="0"/>
          </a:p>
          <a:p>
            <a:pPr marL="311233" marR="4454" indent="-300098" algn="l">
              <a:lnSpc>
                <a:spcPct val="99900"/>
              </a:lnSpc>
              <a:spcBef>
                <a:spcPts val="600"/>
              </a:spcBef>
              <a:spcAft>
                <a:spcPts val="300"/>
              </a:spcAft>
              <a:tabLst>
                <a:tab pos="311790" algn="l"/>
              </a:tabLst>
            </a:pPr>
            <a:r>
              <a:rPr lang="el-GR" sz="1700" dirty="0" smtClean="0"/>
              <a:t>Η </a:t>
            </a:r>
            <a:r>
              <a:rPr lang="en-US" sz="1700" dirty="0" smtClean="0"/>
              <a:t>υπ</a:t>
            </a:r>
            <a:r>
              <a:rPr lang="en-US" sz="1700" dirty="0" err="1" smtClean="0"/>
              <a:t>οδομή</a:t>
            </a:r>
            <a:r>
              <a:rPr lang="en-US" sz="1700" dirty="0" smtClean="0"/>
              <a:t> </a:t>
            </a:r>
            <a:r>
              <a:rPr lang="en-US" sz="1700" dirty="0"/>
              <a:t>οπ</a:t>
            </a:r>
            <a:r>
              <a:rPr lang="en-US" sz="1700" dirty="0" err="1"/>
              <a:t>τικών</a:t>
            </a:r>
            <a:r>
              <a:rPr lang="en-US" sz="1700" dirty="0"/>
              <a:t> </a:t>
            </a:r>
            <a:r>
              <a:rPr lang="en-US" sz="1700" dirty="0" err="1"/>
              <a:t>ινών</a:t>
            </a:r>
            <a:r>
              <a:rPr lang="en-US" sz="1700" dirty="0"/>
              <a:t> </a:t>
            </a:r>
            <a:r>
              <a:rPr lang="en-US" sz="1700" dirty="0" err="1"/>
              <a:t>φτάνει</a:t>
            </a:r>
            <a:r>
              <a:rPr lang="en-US" sz="1700" dirty="0"/>
              <a:t> </a:t>
            </a:r>
            <a:r>
              <a:rPr lang="en-US" sz="1700" dirty="0" err="1"/>
              <a:t>μέχρι</a:t>
            </a:r>
            <a:r>
              <a:rPr lang="en-US" sz="1700" dirty="0"/>
              <a:t> </a:t>
            </a:r>
            <a:r>
              <a:rPr lang="en-US" sz="1700" dirty="0" err="1"/>
              <a:t>τις</a:t>
            </a:r>
            <a:r>
              <a:rPr lang="en-US" sz="1700" dirty="0"/>
              <a:t> </a:t>
            </a:r>
            <a:r>
              <a:rPr lang="en-US" sz="1700" dirty="0" err="1"/>
              <a:t>γειτονιές</a:t>
            </a:r>
            <a:r>
              <a:rPr lang="en-US" sz="1700" dirty="0"/>
              <a:t> ή τα </a:t>
            </a:r>
            <a:r>
              <a:rPr lang="en-US" sz="1700" dirty="0" err="1"/>
              <a:t>κτίρι</a:t>
            </a:r>
            <a:r>
              <a:rPr lang="en-US" sz="1700" dirty="0"/>
              <a:t>α των συνδρομητών. </a:t>
            </a:r>
            <a:endParaRPr lang="el-GR" sz="1700" dirty="0" smtClean="0"/>
          </a:p>
          <a:p>
            <a:pPr marL="311233" marR="4454" indent="-300098" algn="l">
              <a:lnSpc>
                <a:spcPct val="99900"/>
              </a:lnSpc>
              <a:spcBef>
                <a:spcPts val="600"/>
              </a:spcBef>
              <a:spcAft>
                <a:spcPts val="300"/>
              </a:spcAft>
              <a:tabLst>
                <a:tab pos="311790" algn="l"/>
              </a:tabLst>
            </a:pPr>
            <a:r>
              <a:rPr lang="en-US" sz="1700" dirty="0" err="1" smtClean="0"/>
              <a:t>Στη</a:t>
            </a:r>
            <a:r>
              <a:rPr lang="en-US" sz="1700" dirty="0" smtClean="0"/>
              <a:t> </a:t>
            </a:r>
            <a:r>
              <a:rPr lang="en-US" sz="1700" dirty="0" err="1"/>
              <a:t>συνέχει</a:t>
            </a:r>
            <a:r>
              <a:rPr lang="en-US" sz="1700" dirty="0"/>
              <a:t>α χρησιμοποιούνται οι υπόλοιπες τεχνολογίες ευρυζωνικής πρόσβασης, συνηθέστερα η </a:t>
            </a:r>
            <a:r>
              <a:rPr lang="en-US" sz="1700" b="1" dirty="0"/>
              <a:t>xDSL</a:t>
            </a:r>
            <a:r>
              <a:rPr lang="en-US" sz="1700" dirty="0"/>
              <a:t>, για να δημιουργηθεί το </a:t>
            </a:r>
            <a:r>
              <a:rPr lang="en-US" sz="1700" b="1" dirty="0"/>
              <a:t>δίκτυο πρόσβασης </a:t>
            </a:r>
            <a:r>
              <a:rPr lang="en-US" sz="1700" dirty="0" smtClean="0"/>
              <a:t>που φτάνει μέχρι το χώρο του χρήστη</a:t>
            </a:r>
            <a:r>
              <a:rPr lang="el-GR" sz="1700" dirty="0" smtClean="0"/>
              <a:t>.</a:t>
            </a:r>
          </a:p>
          <a:p>
            <a:pPr marL="311233" marR="4454" indent="-300098" algn="l">
              <a:lnSpc>
                <a:spcPct val="99900"/>
              </a:lnSpc>
              <a:spcBef>
                <a:spcPts val="600"/>
              </a:spcBef>
              <a:spcAft>
                <a:spcPts val="300"/>
              </a:spcAft>
              <a:tabLst>
                <a:tab pos="311790" algn="l"/>
              </a:tabLst>
            </a:pPr>
            <a:r>
              <a:rPr lang="el-GR" sz="1700" b="1" dirty="0"/>
              <a:t>Πλεονεκτήματα </a:t>
            </a:r>
            <a:r>
              <a:rPr lang="el-GR" sz="1700" dirty="0"/>
              <a:t>των οπτικών </a:t>
            </a:r>
            <a:r>
              <a:rPr lang="el-GR" sz="1700" dirty="0" smtClean="0"/>
              <a:t>ινών:</a:t>
            </a:r>
            <a:endParaRPr lang="el-GR" sz="1700" dirty="0"/>
          </a:p>
          <a:p>
            <a:pPr marL="711283" marR="4454" lvl="1" indent="-300098" algn="l">
              <a:lnSpc>
                <a:spcPct val="99900"/>
              </a:lnSpc>
              <a:spcBef>
                <a:spcPts val="600"/>
              </a:spcBef>
              <a:spcAft>
                <a:spcPts val="300"/>
              </a:spcAft>
              <a:tabLst>
                <a:tab pos="311790" algn="l"/>
              </a:tabLst>
            </a:pPr>
            <a:r>
              <a:rPr lang="el-GR" sz="1700" dirty="0" smtClean="0"/>
              <a:t>χαμηλό κόστος </a:t>
            </a:r>
            <a:endParaRPr lang="el-GR" sz="1700" dirty="0"/>
          </a:p>
          <a:p>
            <a:pPr marL="711283" marR="4454" lvl="1" indent="-300098" algn="l">
              <a:lnSpc>
                <a:spcPct val="99900"/>
              </a:lnSpc>
              <a:spcBef>
                <a:spcPts val="600"/>
              </a:spcBef>
              <a:spcAft>
                <a:spcPts val="300"/>
              </a:spcAft>
              <a:tabLst>
                <a:tab pos="311790" algn="l"/>
              </a:tabLst>
            </a:pPr>
            <a:r>
              <a:rPr lang="el-GR" sz="1700" dirty="0" smtClean="0"/>
              <a:t>πολύ μεγάλη χωρητικότητα</a:t>
            </a:r>
            <a:endParaRPr lang="el-GR" sz="1700" dirty="0"/>
          </a:p>
          <a:p>
            <a:pPr marL="711283" marR="4454" lvl="1" indent="-300098" algn="l">
              <a:lnSpc>
                <a:spcPct val="99900"/>
              </a:lnSpc>
              <a:spcBef>
                <a:spcPts val="600"/>
              </a:spcBef>
              <a:spcAft>
                <a:spcPts val="300"/>
              </a:spcAft>
              <a:tabLst>
                <a:tab pos="311790" algn="l"/>
              </a:tabLst>
            </a:pPr>
            <a:r>
              <a:rPr lang="el-GR" sz="1700" dirty="0" smtClean="0"/>
              <a:t>μικρή </a:t>
            </a:r>
            <a:r>
              <a:rPr lang="el-GR" sz="1700" dirty="0"/>
              <a:t>εξασθένηση του </a:t>
            </a:r>
            <a:r>
              <a:rPr lang="el-GR" sz="1700" dirty="0" smtClean="0"/>
              <a:t>σήματος</a:t>
            </a:r>
            <a:endParaRPr lang="el-GR" sz="1700" dirty="0"/>
          </a:p>
          <a:p>
            <a:pPr marL="711283" marR="4454" lvl="1" indent="-300098" algn="l">
              <a:lnSpc>
                <a:spcPct val="99900"/>
              </a:lnSpc>
              <a:spcBef>
                <a:spcPts val="600"/>
              </a:spcBef>
              <a:spcAft>
                <a:spcPts val="300"/>
              </a:spcAft>
              <a:tabLst>
                <a:tab pos="311790" algn="l"/>
              </a:tabLst>
            </a:pPr>
            <a:r>
              <a:rPr lang="el-GR" sz="1700" dirty="0" smtClean="0"/>
              <a:t>μειωμένες </a:t>
            </a:r>
            <a:r>
              <a:rPr lang="el-GR" sz="1700" dirty="0"/>
              <a:t>απαιτήσεις σε ηλεκτρική </a:t>
            </a:r>
            <a:r>
              <a:rPr lang="el-GR" sz="1700" dirty="0" smtClean="0"/>
              <a:t>ενέργεια</a:t>
            </a:r>
            <a:endParaRPr lang="el-GR" sz="1700" dirty="0"/>
          </a:p>
          <a:p>
            <a:pPr marL="711283" marR="4454" lvl="1" indent="-300098" algn="l">
              <a:lnSpc>
                <a:spcPct val="99900"/>
              </a:lnSpc>
              <a:spcBef>
                <a:spcPts val="600"/>
              </a:spcBef>
              <a:spcAft>
                <a:spcPts val="300"/>
              </a:spcAft>
              <a:tabLst>
                <a:tab pos="311790" algn="l"/>
              </a:tabLst>
            </a:pPr>
            <a:r>
              <a:rPr lang="el-GR" sz="1700" dirty="0"/>
              <a:t>μικρές διαστάσεις και μικρό βάρος</a:t>
            </a:r>
          </a:p>
          <a:p>
            <a:pPr marL="711283" marR="4454" lvl="1" indent="-300098" algn="l">
              <a:lnSpc>
                <a:spcPct val="99900"/>
              </a:lnSpc>
              <a:spcBef>
                <a:spcPts val="600"/>
              </a:spcBef>
              <a:spcAft>
                <a:spcPts val="300"/>
              </a:spcAft>
              <a:tabLst>
                <a:tab pos="311790" algn="l"/>
              </a:tabLst>
            </a:pPr>
            <a:r>
              <a:rPr lang="el-GR" sz="1700" dirty="0"/>
              <a:t>υψηλή διαθεσιμότητα δικτύου, λόγω </a:t>
            </a:r>
            <a:r>
              <a:rPr lang="el-GR" sz="1700" dirty="0" smtClean="0"/>
              <a:t>ανθεκτικής κατασκευής</a:t>
            </a:r>
            <a:endParaRPr lang="en-US" altLang="el-GR" sz="1700" dirty="0"/>
          </a:p>
        </p:txBody>
      </p:sp>
    </p:spTree>
    <p:extLst>
      <p:ext uri="{BB962C8B-B14F-4D97-AF65-F5344CB8AC3E}">
        <p14:creationId xmlns:p14="http://schemas.microsoft.com/office/powerpoint/2010/main" val="1205906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- Τίτλος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l-GR" sz="2400" dirty="0"/>
              <a:t>Εναλλακτικές </a:t>
            </a:r>
            <a:r>
              <a:rPr lang="el-GR" sz="2400" dirty="0" smtClean="0"/>
              <a:t>αρχιτεκτονικές </a:t>
            </a:r>
            <a:r>
              <a:rPr lang="el-GR" sz="2400" dirty="0"/>
              <a:t>οπτικών δικτύων πρόσβασης</a:t>
            </a:r>
            <a:endParaRPr lang="en-US" altLang="el-GR" sz="2400" b="1" dirty="0" smtClean="0">
              <a:cs typeface="Cambria Math" pitchFamily="18" charset="0"/>
            </a:endParaRPr>
          </a:p>
        </p:txBody>
      </p:sp>
      <p:sp>
        <p:nvSpPr>
          <p:cNvPr id="4099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l-GR" sz="1700" u="sng" dirty="0" err="1">
                <a:hlinkClick r:id="rId2"/>
              </a:rPr>
              <a:t>Fiber</a:t>
            </a:r>
            <a:r>
              <a:rPr lang="el-GR" sz="1700" u="sng" dirty="0">
                <a:hlinkClick r:id="rId2"/>
              </a:rPr>
              <a:t> </a:t>
            </a:r>
            <a:r>
              <a:rPr lang="el-GR" sz="1700" u="sng" dirty="0" err="1">
                <a:hlinkClick r:id="rId2"/>
              </a:rPr>
              <a:t>To</a:t>
            </a:r>
            <a:r>
              <a:rPr lang="el-GR" sz="1700" u="sng" dirty="0">
                <a:hlinkClick r:id="rId2"/>
              </a:rPr>
              <a:t> The </a:t>
            </a:r>
            <a:r>
              <a:rPr lang="en-US" sz="1700" u="sng" dirty="0">
                <a:hlinkClick r:id="rId2"/>
              </a:rPr>
              <a:t>x</a:t>
            </a:r>
            <a:r>
              <a:rPr lang="el-GR" sz="1700" dirty="0"/>
              <a:t> (</a:t>
            </a:r>
            <a:r>
              <a:rPr lang="en-US" sz="1700" dirty="0" err="1"/>
              <a:t>FTTx</a:t>
            </a:r>
            <a:r>
              <a:rPr lang="el-GR" sz="1700" dirty="0" smtClean="0"/>
              <a:t>): αρχιτεκτονικές κατασκευής </a:t>
            </a:r>
            <a:r>
              <a:rPr lang="el-GR" sz="1700" dirty="0"/>
              <a:t>οπτικών δικτύων ευρυζωνικής </a:t>
            </a:r>
            <a:r>
              <a:rPr lang="el-GR" sz="1700" dirty="0" smtClean="0"/>
              <a:t>πρόσβασης</a:t>
            </a:r>
            <a:r>
              <a:rPr lang="en-US" sz="1700" dirty="0" smtClean="0"/>
              <a:t>, </a:t>
            </a:r>
            <a:r>
              <a:rPr lang="el-GR" sz="1700" dirty="0" smtClean="0"/>
              <a:t>στα οποία ένα </a:t>
            </a:r>
            <a:r>
              <a:rPr lang="el-GR" sz="1700" dirty="0"/>
              <a:t>τμήμα του τοπικού βρόχου έχει αντικατασταθεί από οπτική ίνα</a:t>
            </a:r>
            <a:r>
              <a:rPr lang="el-GR" sz="1700" dirty="0" smtClean="0"/>
              <a:t>.</a:t>
            </a:r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l-GR" sz="1700" dirty="0" smtClean="0"/>
              <a:t>Σ</a:t>
            </a:r>
            <a:r>
              <a:rPr lang="en-US" sz="1700" dirty="0" err="1" smtClean="0"/>
              <a:t>υνίστ</a:t>
            </a:r>
            <a:r>
              <a:rPr lang="en-US" sz="1700" dirty="0" smtClean="0"/>
              <a:t>αται </a:t>
            </a:r>
            <a:r>
              <a:rPr lang="en-US" sz="1700" dirty="0"/>
              <a:t>στην κατάληξη </a:t>
            </a:r>
            <a:r>
              <a:rPr lang="en-US" sz="1700" dirty="0" smtClean="0"/>
              <a:t>ζευγών </a:t>
            </a:r>
            <a:r>
              <a:rPr lang="en-US" sz="1700" dirty="0"/>
              <a:t>οπτικών </a:t>
            </a:r>
            <a:r>
              <a:rPr lang="el-GR" sz="1700" dirty="0" smtClean="0"/>
              <a:t/>
            </a:r>
            <a:br>
              <a:rPr lang="el-GR" sz="1700" dirty="0" smtClean="0"/>
            </a:br>
            <a:r>
              <a:rPr lang="en-US" sz="1700" dirty="0" err="1" smtClean="0"/>
              <a:t>ινών</a:t>
            </a:r>
            <a:r>
              <a:rPr lang="en-US" sz="1700" dirty="0" smtClean="0"/>
              <a:t> από </a:t>
            </a:r>
            <a:r>
              <a:rPr lang="en-US" sz="1700" dirty="0"/>
              <a:t>το κτίριο του παρόχου μέχρι </a:t>
            </a:r>
            <a:r>
              <a:rPr lang="en-US" sz="1700" dirty="0" err="1"/>
              <a:t>την</a:t>
            </a:r>
            <a:r>
              <a:rPr lang="en-US" sz="1700" dirty="0"/>
              <a:t> </a:t>
            </a:r>
            <a:r>
              <a:rPr lang="el-GR" sz="1700" dirty="0" smtClean="0"/>
              <a:t/>
            </a:r>
            <a:br>
              <a:rPr lang="el-GR" sz="1700" dirty="0" smtClean="0"/>
            </a:br>
            <a:r>
              <a:rPr lang="en-US" sz="1700" dirty="0" smtClean="0"/>
              <a:t>κα</a:t>
            </a:r>
            <a:r>
              <a:rPr lang="en-US" sz="1700" dirty="0" err="1" smtClean="0"/>
              <a:t>τοικί</a:t>
            </a:r>
            <a:r>
              <a:rPr lang="en-US" sz="1700" dirty="0" smtClean="0"/>
              <a:t>α (</a:t>
            </a:r>
            <a:r>
              <a:rPr lang="en-US" sz="1700" dirty="0" smtClean="0"/>
              <a:t>FTTH) </a:t>
            </a:r>
            <a:r>
              <a:rPr lang="en-US" sz="1700" dirty="0"/>
              <a:t>ή το κτίριο (FTTB) ή τη </a:t>
            </a:r>
            <a:r>
              <a:rPr lang="el-GR" sz="1700" dirty="0" smtClean="0"/>
              <a:t/>
            </a:r>
            <a:br>
              <a:rPr lang="el-GR" sz="1700" dirty="0" smtClean="0"/>
            </a:br>
            <a:r>
              <a:rPr lang="en-US" sz="1700" dirty="0" err="1" smtClean="0"/>
              <a:t>γειτονιά</a:t>
            </a:r>
            <a:r>
              <a:rPr lang="en-US" sz="1700" dirty="0" smtClean="0"/>
              <a:t> </a:t>
            </a:r>
            <a:r>
              <a:rPr lang="en-US" sz="1700" dirty="0"/>
              <a:t>(FTTN) του συνδρομητή. </a:t>
            </a:r>
            <a:endParaRPr lang="el-GR" sz="1700" dirty="0"/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l-GR" sz="1700" dirty="0" smtClean="0"/>
              <a:t>Η αρχιτεκτονική FTT</a:t>
            </a:r>
            <a:r>
              <a:rPr lang="en-US" sz="1700" dirty="0" smtClean="0"/>
              <a:t>x</a:t>
            </a:r>
            <a:r>
              <a:rPr lang="el-GR" sz="1700" dirty="0" smtClean="0"/>
              <a:t> διακρίνεται σε:</a:t>
            </a:r>
          </a:p>
          <a:p>
            <a:pPr lvl="1" algn="l">
              <a:spcBef>
                <a:spcPts val="600"/>
              </a:spcBef>
              <a:spcAft>
                <a:spcPts val="600"/>
              </a:spcAft>
            </a:pPr>
            <a:r>
              <a:rPr lang="en-US" sz="1700" u="sng" dirty="0" smtClean="0">
                <a:hlinkClick r:id="rId3"/>
              </a:rPr>
              <a:t>Active Optical Network</a:t>
            </a:r>
            <a:r>
              <a:rPr lang="el-GR" sz="1700" dirty="0" smtClean="0"/>
              <a:t> (</a:t>
            </a:r>
            <a:r>
              <a:rPr lang="en-US" sz="1700" dirty="0" smtClean="0"/>
              <a:t>AON</a:t>
            </a:r>
            <a:r>
              <a:rPr lang="el-GR" sz="1700" dirty="0" smtClean="0"/>
              <a:t>): Στα </a:t>
            </a:r>
            <a:br>
              <a:rPr lang="el-GR" sz="1700" dirty="0" smtClean="0"/>
            </a:br>
            <a:r>
              <a:rPr lang="el-GR" sz="1700" dirty="0" smtClean="0"/>
              <a:t>σημεία διακλάδωσης των οπτικών </a:t>
            </a:r>
            <a:br>
              <a:rPr lang="el-GR" sz="1700" dirty="0" smtClean="0"/>
            </a:br>
            <a:r>
              <a:rPr lang="el-GR" sz="1700" dirty="0" smtClean="0"/>
              <a:t>ινών χρησιμοποιείται </a:t>
            </a:r>
            <a:r>
              <a:rPr lang="el-GR" sz="1700" b="1" dirty="0" smtClean="0"/>
              <a:t>ενεργός εξοπλισμός </a:t>
            </a:r>
            <a:r>
              <a:rPr lang="el-GR" sz="1700" dirty="0" smtClean="0"/>
              <a:t/>
            </a:r>
            <a:br>
              <a:rPr lang="el-GR" sz="1700" dirty="0" smtClean="0"/>
            </a:br>
            <a:r>
              <a:rPr lang="el-GR" sz="1700" dirty="0" smtClean="0"/>
              <a:t>(</a:t>
            </a:r>
            <a:r>
              <a:rPr lang="en-US" sz="1700" dirty="0" smtClean="0"/>
              <a:t>Router</a:t>
            </a:r>
            <a:r>
              <a:rPr lang="el-GR" sz="1700" dirty="0" smtClean="0"/>
              <a:t>/</a:t>
            </a:r>
            <a:r>
              <a:rPr lang="en-US" sz="1700" dirty="0" smtClean="0"/>
              <a:t>Switch</a:t>
            </a:r>
            <a:r>
              <a:rPr lang="el-GR" sz="1700" dirty="0" smtClean="0"/>
              <a:t>).</a:t>
            </a:r>
          </a:p>
          <a:p>
            <a:pPr lvl="1" algn="l">
              <a:spcBef>
                <a:spcPts val="600"/>
              </a:spcBef>
              <a:spcAft>
                <a:spcPts val="600"/>
              </a:spcAft>
            </a:pPr>
            <a:r>
              <a:rPr lang="en-US" sz="1700" u="sng" dirty="0" smtClean="0">
                <a:hlinkClick r:id="rId4"/>
              </a:rPr>
              <a:t>Passive</a:t>
            </a:r>
            <a:r>
              <a:rPr lang="el-GR" sz="1700" u="sng" dirty="0" smtClean="0">
                <a:hlinkClick r:id="rId4"/>
              </a:rPr>
              <a:t> </a:t>
            </a:r>
            <a:r>
              <a:rPr lang="el-GR" sz="1700" u="sng" dirty="0" err="1">
                <a:hlinkClick r:id="rId4"/>
              </a:rPr>
              <a:t>Optical</a:t>
            </a:r>
            <a:r>
              <a:rPr lang="el-GR" sz="1700" u="sng" dirty="0">
                <a:hlinkClick r:id="rId4"/>
              </a:rPr>
              <a:t> </a:t>
            </a:r>
            <a:r>
              <a:rPr lang="en-US" sz="1700" u="sng" dirty="0">
                <a:hlinkClick r:id="rId4"/>
              </a:rPr>
              <a:t>Network</a:t>
            </a:r>
            <a:r>
              <a:rPr lang="en-US" sz="1700" dirty="0"/>
              <a:t> </a:t>
            </a:r>
            <a:r>
              <a:rPr lang="el-GR" sz="1700" dirty="0"/>
              <a:t>(</a:t>
            </a:r>
            <a:r>
              <a:rPr lang="en-US" sz="1700" dirty="0"/>
              <a:t>PON</a:t>
            </a:r>
            <a:r>
              <a:rPr lang="el-GR" sz="1700" dirty="0"/>
              <a:t>): Στα σημεία </a:t>
            </a:r>
            <a:r>
              <a:rPr lang="el-GR" sz="1700" dirty="0" smtClean="0"/>
              <a:t/>
            </a:r>
            <a:br>
              <a:rPr lang="el-GR" sz="1700" dirty="0" smtClean="0"/>
            </a:br>
            <a:r>
              <a:rPr lang="el-GR" sz="1700" dirty="0" smtClean="0"/>
              <a:t>διακλάδωσης </a:t>
            </a:r>
            <a:r>
              <a:rPr lang="el-GR" sz="1700" dirty="0"/>
              <a:t>χρησιμοποιείται </a:t>
            </a:r>
            <a:r>
              <a:rPr lang="el-GR" sz="1700" b="1" dirty="0"/>
              <a:t>παθητικός </a:t>
            </a:r>
            <a:r>
              <a:rPr lang="el-GR" sz="1700" b="1" dirty="0" smtClean="0"/>
              <a:t/>
            </a:r>
            <a:br>
              <a:rPr lang="el-GR" sz="1700" b="1" dirty="0" smtClean="0"/>
            </a:br>
            <a:r>
              <a:rPr lang="el-GR" sz="1700" b="1" dirty="0" smtClean="0"/>
              <a:t>εξοπλισμός </a:t>
            </a:r>
            <a:r>
              <a:rPr lang="el-GR" sz="1700" dirty="0" smtClean="0"/>
              <a:t>(οπτικοί διαχωριστές).</a:t>
            </a:r>
            <a:endParaRPr lang="el-GR" sz="1700" dirty="0"/>
          </a:p>
          <a:p>
            <a:pPr marL="311233" marR="4454" indent="-300098" algn="l">
              <a:lnSpc>
                <a:spcPct val="99900"/>
              </a:lnSpc>
              <a:spcBef>
                <a:spcPts val="600"/>
              </a:spcBef>
              <a:spcAft>
                <a:spcPts val="600"/>
              </a:spcAft>
              <a:tabLst>
                <a:tab pos="311790" algn="l"/>
              </a:tabLst>
            </a:pPr>
            <a:endParaRPr lang="en-US" altLang="el-GR" sz="1700" dirty="0" smtClean="0">
              <a:cs typeface="Cambria Math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r="49159"/>
          <a:stretch/>
        </p:blipFill>
        <p:spPr>
          <a:xfrm>
            <a:off x="5885897" y="4221088"/>
            <a:ext cx="2800903" cy="237943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53052"/>
          <a:stretch/>
        </p:blipFill>
        <p:spPr>
          <a:xfrm>
            <a:off x="5913289" y="1736226"/>
            <a:ext cx="2586402" cy="2379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2009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altLang="el-GR" b="1" dirty="0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Αρχιτεκτονικές </a:t>
            </a:r>
            <a:r>
              <a:rPr lang="en-US" altLang="el-GR" b="1" dirty="0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Fiber-To-The-x (</a:t>
            </a:r>
            <a:r>
              <a:rPr lang="en-US" altLang="el-GR" b="1" dirty="0" err="1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FTTx</a:t>
            </a:r>
            <a:r>
              <a:rPr lang="en-US" altLang="el-GR" b="1" dirty="0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)</a:t>
            </a:r>
          </a:p>
        </p:txBody>
      </p:sp>
      <p:sp>
        <p:nvSpPr>
          <p:cNvPr id="4099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>
              <a:spcAft>
                <a:spcPts val="400"/>
              </a:spcAft>
            </a:pPr>
            <a:r>
              <a:rPr lang="en-US" sz="1700" b="1" dirty="0"/>
              <a:t>FTTN</a:t>
            </a:r>
            <a:r>
              <a:rPr lang="el-GR" sz="1700" dirty="0"/>
              <a:t> (</a:t>
            </a:r>
            <a:r>
              <a:rPr lang="en-US" sz="1700" dirty="0"/>
              <a:t>F</a:t>
            </a:r>
            <a:r>
              <a:rPr lang="el-GR" sz="1700" dirty="0" err="1"/>
              <a:t>iber</a:t>
            </a:r>
            <a:r>
              <a:rPr lang="el-GR" sz="1700" dirty="0"/>
              <a:t>-</a:t>
            </a:r>
            <a:r>
              <a:rPr lang="en-US" sz="1700" dirty="0"/>
              <a:t>T</a:t>
            </a:r>
            <a:r>
              <a:rPr lang="el-GR" sz="1700" dirty="0"/>
              <a:t>o-</a:t>
            </a:r>
            <a:r>
              <a:rPr lang="en-US" sz="1700" dirty="0"/>
              <a:t>T</a:t>
            </a:r>
            <a:r>
              <a:rPr lang="el-GR" sz="1700" dirty="0" err="1" smtClean="0"/>
              <a:t>he</a:t>
            </a:r>
            <a:r>
              <a:rPr lang="el-GR" sz="1700" dirty="0" smtClean="0"/>
              <a:t>-</a:t>
            </a:r>
            <a:r>
              <a:rPr lang="en-US" sz="1700" dirty="0" smtClean="0"/>
              <a:t>Node</a:t>
            </a:r>
            <a:r>
              <a:rPr lang="el-GR" sz="1700" dirty="0" smtClean="0"/>
              <a:t> </a:t>
            </a:r>
            <a:r>
              <a:rPr lang="en-US" sz="1700" dirty="0" smtClean="0"/>
              <a:t>or N</a:t>
            </a:r>
            <a:r>
              <a:rPr lang="el-GR" sz="1700" dirty="0" err="1"/>
              <a:t>eighborhood</a:t>
            </a:r>
            <a:r>
              <a:rPr lang="el-GR" sz="1700" dirty="0"/>
              <a:t>): </a:t>
            </a:r>
            <a:r>
              <a:rPr lang="el-GR" sz="1700" dirty="0" smtClean="0"/>
              <a:t/>
            </a:r>
            <a:br>
              <a:rPr lang="el-GR" sz="1700" dirty="0" smtClean="0"/>
            </a:br>
            <a:r>
              <a:rPr lang="el-GR" sz="1700" dirty="0" smtClean="0"/>
              <a:t>Ο </a:t>
            </a:r>
            <a:r>
              <a:rPr lang="el-GR" sz="1700" dirty="0" err="1"/>
              <a:t>πάροχος</a:t>
            </a:r>
            <a:r>
              <a:rPr lang="el-GR" sz="1700" dirty="0"/>
              <a:t> </a:t>
            </a:r>
            <a:r>
              <a:rPr lang="el-GR" sz="1700" dirty="0" smtClean="0"/>
              <a:t>τερματίζει </a:t>
            </a:r>
            <a:r>
              <a:rPr lang="el-GR" sz="1700" dirty="0"/>
              <a:t>την ίνα σε μια υπαίθρια </a:t>
            </a:r>
            <a:r>
              <a:rPr lang="el-GR" sz="1700" dirty="0" smtClean="0"/>
              <a:t/>
            </a:r>
            <a:br>
              <a:rPr lang="el-GR" sz="1700" dirty="0" smtClean="0"/>
            </a:br>
            <a:r>
              <a:rPr lang="el-GR" sz="1700" dirty="0" smtClean="0"/>
              <a:t>καμπίνα</a:t>
            </a:r>
            <a:r>
              <a:rPr lang="el-GR" sz="1700" dirty="0"/>
              <a:t>, </a:t>
            </a:r>
            <a:r>
              <a:rPr lang="el-GR" sz="1700" dirty="0" smtClean="0"/>
              <a:t>η </a:t>
            </a:r>
            <a:r>
              <a:rPr lang="el-GR" sz="1700" dirty="0"/>
              <a:t>οποία μπορεί να βρίσκεται σε </a:t>
            </a:r>
            <a:r>
              <a:rPr lang="el-GR" sz="1700" dirty="0" smtClean="0"/>
              <a:t>μεγάλη </a:t>
            </a:r>
            <a:r>
              <a:rPr lang="el-GR" sz="1700" dirty="0" smtClean="0"/>
              <a:t/>
            </a:r>
            <a:br>
              <a:rPr lang="el-GR" sz="1700" dirty="0" smtClean="0"/>
            </a:br>
            <a:r>
              <a:rPr lang="el-GR" sz="1700" dirty="0" smtClean="0"/>
              <a:t>απόσταση από </a:t>
            </a:r>
            <a:r>
              <a:rPr lang="el-GR" sz="1700" dirty="0"/>
              <a:t>τις κεντρικές </a:t>
            </a:r>
            <a:r>
              <a:rPr lang="el-GR" sz="1700" dirty="0" smtClean="0"/>
              <a:t>εγκαταστάσεις του. </a:t>
            </a:r>
            <a:r>
              <a:rPr lang="el-GR" sz="1700" dirty="0" smtClean="0"/>
              <a:t/>
            </a:r>
            <a:br>
              <a:rPr lang="el-GR" sz="1700" dirty="0" smtClean="0"/>
            </a:br>
            <a:r>
              <a:rPr lang="el-GR" sz="1700" dirty="0" smtClean="0"/>
              <a:t>Από </a:t>
            </a:r>
            <a:r>
              <a:rPr lang="el-GR" sz="1700" dirty="0"/>
              <a:t>την </a:t>
            </a:r>
            <a:r>
              <a:rPr lang="el-GR" sz="1700" dirty="0" smtClean="0"/>
              <a:t>καμπίνα </a:t>
            </a:r>
            <a:r>
              <a:rPr lang="el-GR" sz="1700" dirty="0"/>
              <a:t>μέχρι και την </a:t>
            </a:r>
            <a:r>
              <a:rPr lang="el-GR" sz="1700" dirty="0" smtClean="0"/>
              <a:t>οικία </a:t>
            </a:r>
            <a:r>
              <a:rPr lang="el-GR" sz="1700" dirty="0"/>
              <a:t>του </a:t>
            </a:r>
            <a:r>
              <a:rPr lang="el-GR" sz="1700" dirty="0" smtClean="0"/>
              <a:t/>
            </a:r>
            <a:br>
              <a:rPr lang="el-GR" sz="1700" dirty="0" smtClean="0"/>
            </a:br>
            <a:r>
              <a:rPr lang="el-GR" sz="1700" dirty="0" smtClean="0"/>
              <a:t>συνδρομητή το </a:t>
            </a:r>
            <a:r>
              <a:rPr lang="el-GR" sz="1700" dirty="0"/>
              <a:t>δίκτυο παραμένει </a:t>
            </a:r>
            <a:r>
              <a:rPr lang="el-GR" sz="1700" dirty="0" smtClean="0"/>
              <a:t>χάλκινο</a:t>
            </a:r>
            <a:r>
              <a:rPr lang="el-GR" sz="1700" dirty="0"/>
              <a:t>. </a:t>
            </a:r>
            <a:endParaRPr lang="el-GR" sz="1700" dirty="0" smtClean="0"/>
          </a:p>
          <a:p>
            <a:pPr algn="l">
              <a:spcAft>
                <a:spcPts val="400"/>
              </a:spcAft>
            </a:pPr>
            <a:r>
              <a:rPr lang="el-GR" sz="1700" dirty="0" smtClean="0"/>
              <a:t>Η </a:t>
            </a:r>
            <a:r>
              <a:rPr lang="el-GR" sz="1700" dirty="0"/>
              <a:t>FTTN είναι το πρώτο βήμα που ακολουθεί ο </a:t>
            </a:r>
            <a:r>
              <a:rPr lang="el-GR" sz="1700" dirty="0" smtClean="0"/>
              <a:t/>
            </a:r>
            <a:br>
              <a:rPr lang="el-GR" sz="1700" dirty="0" smtClean="0"/>
            </a:br>
            <a:r>
              <a:rPr lang="el-GR" sz="1700" dirty="0" err="1" smtClean="0"/>
              <a:t>πάροχος</a:t>
            </a:r>
            <a:r>
              <a:rPr lang="el-GR" sz="1700" dirty="0" smtClean="0"/>
              <a:t> </a:t>
            </a:r>
            <a:r>
              <a:rPr lang="el-GR" sz="1700" dirty="0"/>
              <a:t>μέχρι να κατασκευάσει ένα πλήρως </a:t>
            </a:r>
            <a:r>
              <a:rPr lang="el-GR" sz="1700" dirty="0" smtClean="0"/>
              <a:t/>
            </a:r>
            <a:br>
              <a:rPr lang="el-GR" sz="1700" dirty="0" smtClean="0"/>
            </a:br>
            <a:r>
              <a:rPr lang="el-GR" sz="1700" dirty="0" smtClean="0"/>
              <a:t>οπτικό </a:t>
            </a:r>
            <a:r>
              <a:rPr lang="el-GR" sz="1700" dirty="0"/>
              <a:t>δίκτυο πρόσβασης (FTTH</a:t>
            </a:r>
            <a:r>
              <a:rPr lang="el-GR" sz="1700" dirty="0" smtClean="0"/>
              <a:t>). </a:t>
            </a:r>
          </a:p>
          <a:p>
            <a:pPr algn="l">
              <a:spcAft>
                <a:spcPts val="400"/>
              </a:spcAft>
            </a:pPr>
            <a:r>
              <a:rPr lang="el-GR" sz="1700" dirty="0" smtClean="0"/>
              <a:t>Υλοποιείται </a:t>
            </a:r>
            <a:r>
              <a:rPr lang="el-GR" sz="1700" dirty="0"/>
              <a:t>γρήγορα και σχετικά φθηνά, καθώς </a:t>
            </a:r>
            <a:r>
              <a:rPr lang="el-GR" sz="1700" dirty="0" smtClean="0"/>
              <a:t/>
            </a:r>
            <a:br>
              <a:rPr lang="el-GR" sz="1700" dirty="0" smtClean="0"/>
            </a:br>
            <a:r>
              <a:rPr lang="el-GR" sz="1700" dirty="0" smtClean="0"/>
              <a:t>μόνο </a:t>
            </a:r>
            <a:r>
              <a:rPr lang="el-GR" sz="1700" dirty="0"/>
              <a:t>ένα τμήμα του τοπικού βρόχου μετατρέπεται από χάλκινο σε οπτικό. </a:t>
            </a:r>
            <a:endParaRPr lang="el-GR" sz="1700" dirty="0" smtClean="0"/>
          </a:p>
          <a:p>
            <a:pPr algn="l">
              <a:spcAft>
                <a:spcPts val="400"/>
              </a:spcAft>
            </a:pPr>
            <a:r>
              <a:rPr lang="el-GR" sz="1700" dirty="0" smtClean="0"/>
              <a:t>Σε </a:t>
            </a:r>
            <a:r>
              <a:rPr lang="el-GR" sz="1700" dirty="0"/>
              <a:t>συνδυασμό με τις τεχνολογίες </a:t>
            </a:r>
            <a:r>
              <a:rPr lang="el-GR" sz="1700" dirty="0" smtClean="0"/>
              <a:t>VDSL/VDSL2</a:t>
            </a:r>
            <a:r>
              <a:rPr lang="el-GR" sz="1700" dirty="0"/>
              <a:t>, η FTTN </a:t>
            </a:r>
            <a:r>
              <a:rPr lang="el-GR" sz="1700" dirty="0" smtClean="0"/>
              <a:t>είναι </a:t>
            </a:r>
            <a:r>
              <a:rPr lang="el-GR" sz="1700" dirty="0"/>
              <a:t>κατάλληλη για την παροχή </a:t>
            </a:r>
            <a:r>
              <a:rPr lang="el-GR" sz="1700" dirty="0" err="1">
                <a:hlinkClick r:id="rId2" tooltip="Triple play (telecommunications)"/>
              </a:rPr>
              <a:t>triple</a:t>
            </a:r>
            <a:r>
              <a:rPr lang="el-GR" sz="1700" dirty="0">
                <a:hlinkClick r:id="rId2" tooltip="Triple play (telecommunications)"/>
              </a:rPr>
              <a:t> </a:t>
            </a:r>
            <a:r>
              <a:rPr lang="el-GR" sz="1700" dirty="0" err="1">
                <a:hlinkClick r:id="rId2" tooltip="Triple play (telecommunications)"/>
              </a:rPr>
              <a:t>play</a:t>
            </a:r>
            <a:r>
              <a:rPr lang="el-GR" sz="1700" dirty="0"/>
              <a:t> υπηρεσιών </a:t>
            </a:r>
            <a:r>
              <a:rPr lang="el-GR" sz="1700" dirty="0" smtClean="0"/>
              <a:t>στον </a:t>
            </a:r>
            <a:r>
              <a:rPr lang="el-GR" sz="1700" dirty="0"/>
              <a:t>συνδρομητή.</a:t>
            </a:r>
          </a:p>
          <a:p>
            <a:pPr lvl="0" algn="l">
              <a:spcAft>
                <a:spcPts val="400"/>
              </a:spcAft>
            </a:pPr>
            <a:r>
              <a:rPr lang="en-US" sz="1700" b="1" dirty="0"/>
              <a:t>FTTC</a:t>
            </a:r>
            <a:r>
              <a:rPr lang="el-GR" sz="1700" dirty="0"/>
              <a:t> (</a:t>
            </a:r>
            <a:r>
              <a:rPr lang="en-US" sz="1700" dirty="0"/>
              <a:t>F</a:t>
            </a:r>
            <a:r>
              <a:rPr lang="el-GR" sz="1700" dirty="0" err="1"/>
              <a:t>iber</a:t>
            </a:r>
            <a:r>
              <a:rPr lang="el-GR" sz="1700" dirty="0"/>
              <a:t>-</a:t>
            </a:r>
            <a:r>
              <a:rPr lang="en-US" sz="1700" dirty="0"/>
              <a:t>T</a:t>
            </a:r>
            <a:r>
              <a:rPr lang="el-GR" sz="1700" dirty="0"/>
              <a:t>o-</a:t>
            </a:r>
            <a:r>
              <a:rPr lang="en-US" sz="1700" dirty="0"/>
              <a:t>T</a:t>
            </a:r>
            <a:r>
              <a:rPr lang="el-GR" sz="1700" dirty="0" err="1"/>
              <a:t>he</a:t>
            </a:r>
            <a:r>
              <a:rPr lang="el-GR" sz="1700" dirty="0"/>
              <a:t>-</a:t>
            </a:r>
            <a:r>
              <a:rPr lang="en-US" sz="1700" dirty="0"/>
              <a:t>C</a:t>
            </a:r>
            <a:r>
              <a:rPr lang="el-GR" sz="1700" dirty="0" err="1"/>
              <a:t>urb</a:t>
            </a:r>
            <a:r>
              <a:rPr lang="el-GR" sz="1700" dirty="0"/>
              <a:t> </a:t>
            </a:r>
            <a:r>
              <a:rPr lang="en-US" sz="1700" dirty="0"/>
              <a:t>or C</a:t>
            </a:r>
            <a:r>
              <a:rPr lang="el-GR" sz="1700" dirty="0" err="1"/>
              <a:t>abinet</a:t>
            </a:r>
            <a:r>
              <a:rPr lang="el-GR" sz="1700" dirty="0"/>
              <a:t>): </a:t>
            </a:r>
            <a:r>
              <a:rPr lang="el-GR" sz="1700" dirty="0" smtClean="0"/>
              <a:t>Υποπερίπτωση </a:t>
            </a:r>
            <a:r>
              <a:rPr lang="el-GR" sz="1700" dirty="0"/>
              <a:t>του FTTN, στην οποία </a:t>
            </a:r>
            <a:r>
              <a:rPr lang="el-GR" sz="1700" dirty="0" smtClean="0"/>
              <a:t>η </a:t>
            </a:r>
            <a:r>
              <a:rPr lang="el-GR" sz="1700" dirty="0"/>
              <a:t>καμπίνα είναι πλησιέστερα προς </a:t>
            </a:r>
            <a:r>
              <a:rPr lang="el-GR" sz="1700" dirty="0" smtClean="0"/>
              <a:t>τον </a:t>
            </a:r>
            <a:r>
              <a:rPr lang="el-GR" sz="1700" dirty="0"/>
              <a:t>συνδρομητή, έτσι ώστε το χάλκινο τμήμα του τοπικού βρόχου να μην υπερβαίνει τα </a:t>
            </a:r>
            <a:r>
              <a:rPr lang="el-GR" sz="1700" b="1" dirty="0"/>
              <a:t>300 m</a:t>
            </a:r>
            <a:r>
              <a:rPr lang="el-GR" sz="1700" dirty="0"/>
              <a:t>. Αυτή η προϋπόθεση εγγυάται την καλή απόδοση των τεχνολογιών </a:t>
            </a:r>
            <a:r>
              <a:rPr lang="el-GR" sz="1700" dirty="0" err="1"/>
              <a:t>xDSL</a:t>
            </a:r>
            <a:r>
              <a:rPr lang="el-GR" sz="1700" dirty="0"/>
              <a:t>, ακόμα και σε συμμετρική λειτουργία υψηλής ταχύτητας (100 </a:t>
            </a:r>
            <a:r>
              <a:rPr lang="el-GR" sz="1700" dirty="0" err="1"/>
              <a:t>Mbps</a:t>
            </a:r>
            <a:r>
              <a:rPr lang="el-GR" sz="1700" dirty="0" smtClean="0"/>
              <a:t>).</a:t>
            </a:r>
            <a:endParaRPr lang="el-GR" sz="1700" dirty="0"/>
          </a:p>
        </p:txBody>
      </p:sp>
      <p:pic>
        <p:nvPicPr>
          <p:cNvPr id="4" name="Picture 3" descr="C:\Users\mparask\Dropbox\1_ΤΕΙ_ΔΕ\4_Projects\PARASKEVAS_BOOK_Final\images\Chapter_3\Image_3.19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76"/>
          <a:stretch/>
        </p:blipFill>
        <p:spPr bwMode="auto">
          <a:xfrm>
            <a:off x="5652120" y="1196752"/>
            <a:ext cx="3178810" cy="22322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81501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altLang="el-GR" dirty="0">
                <a:cs typeface="Cambria Math" pitchFamily="18" charset="0"/>
              </a:rPr>
              <a:t>Αρχιτεκτονικές </a:t>
            </a:r>
            <a:r>
              <a:rPr lang="en-US" altLang="el-GR" dirty="0">
                <a:cs typeface="Cambria Math" pitchFamily="18" charset="0"/>
              </a:rPr>
              <a:t>Fiber-To-The-x (</a:t>
            </a:r>
            <a:r>
              <a:rPr lang="en-US" altLang="el-GR" dirty="0" err="1">
                <a:cs typeface="Cambria Math" pitchFamily="18" charset="0"/>
              </a:rPr>
              <a:t>FTTx</a:t>
            </a:r>
            <a:r>
              <a:rPr lang="en-US" altLang="el-GR" dirty="0">
                <a:cs typeface="Cambria Math" pitchFamily="18" charset="0"/>
              </a:rPr>
              <a:t>)</a:t>
            </a:r>
            <a:endParaRPr lang="en-US" altLang="el-GR" b="1" dirty="0" smtClean="0"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</p:txBody>
      </p:sp>
      <p:sp>
        <p:nvSpPr>
          <p:cNvPr id="4099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l"/>
            <a:r>
              <a:rPr lang="en-US" sz="1700" b="1" dirty="0" smtClean="0"/>
              <a:t>FTTB</a:t>
            </a:r>
            <a:r>
              <a:rPr lang="el-GR" sz="1700" dirty="0"/>
              <a:t> (</a:t>
            </a:r>
            <a:r>
              <a:rPr lang="en-US" sz="1700" dirty="0"/>
              <a:t>F</a:t>
            </a:r>
            <a:r>
              <a:rPr lang="el-GR" sz="1700" dirty="0" err="1"/>
              <a:t>iber</a:t>
            </a:r>
            <a:r>
              <a:rPr lang="el-GR" sz="1700" dirty="0"/>
              <a:t>-</a:t>
            </a:r>
            <a:r>
              <a:rPr lang="en-US" sz="1700" dirty="0"/>
              <a:t>T</a:t>
            </a:r>
            <a:r>
              <a:rPr lang="el-GR" sz="1700" dirty="0"/>
              <a:t>o-</a:t>
            </a:r>
            <a:r>
              <a:rPr lang="en-US" sz="1700" dirty="0"/>
              <a:t>T</a:t>
            </a:r>
            <a:r>
              <a:rPr lang="el-GR" sz="1700" dirty="0" err="1"/>
              <a:t>he</a:t>
            </a:r>
            <a:r>
              <a:rPr lang="el-GR" sz="1700" dirty="0"/>
              <a:t>-</a:t>
            </a:r>
            <a:r>
              <a:rPr lang="en-US" sz="1700" dirty="0"/>
              <a:t>B</a:t>
            </a:r>
            <a:r>
              <a:rPr lang="el-GR" sz="1700" dirty="0" err="1"/>
              <a:t>uilding</a:t>
            </a:r>
            <a:r>
              <a:rPr lang="el-GR" sz="1700" dirty="0"/>
              <a:t> </a:t>
            </a:r>
            <a:r>
              <a:rPr lang="en-US" sz="1700" dirty="0"/>
              <a:t>or B</a:t>
            </a:r>
            <a:r>
              <a:rPr lang="el-GR" sz="1700" dirty="0" err="1"/>
              <a:t>usiness</a:t>
            </a:r>
            <a:r>
              <a:rPr lang="el-GR" sz="1700" dirty="0"/>
              <a:t> </a:t>
            </a:r>
            <a:r>
              <a:rPr lang="el-GR" sz="1700" dirty="0" err="1"/>
              <a:t>or</a:t>
            </a:r>
            <a:r>
              <a:rPr lang="el-GR" sz="1700" dirty="0"/>
              <a:t> </a:t>
            </a:r>
            <a:r>
              <a:rPr lang="en-US" sz="1700" dirty="0"/>
              <a:t>B</a:t>
            </a:r>
            <a:r>
              <a:rPr lang="el-GR" sz="1700" dirty="0" err="1"/>
              <a:t>asement</a:t>
            </a:r>
            <a:r>
              <a:rPr lang="el-GR" sz="1700" dirty="0"/>
              <a:t>): Η ίνα τερματίζει εντός του </a:t>
            </a:r>
            <a:r>
              <a:rPr lang="el-GR" sz="1700" b="1" dirty="0"/>
              <a:t>κτιρίου </a:t>
            </a:r>
            <a:r>
              <a:rPr lang="el-GR" sz="1700" dirty="0"/>
              <a:t>του συνδρομητή, π.χ. σε έναν κεντρικό κατανεμητή στο ισόγειο της πολυκατοικίας, ενώ οι διανομές στα διαμερίσματα παραμένουν χάλκινες. </a:t>
            </a:r>
          </a:p>
          <a:p>
            <a:pPr lvl="0" algn="l"/>
            <a:r>
              <a:rPr lang="en-US" sz="1700" b="1" dirty="0"/>
              <a:t>FTTH</a:t>
            </a:r>
            <a:r>
              <a:rPr lang="el-GR" sz="1700" dirty="0"/>
              <a:t> (</a:t>
            </a:r>
            <a:r>
              <a:rPr lang="en-US" sz="1700" dirty="0"/>
              <a:t>F</a:t>
            </a:r>
            <a:r>
              <a:rPr lang="el-GR" sz="1700" dirty="0" err="1"/>
              <a:t>iber</a:t>
            </a:r>
            <a:r>
              <a:rPr lang="el-GR" sz="1700" dirty="0"/>
              <a:t>-</a:t>
            </a:r>
            <a:r>
              <a:rPr lang="en-US" sz="1700" dirty="0"/>
              <a:t>T</a:t>
            </a:r>
            <a:r>
              <a:rPr lang="el-GR" sz="1700" dirty="0"/>
              <a:t>o-</a:t>
            </a:r>
            <a:r>
              <a:rPr lang="en-US" sz="1700" dirty="0"/>
              <a:t>T</a:t>
            </a:r>
            <a:r>
              <a:rPr lang="el-GR" sz="1700" dirty="0" err="1"/>
              <a:t>he</a:t>
            </a:r>
            <a:r>
              <a:rPr lang="el-GR" sz="1700" dirty="0"/>
              <a:t>-</a:t>
            </a:r>
            <a:r>
              <a:rPr lang="en-US" sz="1700" dirty="0"/>
              <a:t>H</a:t>
            </a:r>
            <a:r>
              <a:rPr lang="el-GR" sz="1700" dirty="0" err="1"/>
              <a:t>ome</a:t>
            </a:r>
            <a:r>
              <a:rPr lang="el-GR" sz="1700" dirty="0"/>
              <a:t>): Η ίνα τερματίζει </a:t>
            </a:r>
            <a:r>
              <a:rPr lang="el-GR" sz="1700" dirty="0" smtClean="0"/>
              <a:t>στην </a:t>
            </a:r>
            <a:r>
              <a:rPr lang="el-GR" sz="1700" b="1" dirty="0"/>
              <a:t>οικία </a:t>
            </a:r>
            <a:r>
              <a:rPr lang="el-GR" sz="1700" dirty="0"/>
              <a:t>του συνδρομητή, δηλαδή σε ένα </a:t>
            </a:r>
            <a:r>
              <a:rPr lang="el-GR" sz="1700" dirty="0" smtClean="0"/>
              <a:t>τερματικό </a:t>
            </a:r>
            <a:r>
              <a:rPr lang="el-GR" sz="1700" dirty="0"/>
              <a:t>σημείο τοποθετημένο σε κουτί </a:t>
            </a:r>
            <a:r>
              <a:rPr lang="el-GR" sz="1700" dirty="0" smtClean="0"/>
              <a:t>στον </a:t>
            </a:r>
            <a:r>
              <a:rPr lang="el-GR" sz="1700" dirty="0"/>
              <a:t>εξωτερικό τοίχο της οικίας. Το δίκτυο </a:t>
            </a:r>
            <a:r>
              <a:rPr lang="el-GR" sz="1700" dirty="0" smtClean="0"/>
              <a:t>του </a:t>
            </a:r>
            <a:r>
              <a:rPr lang="el-GR" sz="1700" dirty="0"/>
              <a:t>συνδρομητή παραμένει χάλκινο.</a:t>
            </a:r>
          </a:p>
          <a:p>
            <a:pPr lvl="0" algn="l"/>
            <a:r>
              <a:rPr lang="en-US" sz="1700" b="1" dirty="0"/>
              <a:t>FTTP</a:t>
            </a:r>
            <a:r>
              <a:rPr lang="en-US" sz="1700" dirty="0"/>
              <a:t> </a:t>
            </a:r>
            <a:r>
              <a:rPr lang="el-GR" sz="1700" dirty="0"/>
              <a:t>(</a:t>
            </a:r>
            <a:r>
              <a:rPr lang="en-US" sz="1700" dirty="0"/>
              <a:t>Fiber</a:t>
            </a:r>
            <a:r>
              <a:rPr lang="el-GR" sz="1700" dirty="0"/>
              <a:t>-</a:t>
            </a:r>
            <a:r>
              <a:rPr lang="en-US" sz="1700" dirty="0"/>
              <a:t>To</a:t>
            </a:r>
            <a:r>
              <a:rPr lang="el-GR" sz="1700" dirty="0"/>
              <a:t>-</a:t>
            </a:r>
            <a:r>
              <a:rPr lang="en-US" sz="1700" dirty="0"/>
              <a:t>The</a:t>
            </a:r>
            <a:r>
              <a:rPr lang="el-GR" sz="1700" dirty="0"/>
              <a:t>-</a:t>
            </a:r>
            <a:r>
              <a:rPr lang="en-US" sz="1700" dirty="0"/>
              <a:t>Premises</a:t>
            </a:r>
            <a:r>
              <a:rPr lang="el-GR" sz="1700" dirty="0"/>
              <a:t>): Περιλαμβάνει </a:t>
            </a:r>
            <a:r>
              <a:rPr lang="el-GR" sz="1700" dirty="0" smtClean="0"/>
              <a:t>τις </a:t>
            </a:r>
            <a:r>
              <a:rPr lang="el-GR" sz="1700" dirty="0"/>
              <a:t>περιπτώσεις </a:t>
            </a:r>
            <a:r>
              <a:rPr lang="en-US" sz="1700" dirty="0"/>
              <a:t>FTTB</a:t>
            </a:r>
            <a:r>
              <a:rPr lang="el-GR" sz="1700" dirty="0"/>
              <a:t> και </a:t>
            </a:r>
            <a:r>
              <a:rPr lang="en-US" sz="1700" dirty="0"/>
              <a:t>FTTH</a:t>
            </a:r>
            <a:r>
              <a:rPr lang="el-GR" sz="1700" dirty="0"/>
              <a:t>.</a:t>
            </a:r>
          </a:p>
          <a:p>
            <a:pPr lvl="0" algn="l"/>
            <a:r>
              <a:rPr lang="en-US" sz="1700" b="1" dirty="0"/>
              <a:t>FTTD</a:t>
            </a:r>
            <a:r>
              <a:rPr lang="el-GR" sz="1700" dirty="0"/>
              <a:t> (</a:t>
            </a:r>
            <a:r>
              <a:rPr lang="en-US" sz="1700" dirty="0"/>
              <a:t>F</a:t>
            </a:r>
            <a:r>
              <a:rPr lang="el-GR" sz="1700" dirty="0" err="1"/>
              <a:t>iber</a:t>
            </a:r>
            <a:r>
              <a:rPr lang="el-GR" sz="1700" dirty="0"/>
              <a:t>-</a:t>
            </a:r>
            <a:r>
              <a:rPr lang="en-US" sz="1700" dirty="0"/>
              <a:t>T</a:t>
            </a:r>
            <a:r>
              <a:rPr lang="el-GR" sz="1700" dirty="0"/>
              <a:t>o-</a:t>
            </a:r>
            <a:r>
              <a:rPr lang="en-US" sz="1700" dirty="0"/>
              <a:t>T</a:t>
            </a:r>
            <a:r>
              <a:rPr lang="el-GR" sz="1700" dirty="0" err="1"/>
              <a:t>he</a:t>
            </a:r>
            <a:r>
              <a:rPr lang="el-GR" sz="1700" dirty="0"/>
              <a:t>-</a:t>
            </a:r>
            <a:r>
              <a:rPr lang="en-US" sz="1700" dirty="0"/>
              <a:t>D</a:t>
            </a:r>
            <a:r>
              <a:rPr lang="el-GR" sz="1700" dirty="0" err="1"/>
              <a:t>esktop</a:t>
            </a:r>
            <a:r>
              <a:rPr lang="el-GR" sz="1700" dirty="0"/>
              <a:t>): Η οπτική ίνα τερματίζει σε έναν μετατροπέα σήματος από οπτικό σε ηλεκτρικό, ο οποίος βρίσκεται τοποθετημένος πλησίον του υπολογιστή του συνδρομητή</a:t>
            </a:r>
            <a:r>
              <a:rPr lang="el-GR" sz="1700" dirty="0" smtClean="0"/>
              <a:t>.</a:t>
            </a:r>
          </a:p>
          <a:p>
            <a:pPr lvl="0" algn="l"/>
            <a:endParaRPr lang="el-GR" sz="1700" dirty="0"/>
          </a:p>
          <a:p>
            <a:pPr algn="l"/>
            <a:r>
              <a:rPr lang="el-GR" sz="1700" dirty="0"/>
              <a:t>Στις περιπτώσεις FTTN, FTTC και FTTB, </a:t>
            </a:r>
            <a:r>
              <a:rPr lang="el-GR" sz="1700" dirty="0" smtClean="0"/>
              <a:t/>
            </a:r>
            <a:br>
              <a:rPr lang="el-GR" sz="1700" dirty="0" smtClean="0"/>
            </a:br>
            <a:r>
              <a:rPr lang="el-GR" sz="1700" dirty="0" smtClean="0"/>
              <a:t>η </a:t>
            </a:r>
            <a:r>
              <a:rPr lang="el-GR" sz="1700" dirty="0"/>
              <a:t>οπτική ίνα τερματίζει συνήθως σε DSLAM </a:t>
            </a:r>
            <a:r>
              <a:rPr lang="el-GR" sz="1700" dirty="0" smtClean="0"/>
              <a:t/>
            </a:r>
            <a:br>
              <a:rPr lang="el-GR" sz="1700" dirty="0" smtClean="0"/>
            </a:br>
            <a:r>
              <a:rPr lang="el-GR" sz="1700" dirty="0" smtClean="0"/>
              <a:t>με </a:t>
            </a:r>
            <a:r>
              <a:rPr lang="el-GR" sz="1700" dirty="0"/>
              <a:t>VDSL και στη συνέχεια, με χάλκινο ζεύγος </a:t>
            </a:r>
            <a:r>
              <a:rPr lang="el-GR" sz="1700" dirty="0" smtClean="0"/>
              <a:t/>
            </a:r>
            <a:br>
              <a:rPr lang="el-GR" sz="1700" dirty="0" smtClean="0"/>
            </a:br>
            <a:r>
              <a:rPr lang="el-GR" sz="1700" dirty="0" smtClean="0"/>
              <a:t>μεταφέρεται </a:t>
            </a:r>
            <a:r>
              <a:rPr lang="el-GR" sz="1700" dirty="0"/>
              <a:t>μέχρι τον τερματικό εξοπλισμό </a:t>
            </a:r>
            <a:r>
              <a:rPr lang="el-GR" sz="1700" dirty="0" smtClean="0"/>
              <a:t/>
            </a:r>
            <a:br>
              <a:rPr lang="el-GR" sz="1700" dirty="0" smtClean="0"/>
            </a:br>
            <a:r>
              <a:rPr lang="el-GR" sz="1700" dirty="0" smtClean="0"/>
              <a:t>του </a:t>
            </a:r>
            <a:r>
              <a:rPr lang="el-GR" sz="1700" dirty="0"/>
              <a:t>χρήστη με τεχνολογία VDSL2.</a:t>
            </a:r>
          </a:p>
          <a:p>
            <a:pPr lvl="0" algn="l"/>
            <a:endParaRPr lang="el-GR" sz="1700" dirty="0"/>
          </a:p>
          <a:p>
            <a:pPr marL="11135" marR="4454" indent="0" algn="l">
              <a:lnSpc>
                <a:spcPct val="99900"/>
              </a:lnSpc>
              <a:spcBef>
                <a:spcPts val="600"/>
              </a:spcBef>
              <a:spcAft>
                <a:spcPts val="600"/>
              </a:spcAft>
              <a:buNone/>
              <a:tabLst>
                <a:tab pos="311790" algn="l"/>
              </a:tabLst>
            </a:pPr>
            <a:endParaRPr lang="en-US" altLang="el-GR" sz="1700" dirty="0" smtClean="0">
              <a:cs typeface="Cambria Math" pitchFamily="18" charset="0"/>
            </a:endParaRPr>
          </a:p>
        </p:txBody>
      </p:sp>
      <p:pic>
        <p:nvPicPr>
          <p:cNvPr id="4" name="Picture 3" descr="C:\Users\mparask\Dropbox\1_ΤΕΙ_ΔΕ\4_Projects\PARASKEVAS_BOOK_Final\images\Chapter_3\Image_3.19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707"/>
          <a:stretch/>
        </p:blipFill>
        <p:spPr bwMode="auto">
          <a:xfrm>
            <a:off x="5507990" y="3861048"/>
            <a:ext cx="3178810" cy="20943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3679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Τυπική αρχιτεκτονική οπτικού </a:t>
            </a:r>
            <a:r>
              <a:rPr lang="el-GR" dirty="0" smtClean="0"/>
              <a:t>δικτύου</a:t>
            </a:r>
            <a:endParaRPr lang="en-US" altLang="el-GR" b="1" dirty="0" smtClean="0"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</p:txBody>
      </p:sp>
      <p:sp>
        <p:nvSpPr>
          <p:cNvPr id="4099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11233" marR="4454" indent="-300098" algn="l">
              <a:lnSpc>
                <a:spcPct val="99900"/>
              </a:lnSpc>
              <a:spcBef>
                <a:spcPts val="600"/>
              </a:spcBef>
              <a:spcAft>
                <a:spcPts val="600"/>
              </a:spcAft>
              <a:tabLst>
                <a:tab pos="311790" algn="l"/>
              </a:tabLst>
            </a:pPr>
            <a:r>
              <a:rPr lang="el-GR" sz="1700" dirty="0"/>
              <a:t>Το </a:t>
            </a:r>
            <a:r>
              <a:rPr lang="el-GR" sz="1700" b="1" dirty="0"/>
              <a:t>δίκτυο κορμού </a:t>
            </a:r>
            <a:r>
              <a:rPr lang="el-GR" sz="1700" dirty="0"/>
              <a:t>αποτελείται από τους κύριους κόμβους, που συνδέονται μεταξύ τους εφόσον βρίσκονται σε κοντινή απόσταση. </a:t>
            </a:r>
            <a:endParaRPr lang="el-GR" sz="1700" dirty="0" smtClean="0"/>
          </a:p>
          <a:p>
            <a:pPr marL="311233" marR="4454" indent="-300098" algn="l">
              <a:lnSpc>
                <a:spcPct val="99900"/>
              </a:lnSpc>
              <a:spcBef>
                <a:spcPts val="600"/>
              </a:spcBef>
              <a:spcAft>
                <a:spcPts val="600"/>
              </a:spcAft>
              <a:tabLst>
                <a:tab pos="311790" algn="l"/>
              </a:tabLst>
            </a:pPr>
            <a:r>
              <a:rPr lang="el-GR" sz="1700" dirty="0" smtClean="0"/>
              <a:t>Το </a:t>
            </a:r>
            <a:r>
              <a:rPr lang="el-GR" sz="1700" b="1" dirty="0"/>
              <a:t>δίκτυο διανομής</a:t>
            </a:r>
            <a:r>
              <a:rPr lang="el-GR" sz="1700" dirty="0"/>
              <a:t> απαρτίζεται από τους κόμβους διανομής, που συνδέονται μεταξύ τους, ενώ υπάρχει πρόβλεψη για επιπλέον συνδέσεις στο μέλλον. </a:t>
            </a:r>
            <a:endParaRPr lang="el-GR" sz="1700" dirty="0" smtClean="0"/>
          </a:p>
          <a:p>
            <a:pPr marL="311233" marR="4454" indent="-300098" algn="l">
              <a:lnSpc>
                <a:spcPct val="99900"/>
              </a:lnSpc>
              <a:spcBef>
                <a:spcPts val="600"/>
              </a:spcBef>
              <a:spcAft>
                <a:spcPts val="600"/>
              </a:spcAft>
              <a:tabLst>
                <a:tab pos="311790" algn="l"/>
              </a:tabLst>
            </a:pPr>
            <a:r>
              <a:rPr lang="el-GR" sz="1700" dirty="0" smtClean="0"/>
              <a:t>Το </a:t>
            </a:r>
            <a:r>
              <a:rPr lang="el-GR" sz="1700" b="1" dirty="0"/>
              <a:t>δίκτυο πρόσβασης </a:t>
            </a:r>
            <a:r>
              <a:rPr lang="el-GR" sz="1700" dirty="0"/>
              <a:t>αποτελείται από τους κόμβους πρόσβασης και </a:t>
            </a:r>
            <a:r>
              <a:rPr lang="el-GR" sz="1700" dirty="0" err="1" smtClean="0"/>
              <a:t>χρησιμο</a:t>
            </a:r>
            <a:r>
              <a:rPr lang="en-US" sz="1700" dirty="0" smtClean="0"/>
              <a:t>-</a:t>
            </a:r>
            <a:r>
              <a:rPr lang="el-GR" sz="1700" dirty="0" smtClean="0"/>
              <a:t>ποιείται </a:t>
            </a:r>
            <a:r>
              <a:rPr lang="el-GR" sz="1700" dirty="0"/>
              <a:t>για να συνδέονται τα διάφορα κτίρια σε αυτούς.</a:t>
            </a:r>
          </a:p>
          <a:p>
            <a:pPr marL="311233" marR="4454" indent="-300098" algn="l">
              <a:lnSpc>
                <a:spcPct val="99900"/>
              </a:lnSpc>
              <a:spcBef>
                <a:spcPts val="600"/>
              </a:spcBef>
              <a:spcAft>
                <a:spcPts val="600"/>
              </a:spcAft>
              <a:tabLst>
                <a:tab pos="311790" algn="l"/>
              </a:tabLst>
            </a:pPr>
            <a:endParaRPr lang="en-US" altLang="el-GR" sz="1700" dirty="0" smtClean="0">
              <a:cs typeface="Cambria Math" pitchFamily="18" charset="0"/>
            </a:endParaRPr>
          </a:p>
        </p:txBody>
      </p:sp>
      <p:pic>
        <p:nvPicPr>
          <p:cNvPr id="4" name="Picture 3" descr="C:\Users\mparask\Dropbox\1_ΤΕΙ_ΔΕ\4_Projects\PARASKEVAS_BOOK_Final\images\Chapter_3\Image_3.20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126978"/>
            <a:ext cx="6594083" cy="339836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90267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Δίκτυα καλωδιακής </a:t>
            </a:r>
            <a:r>
              <a:rPr lang="el-GR" dirty="0" smtClean="0"/>
              <a:t>τηλεόρασης</a:t>
            </a:r>
            <a:endParaRPr lang="en-US" altLang="el-GR" b="1" dirty="0" smtClean="0"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</p:txBody>
      </p:sp>
      <p:sp>
        <p:nvSpPr>
          <p:cNvPr id="4099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11233" marR="4454" indent="-300098" algn="l">
              <a:lnSpc>
                <a:spcPct val="99900"/>
              </a:lnSpc>
              <a:spcBef>
                <a:spcPts val="600"/>
              </a:spcBef>
              <a:spcAft>
                <a:spcPts val="600"/>
              </a:spcAft>
              <a:tabLst>
                <a:tab pos="311790" algn="l"/>
              </a:tabLst>
            </a:pPr>
            <a:r>
              <a:rPr lang="el-GR" sz="1800" dirty="0"/>
              <a:t>Σε πολλές χώρες (αλλά όχι στην Ελλάδα) έχουν αναπτυχθεί ενσύρματα δίκτυα για την παροχή </a:t>
            </a:r>
            <a:r>
              <a:rPr lang="el-GR" sz="1800" u="sng" dirty="0">
                <a:hlinkClick r:id="rId2"/>
              </a:rPr>
              <a:t>συνδρομητικής/καλωδιακής τηλεόρασης</a:t>
            </a:r>
            <a:r>
              <a:rPr lang="el-GR" sz="1800" dirty="0"/>
              <a:t> (</a:t>
            </a:r>
            <a:r>
              <a:rPr lang="en-US" sz="1800" dirty="0"/>
              <a:t>Cable Television</a:t>
            </a:r>
            <a:r>
              <a:rPr lang="el-GR" sz="1800" dirty="0"/>
              <a:t>). </a:t>
            </a:r>
            <a:endParaRPr lang="en-US" sz="1800" dirty="0" smtClean="0"/>
          </a:p>
          <a:p>
            <a:pPr marL="311233" marR="4454" indent="-300098" algn="l">
              <a:lnSpc>
                <a:spcPct val="99900"/>
              </a:lnSpc>
              <a:spcBef>
                <a:spcPts val="600"/>
              </a:spcBef>
              <a:spcAft>
                <a:spcPts val="600"/>
              </a:spcAft>
              <a:tabLst>
                <a:tab pos="311790" algn="l"/>
              </a:tabLst>
            </a:pPr>
            <a:r>
              <a:rPr lang="el-GR" sz="1800" dirty="0" smtClean="0"/>
              <a:t>Τα </a:t>
            </a:r>
            <a:r>
              <a:rPr lang="el-GR" sz="1800" dirty="0"/>
              <a:t>δίκτυα αυτά βασίζονται σε </a:t>
            </a:r>
            <a:r>
              <a:rPr lang="el-GR" sz="1800" u="sng" dirty="0">
                <a:hlinkClick r:id="rId3"/>
              </a:rPr>
              <a:t>ομοαξονικά καλώδια</a:t>
            </a:r>
            <a:r>
              <a:rPr lang="el-GR" sz="1800" dirty="0"/>
              <a:t> (</a:t>
            </a:r>
            <a:r>
              <a:rPr lang="en-US" sz="1800" dirty="0"/>
              <a:t>Coaxial Cables</a:t>
            </a:r>
            <a:r>
              <a:rPr lang="el-GR" sz="1800" dirty="0"/>
              <a:t>) και χρησιμοποιούνται ευρύτατα για την παροχή </a:t>
            </a:r>
            <a:r>
              <a:rPr lang="el-GR" sz="1800" dirty="0" err="1"/>
              <a:t>ευρυζωνικών</a:t>
            </a:r>
            <a:r>
              <a:rPr lang="el-GR" sz="1800" dirty="0"/>
              <a:t> υπηρεσιών, αξιοποιώντας μια τεχνολογία γνωστή ως </a:t>
            </a:r>
            <a:r>
              <a:rPr lang="el-GR" sz="1800" u="sng" dirty="0">
                <a:hlinkClick r:id="rId4"/>
              </a:rPr>
              <a:t>D</a:t>
            </a:r>
            <a:r>
              <a:rPr lang="en-US" sz="1800" u="sng" dirty="0" err="1">
                <a:hlinkClick r:id="rId4"/>
              </a:rPr>
              <a:t>ata</a:t>
            </a:r>
            <a:r>
              <a:rPr lang="el-GR" sz="1800" u="sng" dirty="0">
                <a:hlinkClick r:id="rId4"/>
              </a:rPr>
              <a:t> O</a:t>
            </a:r>
            <a:r>
              <a:rPr lang="en-US" sz="1800" u="sng" dirty="0" err="1">
                <a:hlinkClick r:id="rId4"/>
              </a:rPr>
              <a:t>ver</a:t>
            </a:r>
            <a:r>
              <a:rPr lang="el-GR" sz="1800" u="sng" dirty="0">
                <a:hlinkClick r:id="rId4"/>
              </a:rPr>
              <a:t> C</a:t>
            </a:r>
            <a:r>
              <a:rPr lang="en-US" sz="1800" u="sng" dirty="0">
                <a:hlinkClick r:id="rId4"/>
              </a:rPr>
              <a:t>able</a:t>
            </a:r>
            <a:r>
              <a:rPr lang="el-GR" sz="1800" u="sng" dirty="0">
                <a:hlinkClick r:id="rId4"/>
              </a:rPr>
              <a:t> S</a:t>
            </a:r>
            <a:r>
              <a:rPr lang="en-US" sz="1800" u="sng" dirty="0" err="1">
                <a:hlinkClick r:id="rId4"/>
              </a:rPr>
              <a:t>ervice</a:t>
            </a:r>
            <a:r>
              <a:rPr lang="el-GR" sz="1800" u="sng" dirty="0">
                <a:hlinkClick r:id="rId4"/>
              </a:rPr>
              <a:t> I</a:t>
            </a:r>
            <a:r>
              <a:rPr lang="en-US" sz="1800" u="sng" dirty="0" err="1">
                <a:hlinkClick r:id="rId4"/>
              </a:rPr>
              <a:t>nterface</a:t>
            </a:r>
            <a:r>
              <a:rPr lang="el-GR" sz="1800" u="sng" dirty="0">
                <a:hlinkClick r:id="rId4"/>
              </a:rPr>
              <a:t> </a:t>
            </a:r>
            <a:r>
              <a:rPr lang="el-GR" sz="1800" u="sng" dirty="0">
                <a:solidFill>
                  <a:srgbClr val="0000FF"/>
                </a:solidFill>
                <a:hlinkClick r:id="rId4"/>
              </a:rPr>
              <a:t>S</a:t>
            </a:r>
            <a:r>
              <a:rPr lang="en-US" sz="1800" u="sng" dirty="0" err="1">
                <a:solidFill>
                  <a:srgbClr val="0000FF"/>
                </a:solidFill>
              </a:rPr>
              <a:t>pecification</a:t>
            </a:r>
            <a:r>
              <a:rPr lang="en-US" sz="1800" dirty="0">
                <a:solidFill>
                  <a:srgbClr val="0000FF"/>
                </a:solidFill>
              </a:rPr>
              <a:t> </a:t>
            </a:r>
            <a:r>
              <a:rPr lang="el-GR" sz="1800" dirty="0"/>
              <a:t>(DOCSIS). </a:t>
            </a:r>
            <a:endParaRPr lang="en-US" sz="1800" dirty="0" smtClean="0"/>
          </a:p>
          <a:p>
            <a:pPr marL="311233" marR="4454" indent="-300098" algn="l">
              <a:lnSpc>
                <a:spcPct val="99900"/>
              </a:lnSpc>
              <a:spcBef>
                <a:spcPts val="600"/>
              </a:spcBef>
              <a:spcAft>
                <a:spcPts val="600"/>
              </a:spcAft>
              <a:tabLst>
                <a:tab pos="311790" algn="l"/>
              </a:tabLst>
            </a:pPr>
            <a:r>
              <a:rPr lang="el-GR" sz="1800" dirty="0" smtClean="0"/>
              <a:t>Ορισμένες </a:t>
            </a:r>
            <a:r>
              <a:rPr lang="el-GR" sz="1800" dirty="0"/>
              <a:t>εκδόσεις της </a:t>
            </a:r>
            <a:r>
              <a:rPr lang="en-US" sz="1800" dirty="0"/>
              <a:t>DOCSIS</a:t>
            </a:r>
            <a:r>
              <a:rPr lang="el-GR" sz="1800" dirty="0"/>
              <a:t> επιτρέπουν αμφίδρομη μορφή επικοινωνίας, μεταξύ του συνδρομητή και του παρόχου των προγραμμάτων. </a:t>
            </a:r>
            <a:endParaRPr lang="en-US" sz="1800" dirty="0" smtClean="0"/>
          </a:p>
          <a:p>
            <a:pPr marL="311233" marR="4454" indent="-300098" algn="l">
              <a:lnSpc>
                <a:spcPct val="99900"/>
              </a:lnSpc>
              <a:spcBef>
                <a:spcPts val="600"/>
              </a:spcBef>
              <a:spcAft>
                <a:spcPts val="600"/>
              </a:spcAft>
              <a:tabLst>
                <a:tab pos="311790" algn="l"/>
              </a:tabLst>
            </a:pPr>
            <a:r>
              <a:rPr lang="el-GR" sz="1800" dirty="0" smtClean="0"/>
              <a:t>Τα </a:t>
            </a:r>
            <a:r>
              <a:rPr lang="el-GR" sz="1800" dirty="0"/>
              <a:t>δίκτυα καλωδιακής τηλεόρασης, όπου αυτά υφίστανται, έχουν κατά κανόνα αναχθεί στο κυριότερο εναλλακτικό δίκτυο παροχής </a:t>
            </a:r>
            <a:r>
              <a:rPr lang="el-GR" sz="1800" dirty="0" err="1"/>
              <a:t>ευρυζωνικών</a:t>
            </a:r>
            <a:r>
              <a:rPr lang="el-GR" sz="1800" dirty="0"/>
              <a:t> υπηρεσιών και συναγωνίζονται τα δίκτυα DSL, συμβάλλοντας έτσι σημαντικά στην ανάπτυξη του ανταγωνισμού.</a:t>
            </a:r>
          </a:p>
          <a:p>
            <a:pPr marL="311233" marR="4454" indent="-300098" algn="l">
              <a:lnSpc>
                <a:spcPct val="99900"/>
              </a:lnSpc>
              <a:spcBef>
                <a:spcPts val="600"/>
              </a:spcBef>
              <a:spcAft>
                <a:spcPts val="600"/>
              </a:spcAft>
              <a:tabLst>
                <a:tab pos="311790" algn="l"/>
              </a:tabLst>
            </a:pPr>
            <a:endParaRPr lang="en-US" altLang="el-GR" sz="1600" dirty="0" smtClean="0">
              <a:cs typeface="Cambria Math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5319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Ηλεκτρικά </a:t>
            </a:r>
            <a:r>
              <a:rPr lang="el-GR" dirty="0"/>
              <a:t>δίκτυα </a:t>
            </a:r>
          </a:p>
        </p:txBody>
      </p:sp>
      <p:sp>
        <p:nvSpPr>
          <p:cNvPr id="4099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11233" marR="4454" indent="-300098" algn="l">
              <a:lnSpc>
                <a:spcPct val="99900"/>
              </a:lnSpc>
              <a:spcBef>
                <a:spcPts val="600"/>
              </a:spcBef>
              <a:spcAft>
                <a:spcPts val="600"/>
              </a:spcAft>
              <a:tabLst>
                <a:tab pos="311790" algn="l"/>
              </a:tabLst>
            </a:pPr>
            <a:r>
              <a:rPr lang="el-GR" sz="1800" dirty="0"/>
              <a:t>Η </a:t>
            </a:r>
            <a:r>
              <a:rPr lang="el-GR" sz="1800" u="sng" dirty="0">
                <a:hlinkClick r:id="rId2"/>
              </a:rPr>
              <a:t>παροχή ευρυζωνικής πρόσβασης μέσω των καλωδίων ρεύματος</a:t>
            </a:r>
            <a:r>
              <a:rPr lang="el-GR" sz="1800" dirty="0"/>
              <a:t> (</a:t>
            </a:r>
            <a:r>
              <a:rPr lang="en-US" sz="1800" dirty="0"/>
              <a:t>Power Line Communication</a:t>
            </a:r>
            <a:r>
              <a:rPr lang="el-GR" sz="1800" dirty="0"/>
              <a:t>) έχει προταθεί ως μια πολλά υποσχόμενη τεχνολογία. </a:t>
            </a:r>
            <a:endParaRPr lang="en-US" sz="1800" dirty="0" smtClean="0"/>
          </a:p>
          <a:p>
            <a:pPr marL="311233" marR="4454" indent="-300098" algn="l">
              <a:lnSpc>
                <a:spcPct val="99900"/>
              </a:lnSpc>
              <a:spcBef>
                <a:spcPts val="600"/>
              </a:spcBef>
              <a:spcAft>
                <a:spcPts val="600"/>
              </a:spcAft>
              <a:tabLst>
                <a:tab pos="311790" algn="l"/>
              </a:tabLst>
            </a:pPr>
            <a:r>
              <a:rPr lang="el-GR" sz="1800" dirty="0" smtClean="0"/>
              <a:t>Χρησιμοποιείται </a:t>
            </a:r>
            <a:r>
              <a:rPr lang="el-GR" sz="1800" dirty="0"/>
              <a:t>σε αρκετά ευρωπαϊκά κράτη, όμως σε πιλοτικό επίπεδο. </a:t>
            </a:r>
            <a:endParaRPr lang="en-US" sz="1800" dirty="0" smtClean="0"/>
          </a:p>
          <a:p>
            <a:pPr marL="311233" marR="4454" indent="-300098" algn="l">
              <a:lnSpc>
                <a:spcPct val="99900"/>
              </a:lnSpc>
              <a:spcBef>
                <a:spcPts val="600"/>
              </a:spcBef>
              <a:spcAft>
                <a:spcPts val="600"/>
              </a:spcAft>
              <a:tabLst>
                <a:tab pos="311790" algn="l"/>
              </a:tabLst>
            </a:pPr>
            <a:r>
              <a:rPr lang="el-GR" sz="1800" dirty="0" smtClean="0"/>
              <a:t>Επιμέρους </a:t>
            </a:r>
            <a:r>
              <a:rPr lang="el-GR" sz="1800" dirty="0"/>
              <a:t>πρότυπα για οικιακό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l-GR" sz="1800" dirty="0" err="1" smtClean="0"/>
              <a:t>ευρυζωνικό</a:t>
            </a:r>
            <a:r>
              <a:rPr lang="el-GR" sz="1800" dirty="0" smtClean="0"/>
              <a:t> </a:t>
            </a:r>
            <a:r>
              <a:rPr lang="el-GR" sz="1800" dirty="0"/>
              <a:t>δίκτυο μέσω των γραμμών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l-GR" sz="1800" dirty="0" smtClean="0"/>
              <a:t>ηλεκτροδότησης </a:t>
            </a:r>
            <a:r>
              <a:rPr lang="el-GR" sz="1800" dirty="0"/>
              <a:t>έχουν αναπτυχθεί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l-GR" sz="1800" dirty="0" smtClean="0"/>
              <a:t>από </a:t>
            </a:r>
            <a:r>
              <a:rPr lang="el-GR" sz="1800" dirty="0"/>
              <a:t>διάφορες εταιρείες, στο πλαίσιο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l-GR" sz="1800" dirty="0" smtClean="0"/>
              <a:t>της </a:t>
            </a:r>
            <a:r>
              <a:rPr lang="el-GR" sz="1800" u="sng" dirty="0" err="1">
                <a:hlinkClick r:id="rId3"/>
              </a:rPr>
              <a:t>HomePlug</a:t>
            </a:r>
            <a:r>
              <a:rPr lang="el-GR" sz="1800" u="sng" dirty="0">
                <a:hlinkClick r:id="rId3"/>
              </a:rPr>
              <a:t> </a:t>
            </a:r>
            <a:r>
              <a:rPr lang="el-GR" sz="1800" u="sng" dirty="0" err="1">
                <a:hlinkClick r:id="rId3"/>
              </a:rPr>
              <a:t>Powerline</a:t>
            </a:r>
            <a:r>
              <a:rPr lang="el-GR" sz="1800" u="sng" dirty="0">
                <a:hlinkClick r:id="rId3"/>
              </a:rPr>
              <a:t> </a:t>
            </a:r>
            <a:r>
              <a:rPr lang="el-GR" sz="1800" u="sng" dirty="0" err="1">
                <a:hlinkClick r:id="rId3"/>
              </a:rPr>
              <a:t>Alliance</a:t>
            </a:r>
            <a:r>
              <a:rPr lang="el-GR" sz="1800" dirty="0"/>
              <a:t> και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l-GR" sz="1800" dirty="0" smtClean="0"/>
              <a:t>του </a:t>
            </a:r>
            <a:r>
              <a:rPr lang="el-GR" sz="1800" u="sng" dirty="0" err="1">
                <a:hlinkClick r:id="rId4"/>
              </a:rPr>
              <a:t>Universal</a:t>
            </a:r>
            <a:r>
              <a:rPr lang="el-GR" sz="1800" u="sng" dirty="0">
                <a:hlinkClick r:id="rId4"/>
              </a:rPr>
              <a:t> </a:t>
            </a:r>
            <a:r>
              <a:rPr lang="el-GR" sz="1800" u="sng" dirty="0" err="1">
                <a:hlinkClick r:id="rId4"/>
              </a:rPr>
              <a:t>Powerline</a:t>
            </a:r>
            <a:r>
              <a:rPr lang="el-GR" sz="1800" u="sng" dirty="0">
                <a:hlinkClick r:id="rId4"/>
              </a:rPr>
              <a:t> Association</a:t>
            </a:r>
            <a:r>
              <a:rPr lang="el-GR" sz="1800" dirty="0"/>
              <a:t>,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l-GR" sz="1800" dirty="0" smtClean="0"/>
              <a:t>αλλά </a:t>
            </a:r>
            <a:r>
              <a:rPr lang="el-GR" sz="1800" dirty="0"/>
              <a:t>δεν υπάρχει ένα καθολικά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l-GR" sz="1800" dirty="0" smtClean="0"/>
              <a:t>αποδεκτό </a:t>
            </a:r>
            <a:r>
              <a:rPr lang="el-GR" sz="1800" dirty="0"/>
              <a:t>πρότυπο.</a:t>
            </a:r>
          </a:p>
          <a:p>
            <a:pPr marL="11135" marR="4454" indent="0" algn="l">
              <a:lnSpc>
                <a:spcPct val="99900"/>
              </a:lnSpc>
              <a:spcBef>
                <a:spcPts val="600"/>
              </a:spcBef>
              <a:spcAft>
                <a:spcPts val="600"/>
              </a:spcAft>
              <a:buNone/>
              <a:tabLst>
                <a:tab pos="311790" algn="l"/>
              </a:tabLst>
            </a:pPr>
            <a:endParaRPr lang="en-US" altLang="el-GR" sz="1600" dirty="0" smtClean="0">
              <a:cs typeface="Cambria Math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32040" y="2780929"/>
            <a:ext cx="3766018" cy="36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718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22388"/>
            <a:ext cx="7772400" cy="1470025"/>
          </a:xfrm>
        </p:spPr>
        <p:txBody>
          <a:bodyPr/>
          <a:lstStyle/>
          <a:p>
            <a:r>
              <a:rPr lang="el-GR" dirty="0" smtClean="0"/>
              <a:t>Ασύρματες Τεχνολογίες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592" y="3140968"/>
            <a:ext cx="7416824" cy="2497832"/>
          </a:xfrm>
        </p:spPr>
        <p:txBody>
          <a:bodyPr>
            <a:noAutofit/>
          </a:bodyPr>
          <a:lstStyle/>
          <a:p>
            <a:pPr marL="971550" lvl="1" indent="-514350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l-GR" sz="2000" dirty="0">
                <a:solidFill>
                  <a:schemeClr val="bg1">
                    <a:lumMod val="50000"/>
                  </a:schemeClr>
                </a:solidFill>
              </a:rPr>
              <a:t>Ασύρματη πρόσβαση </a:t>
            </a:r>
            <a:r>
              <a:rPr lang="el-GR" sz="2000" dirty="0" err="1">
                <a:solidFill>
                  <a:schemeClr val="bg1">
                    <a:lumMod val="50000"/>
                  </a:schemeClr>
                </a:solidFill>
              </a:rPr>
              <a:t>Wi-Fi</a:t>
            </a:r>
            <a:endParaRPr lang="el-GR" sz="2000" dirty="0">
              <a:solidFill>
                <a:schemeClr val="bg1">
                  <a:lumMod val="50000"/>
                </a:schemeClr>
              </a:solidFill>
            </a:endParaRPr>
          </a:p>
          <a:p>
            <a:pPr marL="971550" lvl="1" indent="-514350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l-GR" sz="2000" dirty="0">
                <a:solidFill>
                  <a:schemeClr val="bg1">
                    <a:lumMod val="50000"/>
                  </a:schemeClr>
                </a:solidFill>
              </a:rPr>
              <a:t>Σταθερή ασύρματη πρόσβαση</a:t>
            </a:r>
          </a:p>
          <a:p>
            <a:pPr marL="971550" lvl="1" indent="-514350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l-GR" sz="2000" dirty="0">
                <a:solidFill>
                  <a:schemeClr val="bg1">
                    <a:lumMod val="50000"/>
                  </a:schemeClr>
                </a:solidFill>
              </a:rPr>
              <a:t>Ασύρματη πρόσβαση </a:t>
            </a:r>
            <a:r>
              <a:rPr lang="el-GR" sz="2000" dirty="0" err="1">
                <a:solidFill>
                  <a:schemeClr val="bg1">
                    <a:lumMod val="50000"/>
                  </a:schemeClr>
                </a:solidFill>
              </a:rPr>
              <a:t>WiMAX</a:t>
            </a:r>
            <a:endParaRPr lang="el-GR" sz="2000" dirty="0">
              <a:solidFill>
                <a:schemeClr val="bg1">
                  <a:lumMod val="50000"/>
                </a:schemeClr>
              </a:solidFill>
            </a:endParaRPr>
          </a:p>
          <a:p>
            <a:pPr marL="971550" lvl="1" indent="-514350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l-GR" sz="2000" dirty="0">
                <a:solidFill>
                  <a:schemeClr val="bg1">
                    <a:lumMod val="50000"/>
                  </a:schemeClr>
                </a:solidFill>
              </a:rPr>
              <a:t>Ασύρματη κινητή πρόσβαση 3G/UMTS και 4G/LTE</a:t>
            </a:r>
          </a:p>
          <a:p>
            <a:pPr marL="971550" lvl="1" indent="-514350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l-GR" sz="2000" dirty="0">
                <a:solidFill>
                  <a:schemeClr val="bg1">
                    <a:lumMod val="50000"/>
                  </a:schemeClr>
                </a:solidFill>
              </a:rPr>
              <a:t>Αμφίδρομη δορυφορική </a:t>
            </a:r>
            <a:r>
              <a:rPr lang="el-GR" sz="2000" dirty="0" smtClean="0">
                <a:solidFill>
                  <a:schemeClr val="bg1">
                    <a:lumMod val="50000"/>
                  </a:schemeClr>
                </a:solidFill>
              </a:rPr>
              <a:t>πρόσβαση</a:t>
            </a:r>
            <a:endParaRPr lang="el-GR" sz="2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3761953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altLang="el-GR" sz="2800" dirty="0">
                <a:cs typeface="Cambria Math" pitchFamily="18" charset="0"/>
              </a:rPr>
              <a:t>Κατηγορίες Ασύρματων Ευρυζωνικών Τεχνολογιών</a:t>
            </a:r>
            <a:endParaRPr lang="en-US" altLang="el-GR" sz="2800" b="1" dirty="0" smtClean="0">
              <a:cs typeface="Cambria Math" pitchFamily="18" charset="0"/>
            </a:endParaRPr>
          </a:p>
        </p:txBody>
      </p:sp>
      <p:sp>
        <p:nvSpPr>
          <p:cNvPr id="4099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l">
              <a:spcBef>
                <a:spcPts val="600"/>
              </a:spcBef>
              <a:spcAft>
                <a:spcPts val="600"/>
              </a:spcAft>
            </a:pPr>
            <a:r>
              <a:rPr lang="el-GR" sz="2000" b="1" dirty="0" smtClean="0"/>
              <a:t>«Τεχνολογίες </a:t>
            </a:r>
            <a:r>
              <a:rPr lang="el-GR" sz="2000" b="1" dirty="0"/>
              <a:t>ασύρματων τοπικών δικτύων»</a:t>
            </a:r>
            <a:r>
              <a:rPr lang="el-GR" sz="2000" dirty="0"/>
              <a:t> (</a:t>
            </a:r>
            <a:r>
              <a:rPr lang="el-GR" sz="2000" dirty="0" err="1"/>
              <a:t>Wireless</a:t>
            </a:r>
            <a:r>
              <a:rPr lang="el-GR" sz="2000" dirty="0"/>
              <a:t> </a:t>
            </a:r>
            <a:r>
              <a:rPr lang="el-GR" sz="2000" dirty="0" err="1"/>
              <a:t>Local</a:t>
            </a:r>
            <a:r>
              <a:rPr lang="el-GR" sz="2000" dirty="0"/>
              <a:t> </a:t>
            </a:r>
            <a:r>
              <a:rPr lang="el-GR" sz="2000" dirty="0" err="1"/>
              <a:t>Area</a:t>
            </a:r>
            <a:r>
              <a:rPr lang="el-GR" sz="2000" dirty="0"/>
              <a:t> </a:t>
            </a:r>
            <a:r>
              <a:rPr lang="el-GR" sz="2000" dirty="0" err="1"/>
              <a:t>Networks</a:t>
            </a:r>
            <a:r>
              <a:rPr lang="el-GR" sz="2000" dirty="0"/>
              <a:t>), που υποδιαιρούνται </a:t>
            </a:r>
            <a:r>
              <a:rPr lang="el-GR" sz="2000" dirty="0" smtClean="0"/>
              <a:t>σε:</a:t>
            </a:r>
          </a:p>
          <a:p>
            <a:pPr lvl="1" algn="l">
              <a:spcBef>
                <a:spcPts val="600"/>
              </a:spcBef>
              <a:spcAft>
                <a:spcPts val="600"/>
              </a:spcAft>
            </a:pPr>
            <a:r>
              <a:rPr lang="el-GR" dirty="0" err="1" smtClean="0"/>
              <a:t>Wi</a:t>
            </a:r>
            <a:r>
              <a:rPr lang="el-GR" dirty="0" smtClean="0"/>
              <a:t>-</a:t>
            </a:r>
            <a:r>
              <a:rPr lang="en-US" dirty="0"/>
              <a:t>F</a:t>
            </a:r>
            <a:r>
              <a:rPr lang="el-GR" dirty="0"/>
              <a:t>i </a:t>
            </a:r>
            <a:endParaRPr lang="el-GR" dirty="0" smtClean="0"/>
          </a:p>
          <a:p>
            <a:pPr lvl="1" algn="l">
              <a:spcBef>
                <a:spcPts val="600"/>
              </a:spcBef>
              <a:spcAft>
                <a:spcPts val="600"/>
              </a:spcAft>
            </a:pPr>
            <a:r>
              <a:rPr lang="el-GR" dirty="0" err="1" smtClean="0"/>
              <a:t>WiMAX</a:t>
            </a:r>
            <a:endParaRPr lang="el-GR" dirty="0"/>
          </a:p>
          <a:p>
            <a:pPr lvl="0" algn="l">
              <a:spcBef>
                <a:spcPts val="600"/>
              </a:spcBef>
              <a:spcAft>
                <a:spcPts val="600"/>
              </a:spcAft>
            </a:pPr>
            <a:r>
              <a:rPr lang="el-GR" sz="2000" b="1" dirty="0" smtClean="0"/>
              <a:t>«Τεχνολογίες </a:t>
            </a:r>
            <a:r>
              <a:rPr lang="el-GR" sz="2000" b="1" dirty="0"/>
              <a:t>ασύρματης σταθερής πρόσβασης»</a:t>
            </a:r>
            <a:r>
              <a:rPr lang="el-GR" sz="2000" dirty="0"/>
              <a:t> (</a:t>
            </a:r>
            <a:r>
              <a:rPr lang="el-GR" sz="2000" dirty="0" err="1"/>
              <a:t>Fixed</a:t>
            </a:r>
            <a:r>
              <a:rPr lang="el-GR" sz="2000" dirty="0"/>
              <a:t> </a:t>
            </a:r>
            <a:r>
              <a:rPr lang="el-GR" sz="2000" dirty="0" err="1"/>
              <a:t>Wireless</a:t>
            </a:r>
            <a:r>
              <a:rPr lang="el-GR" sz="2000" dirty="0"/>
              <a:t> Access</a:t>
            </a:r>
            <a:r>
              <a:rPr lang="el-GR" sz="2000" dirty="0" smtClean="0"/>
              <a:t>)</a:t>
            </a:r>
            <a:endParaRPr lang="el-GR" sz="2000" dirty="0"/>
          </a:p>
          <a:p>
            <a:pPr lvl="0" algn="l">
              <a:spcBef>
                <a:spcPts val="600"/>
              </a:spcBef>
              <a:spcAft>
                <a:spcPts val="600"/>
              </a:spcAft>
            </a:pPr>
            <a:r>
              <a:rPr lang="el-GR" sz="2000" b="1" dirty="0" smtClean="0"/>
              <a:t>«Κινητές </a:t>
            </a:r>
            <a:r>
              <a:rPr lang="el-GR" sz="2000" b="1" dirty="0"/>
              <a:t>επικοινωνίες»</a:t>
            </a:r>
            <a:r>
              <a:rPr lang="el-GR" sz="2000" dirty="0"/>
              <a:t> (</a:t>
            </a:r>
            <a:r>
              <a:rPr lang="en-US" sz="2000" dirty="0"/>
              <a:t>Mobile </a:t>
            </a:r>
            <a:r>
              <a:rPr lang="en-US" sz="2000" dirty="0" smtClean="0"/>
              <a:t>Communications</a:t>
            </a:r>
            <a:r>
              <a:rPr lang="el-GR" sz="2000" dirty="0" smtClean="0"/>
              <a:t>), </a:t>
            </a:r>
            <a:r>
              <a:rPr lang="el-GR" sz="2000" dirty="0"/>
              <a:t>οι οποίες </a:t>
            </a:r>
            <a:r>
              <a:rPr lang="el-GR" sz="2000" dirty="0" smtClean="0"/>
              <a:t>είναι </a:t>
            </a:r>
            <a:r>
              <a:rPr lang="el-GR" sz="2000" dirty="0"/>
              <a:t>τα δίκτυα κινητής τηλεφωνίας (3G/UMTS, 4</a:t>
            </a:r>
            <a:r>
              <a:rPr lang="en-US" sz="2000" dirty="0"/>
              <a:t>G</a:t>
            </a:r>
            <a:r>
              <a:rPr lang="el-GR" sz="2000" dirty="0"/>
              <a:t>/</a:t>
            </a:r>
            <a:r>
              <a:rPr lang="en-US" sz="2000" dirty="0"/>
              <a:t>LTE</a:t>
            </a:r>
            <a:r>
              <a:rPr lang="el-GR" sz="2000" dirty="0"/>
              <a:t>, 5</a:t>
            </a:r>
            <a:r>
              <a:rPr lang="en-US" sz="2000" dirty="0"/>
              <a:t>G</a:t>
            </a:r>
            <a:r>
              <a:rPr lang="el-GR" sz="2000" dirty="0" smtClean="0"/>
              <a:t>)</a:t>
            </a:r>
            <a:endParaRPr lang="el-GR" sz="2000" dirty="0"/>
          </a:p>
          <a:p>
            <a:pPr lvl="0" algn="l">
              <a:spcBef>
                <a:spcPts val="600"/>
              </a:spcBef>
              <a:spcAft>
                <a:spcPts val="600"/>
              </a:spcAft>
            </a:pPr>
            <a:r>
              <a:rPr lang="el-GR" sz="2000" b="1" dirty="0" smtClean="0"/>
              <a:t>«Δορυφορικές </a:t>
            </a:r>
            <a:r>
              <a:rPr lang="el-GR" sz="2000" b="1" dirty="0"/>
              <a:t>τεχνολογίες» </a:t>
            </a:r>
            <a:r>
              <a:rPr lang="el-GR" sz="2000" dirty="0"/>
              <a:t>(</a:t>
            </a:r>
            <a:r>
              <a:rPr lang="en-US" sz="2000" dirty="0"/>
              <a:t>Satellite Access</a:t>
            </a:r>
            <a:r>
              <a:rPr lang="el-GR" sz="2000" dirty="0" smtClean="0"/>
              <a:t>)</a:t>
            </a:r>
            <a:endParaRPr lang="el-GR" sz="2000" dirty="0"/>
          </a:p>
          <a:p>
            <a:pPr marL="311233" marR="4454" indent="-300098" algn="l">
              <a:lnSpc>
                <a:spcPct val="99900"/>
              </a:lnSpc>
              <a:spcBef>
                <a:spcPts val="600"/>
              </a:spcBef>
              <a:spcAft>
                <a:spcPts val="600"/>
              </a:spcAft>
              <a:tabLst>
                <a:tab pos="311790" algn="l"/>
              </a:tabLst>
            </a:pPr>
            <a:endParaRPr lang="en-US" altLang="el-GR" sz="2000" dirty="0" smtClean="0">
              <a:cs typeface="Cambria Math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4715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836712"/>
            <a:ext cx="7772400" cy="1470025"/>
          </a:xfrm>
        </p:spPr>
        <p:txBody>
          <a:bodyPr/>
          <a:lstStyle/>
          <a:p>
            <a:r>
              <a:rPr lang="el-GR" dirty="0" smtClean="0"/>
              <a:t>Ενσύρματες Τεχνολογίες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43608" y="2420888"/>
            <a:ext cx="7200800" cy="3935462"/>
          </a:xfrm>
        </p:spPr>
        <p:txBody>
          <a:bodyPr>
            <a:noAutofit/>
          </a:bodyPr>
          <a:lstStyle/>
          <a:p>
            <a:pPr marL="971550" lvl="1" indent="-514350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l-GR" sz="2000" dirty="0">
                <a:solidFill>
                  <a:schemeClr val="bg1">
                    <a:lumMod val="50000"/>
                  </a:schemeClr>
                </a:solidFill>
              </a:rPr>
              <a:t>Τεχνολογίες </a:t>
            </a:r>
            <a:r>
              <a:rPr lang="el-GR" sz="2000" dirty="0" err="1">
                <a:solidFill>
                  <a:schemeClr val="bg1">
                    <a:lumMod val="50000"/>
                  </a:schemeClr>
                </a:solidFill>
              </a:rPr>
              <a:t>xDSL</a:t>
            </a:r>
            <a:endParaRPr lang="el-GR" sz="2000" dirty="0">
              <a:solidFill>
                <a:schemeClr val="bg1">
                  <a:lumMod val="50000"/>
                </a:schemeClr>
              </a:solidFill>
            </a:endParaRPr>
          </a:p>
          <a:p>
            <a:pPr marL="1435100" lvl="2" indent="-355600" algn="l">
              <a:buFont typeface="Courier New" panose="02070309020205020404" pitchFamily="49" charset="0"/>
              <a:buChar char="o"/>
            </a:pPr>
            <a:r>
              <a:rPr lang="el-GR" sz="1800" dirty="0">
                <a:solidFill>
                  <a:schemeClr val="bg1">
                    <a:lumMod val="50000"/>
                  </a:schemeClr>
                </a:solidFill>
              </a:rPr>
              <a:t>Ασύμμετρη DSL</a:t>
            </a:r>
          </a:p>
          <a:p>
            <a:pPr marL="1435100" lvl="2" indent="-355600" algn="l">
              <a:buFont typeface="Courier New" panose="02070309020205020404" pitchFamily="49" charset="0"/>
              <a:buChar char="o"/>
            </a:pPr>
            <a:r>
              <a:rPr lang="el-GR" sz="1800" dirty="0">
                <a:solidFill>
                  <a:schemeClr val="bg1">
                    <a:lumMod val="50000"/>
                  </a:schemeClr>
                </a:solidFill>
              </a:rPr>
              <a:t>Πολύ Υψηλού Ρυθμού DSL</a:t>
            </a:r>
          </a:p>
          <a:p>
            <a:pPr marL="1435100" lvl="2" indent="-355600" algn="l">
              <a:buFont typeface="Courier New" panose="02070309020205020404" pitchFamily="49" charset="0"/>
              <a:buChar char="o"/>
            </a:pPr>
            <a:r>
              <a:rPr lang="el-GR" sz="1800" dirty="0">
                <a:solidFill>
                  <a:schemeClr val="bg1">
                    <a:lumMod val="50000"/>
                  </a:schemeClr>
                </a:solidFill>
              </a:rPr>
              <a:t>Υψηλού Ρυθμού DSL</a:t>
            </a:r>
          </a:p>
          <a:p>
            <a:pPr marL="1435100" lvl="2" indent="-355600" algn="l">
              <a:buFont typeface="Courier New" panose="02070309020205020404" pitchFamily="49" charset="0"/>
              <a:buChar char="o"/>
            </a:pPr>
            <a:r>
              <a:rPr lang="el-GR" sz="1800" dirty="0">
                <a:solidFill>
                  <a:schemeClr val="bg1">
                    <a:lumMod val="50000"/>
                  </a:schemeClr>
                </a:solidFill>
              </a:rPr>
              <a:t>Συμμετρική DSL</a:t>
            </a:r>
          </a:p>
          <a:p>
            <a:pPr marL="1435100" lvl="2" indent="-355600" algn="l">
              <a:buFont typeface="Courier New" panose="02070309020205020404" pitchFamily="49" charset="0"/>
              <a:buChar char="o"/>
            </a:pPr>
            <a:r>
              <a:rPr lang="el-GR" sz="1800" dirty="0">
                <a:solidFill>
                  <a:schemeClr val="bg1">
                    <a:lumMod val="50000"/>
                  </a:schemeClr>
                </a:solidFill>
              </a:rPr>
              <a:t>Άλλες τεχνολογίες DSL</a:t>
            </a:r>
          </a:p>
          <a:p>
            <a:pPr marL="1435100" lvl="2" indent="-355600" algn="l">
              <a:buFont typeface="Courier New" panose="02070309020205020404" pitchFamily="49" charset="0"/>
              <a:buChar char="o"/>
            </a:pPr>
            <a:r>
              <a:rPr lang="el-GR" sz="1800" dirty="0">
                <a:solidFill>
                  <a:schemeClr val="bg1">
                    <a:lumMod val="50000"/>
                  </a:schemeClr>
                </a:solidFill>
              </a:rPr>
              <a:t>Σύγκριση των τεχνολογιών </a:t>
            </a:r>
            <a:r>
              <a:rPr lang="el-GR" sz="1800" dirty="0" err="1">
                <a:solidFill>
                  <a:schemeClr val="bg1">
                    <a:lumMod val="50000"/>
                  </a:schemeClr>
                </a:solidFill>
              </a:rPr>
              <a:t>xDSL</a:t>
            </a:r>
            <a:endParaRPr lang="el-GR" sz="1800" dirty="0">
              <a:solidFill>
                <a:schemeClr val="bg1">
                  <a:lumMod val="50000"/>
                </a:schemeClr>
              </a:solidFill>
            </a:endParaRPr>
          </a:p>
          <a:p>
            <a:pPr marL="971550" lvl="1" indent="-514350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l-GR" sz="2000" dirty="0" smtClean="0">
                <a:solidFill>
                  <a:schemeClr val="bg1">
                    <a:lumMod val="50000"/>
                  </a:schemeClr>
                </a:solidFill>
              </a:rPr>
              <a:t>Δίκτυα </a:t>
            </a:r>
            <a:r>
              <a:rPr lang="el-GR" sz="2000" dirty="0">
                <a:solidFill>
                  <a:schemeClr val="bg1">
                    <a:lumMod val="50000"/>
                  </a:schemeClr>
                </a:solidFill>
              </a:rPr>
              <a:t>οπτικών ινών</a:t>
            </a:r>
          </a:p>
          <a:p>
            <a:pPr marL="971550" lvl="1" indent="-514350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l-GR" sz="2000" dirty="0">
                <a:solidFill>
                  <a:schemeClr val="bg1">
                    <a:lumMod val="50000"/>
                  </a:schemeClr>
                </a:solidFill>
              </a:rPr>
              <a:t>Δίκτυα καλωδιακής τηλεόρασης</a:t>
            </a:r>
          </a:p>
          <a:p>
            <a:pPr marL="971550" lvl="1" indent="-514350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l-GR" sz="2000" dirty="0">
                <a:solidFill>
                  <a:schemeClr val="bg1">
                    <a:lumMod val="50000"/>
                  </a:schemeClr>
                </a:solidFill>
              </a:rPr>
              <a:t>Ηλεκτρικά δίκτυα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3699770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err="1"/>
              <a:t>Wi</a:t>
            </a:r>
            <a:r>
              <a:rPr lang="el-GR" dirty="0"/>
              <a:t>-</a:t>
            </a:r>
            <a:r>
              <a:rPr lang="en-US" dirty="0"/>
              <a:t>F</a:t>
            </a:r>
            <a:r>
              <a:rPr lang="el-GR" dirty="0"/>
              <a:t>i </a:t>
            </a:r>
            <a:endParaRPr lang="en-US" altLang="el-GR" b="1" dirty="0" smtClean="0"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</p:txBody>
      </p:sp>
      <p:sp>
        <p:nvSpPr>
          <p:cNvPr id="4099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11135" marR="4454" indent="0" algn="l">
              <a:lnSpc>
                <a:spcPct val="99900"/>
              </a:lnSpc>
              <a:spcBef>
                <a:spcPts val="600"/>
              </a:spcBef>
              <a:spcAft>
                <a:spcPts val="600"/>
              </a:spcAft>
              <a:buNone/>
              <a:tabLst>
                <a:tab pos="311790" algn="l"/>
              </a:tabLst>
            </a:pPr>
            <a:r>
              <a:rPr lang="el-GR" sz="1700" b="1" dirty="0" err="1" smtClean="0"/>
              <a:t>Wi-Fi</a:t>
            </a:r>
            <a:r>
              <a:rPr lang="en-US" sz="1700" dirty="0" smtClean="0"/>
              <a:t>: </a:t>
            </a:r>
            <a:r>
              <a:rPr lang="el-GR" sz="1700" dirty="0" smtClean="0"/>
              <a:t>(</a:t>
            </a:r>
            <a:r>
              <a:rPr lang="el-GR" sz="1700" dirty="0" err="1" smtClean="0"/>
              <a:t>Wireless</a:t>
            </a:r>
            <a:r>
              <a:rPr lang="el-GR" sz="1700" dirty="0" smtClean="0"/>
              <a:t> </a:t>
            </a:r>
            <a:r>
              <a:rPr lang="el-GR" sz="1700" dirty="0" err="1" smtClean="0"/>
              <a:t>Fidelity</a:t>
            </a:r>
            <a:r>
              <a:rPr lang="el-GR" sz="1700" dirty="0" smtClean="0"/>
              <a:t>)</a:t>
            </a:r>
            <a:r>
              <a:rPr lang="en-US" sz="1700" dirty="0" smtClean="0"/>
              <a:t>. </a:t>
            </a:r>
            <a:r>
              <a:rPr lang="el-GR" sz="1700" dirty="0" smtClean="0"/>
              <a:t>Περιγράφει το υψηλής </a:t>
            </a:r>
            <a:r>
              <a:rPr lang="el-GR" sz="1700" dirty="0"/>
              <a:t>ταχύτητας ασύρματο τοπικό δίκτυο </a:t>
            </a:r>
            <a:r>
              <a:rPr lang="en-US" sz="1700" u="sng" dirty="0">
                <a:hlinkClick r:id="rId2"/>
              </a:rPr>
              <a:t>Wireless LAN</a:t>
            </a:r>
            <a:r>
              <a:rPr lang="el-GR" sz="1700" dirty="0"/>
              <a:t> (WLAN</a:t>
            </a:r>
            <a:r>
              <a:rPr lang="el-GR" sz="1700" dirty="0" smtClean="0"/>
              <a:t>).</a:t>
            </a:r>
          </a:p>
          <a:p>
            <a:pPr marL="311233" marR="4454" indent="-300098" algn="l">
              <a:lnSpc>
                <a:spcPct val="99900"/>
              </a:lnSpc>
              <a:spcBef>
                <a:spcPts val="600"/>
              </a:spcBef>
              <a:spcAft>
                <a:spcPts val="600"/>
              </a:spcAft>
              <a:tabLst>
                <a:tab pos="311790" algn="l"/>
              </a:tabLst>
            </a:pPr>
            <a:r>
              <a:rPr lang="el-GR" sz="1700" dirty="0" smtClean="0"/>
              <a:t>Χρησιμοποιείται σε </a:t>
            </a:r>
            <a:r>
              <a:rPr lang="el-GR" sz="1700" dirty="0"/>
              <a:t>εσωτερικούς (</a:t>
            </a:r>
            <a:r>
              <a:rPr lang="en-US" sz="1700" dirty="0"/>
              <a:t>I</a:t>
            </a:r>
            <a:r>
              <a:rPr lang="el-GR" sz="1700" dirty="0" err="1"/>
              <a:t>ndoor</a:t>
            </a:r>
            <a:r>
              <a:rPr lang="el-GR" sz="1700" dirty="0" smtClean="0"/>
              <a:t>) και εξωτερικούς </a:t>
            </a:r>
            <a:r>
              <a:rPr lang="el-GR" sz="1700" dirty="0"/>
              <a:t>(</a:t>
            </a:r>
            <a:r>
              <a:rPr lang="en-US" sz="1700" dirty="0"/>
              <a:t>O</a:t>
            </a:r>
            <a:r>
              <a:rPr lang="el-GR" sz="1700" dirty="0" err="1"/>
              <a:t>utdoor</a:t>
            </a:r>
            <a:r>
              <a:rPr lang="el-GR" sz="1700" dirty="0"/>
              <a:t>) </a:t>
            </a:r>
            <a:r>
              <a:rPr lang="el-GR" sz="1700" dirty="0" smtClean="0"/>
              <a:t>χώρους.</a:t>
            </a:r>
          </a:p>
          <a:p>
            <a:pPr marL="311233" marR="4454" indent="-300098" algn="l">
              <a:lnSpc>
                <a:spcPct val="99900"/>
              </a:lnSpc>
              <a:spcBef>
                <a:spcPts val="600"/>
              </a:spcBef>
              <a:spcAft>
                <a:spcPts val="600"/>
              </a:spcAft>
              <a:tabLst>
                <a:tab pos="311790" algn="l"/>
              </a:tabLst>
            </a:pPr>
            <a:r>
              <a:rPr lang="el-GR" sz="1700" dirty="0" smtClean="0"/>
              <a:t>Υλοποιεί δίκτυο </a:t>
            </a:r>
            <a:r>
              <a:rPr lang="el-GR" sz="1700" dirty="0"/>
              <a:t>πρόσβασης χρηστών (συνηθέστερα</a:t>
            </a:r>
            <a:r>
              <a:rPr lang="el-GR" sz="1700" dirty="0" smtClean="0"/>
              <a:t>), αλλά και για </a:t>
            </a:r>
            <a:r>
              <a:rPr lang="el-GR" sz="1700" dirty="0"/>
              <a:t>να διασυνδέσει ένα τοπικό δίκτυο με κάποιο άλλο δίκτυο ανώτερου επιπέδου.</a:t>
            </a:r>
          </a:p>
          <a:p>
            <a:pPr marL="0" indent="0" algn="l">
              <a:buNone/>
            </a:pPr>
            <a:r>
              <a:rPr lang="el-GR" sz="1700" dirty="0"/>
              <a:t>Τα </a:t>
            </a:r>
            <a:r>
              <a:rPr lang="el-GR" sz="1700" dirty="0" err="1" smtClean="0"/>
              <a:t>WLANs</a:t>
            </a:r>
            <a:r>
              <a:rPr lang="el-GR" sz="1700" dirty="0" smtClean="0"/>
              <a:t> </a:t>
            </a:r>
            <a:r>
              <a:rPr lang="el-GR" sz="1700" dirty="0"/>
              <a:t>ακολουθούν το πρότυπο </a:t>
            </a:r>
            <a:r>
              <a:rPr lang="el-GR" sz="1700" u="sng" dirty="0">
                <a:hlinkClick r:id="rId3"/>
              </a:rPr>
              <a:t>ΙΕΕΕ 802.11</a:t>
            </a:r>
            <a:r>
              <a:rPr lang="el-GR" sz="1700" dirty="0"/>
              <a:t> </a:t>
            </a:r>
            <a:r>
              <a:rPr lang="el-GR" sz="1700" dirty="0" smtClean="0"/>
              <a:t>και </a:t>
            </a:r>
            <a:r>
              <a:rPr lang="el-GR" sz="1700" dirty="0"/>
              <a:t>αποτελούνται από τις </a:t>
            </a:r>
            <a:r>
              <a:rPr lang="el-GR" sz="1700" dirty="0" smtClean="0"/>
              <a:t>μονάδες</a:t>
            </a:r>
            <a:r>
              <a:rPr lang="el-GR" sz="1700" dirty="0"/>
              <a:t>:</a:t>
            </a:r>
          </a:p>
          <a:p>
            <a:pPr algn="l"/>
            <a:r>
              <a:rPr lang="el-GR" sz="1700" b="1" dirty="0" smtClean="0"/>
              <a:t>Σημείο </a:t>
            </a:r>
            <a:r>
              <a:rPr lang="el-GR" sz="1700" b="1" dirty="0"/>
              <a:t>πρόσβασης</a:t>
            </a:r>
            <a:r>
              <a:rPr lang="el-GR" sz="1700" dirty="0"/>
              <a:t> (Access </a:t>
            </a:r>
            <a:r>
              <a:rPr lang="el-GR" sz="1700" dirty="0" err="1"/>
              <a:t>Point</a:t>
            </a:r>
            <a:r>
              <a:rPr lang="el-GR" sz="1700" dirty="0"/>
              <a:t>/AP): Παίζει το ρόλο γέφυρας μεταξύ του ενσύρματου και του ασύρματου δικτύου, αλλά υποστηρίζει και άλλες λειτουργίες στο ασύρματο δίκτυο.</a:t>
            </a:r>
          </a:p>
          <a:p>
            <a:pPr lvl="0" algn="l"/>
            <a:r>
              <a:rPr lang="el-GR" sz="1700" b="1" dirty="0"/>
              <a:t>Σύστημα διανομής </a:t>
            </a:r>
            <a:r>
              <a:rPr lang="el-GR" sz="1700" dirty="0"/>
              <a:t>(</a:t>
            </a:r>
            <a:r>
              <a:rPr lang="el-GR" sz="1700" dirty="0" err="1"/>
              <a:t>Distribution</a:t>
            </a:r>
            <a:r>
              <a:rPr lang="el-GR" sz="1700" dirty="0"/>
              <a:t> </a:t>
            </a:r>
            <a:r>
              <a:rPr lang="el-GR" sz="1700" dirty="0" err="1"/>
              <a:t>System</a:t>
            </a:r>
            <a:r>
              <a:rPr lang="el-GR" sz="1700" dirty="0"/>
              <a:t>): Ενώνει τα διάφορα AP του ίδιου δικτύου, επιτρέποντάς τους να επικοινωνούν.</a:t>
            </a:r>
          </a:p>
          <a:p>
            <a:pPr lvl="0" algn="l"/>
            <a:r>
              <a:rPr lang="el-GR" sz="1700" b="1" dirty="0"/>
              <a:t>Ασύρματο μέσο μετάδοσης</a:t>
            </a:r>
            <a:r>
              <a:rPr lang="el-GR" sz="1700" dirty="0"/>
              <a:t> (</a:t>
            </a:r>
            <a:r>
              <a:rPr lang="el-GR" sz="1700" dirty="0" err="1"/>
              <a:t>Wireless</a:t>
            </a:r>
            <a:r>
              <a:rPr lang="el-GR" sz="1700" dirty="0"/>
              <a:t> </a:t>
            </a:r>
            <a:r>
              <a:rPr lang="el-GR" sz="1700" dirty="0" err="1"/>
              <a:t>Medium</a:t>
            </a:r>
            <a:r>
              <a:rPr lang="el-GR" sz="1700" dirty="0"/>
              <a:t>): Με διάφορα φυσικά στρώματα, που έχουν οριστεί και χρησιμοποιούν είτε ραδιοσυχνότητες (συνήθως) είτε υπέρυθρες ακτίνες (σπανιότερα), μεταδίδονται πακέτα μεταξύ των σταθμών του ασύρματου δικτύου.</a:t>
            </a:r>
          </a:p>
          <a:p>
            <a:pPr algn="l"/>
            <a:r>
              <a:rPr lang="en-US" sz="1700" b="1" dirty="0" err="1"/>
              <a:t>Στ</a:t>
            </a:r>
            <a:r>
              <a:rPr lang="en-US" sz="1700" b="1" dirty="0"/>
              <a:t>αθμοί</a:t>
            </a:r>
            <a:r>
              <a:rPr lang="en-US" sz="1700" dirty="0"/>
              <a:t> (Stations): Συνήθως πρόκειται για φορητές συσκευές (laptops, smartphones κτλ.).</a:t>
            </a:r>
            <a:endParaRPr lang="en-US" altLang="el-GR" sz="1700" dirty="0" smtClean="0">
              <a:cs typeface="Cambria Math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0959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Τυ</a:t>
            </a:r>
            <a:r>
              <a:rPr lang="en-US" dirty="0"/>
              <a:t>πική τοπολογία WLAN (Wi-Fi) </a:t>
            </a:r>
            <a:r>
              <a:rPr lang="en-US" dirty="0" smtClean="0"/>
              <a:t>δικτύου</a:t>
            </a:r>
            <a:endParaRPr lang="en-US" altLang="el-GR" b="1" dirty="0" smtClean="0"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</p:txBody>
      </p:sp>
      <p:pic>
        <p:nvPicPr>
          <p:cNvPr id="6" name="Picture 5" descr="C:\Users\mparask\Dropbox\1_ΤΕΙ_ΔΕ\4_Projects\PARASKEVAS_BOOK_Final\images\Chapter_3\Image_3.2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340768"/>
            <a:ext cx="5544616" cy="51125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71971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err="1"/>
              <a:t>Wi</a:t>
            </a:r>
            <a:r>
              <a:rPr lang="el-GR" dirty="0"/>
              <a:t>-</a:t>
            </a:r>
            <a:r>
              <a:rPr lang="en-US" dirty="0"/>
              <a:t>F</a:t>
            </a:r>
            <a:r>
              <a:rPr lang="el-GR" dirty="0"/>
              <a:t>i </a:t>
            </a:r>
            <a:endParaRPr lang="en-US" altLang="el-GR" b="1" dirty="0" smtClean="0"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</p:txBody>
      </p:sp>
      <p:sp>
        <p:nvSpPr>
          <p:cNvPr id="4099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r>
              <a:rPr lang="el-GR" sz="1800" dirty="0"/>
              <a:t>Τα πιο κοινά </a:t>
            </a:r>
            <a:r>
              <a:rPr lang="en-US" sz="1800" dirty="0"/>
              <a:t>WLANs</a:t>
            </a:r>
            <a:r>
              <a:rPr lang="el-GR" sz="1800" dirty="0"/>
              <a:t> λειτουργούν </a:t>
            </a:r>
            <a:r>
              <a:rPr lang="el-GR" sz="1800" dirty="0" smtClean="0"/>
              <a:t>στις </a:t>
            </a:r>
            <a:r>
              <a:rPr lang="el-GR" sz="1800" b="1" dirty="0" smtClean="0"/>
              <a:t>ελεύθερες περιοχές συχνοτήτων</a:t>
            </a:r>
            <a:r>
              <a:rPr lang="el-GR" sz="1800" dirty="0" smtClean="0"/>
              <a:t>: </a:t>
            </a:r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n-US" sz="1800" u="sng" dirty="0" smtClean="0">
                <a:hlinkClick r:id="rId2"/>
              </a:rPr>
              <a:t>Industrial</a:t>
            </a:r>
            <a:r>
              <a:rPr lang="el-GR" sz="1800" u="sng" dirty="0">
                <a:hlinkClick r:id="rId2"/>
              </a:rPr>
              <a:t>, </a:t>
            </a:r>
            <a:r>
              <a:rPr lang="en-US" sz="1800" u="sng" dirty="0">
                <a:hlinkClick r:id="rId2"/>
              </a:rPr>
              <a:t>Scientific and </a:t>
            </a:r>
            <a:r>
              <a:rPr lang="en-US" sz="1800" u="sng" dirty="0">
                <a:solidFill>
                  <a:srgbClr val="0000FF"/>
                </a:solidFill>
                <a:hlinkClick r:id="rId2"/>
              </a:rPr>
              <a:t>M</a:t>
            </a:r>
            <a:r>
              <a:rPr lang="en-US" sz="1800" u="sng" dirty="0">
                <a:solidFill>
                  <a:srgbClr val="0000FF"/>
                </a:solidFill>
              </a:rPr>
              <a:t>edical</a:t>
            </a:r>
            <a:r>
              <a:rPr lang="en-US" sz="1800" dirty="0">
                <a:solidFill>
                  <a:srgbClr val="0000FF"/>
                </a:solidFill>
              </a:rPr>
              <a:t> </a:t>
            </a:r>
            <a:r>
              <a:rPr lang="el-GR" sz="1800" dirty="0"/>
              <a:t>(</a:t>
            </a:r>
            <a:r>
              <a:rPr lang="en-US" sz="1800" dirty="0"/>
              <a:t>ISM</a:t>
            </a:r>
            <a:r>
              <a:rPr lang="el-GR" sz="1800" dirty="0"/>
              <a:t>) των 2,4 </a:t>
            </a:r>
            <a:r>
              <a:rPr lang="en-US" sz="1800" dirty="0" smtClean="0"/>
              <a:t>GHz</a:t>
            </a:r>
            <a:endParaRPr lang="el-GR" sz="1800" dirty="0" smtClean="0"/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n-US" sz="1800" u="sng" dirty="0" smtClean="0">
                <a:hlinkClick r:id="rId3"/>
              </a:rPr>
              <a:t>Unlicensed </a:t>
            </a:r>
            <a:r>
              <a:rPr lang="en-US" sz="1800" u="sng" dirty="0">
                <a:hlinkClick r:id="rId3"/>
              </a:rPr>
              <a:t>National Information </a:t>
            </a:r>
            <a:r>
              <a:rPr lang="en-US" sz="1800" u="sng" dirty="0">
                <a:solidFill>
                  <a:srgbClr val="0000FF"/>
                </a:solidFill>
                <a:hlinkClick r:id="rId3"/>
              </a:rPr>
              <a:t>I</a:t>
            </a:r>
            <a:r>
              <a:rPr lang="en-US" sz="1800" u="sng" dirty="0">
                <a:solidFill>
                  <a:srgbClr val="0000FF"/>
                </a:solidFill>
              </a:rPr>
              <a:t>nfrastructure</a:t>
            </a:r>
            <a:r>
              <a:rPr lang="en-US" sz="1800" dirty="0">
                <a:solidFill>
                  <a:srgbClr val="0000FF"/>
                </a:solidFill>
              </a:rPr>
              <a:t> </a:t>
            </a:r>
            <a:r>
              <a:rPr lang="el-GR" sz="1800" dirty="0"/>
              <a:t>(</a:t>
            </a:r>
            <a:r>
              <a:rPr lang="en-US" sz="1800" dirty="0"/>
              <a:t>UNII</a:t>
            </a:r>
            <a:r>
              <a:rPr lang="el-GR" sz="1800" dirty="0"/>
              <a:t>) των 5 </a:t>
            </a:r>
            <a:r>
              <a:rPr lang="en-US" sz="1800" dirty="0" smtClean="0"/>
              <a:t>GHz</a:t>
            </a:r>
            <a:endParaRPr lang="el-GR" sz="1800" dirty="0"/>
          </a:p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r>
              <a:rPr lang="el-GR" sz="1800" dirty="0"/>
              <a:t>Τα </a:t>
            </a:r>
            <a:r>
              <a:rPr lang="en-US" sz="1800" dirty="0"/>
              <a:t>Wi</a:t>
            </a:r>
            <a:r>
              <a:rPr lang="el-GR" sz="1800" dirty="0"/>
              <a:t>-</a:t>
            </a:r>
            <a:r>
              <a:rPr lang="en-US" sz="1800" dirty="0"/>
              <a:t>Fi</a:t>
            </a:r>
            <a:r>
              <a:rPr lang="el-GR" sz="1800" dirty="0"/>
              <a:t> δίκτυα εμφανίζονται με δύο μορφές </a:t>
            </a:r>
            <a:r>
              <a:rPr lang="el-GR" sz="1800" dirty="0" smtClean="0"/>
              <a:t>αρχιτεκτονικής:</a:t>
            </a:r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l-GR" sz="1800" dirty="0" smtClean="0"/>
              <a:t>τη </a:t>
            </a:r>
            <a:r>
              <a:rPr lang="el-GR" sz="1800" u="sng" dirty="0">
                <a:hlinkClick r:id="rId4"/>
              </a:rPr>
              <a:t>δομημένη</a:t>
            </a:r>
            <a:r>
              <a:rPr lang="el-GR" sz="1800" dirty="0"/>
              <a:t> (</a:t>
            </a:r>
            <a:r>
              <a:rPr lang="en-US" sz="1800" dirty="0"/>
              <a:t>Infrastructure Wireless Mode</a:t>
            </a:r>
            <a:r>
              <a:rPr lang="el-GR" sz="1800" dirty="0" smtClean="0"/>
              <a:t>)</a:t>
            </a:r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l-GR" sz="1800" dirty="0" smtClean="0"/>
              <a:t>την </a:t>
            </a:r>
            <a:r>
              <a:rPr lang="el-GR" sz="1800" dirty="0"/>
              <a:t>τυχαία </a:t>
            </a:r>
            <a:r>
              <a:rPr lang="en-US" sz="1800" u="sng" dirty="0" smtClean="0">
                <a:hlinkClick r:id="rId5"/>
              </a:rPr>
              <a:t>ad</a:t>
            </a:r>
            <a:r>
              <a:rPr lang="el-GR" sz="1800" u="sng" dirty="0">
                <a:hlinkClick r:id="rId5"/>
              </a:rPr>
              <a:t>-</a:t>
            </a:r>
            <a:r>
              <a:rPr lang="en-US" sz="1800" u="sng" dirty="0">
                <a:hlinkClick r:id="rId5"/>
              </a:rPr>
              <a:t>hoc</a:t>
            </a:r>
            <a:r>
              <a:rPr lang="en-US" sz="1800" dirty="0"/>
              <a:t> </a:t>
            </a:r>
            <a:r>
              <a:rPr lang="el-GR" sz="1800" dirty="0"/>
              <a:t>(</a:t>
            </a:r>
            <a:r>
              <a:rPr lang="en-US" sz="1800" dirty="0"/>
              <a:t>MANET</a:t>
            </a:r>
            <a:r>
              <a:rPr lang="el-GR" sz="1800" dirty="0" smtClean="0"/>
              <a:t>)</a:t>
            </a:r>
            <a:endParaRPr lang="en-US" sz="1800" dirty="0" smtClean="0"/>
          </a:p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r>
              <a:rPr lang="el-GR" sz="1800" dirty="0" smtClean="0"/>
              <a:t>Στο </a:t>
            </a:r>
            <a:r>
              <a:rPr lang="el-GR" sz="1800" u="sng" dirty="0">
                <a:hlinkClick r:id="rId6"/>
              </a:rPr>
              <a:t>φυσικό επίπεδο</a:t>
            </a:r>
            <a:r>
              <a:rPr lang="el-GR" sz="1800" dirty="0"/>
              <a:t> </a:t>
            </a:r>
            <a:r>
              <a:rPr lang="en-US" sz="1800" dirty="0"/>
              <a:t>(Physical Layer) </a:t>
            </a:r>
            <a:r>
              <a:rPr lang="el-GR" sz="1800" dirty="0"/>
              <a:t>χρησιμοποιεί τις τεχνικές </a:t>
            </a:r>
            <a:r>
              <a:rPr lang="el-GR" sz="1800" dirty="0" smtClean="0"/>
              <a:t>διαμόρφωσης</a:t>
            </a:r>
            <a:r>
              <a:rPr lang="en-US" sz="1800" dirty="0"/>
              <a:t>:</a:t>
            </a:r>
            <a:endParaRPr lang="en-US" sz="1800" dirty="0" smtClean="0"/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n-US" sz="1800" u="sng" dirty="0" smtClean="0">
                <a:hlinkClick r:id="rId7"/>
              </a:rPr>
              <a:t>Frequency </a:t>
            </a:r>
            <a:r>
              <a:rPr lang="en-US" sz="1800" u="sng" dirty="0">
                <a:hlinkClick r:id="rId7"/>
              </a:rPr>
              <a:t>Hopping Spread </a:t>
            </a:r>
            <a:r>
              <a:rPr lang="en-US" sz="1800" u="sng" dirty="0">
                <a:solidFill>
                  <a:srgbClr val="0000FF"/>
                </a:solidFill>
                <a:hlinkClick r:id="rId7"/>
              </a:rPr>
              <a:t>S</a:t>
            </a:r>
            <a:r>
              <a:rPr lang="en-US" sz="1800" u="sng" dirty="0">
                <a:solidFill>
                  <a:srgbClr val="0000FF"/>
                </a:solidFill>
              </a:rPr>
              <a:t>pectrum</a:t>
            </a:r>
            <a:r>
              <a:rPr lang="en-US" sz="1800" dirty="0"/>
              <a:t> (FHSS</a:t>
            </a:r>
            <a:r>
              <a:rPr lang="en-US" sz="1800" dirty="0" smtClean="0"/>
              <a:t>)</a:t>
            </a:r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n-US" sz="1800" u="sng" dirty="0" smtClean="0">
                <a:hlinkClick r:id="rId8"/>
              </a:rPr>
              <a:t>Direct </a:t>
            </a:r>
            <a:r>
              <a:rPr lang="en-US" sz="1800" u="sng" dirty="0">
                <a:hlinkClick r:id="rId8"/>
              </a:rPr>
              <a:t>Sequence Spread </a:t>
            </a:r>
            <a:r>
              <a:rPr lang="en-US" sz="1800" u="sng" dirty="0">
                <a:solidFill>
                  <a:srgbClr val="0000FF"/>
                </a:solidFill>
                <a:hlinkClick r:id="rId8"/>
              </a:rPr>
              <a:t>S</a:t>
            </a:r>
            <a:r>
              <a:rPr lang="en-US" sz="1800" u="sng" dirty="0">
                <a:solidFill>
                  <a:srgbClr val="0000FF"/>
                </a:solidFill>
              </a:rPr>
              <a:t>pectrum</a:t>
            </a:r>
            <a:r>
              <a:rPr lang="en-US" sz="1800" dirty="0">
                <a:solidFill>
                  <a:srgbClr val="0000FF"/>
                </a:solidFill>
              </a:rPr>
              <a:t> </a:t>
            </a:r>
            <a:r>
              <a:rPr lang="en-US" sz="1800" dirty="0"/>
              <a:t>(DSSS</a:t>
            </a:r>
            <a:r>
              <a:rPr lang="en-US" sz="1800" dirty="0" smtClean="0"/>
              <a:t>)</a:t>
            </a:r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n-US" sz="1800" u="sng" dirty="0" smtClean="0">
                <a:hlinkClick r:id="rId9"/>
              </a:rPr>
              <a:t>Orthogonal </a:t>
            </a:r>
            <a:r>
              <a:rPr lang="en-US" sz="1800" u="sng" dirty="0">
                <a:hlinkClick r:id="rId9"/>
              </a:rPr>
              <a:t>Frequency Division </a:t>
            </a:r>
            <a:r>
              <a:rPr lang="en-US" sz="1800" u="sng" dirty="0">
                <a:solidFill>
                  <a:srgbClr val="0000FF"/>
                </a:solidFill>
                <a:hlinkClick r:id="rId9"/>
              </a:rPr>
              <a:t>M</a:t>
            </a:r>
            <a:r>
              <a:rPr lang="en-US" sz="1800" u="sng" dirty="0">
                <a:solidFill>
                  <a:srgbClr val="0000FF"/>
                </a:solidFill>
              </a:rPr>
              <a:t>ultiplexing</a:t>
            </a:r>
            <a:r>
              <a:rPr lang="en-US" sz="1800" dirty="0"/>
              <a:t> (OFDM</a:t>
            </a:r>
            <a:r>
              <a:rPr lang="en-US" sz="1800" dirty="0" smtClean="0"/>
              <a:t>)</a:t>
            </a:r>
            <a:endParaRPr lang="el-GR" sz="1800" dirty="0"/>
          </a:p>
        </p:txBody>
      </p:sp>
    </p:spTree>
    <p:extLst>
      <p:ext uri="{BB962C8B-B14F-4D97-AF65-F5344CB8AC3E}">
        <p14:creationId xmlns:p14="http://schemas.microsoft.com/office/powerpoint/2010/main" val="4088556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Πρότυπα </a:t>
            </a:r>
            <a:r>
              <a:rPr lang="el-GR" dirty="0" err="1" smtClean="0"/>
              <a:t>Wi</a:t>
            </a:r>
            <a:r>
              <a:rPr lang="el-GR" dirty="0" smtClean="0"/>
              <a:t>-</a:t>
            </a:r>
            <a:r>
              <a:rPr lang="en-US" dirty="0"/>
              <a:t>F</a:t>
            </a:r>
            <a:r>
              <a:rPr lang="el-GR" dirty="0"/>
              <a:t>i </a:t>
            </a:r>
            <a:endParaRPr lang="en-US" altLang="el-GR" b="1" dirty="0" smtClean="0"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</p:txBody>
      </p:sp>
      <p:sp>
        <p:nvSpPr>
          <p:cNvPr id="4099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r>
              <a:rPr lang="el-GR" sz="1700" dirty="0"/>
              <a:t>Με σκοπό τη βελτίωση και την εξέλιξη του αρχικού προτύπου </a:t>
            </a:r>
            <a:r>
              <a:rPr lang="el-GR" sz="1700" b="1" dirty="0"/>
              <a:t>ΙΕΕΕ 802.11 </a:t>
            </a:r>
            <a:r>
              <a:rPr lang="el-GR" sz="1700" dirty="0"/>
              <a:t>(1997), αναπτύχθηκαν διάφορα </a:t>
            </a:r>
            <a:r>
              <a:rPr lang="el-GR" sz="1700" dirty="0" err="1"/>
              <a:t>υποπρότυπα</a:t>
            </a:r>
            <a:r>
              <a:rPr lang="el-GR" sz="1700" dirty="0"/>
              <a:t> σχεδιασμού και λειτουργίας του </a:t>
            </a:r>
            <a:r>
              <a:rPr lang="el-GR" sz="1700" dirty="0" err="1"/>
              <a:t>Wi-Fi</a:t>
            </a:r>
            <a:r>
              <a:rPr lang="el-GR" sz="1700" dirty="0"/>
              <a:t>. Τα πιο γνωστά </a:t>
            </a:r>
            <a:r>
              <a:rPr lang="el-GR" sz="1700" dirty="0" smtClean="0"/>
              <a:t>είναι:</a:t>
            </a:r>
            <a:endParaRPr lang="el-GR" sz="1700" dirty="0"/>
          </a:p>
          <a:p>
            <a:pPr lvl="0" algn="l">
              <a:spcBef>
                <a:spcPts val="600"/>
              </a:spcBef>
              <a:spcAft>
                <a:spcPts val="600"/>
              </a:spcAft>
            </a:pPr>
            <a:r>
              <a:rPr lang="el-GR" sz="1700" b="1" dirty="0" smtClean="0"/>
              <a:t>ΙΕΕΕ </a:t>
            </a:r>
            <a:r>
              <a:rPr lang="el-GR" sz="1700" b="1" dirty="0"/>
              <a:t>802.11a </a:t>
            </a:r>
            <a:r>
              <a:rPr lang="el-GR" sz="1700" dirty="0"/>
              <a:t>(1999</a:t>
            </a:r>
            <a:r>
              <a:rPr lang="el-GR" sz="1700" dirty="0" smtClean="0"/>
              <a:t>): χρησιμοποιεί </a:t>
            </a:r>
            <a:r>
              <a:rPr lang="el-GR" sz="1700" dirty="0"/>
              <a:t>τη ζώνη των </a:t>
            </a:r>
            <a:r>
              <a:rPr lang="el-GR" sz="1700" b="1" dirty="0"/>
              <a:t>5 </a:t>
            </a:r>
            <a:r>
              <a:rPr lang="el-GR" sz="1700" b="1" dirty="0" err="1"/>
              <a:t>GHz</a:t>
            </a:r>
            <a:r>
              <a:rPr lang="el-GR" sz="1700" b="1" dirty="0"/>
              <a:t> </a:t>
            </a:r>
            <a:r>
              <a:rPr lang="el-GR" sz="1700" dirty="0"/>
              <a:t>και την </a:t>
            </a:r>
            <a:r>
              <a:rPr lang="el-GR" sz="1700" dirty="0" smtClean="0"/>
              <a:t>τεχνική </a:t>
            </a:r>
            <a:r>
              <a:rPr lang="el-GR" sz="1700" dirty="0"/>
              <a:t>διαμόρφωσης OFDM, και επιτυγχάνει ταχύτητα μέχρι </a:t>
            </a:r>
            <a:r>
              <a:rPr lang="el-GR" sz="1700" b="1" dirty="0"/>
              <a:t>54 </a:t>
            </a:r>
            <a:r>
              <a:rPr lang="el-GR" sz="1700" b="1" dirty="0" err="1"/>
              <a:t>Μbps</a:t>
            </a:r>
            <a:r>
              <a:rPr lang="el-GR" sz="1700" dirty="0"/>
              <a:t>.</a:t>
            </a:r>
          </a:p>
          <a:p>
            <a:pPr lvl="0" algn="l">
              <a:spcBef>
                <a:spcPts val="600"/>
              </a:spcBef>
              <a:spcAft>
                <a:spcPts val="600"/>
              </a:spcAft>
            </a:pPr>
            <a:r>
              <a:rPr lang="el-GR" sz="1700" b="1" dirty="0" smtClean="0"/>
              <a:t>IEEE </a:t>
            </a:r>
            <a:r>
              <a:rPr lang="el-GR" sz="1700" b="1" dirty="0"/>
              <a:t>802.11b</a:t>
            </a:r>
            <a:r>
              <a:rPr lang="el-GR" sz="1700" dirty="0"/>
              <a:t> (</a:t>
            </a:r>
            <a:r>
              <a:rPr lang="el-GR" sz="1700" dirty="0" smtClean="0"/>
              <a:t>1999): χρησιμοποιεί </a:t>
            </a:r>
            <a:r>
              <a:rPr lang="el-GR" sz="1700" dirty="0"/>
              <a:t>τη ζώνη των </a:t>
            </a:r>
            <a:r>
              <a:rPr lang="el-GR" sz="1700" b="1" dirty="0"/>
              <a:t>2.4 </a:t>
            </a:r>
            <a:r>
              <a:rPr lang="el-GR" sz="1700" b="1" dirty="0" err="1"/>
              <a:t>GHz</a:t>
            </a:r>
            <a:r>
              <a:rPr lang="el-GR" sz="1700" dirty="0"/>
              <a:t> και την τεχνική διαμόρφωσης DSSS, και επιτυγχάνει ταχύτητα μέχρι </a:t>
            </a:r>
            <a:r>
              <a:rPr lang="el-GR" sz="1700" b="1" dirty="0"/>
              <a:t>11 </a:t>
            </a:r>
            <a:r>
              <a:rPr lang="el-GR" sz="1700" b="1" dirty="0" err="1"/>
              <a:t>Μbps</a:t>
            </a:r>
            <a:r>
              <a:rPr lang="el-GR" sz="1700" dirty="0"/>
              <a:t>.</a:t>
            </a:r>
          </a:p>
          <a:p>
            <a:pPr lvl="0" algn="l">
              <a:spcBef>
                <a:spcPts val="600"/>
              </a:spcBef>
              <a:spcAft>
                <a:spcPts val="600"/>
              </a:spcAft>
            </a:pPr>
            <a:r>
              <a:rPr lang="el-GR" sz="1700" b="1" dirty="0" smtClean="0"/>
              <a:t>IEEE </a:t>
            </a:r>
            <a:r>
              <a:rPr lang="el-GR" sz="1700" b="1" dirty="0"/>
              <a:t>802.11g</a:t>
            </a:r>
            <a:r>
              <a:rPr lang="el-GR" sz="1700" dirty="0"/>
              <a:t> (2003</a:t>
            </a:r>
            <a:r>
              <a:rPr lang="el-GR" sz="1700" dirty="0" smtClean="0"/>
              <a:t>): επεκτείνει </a:t>
            </a:r>
            <a:r>
              <a:rPr lang="el-GR" sz="1700" dirty="0"/>
              <a:t>το 802.11b, ώστε να προσεγγίζει ταχύτητες μέχρι </a:t>
            </a:r>
            <a:r>
              <a:rPr lang="el-GR" sz="1700" b="1" dirty="0"/>
              <a:t>54 </a:t>
            </a:r>
            <a:r>
              <a:rPr lang="el-GR" sz="1700" b="1" dirty="0" err="1"/>
              <a:t>Μbps</a:t>
            </a:r>
            <a:r>
              <a:rPr lang="el-GR" sz="1700" dirty="0"/>
              <a:t>.</a:t>
            </a:r>
          </a:p>
          <a:p>
            <a:pPr lvl="0" algn="l">
              <a:spcBef>
                <a:spcPts val="600"/>
              </a:spcBef>
              <a:spcAft>
                <a:spcPts val="600"/>
              </a:spcAft>
            </a:pPr>
            <a:r>
              <a:rPr lang="el-GR" sz="1700" b="1" dirty="0" smtClean="0"/>
              <a:t>IEEE </a:t>
            </a:r>
            <a:r>
              <a:rPr lang="el-GR" sz="1700" b="1" dirty="0"/>
              <a:t>802.11n</a:t>
            </a:r>
            <a:r>
              <a:rPr lang="el-GR" sz="1700" dirty="0"/>
              <a:t> (2009</a:t>
            </a:r>
            <a:r>
              <a:rPr lang="el-GR" sz="1700" dirty="0" smtClean="0"/>
              <a:t>): επεκτείνει </a:t>
            </a:r>
            <a:r>
              <a:rPr lang="el-GR" sz="1700" dirty="0"/>
              <a:t>το 802.11b, ώστε να προσεγγίζει ταχύτητες μέχρι </a:t>
            </a:r>
            <a:r>
              <a:rPr lang="el-GR" sz="1700" b="1" dirty="0"/>
              <a:t>72 </a:t>
            </a:r>
            <a:r>
              <a:rPr lang="en-US" sz="1700" b="1" dirty="0"/>
              <a:t>Mbps</a:t>
            </a:r>
            <a:r>
              <a:rPr lang="el-GR" sz="1700" dirty="0"/>
              <a:t>. Εφόσον στο χώρο δεν υπάρχουν άλλες </a:t>
            </a:r>
            <a:r>
              <a:rPr lang="el-GR" sz="1700" dirty="0" err="1"/>
              <a:t>μικροκυματικές</a:t>
            </a:r>
            <a:r>
              <a:rPr lang="el-GR" sz="1700" dirty="0"/>
              <a:t> ή υπέρυθρες εκπομπές, η ταχύτητα </a:t>
            </a:r>
            <a:r>
              <a:rPr lang="el-GR" sz="1700" dirty="0" smtClean="0"/>
              <a:t>μπορεί </a:t>
            </a:r>
            <a:r>
              <a:rPr lang="el-GR" sz="1700" dirty="0"/>
              <a:t>να ανέλθει μέχρι τα </a:t>
            </a:r>
            <a:r>
              <a:rPr lang="el-GR" sz="1700" b="1" dirty="0"/>
              <a:t>150 </a:t>
            </a:r>
            <a:r>
              <a:rPr lang="el-GR" sz="1700" b="1" dirty="0" err="1"/>
              <a:t>Μbps</a:t>
            </a:r>
            <a:r>
              <a:rPr lang="el-GR" sz="1700" dirty="0"/>
              <a:t>. Χρησιμοποιεί την τεχνική </a:t>
            </a:r>
            <a:r>
              <a:rPr lang="en-US" sz="1700" dirty="0">
                <a:hlinkClick r:id="rId2"/>
              </a:rPr>
              <a:t>M</a:t>
            </a:r>
            <a:r>
              <a:rPr lang="el-GR" sz="1700" dirty="0" err="1">
                <a:hlinkClick r:id="rId2"/>
              </a:rPr>
              <a:t>ultiple</a:t>
            </a:r>
            <a:r>
              <a:rPr lang="el-GR" sz="1700" dirty="0">
                <a:hlinkClick r:id="rId2"/>
              </a:rPr>
              <a:t>-</a:t>
            </a:r>
            <a:r>
              <a:rPr lang="en-US" sz="1700" dirty="0">
                <a:hlinkClick r:id="rId2"/>
              </a:rPr>
              <a:t>I</a:t>
            </a:r>
            <a:r>
              <a:rPr lang="el-GR" sz="1700" dirty="0" err="1">
                <a:hlinkClick r:id="rId2"/>
              </a:rPr>
              <a:t>nput</a:t>
            </a:r>
            <a:r>
              <a:rPr lang="el-GR" sz="1700" dirty="0">
                <a:hlinkClick r:id="rId2"/>
              </a:rPr>
              <a:t>, </a:t>
            </a:r>
            <a:r>
              <a:rPr lang="en-US" sz="1700" dirty="0">
                <a:hlinkClick r:id="rId2"/>
              </a:rPr>
              <a:t>M</a:t>
            </a:r>
            <a:r>
              <a:rPr lang="el-GR" sz="1700" dirty="0" err="1">
                <a:hlinkClick r:id="rId2"/>
              </a:rPr>
              <a:t>ultiple</a:t>
            </a:r>
            <a:r>
              <a:rPr lang="el-GR" sz="1700" dirty="0">
                <a:hlinkClick r:id="rId2"/>
              </a:rPr>
              <a:t>-</a:t>
            </a:r>
            <a:r>
              <a:rPr lang="en-US" sz="1700" dirty="0">
                <a:hlinkClick r:id="rId2"/>
              </a:rPr>
              <a:t>O</a:t>
            </a:r>
            <a:r>
              <a:rPr lang="el-GR" sz="1700" dirty="0" err="1">
                <a:hlinkClick r:id="rId2"/>
              </a:rPr>
              <a:t>utput</a:t>
            </a:r>
            <a:r>
              <a:rPr lang="el-GR" sz="1700" dirty="0">
                <a:hlinkClick r:id="rId2"/>
              </a:rPr>
              <a:t> </a:t>
            </a:r>
            <a:r>
              <a:rPr lang="en-US" sz="1700" dirty="0">
                <a:hlinkClick r:id="rId2"/>
              </a:rPr>
              <a:t>A</a:t>
            </a:r>
            <a:r>
              <a:rPr lang="el-GR" sz="1700" dirty="0" err="1">
                <a:hlinkClick r:id="rId2"/>
              </a:rPr>
              <a:t>ntennas</a:t>
            </a:r>
            <a:r>
              <a:rPr lang="el-GR" sz="1700" dirty="0">
                <a:hlinkClick r:id="rId2"/>
              </a:rPr>
              <a:t> </a:t>
            </a:r>
            <a:r>
              <a:rPr lang="el-GR" sz="1700" dirty="0"/>
              <a:t>(ΜΙΜΟ).</a:t>
            </a:r>
          </a:p>
          <a:p>
            <a:pPr lvl="0" algn="l">
              <a:spcBef>
                <a:spcPts val="600"/>
              </a:spcBef>
              <a:spcAft>
                <a:spcPts val="600"/>
              </a:spcAft>
            </a:pPr>
            <a:r>
              <a:rPr lang="en-US" sz="1700" b="1" dirty="0" smtClean="0"/>
              <a:t>IEEE</a:t>
            </a:r>
            <a:r>
              <a:rPr lang="el-GR" sz="1700" b="1" dirty="0" smtClean="0"/>
              <a:t> </a:t>
            </a:r>
            <a:r>
              <a:rPr lang="el-GR" sz="1700" b="1" dirty="0"/>
              <a:t>802.11</a:t>
            </a:r>
            <a:r>
              <a:rPr lang="en-US" sz="1700" b="1" dirty="0" smtClean="0"/>
              <a:t>s</a:t>
            </a:r>
            <a:r>
              <a:rPr lang="el-GR" sz="1700" dirty="0" smtClean="0"/>
              <a:t>: </a:t>
            </a:r>
            <a:r>
              <a:rPr lang="el-GR" sz="1700" dirty="0" smtClean="0"/>
              <a:t>επιτρέπει </a:t>
            </a:r>
            <a:r>
              <a:rPr lang="el-GR" sz="1700" dirty="0"/>
              <a:t>την </a:t>
            </a:r>
            <a:r>
              <a:rPr lang="el-GR" sz="1700" u="sng" dirty="0">
                <a:hlinkClick r:id="rId3"/>
              </a:rPr>
              <a:t>ασύρματη δικτύωση πλέγματος</a:t>
            </a:r>
            <a:r>
              <a:rPr lang="el-GR" sz="1700" dirty="0"/>
              <a:t> </a:t>
            </a:r>
            <a:r>
              <a:rPr lang="en-US" sz="1700" dirty="0" smtClean="0"/>
              <a:t/>
            </a:r>
            <a:br>
              <a:rPr lang="en-US" sz="1700" dirty="0" smtClean="0"/>
            </a:br>
            <a:r>
              <a:rPr lang="el-GR" sz="1700" dirty="0" smtClean="0"/>
              <a:t>(</a:t>
            </a:r>
            <a:r>
              <a:rPr lang="en-US" sz="1700" dirty="0"/>
              <a:t>Wireless Mesh Network</a:t>
            </a:r>
            <a:r>
              <a:rPr lang="el-GR" sz="1700" dirty="0" smtClean="0"/>
              <a:t>).</a:t>
            </a:r>
            <a:endParaRPr lang="el-GR" sz="1700" dirty="0"/>
          </a:p>
        </p:txBody>
      </p:sp>
      <p:pic>
        <p:nvPicPr>
          <p:cNvPr id="2" name="Picture 2" descr="https://encrypted-tbn3.gstatic.com/images?q=tbn:ANd9GcRAnYwfijmkcOjfq8YFvT8P9gQ8x8Is6fNJ6oRgVNYuhxNwp0MMG0mZLpWmf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5013176"/>
            <a:ext cx="1478697" cy="1478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0741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- Τίτλος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 err="1"/>
              <a:t>Συγκριτικός</a:t>
            </a:r>
            <a:r>
              <a:rPr lang="en-US" sz="2400" dirty="0"/>
              <a:t> π</a:t>
            </a:r>
            <a:r>
              <a:rPr lang="en-US" sz="2400" dirty="0" err="1"/>
              <a:t>ίν</a:t>
            </a:r>
            <a:r>
              <a:rPr lang="en-US" sz="2400" dirty="0"/>
              <a:t>ακας οικογένειας πρωτοκόλλων </a:t>
            </a:r>
            <a:r>
              <a:rPr lang="en-US" sz="2400" dirty="0" smtClean="0"/>
              <a:t>802.11</a:t>
            </a:r>
            <a:endParaRPr lang="en-US" altLang="el-GR" sz="2400" b="1" dirty="0" smtClean="0">
              <a:cs typeface="Cambria Math" pitchFamily="18" charset="0"/>
            </a:endParaRPr>
          </a:p>
        </p:txBody>
      </p:sp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68013710"/>
              </p:ext>
            </p:extLst>
          </p:nvPr>
        </p:nvGraphicFramePr>
        <p:xfrm>
          <a:off x="251520" y="1484784"/>
          <a:ext cx="8712968" cy="4248471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2000316">
                  <a:extLst>
                    <a:ext uri="{9D8B030D-6E8A-4147-A177-3AD203B41FA5}">
                      <a16:colId xmlns:a16="http://schemas.microsoft.com/office/drawing/2014/main" val="1208723857"/>
                    </a:ext>
                  </a:extLst>
                </a:gridCol>
                <a:gridCol w="692156">
                  <a:extLst>
                    <a:ext uri="{9D8B030D-6E8A-4147-A177-3AD203B41FA5}">
                      <a16:colId xmlns:a16="http://schemas.microsoft.com/office/drawing/2014/main" val="493100870"/>
                    </a:ext>
                  </a:extLst>
                </a:gridCol>
                <a:gridCol w="1261357">
                  <a:extLst>
                    <a:ext uri="{9D8B030D-6E8A-4147-A177-3AD203B41FA5}">
                      <a16:colId xmlns:a16="http://schemas.microsoft.com/office/drawing/2014/main" val="3364913898"/>
                    </a:ext>
                  </a:extLst>
                </a:gridCol>
                <a:gridCol w="1080808">
                  <a:extLst>
                    <a:ext uri="{9D8B030D-6E8A-4147-A177-3AD203B41FA5}">
                      <a16:colId xmlns:a16="http://schemas.microsoft.com/office/drawing/2014/main" val="3162340220"/>
                    </a:ext>
                  </a:extLst>
                </a:gridCol>
                <a:gridCol w="1274313">
                  <a:extLst>
                    <a:ext uri="{9D8B030D-6E8A-4147-A177-3AD203B41FA5}">
                      <a16:colId xmlns:a16="http://schemas.microsoft.com/office/drawing/2014/main" val="3754464939"/>
                    </a:ext>
                  </a:extLst>
                </a:gridCol>
                <a:gridCol w="1216026">
                  <a:extLst>
                    <a:ext uri="{9D8B030D-6E8A-4147-A177-3AD203B41FA5}">
                      <a16:colId xmlns:a16="http://schemas.microsoft.com/office/drawing/2014/main" val="2595345787"/>
                    </a:ext>
                  </a:extLst>
                </a:gridCol>
                <a:gridCol w="1187992">
                  <a:extLst>
                    <a:ext uri="{9D8B030D-6E8A-4147-A177-3AD203B41FA5}">
                      <a16:colId xmlns:a16="http://schemas.microsoft.com/office/drawing/2014/main" val="3573527559"/>
                    </a:ext>
                  </a:extLst>
                </a:gridCol>
              </a:tblGrid>
              <a:tr h="99964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600" dirty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Πρωτόκολλο</a:t>
                      </a:r>
                      <a:endParaRPr lang="el-GR" sz="1600" dirty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Έτος</a:t>
                      </a:r>
                      <a:endParaRPr lang="el-GR" sz="160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Συχνότητα λειτουργίας (</a:t>
                      </a:r>
                      <a:r>
                        <a:rPr lang="el-GR" sz="1600" dirty="0" err="1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GHz</a:t>
                      </a:r>
                      <a:r>
                        <a:rPr lang="el-GR" sz="1600" dirty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)</a:t>
                      </a:r>
                      <a:endParaRPr lang="el-GR" sz="1600" dirty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Εύρος ζώνης (MHz)</a:t>
                      </a:r>
                      <a:endParaRPr lang="el-GR" sz="160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Μέγιστος ρυθμός δεδομένων (Mbit/s)</a:t>
                      </a:r>
                      <a:endParaRPr lang="el-GR" sz="160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600" dirty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Εμβέλεια εσωτερικού χώρου (m)</a:t>
                      </a:r>
                      <a:endParaRPr lang="el-GR" sz="1600" dirty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600" dirty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Εμβέλεια εξωτερικού χώρου (m)</a:t>
                      </a:r>
                      <a:endParaRPr lang="el-GR" sz="1600" dirty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13088620"/>
                  </a:ext>
                </a:extLst>
              </a:tr>
              <a:tr h="2499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IEEE 802.11</a:t>
                      </a:r>
                      <a:endParaRPr lang="el-GR" sz="1600" dirty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1997</a:t>
                      </a:r>
                      <a:endParaRPr lang="el-GR" sz="160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2.4</a:t>
                      </a:r>
                      <a:endParaRPr lang="el-GR" sz="160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22</a:t>
                      </a:r>
                      <a:endParaRPr lang="el-GR" sz="160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</a:t>
                      </a:r>
                      <a:endParaRPr lang="el-GR" sz="160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20</a:t>
                      </a:r>
                      <a:endParaRPr lang="el-GR" sz="160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100</a:t>
                      </a:r>
                      <a:endParaRPr lang="el-GR" sz="160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00312163"/>
                  </a:ext>
                </a:extLst>
              </a:tr>
              <a:tr h="2499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IEEE 802.11a</a:t>
                      </a:r>
                      <a:endParaRPr lang="el-GR" sz="1600" dirty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1999</a:t>
                      </a:r>
                      <a:endParaRPr lang="el-GR" sz="160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600" dirty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5</a:t>
                      </a:r>
                      <a:endParaRPr lang="el-GR" sz="1600" dirty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20</a:t>
                      </a:r>
                      <a:endParaRPr lang="el-GR" sz="160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54</a:t>
                      </a:r>
                      <a:endParaRPr lang="el-GR" sz="160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35</a:t>
                      </a:r>
                      <a:endParaRPr lang="el-GR" sz="160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600" dirty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120</a:t>
                      </a:r>
                      <a:endParaRPr lang="el-GR" sz="1600" dirty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75048562"/>
                  </a:ext>
                </a:extLst>
              </a:tr>
              <a:tr h="2499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IEEE 802.11b</a:t>
                      </a:r>
                      <a:endParaRPr lang="el-GR" sz="1600" dirty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1999</a:t>
                      </a:r>
                      <a:endParaRPr lang="el-GR" sz="160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600" dirty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2.4</a:t>
                      </a:r>
                      <a:endParaRPr lang="el-GR" sz="1600" dirty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22</a:t>
                      </a:r>
                      <a:endParaRPr lang="el-GR" sz="160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11</a:t>
                      </a:r>
                      <a:endParaRPr lang="el-GR" sz="160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35</a:t>
                      </a:r>
                      <a:endParaRPr lang="el-GR" sz="160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140</a:t>
                      </a:r>
                      <a:endParaRPr lang="el-GR" sz="160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05569445"/>
                  </a:ext>
                </a:extLst>
              </a:tr>
              <a:tr h="2499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IEEE 802.11g</a:t>
                      </a:r>
                      <a:endParaRPr lang="el-GR" sz="1600" dirty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2003</a:t>
                      </a:r>
                      <a:endParaRPr lang="el-GR" sz="160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2.4</a:t>
                      </a:r>
                      <a:endParaRPr lang="el-GR" sz="160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20</a:t>
                      </a:r>
                      <a:endParaRPr lang="el-GR" sz="160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54</a:t>
                      </a:r>
                      <a:endParaRPr lang="el-GR" sz="160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38</a:t>
                      </a:r>
                      <a:endParaRPr lang="el-GR" sz="160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140</a:t>
                      </a:r>
                      <a:endParaRPr lang="el-GR" sz="160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14913253"/>
                  </a:ext>
                </a:extLst>
              </a:tr>
              <a:tr h="24991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IEEE 802.11n</a:t>
                      </a:r>
                      <a:endParaRPr lang="el-GR" sz="1600" dirty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2009</a:t>
                      </a:r>
                      <a:endParaRPr lang="el-GR" sz="160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2.4/5</a:t>
                      </a:r>
                      <a:endParaRPr lang="el-GR" sz="160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20</a:t>
                      </a:r>
                      <a:endParaRPr lang="el-GR" sz="160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72.2</a:t>
                      </a:r>
                      <a:endParaRPr lang="el-GR" sz="160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70</a:t>
                      </a:r>
                      <a:endParaRPr lang="el-GR" sz="160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250</a:t>
                      </a:r>
                      <a:endParaRPr lang="el-GR" sz="160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73183732"/>
                  </a:ext>
                </a:extLst>
              </a:tr>
              <a:tr h="249910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40</a:t>
                      </a:r>
                      <a:endParaRPr lang="el-GR" sz="160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150</a:t>
                      </a:r>
                      <a:endParaRPr lang="el-GR" sz="160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70</a:t>
                      </a:r>
                      <a:endParaRPr lang="el-GR" sz="160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250</a:t>
                      </a:r>
                      <a:endParaRPr lang="el-GR" sz="160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51378802"/>
                  </a:ext>
                </a:extLst>
              </a:tr>
              <a:tr h="249910"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IEEE 802.11ac</a:t>
                      </a:r>
                      <a:endParaRPr lang="el-GR" sz="1600" dirty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2013</a:t>
                      </a:r>
                      <a:endParaRPr lang="el-GR" sz="160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5</a:t>
                      </a:r>
                      <a:endParaRPr lang="el-GR" sz="160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20</a:t>
                      </a:r>
                      <a:endParaRPr lang="el-GR" sz="160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96.3</a:t>
                      </a:r>
                      <a:endParaRPr lang="el-GR" sz="160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35</a:t>
                      </a:r>
                      <a:endParaRPr lang="el-GR" sz="160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l-GR" sz="160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57089994"/>
                  </a:ext>
                </a:extLst>
              </a:tr>
              <a:tr h="249910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40</a:t>
                      </a:r>
                      <a:endParaRPr lang="el-GR" sz="160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200</a:t>
                      </a:r>
                      <a:endParaRPr lang="el-GR" sz="160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35</a:t>
                      </a:r>
                      <a:endParaRPr lang="el-GR" sz="160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l-GR" sz="160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55648623"/>
                  </a:ext>
                </a:extLst>
              </a:tr>
              <a:tr h="249910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80</a:t>
                      </a:r>
                      <a:endParaRPr lang="el-GR" sz="160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600" u="none" strike="noStrike" dirty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433,3</a:t>
                      </a:r>
                      <a:endParaRPr lang="el-GR" sz="1600" dirty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600" dirty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35</a:t>
                      </a:r>
                      <a:endParaRPr lang="el-GR" sz="1600" dirty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l-GR" sz="160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17692810"/>
                  </a:ext>
                </a:extLst>
              </a:tr>
              <a:tr h="249910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160</a:t>
                      </a:r>
                      <a:endParaRPr lang="el-GR" sz="160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600" u="none" strike="noStrike" dirty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866,7</a:t>
                      </a:r>
                      <a:endParaRPr lang="el-GR" sz="1600" dirty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35</a:t>
                      </a:r>
                      <a:endParaRPr lang="el-GR" sz="160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l-GR" sz="160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23905385"/>
                  </a:ext>
                </a:extLst>
              </a:tr>
              <a:tr h="7497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IEEE 802.11ad </a:t>
                      </a:r>
                      <a:r>
                        <a:rPr lang="en-US" sz="1600" dirty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/>
                      </a:r>
                      <a:br>
                        <a:rPr lang="en-US" sz="1600" dirty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</a:br>
                      <a:r>
                        <a:rPr lang="en-US" sz="1600" dirty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Wireless Gigabit Alliance</a:t>
                      </a:r>
                      <a:endParaRPr lang="el-GR" sz="1600" dirty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2012</a:t>
                      </a:r>
                      <a:endParaRPr lang="el-GR" sz="160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60</a:t>
                      </a:r>
                      <a:endParaRPr lang="el-GR" sz="160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2,16</a:t>
                      </a:r>
                      <a:endParaRPr lang="el-GR" sz="160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6.75 Gbit/s</a:t>
                      </a:r>
                      <a:endParaRPr lang="el-GR" sz="160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l-GR" sz="160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l-GR" sz="1600" dirty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678537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8698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err="1"/>
              <a:t>Fixed</a:t>
            </a:r>
            <a:r>
              <a:rPr lang="el-GR" dirty="0"/>
              <a:t> </a:t>
            </a:r>
            <a:r>
              <a:rPr lang="el-GR" dirty="0" err="1"/>
              <a:t>Wireless</a:t>
            </a:r>
            <a:r>
              <a:rPr lang="el-GR" dirty="0"/>
              <a:t> Access</a:t>
            </a:r>
            <a:endParaRPr lang="en-US" altLang="el-GR" b="1" dirty="0" smtClean="0"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</p:txBody>
      </p:sp>
      <p:sp>
        <p:nvSpPr>
          <p:cNvPr id="4099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/>
            <a:r>
              <a:rPr lang="el-GR" sz="1800" dirty="0"/>
              <a:t>Τα </a:t>
            </a:r>
            <a:r>
              <a:rPr lang="el-GR" sz="1800" u="sng" dirty="0">
                <a:hlinkClick r:id="rId2"/>
              </a:rPr>
              <a:t>δίκτυα σταθερής ασύρματης πρόσβασης</a:t>
            </a:r>
            <a:r>
              <a:rPr lang="el-GR" sz="1800" dirty="0"/>
              <a:t> (</a:t>
            </a:r>
            <a:r>
              <a:rPr lang="en-US" sz="1800" dirty="0"/>
              <a:t>Fixed Wireless Access</a:t>
            </a:r>
            <a:r>
              <a:rPr lang="el-GR" sz="1800" dirty="0"/>
              <a:t>) παρέχουν πρόσβαση στο δημόσιο τηλεπικοινωνιακό δίκτυο μέσω ασύρματης μετάδοσης. </a:t>
            </a:r>
            <a:endParaRPr lang="el-GR" sz="1800" dirty="0" smtClean="0"/>
          </a:p>
          <a:p>
            <a:pPr algn="l"/>
            <a:endParaRPr lang="el-GR" sz="1800" dirty="0"/>
          </a:p>
          <a:p>
            <a:pPr algn="l"/>
            <a:endParaRPr lang="el-GR" sz="1800" dirty="0" smtClean="0"/>
          </a:p>
          <a:p>
            <a:pPr algn="l"/>
            <a:endParaRPr lang="el-GR" sz="1800" dirty="0"/>
          </a:p>
          <a:p>
            <a:pPr algn="l"/>
            <a:endParaRPr lang="el-GR" sz="1800" dirty="0" smtClean="0"/>
          </a:p>
          <a:p>
            <a:pPr algn="l"/>
            <a:endParaRPr lang="el-GR" sz="1800" dirty="0"/>
          </a:p>
          <a:p>
            <a:pPr algn="l"/>
            <a:endParaRPr lang="el-GR" sz="1800" dirty="0" smtClean="0"/>
          </a:p>
          <a:p>
            <a:pPr algn="l"/>
            <a:endParaRPr lang="el-GR" sz="1800" dirty="0"/>
          </a:p>
          <a:p>
            <a:pPr algn="l"/>
            <a:endParaRPr lang="el-GR" sz="1800" dirty="0" smtClean="0"/>
          </a:p>
          <a:p>
            <a:pPr algn="l"/>
            <a:endParaRPr lang="el-GR" sz="1800" dirty="0"/>
          </a:p>
          <a:p>
            <a:pPr algn="l"/>
            <a:endParaRPr lang="el-GR" sz="1800" dirty="0" smtClean="0"/>
          </a:p>
          <a:p>
            <a:pPr algn="l"/>
            <a:r>
              <a:rPr lang="el-GR" sz="1800" dirty="0" smtClean="0"/>
              <a:t>Ο </a:t>
            </a:r>
            <a:r>
              <a:rPr lang="el-GR" sz="1800" dirty="0"/>
              <a:t>όρος «σταθερή» υποδεικνύει ότι ο τερματικός εξοπλισμός του χρήστη ενός τέτοιου δικτύου πρέπει να είναι σταθερά τοποθετημένος και δεν μπορεί να μετακινείται, όπως συμβαίνει στα δίκτυα κινητής τηλεφωνίας</a:t>
            </a:r>
            <a:r>
              <a:rPr lang="el-GR" sz="1800" dirty="0" smtClean="0"/>
              <a:t>.</a:t>
            </a:r>
            <a:endParaRPr lang="el-GR" sz="1800" dirty="0"/>
          </a:p>
        </p:txBody>
      </p:sp>
      <p:pic>
        <p:nvPicPr>
          <p:cNvPr id="4" name="Picture 3" descr="C:\Users\User\Dropbox\1_ΤΕΙ_ΔΕ\4_PROJECTS\PARASKEVAS_BOOK\2η_ΠΑΡΑΔΟΣΗ\8536_PARASKEVAS_Source\images\Chapter_3\Image_3.23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868026"/>
            <a:ext cx="4948032" cy="321715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61668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err="1"/>
              <a:t>Fixed</a:t>
            </a:r>
            <a:r>
              <a:rPr lang="el-GR" dirty="0"/>
              <a:t> </a:t>
            </a:r>
            <a:r>
              <a:rPr lang="el-GR" dirty="0" err="1"/>
              <a:t>Wireless</a:t>
            </a:r>
            <a:r>
              <a:rPr lang="el-GR" dirty="0"/>
              <a:t> Access</a:t>
            </a:r>
            <a:endParaRPr lang="en-US" altLang="el-GR" b="1" dirty="0" smtClean="0"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</p:txBody>
      </p:sp>
      <p:sp>
        <p:nvSpPr>
          <p:cNvPr id="4099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l"/>
            <a:r>
              <a:rPr lang="el-GR" sz="1700" dirty="0"/>
              <a:t>Για την υλοποίηση δικτύων σταθερής ασύρματης πρόσβασης απαιτείται κατά κανόνα </a:t>
            </a:r>
            <a:r>
              <a:rPr lang="el-GR" sz="1700" b="1" dirty="0"/>
              <a:t>άδεια χρήσης </a:t>
            </a:r>
            <a:r>
              <a:rPr lang="el-GR" sz="1700" dirty="0"/>
              <a:t>κάποιου φάσματος ραδιοσυχνοτήτων. </a:t>
            </a:r>
            <a:endParaRPr lang="el-GR" sz="1700" dirty="0" smtClean="0"/>
          </a:p>
          <a:p>
            <a:pPr algn="l"/>
            <a:r>
              <a:rPr lang="el-GR" sz="1700" dirty="0" smtClean="0"/>
              <a:t>Στην </a:t>
            </a:r>
            <a:r>
              <a:rPr lang="el-GR" sz="1700" dirty="0"/>
              <a:t>Ελλάδα έχουν </a:t>
            </a:r>
            <a:r>
              <a:rPr lang="el-GR" sz="1700" dirty="0" err="1"/>
              <a:t>αδειοδοτηθεί</a:t>
            </a:r>
            <a:r>
              <a:rPr lang="el-GR" sz="1700" dirty="0"/>
              <a:t> δίκτυα σταθερής ασύρματης πρόσβασης στις ζώνες συχνοτήτων 3,5 </a:t>
            </a:r>
            <a:r>
              <a:rPr lang="el-GR" sz="1700" dirty="0" err="1"/>
              <a:t>GHz</a:t>
            </a:r>
            <a:r>
              <a:rPr lang="el-GR" sz="1700" dirty="0"/>
              <a:t> και 26 </a:t>
            </a:r>
            <a:r>
              <a:rPr lang="el-GR" sz="1700" dirty="0" err="1"/>
              <a:t>GHz</a:t>
            </a:r>
            <a:r>
              <a:rPr lang="el-GR" sz="1700" dirty="0"/>
              <a:t>. </a:t>
            </a:r>
            <a:endParaRPr lang="el-GR" sz="1700" dirty="0" smtClean="0"/>
          </a:p>
          <a:p>
            <a:pPr algn="l"/>
            <a:r>
              <a:rPr lang="el-GR" sz="1700" dirty="0" smtClean="0"/>
              <a:t>Υλοποιούνται μέσω </a:t>
            </a:r>
            <a:r>
              <a:rPr lang="el-GR" sz="1700" dirty="0"/>
              <a:t>της τεχνολογίας </a:t>
            </a:r>
            <a:r>
              <a:rPr lang="en-US" sz="1700" u="sng" dirty="0">
                <a:hlinkClick r:id="rId2"/>
              </a:rPr>
              <a:t>Local Multipoint Distribution System</a:t>
            </a:r>
            <a:r>
              <a:rPr lang="en-US" sz="1700" dirty="0"/>
              <a:t> </a:t>
            </a:r>
            <a:r>
              <a:rPr lang="el-GR" sz="1700" dirty="0"/>
              <a:t>(</a:t>
            </a:r>
            <a:r>
              <a:rPr lang="en-US" sz="1700" dirty="0"/>
              <a:t>LMDS</a:t>
            </a:r>
            <a:r>
              <a:rPr lang="el-GR" sz="1700" dirty="0"/>
              <a:t>), </a:t>
            </a:r>
            <a:r>
              <a:rPr lang="el-GR" sz="1700" dirty="0" smtClean="0"/>
              <a:t>δηλ. ενός </a:t>
            </a:r>
            <a:r>
              <a:rPr lang="el-GR" sz="1700" dirty="0"/>
              <a:t>συστήματος υψηλής χωρητικότητας και διαθεσιμότητας, ειδικά σχεδιασμένου για την παροχή </a:t>
            </a:r>
            <a:r>
              <a:rPr lang="el-GR" sz="1700" dirty="0" err="1"/>
              <a:t>ευρυζωνικών</a:t>
            </a:r>
            <a:r>
              <a:rPr lang="el-GR" sz="1700" dirty="0"/>
              <a:t> υπηρεσιών, αλλά βασισμένου σε μη </a:t>
            </a:r>
            <a:r>
              <a:rPr lang="el-GR" sz="1700" dirty="0" err="1"/>
              <a:t>προτυποποιημένα</a:t>
            </a:r>
            <a:r>
              <a:rPr lang="el-GR" sz="1700" dirty="0"/>
              <a:t> </a:t>
            </a:r>
            <a:r>
              <a:rPr lang="el-GR" sz="1700" dirty="0" smtClean="0"/>
              <a:t>πρωτόκολλα. </a:t>
            </a:r>
          </a:p>
          <a:p>
            <a:pPr algn="l"/>
            <a:r>
              <a:rPr lang="el-GR" sz="1700" dirty="0" smtClean="0"/>
              <a:t>Η </a:t>
            </a:r>
            <a:r>
              <a:rPr lang="el-GR" sz="1700" dirty="0"/>
              <a:t>μέγιστη ακτίνα κάλυψης σε συνθήκες </a:t>
            </a:r>
            <a:r>
              <a:rPr lang="el-GR" sz="1700" u="sng" dirty="0">
                <a:hlinkClick r:id="rId3"/>
              </a:rPr>
              <a:t>οπτικής επαφή</a:t>
            </a:r>
            <a:r>
              <a:rPr lang="el-GR" sz="1700" u="sng" dirty="0"/>
              <a:t>ς</a:t>
            </a:r>
            <a:r>
              <a:rPr lang="el-GR" sz="1700" dirty="0"/>
              <a:t> (</a:t>
            </a:r>
            <a:r>
              <a:rPr lang="el-GR" sz="1700" dirty="0" smtClean="0"/>
              <a:t>Line-Of-</a:t>
            </a:r>
            <a:r>
              <a:rPr lang="el-GR" sz="1700" dirty="0" err="1" smtClean="0"/>
              <a:t>Sight</a:t>
            </a:r>
            <a:r>
              <a:rPr lang="el-GR" sz="1700" dirty="0" smtClean="0"/>
              <a:t>) </a:t>
            </a:r>
            <a:r>
              <a:rPr lang="el-GR" sz="1700" dirty="0"/>
              <a:t>είναι </a:t>
            </a:r>
            <a:r>
              <a:rPr lang="el-GR" sz="1700" dirty="0" smtClean="0"/>
              <a:t/>
            </a:r>
            <a:br>
              <a:rPr lang="el-GR" sz="1700" dirty="0" smtClean="0"/>
            </a:br>
            <a:r>
              <a:rPr lang="el-GR" sz="1700" b="1" dirty="0" smtClean="0"/>
              <a:t>~</a:t>
            </a:r>
            <a:r>
              <a:rPr lang="el-GR" sz="1700" b="1" dirty="0"/>
              <a:t>10 </a:t>
            </a:r>
            <a:r>
              <a:rPr lang="en-US" sz="1700" b="1" dirty="0"/>
              <a:t>km</a:t>
            </a:r>
            <a:r>
              <a:rPr lang="el-GR" sz="1700" b="1" dirty="0"/>
              <a:t> </a:t>
            </a:r>
            <a:r>
              <a:rPr lang="el-GR" sz="1700" dirty="0"/>
              <a:t>για εκπομπή στα 3,5GHz και </a:t>
            </a:r>
            <a:r>
              <a:rPr lang="el-GR" sz="1700" b="1" dirty="0"/>
              <a:t>~3,5 </a:t>
            </a:r>
            <a:r>
              <a:rPr lang="en-US" sz="1700" b="1" dirty="0"/>
              <a:t>km</a:t>
            </a:r>
            <a:r>
              <a:rPr lang="el-GR" sz="1700" b="1" dirty="0"/>
              <a:t> </a:t>
            </a:r>
            <a:r>
              <a:rPr lang="el-GR" sz="1700" dirty="0"/>
              <a:t>για εκπομπή στα 26GHz. Κάθε χρήστης επικοινωνεί με έναν μόνο σταθμό βάσης, με ταχύτητα </a:t>
            </a:r>
            <a:r>
              <a:rPr lang="el-GR" sz="1700" dirty="0" smtClean="0"/>
              <a:t>~40 </a:t>
            </a:r>
            <a:r>
              <a:rPr lang="el-GR" sz="1700" dirty="0" err="1"/>
              <a:t>Mbps</a:t>
            </a:r>
            <a:r>
              <a:rPr lang="el-GR" sz="1700" dirty="0"/>
              <a:t>. </a:t>
            </a:r>
            <a:endParaRPr lang="el-GR" sz="1700" dirty="0" smtClean="0"/>
          </a:p>
          <a:p>
            <a:pPr algn="l"/>
            <a:r>
              <a:rPr lang="el-GR" sz="1700" dirty="0" smtClean="0"/>
              <a:t>Το </a:t>
            </a:r>
            <a:r>
              <a:rPr lang="en-US" sz="1700" dirty="0"/>
              <a:t>LMDS</a:t>
            </a:r>
            <a:r>
              <a:rPr lang="el-GR" sz="1700" dirty="0"/>
              <a:t> χρησιμοποιεί τις </a:t>
            </a:r>
            <a:r>
              <a:rPr lang="el-GR" sz="1700" dirty="0" smtClean="0"/>
              <a:t>τεχνικές πολυπλεξίας (διαμοιρασμού καναλιού):</a:t>
            </a:r>
          </a:p>
          <a:p>
            <a:pPr lvl="1" algn="l"/>
            <a:r>
              <a:rPr lang="en-US" sz="1700" u="sng" dirty="0" smtClean="0">
                <a:hlinkClick r:id="rId4"/>
              </a:rPr>
              <a:t>Time </a:t>
            </a:r>
            <a:r>
              <a:rPr lang="en-US" sz="1700" u="sng" dirty="0">
                <a:hlinkClick r:id="rId4"/>
              </a:rPr>
              <a:t>Division Multiple </a:t>
            </a:r>
            <a:r>
              <a:rPr lang="en-US" sz="1700" u="sng" dirty="0">
                <a:solidFill>
                  <a:srgbClr val="0000FF"/>
                </a:solidFill>
                <a:hlinkClick r:id="rId4"/>
              </a:rPr>
              <a:t>A</a:t>
            </a:r>
            <a:r>
              <a:rPr lang="en-US" sz="1700" u="sng" dirty="0">
                <a:solidFill>
                  <a:srgbClr val="0000FF"/>
                </a:solidFill>
              </a:rPr>
              <a:t>ccess</a:t>
            </a:r>
            <a:r>
              <a:rPr lang="en-US" sz="1700" dirty="0"/>
              <a:t> </a:t>
            </a:r>
            <a:r>
              <a:rPr lang="el-GR" sz="1700" dirty="0"/>
              <a:t>(</a:t>
            </a:r>
            <a:r>
              <a:rPr lang="en-US" sz="1700" dirty="0"/>
              <a:t>TDMA</a:t>
            </a:r>
            <a:r>
              <a:rPr lang="el-GR" sz="1700" dirty="0" smtClean="0"/>
              <a:t>)</a:t>
            </a:r>
            <a:endParaRPr lang="el-GR" sz="1700" dirty="0"/>
          </a:p>
          <a:p>
            <a:pPr lvl="1" algn="l"/>
            <a:r>
              <a:rPr lang="en-US" sz="1700" u="sng" dirty="0" smtClean="0">
                <a:hlinkClick r:id="rId5"/>
              </a:rPr>
              <a:t>Frequency </a:t>
            </a:r>
            <a:r>
              <a:rPr lang="en-US" sz="1700" u="sng" dirty="0">
                <a:hlinkClick r:id="rId5"/>
              </a:rPr>
              <a:t>Division Multiple </a:t>
            </a:r>
            <a:r>
              <a:rPr lang="en-US" sz="1700" u="sng" dirty="0">
                <a:solidFill>
                  <a:srgbClr val="0000FF"/>
                </a:solidFill>
                <a:hlinkClick r:id="rId5"/>
              </a:rPr>
              <a:t>A</a:t>
            </a:r>
            <a:r>
              <a:rPr lang="en-US" sz="1700" u="sng" dirty="0">
                <a:solidFill>
                  <a:srgbClr val="0000FF"/>
                </a:solidFill>
              </a:rPr>
              <a:t>ccess</a:t>
            </a:r>
            <a:r>
              <a:rPr lang="en-US" sz="1700" dirty="0"/>
              <a:t> </a:t>
            </a:r>
            <a:r>
              <a:rPr lang="el-GR" sz="1700" dirty="0"/>
              <a:t>(</a:t>
            </a:r>
            <a:r>
              <a:rPr lang="en-US" sz="1700" dirty="0"/>
              <a:t>FDMA</a:t>
            </a:r>
            <a:r>
              <a:rPr lang="el-GR" sz="1700" dirty="0" smtClean="0"/>
              <a:t>)</a:t>
            </a:r>
          </a:p>
          <a:p>
            <a:pPr algn="l"/>
            <a:r>
              <a:rPr lang="el-GR" sz="1700" dirty="0" smtClean="0"/>
              <a:t>και </a:t>
            </a:r>
            <a:r>
              <a:rPr lang="el-GR" sz="1700" dirty="0"/>
              <a:t>τις </a:t>
            </a:r>
            <a:r>
              <a:rPr lang="el-GR" sz="1700" dirty="0" smtClean="0"/>
              <a:t>διαμορφώσεις:</a:t>
            </a:r>
          </a:p>
          <a:p>
            <a:pPr lvl="1" algn="l"/>
            <a:r>
              <a:rPr lang="en-US" sz="1700" u="sng" dirty="0" smtClean="0">
                <a:hlinkClick r:id="rId6"/>
              </a:rPr>
              <a:t>Quadrature </a:t>
            </a:r>
            <a:r>
              <a:rPr lang="en-US" sz="1700" u="sng" dirty="0">
                <a:hlinkClick r:id="rId6"/>
              </a:rPr>
              <a:t>Phase Shift </a:t>
            </a:r>
            <a:r>
              <a:rPr lang="en-US" sz="1700" u="sng" dirty="0">
                <a:solidFill>
                  <a:srgbClr val="0000FF"/>
                </a:solidFill>
                <a:hlinkClick r:id="rId6"/>
              </a:rPr>
              <a:t>K</a:t>
            </a:r>
            <a:r>
              <a:rPr lang="en-US" sz="1700" u="sng" dirty="0">
                <a:solidFill>
                  <a:srgbClr val="0000FF"/>
                </a:solidFill>
              </a:rPr>
              <a:t>eying</a:t>
            </a:r>
            <a:r>
              <a:rPr lang="en-US" sz="1700" dirty="0"/>
              <a:t> </a:t>
            </a:r>
            <a:r>
              <a:rPr lang="el-GR" sz="1700" dirty="0"/>
              <a:t>(</a:t>
            </a:r>
            <a:r>
              <a:rPr lang="en-US" sz="1700" dirty="0"/>
              <a:t>QPSK</a:t>
            </a:r>
            <a:r>
              <a:rPr lang="el-GR" sz="1700" dirty="0"/>
              <a:t>) </a:t>
            </a:r>
            <a:endParaRPr lang="el-GR" sz="1700" dirty="0" smtClean="0"/>
          </a:p>
          <a:p>
            <a:pPr lvl="1" algn="l"/>
            <a:r>
              <a:rPr lang="el-GR" sz="1700" u="sng" dirty="0" smtClean="0">
                <a:hlinkClick r:id="rId7"/>
              </a:rPr>
              <a:t>64-</a:t>
            </a:r>
            <a:r>
              <a:rPr lang="en-US" sz="1700" u="sng" dirty="0">
                <a:hlinkClick r:id="rId7"/>
              </a:rPr>
              <a:t>Quadrature Amplitude </a:t>
            </a:r>
            <a:r>
              <a:rPr lang="en-US" sz="1700" u="sng" dirty="0">
                <a:solidFill>
                  <a:srgbClr val="0000FF"/>
                </a:solidFill>
                <a:hlinkClick r:id="rId7"/>
              </a:rPr>
              <a:t>M</a:t>
            </a:r>
            <a:r>
              <a:rPr lang="en-US" sz="1700" u="sng" dirty="0">
                <a:solidFill>
                  <a:srgbClr val="0000FF"/>
                </a:solidFill>
              </a:rPr>
              <a:t>odulation</a:t>
            </a:r>
            <a:r>
              <a:rPr lang="en-US" sz="1700" dirty="0">
                <a:solidFill>
                  <a:srgbClr val="0000FF"/>
                </a:solidFill>
              </a:rPr>
              <a:t> </a:t>
            </a:r>
            <a:r>
              <a:rPr lang="el-GR" sz="1700" dirty="0" smtClean="0"/>
              <a:t>(64-</a:t>
            </a:r>
            <a:r>
              <a:rPr lang="en-US" sz="1700" dirty="0" smtClean="0"/>
              <a:t>QAM</a:t>
            </a:r>
            <a:r>
              <a:rPr lang="el-GR" sz="1700" dirty="0" smtClean="0"/>
              <a:t>)</a:t>
            </a:r>
            <a:endParaRPr lang="el-GR" sz="1700" dirty="0"/>
          </a:p>
        </p:txBody>
      </p:sp>
    </p:spTree>
    <p:extLst>
      <p:ext uri="{BB962C8B-B14F-4D97-AF65-F5344CB8AC3E}">
        <p14:creationId xmlns:p14="http://schemas.microsoft.com/office/powerpoint/2010/main" val="1509189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err="1" smtClean="0"/>
              <a:t>WiMAX</a:t>
            </a:r>
            <a:endParaRPr lang="en-US" altLang="el-GR" b="1" dirty="0" smtClean="0"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>
              <a:spcBef>
                <a:spcPts val="600"/>
              </a:spcBef>
            </a:pPr>
            <a:r>
              <a:rPr lang="el-GR" sz="1800" dirty="0"/>
              <a:t>Το </a:t>
            </a:r>
            <a:r>
              <a:rPr lang="en-US" sz="1800" dirty="0" smtClean="0"/>
              <a:t>WiMAX (</a:t>
            </a:r>
            <a:r>
              <a:rPr lang="el-GR" sz="1800" u="sng" dirty="0" smtClean="0">
                <a:hlinkClick r:id="rId2"/>
              </a:rPr>
              <a:t>ΙΕΕΕ 802.16</a:t>
            </a:r>
            <a:r>
              <a:rPr lang="en-US" sz="1800" u="sng" dirty="0" smtClean="0"/>
              <a:t>,</a:t>
            </a:r>
            <a:r>
              <a:rPr lang="el-GR" sz="1800" dirty="0" smtClean="0"/>
              <a:t> 2003</a:t>
            </a:r>
            <a:r>
              <a:rPr lang="en-US" sz="1800" dirty="0" smtClean="0"/>
              <a:t>)</a:t>
            </a:r>
            <a:r>
              <a:rPr lang="el-GR" sz="1800" dirty="0" smtClean="0"/>
              <a:t> λειτουργεί </a:t>
            </a:r>
            <a:r>
              <a:rPr lang="el-GR" sz="1800" dirty="0"/>
              <a:t>σε μια ευρεία μπάντα συχνοτήτων, από 2 μέχρι 66 </a:t>
            </a:r>
            <a:r>
              <a:rPr lang="el-GR" sz="1800" dirty="0" err="1" smtClean="0"/>
              <a:t>GHz</a:t>
            </a:r>
            <a:r>
              <a:rPr lang="en-US" sz="1800" dirty="0"/>
              <a:t>.</a:t>
            </a:r>
            <a:endParaRPr lang="el-GR" sz="1800" dirty="0" smtClean="0"/>
          </a:p>
          <a:p>
            <a:pPr algn="l">
              <a:spcBef>
                <a:spcPts val="600"/>
              </a:spcBef>
            </a:pPr>
            <a:r>
              <a:rPr lang="el-GR" sz="1800" dirty="0" smtClean="0"/>
              <a:t>Δομείται </a:t>
            </a:r>
            <a:r>
              <a:rPr lang="el-GR" sz="1800" dirty="0"/>
              <a:t>σε αρχιτεκτονική </a:t>
            </a:r>
            <a:r>
              <a:rPr lang="el-GR" sz="1800" b="1" dirty="0" smtClean="0"/>
              <a:t>κυψελών</a:t>
            </a:r>
            <a:r>
              <a:rPr lang="el-GR" sz="1800" dirty="0" smtClean="0"/>
              <a:t> και καλύπτει </a:t>
            </a:r>
            <a:r>
              <a:rPr lang="el-GR" sz="1800" dirty="0"/>
              <a:t>κυρίως </a:t>
            </a:r>
            <a:r>
              <a:rPr lang="el-GR" sz="1800" b="1" dirty="0" err="1"/>
              <a:t>πολυσημειακές</a:t>
            </a:r>
            <a:r>
              <a:rPr lang="el-GR" sz="1800" b="1" dirty="0"/>
              <a:t> </a:t>
            </a:r>
            <a:r>
              <a:rPr lang="el-GR" sz="1800" dirty="0"/>
              <a:t>(</a:t>
            </a:r>
            <a:r>
              <a:rPr lang="en-US" sz="1800" dirty="0"/>
              <a:t>P</a:t>
            </a:r>
            <a:r>
              <a:rPr lang="el-GR" sz="1800" dirty="0" err="1"/>
              <a:t>oint</a:t>
            </a:r>
            <a:r>
              <a:rPr lang="el-GR" sz="1800" dirty="0"/>
              <a:t>-</a:t>
            </a:r>
            <a:r>
              <a:rPr lang="en-US" sz="1800" dirty="0"/>
              <a:t>t</a:t>
            </a:r>
            <a:r>
              <a:rPr lang="el-GR" sz="1800" dirty="0"/>
              <a:t>o-</a:t>
            </a:r>
            <a:r>
              <a:rPr lang="en-US" sz="1800" dirty="0"/>
              <a:t>M</a:t>
            </a:r>
            <a:r>
              <a:rPr lang="el-GR" sz="1800" dirty="0" err="1"/>
              <a:t>ultipoint</a:t>
            </a:r>
            <a:r>
              <a:rPr lang="el-GR" sz="1800" dirty="0"/>
              <a:t>) συνδέσεις, χωρίς ωστόσο να αποκλείεται και η χρήση του σε </a:t>
            </a:r>
            <a:r>
              <a:rPr lang="el-GR" sz="1800" b="1" dirty="0" err="1"/>
              <a:t>μονοσημειακές</a:t>
            </a:r>
            <a:r>
              <a:rPr lang="el-GR" sz="1800" b="1" dirty="0"/>
              <a:t> </a:t>
            </a:r>
            <a:r>
              <a:rPr lang="el-GR" sz="1800" dirty="0"/>
              <a:t>(</a:t>
            </a:r>
            <a:r>
              <a:rPr lang="el-GR" sz="1800" dirty="0" err="1"/>
              <a:t>Point-to</a:t>
            </a:r>
            <a:r>
              <a:rPr lang="el-GR" sz="1800" dirty="0"/>
              <a:t>-</a:t>
            </a:r>
            <a:r>
              <a:rPr lang="en-US" sz="1800" dirty="0"/>
              <a:t>P</a:t>
            </a:r>
            <a:r>
              <a:rPr lang="el-GR" sz="1800" dirty="0" err="1"/>
              <a:t>oint</a:t>
            </a:r>
            <a:r>
              <a:rPr lang="el-GR" sz="1800" dirty="0"/>
              <a:t>) συνδέσεις. </a:t>
            </a:r>
            <a:endParaRPr lang="el-GR" sz="1800" dirty="0" smtClean="0"/>
          </a:p>
          <a:p>
            <a:pPr algn="l">
              <a:spcBef>
                <a:spcPts val="600"/>
              </a:spcBef>
            </a:pPr>
            <a:r>
              <a:rPr lang="el-GR" sz="1800" dirty="0" smtClean="0"/>
              <a:t>Βασίζεται στη διαμόρφωση </a:t>
            </a:r>
            <a:r>
              <a:rPr lang="el-GR" sz="1800" dirty="0"/>
              <a:t>OFDM, η οποία είναι </a:t>
            </a:r>
            <a:r>
              <a:rPr lang="el-GR" sz="1800" dirty="0" smtClean="0"/>
              <a:t>πολύ </a:t>
            </a:r>
            <a:r>
              <a:rPr lang="el-GR" sz="1800" dirty="0"/>
              <a:t>ανθεκτική </a:t>
            </a:r>
            <a:r>
              <a:rPr lang="el-GR" sz="1800" dirty="0" smtClean="0"/>
              <a:t>στο </a:t>
            </a:r>
            <a:r>
              <a:rPr lang="el-GR" sz="1800" dirty="0"/>
              <a:t>φαινόμενο της </a:t>
            </a:r>
            <a:r>
              <a:rPr lang="el-GR" sz="1800" u="sng" dirty="0" err="1">
                <a:hlinkClick r:id="rId3"/>
              </a:rPr>
              <a:t>πολυδιάδρομης</a:t>
            </a:r>
            <a:r>
              <a:rPr lang="el-GR" sz="1800" u="sng" dirty="0">
                <a:hlinkClick r:id="rId3"/>
              </a:rPr>
              <a:t> μετάδοσης</a:t>
            </a:r>
            <a:r>
              <a:rPr lang="el-GR" sz="1800" dirty="0"/>
              <a:t> (</a:t>
            </a:r>
            <a:r>
              <a:rPr lang="el-GR" sz="1800" dirty="0" err="1"/>
              <a:t>Multipath</a:t>
            </a:r>
            <a:r>
              <a:rPr lang="el-GR" sz="1800" dirty="0"/>
              <a:t> </a:t>
            </a:r>
            <a:r>
              <a:rPr lang="el-GR" sz="1800" dirty="0" err="1"/>
              <a:t>Propagation</a:t>
            </a:r>
            <a:r>
              <a:rPr lang="el-GR" sz="1800" dirty="0"/>
              <a:t>), </a:t>
            </a:r>
            <a:r>
              <a:rPr lang="el-GR" sz="1800" dirty="0" smtClean="0"/>
              <a:t>ειδικά στις </a:t>
            </a:r>
            <a:r>
              <a:rPr lang="el-GR" sz="1800" dirty="0"/>
              <a:t>συχνότητες άνω των 10 </a:t>
            </a:r>
            <a:r>
              <a:rPr lang="el-GR" sz="1800" dirty="0" err="1"/>
              <a:t>GHz</a:t>
            </a:r>
            <a:r>
              <a:rPr lang="el-GR" sz="1800" dirty="0"/>
              <a:t> (πρότυπο 802.16</a:t>
            </a:r>
            <a:r>
              <a:rPr lang="el-GR" sz="1800" dirty="0" smtClean="0"/>
              <a:t>). </a:t>
            </a:r>
          </a:p>
          <a:p>
            <a:pPr algn="l">
              <a:spcBef>
                <a:spcPts val="600"/>
              </a:spcBef>
            </a:pPr>
            <a:r>
              <a:rPr lang="en-US" sz="1800" dirty="0" err="1" smtClean="0"/>
              <a:t>Το</a:t>
            </a:r>
            <a:r>
              <a:rPr lang="en-US" sz="1800" dirty="0" smtClean="0"/>
              <a:t> </a:t>
            </a:r>
            <a:r>
              <a:rPr lang="en-US" sz="1800" dirty="0"/>
              <a:t>π</a:t>
            </a:r>
            <a:r>
              <a:rPr lang="en-US" sz="1800" dirty="0" err="1"/>
              <a:t>ρότυ</a:t>
            </a:r>
            <a:r>
              <a:rPr lang="en-US" sz="1800" dirty="0"/>
              <a:t>πο ΙΕΕΕ 802.16 διαφέρει </a:t>
            </a:r>
            <a:r>
              <a:rPr lang="en-US" sz="1800" dirty="0" smtClean="0"/>
              <a:t>από </a:t>
            </a:r>
            <a:r>
              <a:rPr lang="en-US" sz="1800" dirty="0"/>
              <a:t>το </a:t>
            </a:r>
            <a:r>
              <a:rPr lang="en-US" sz="1800" dirty="0" smtClean="0"/>
              <a:t>ΙΕΕΕ </a:t>
            </a:r>
            <a:r>
              <a:rPr lang="en-US" sz="1800" dirty="0"/>
              <a:t>802.11, </a:t>
            </a:r>
            <a:r>
              <a:rPr lang="el-GR" sz="1800" dirty="0" smtClean="0"/>
              <a:t>επειδή:</a:t>
            </a:r>
          </a:p>
          <a:p>
            <a:pPr lvl="1" algn="l">
              <a:spcBef>
                <a:spcPts val="600"/>
              </a:spcBef>
            </a:pPr>
            <a:r>
              <a:rPr lang="el-GR" sz="1800" dirty="0" smtClean="0"/>
              <a:t>Μ</a:t>
            </a:r>
            <a:r>
              <a:rPr lang="en-US" sz="1800" dirty="0" smtClean="0"/>
              <a:t>π</a:t>
            </a:r>
            <a:r>
              <a:rPr lang="en-US" sz="1800" dirty="0" err="1" smtClean="0"/>
              <a:t>ορεί</a:t>
            </a:r>
            <a:r>
              <a:rPr lang="en-US" sz="1800" dirty="0" smtClean="0"/>
              <a:t> </a:t>
            </a:r>
            <a:r>
              <a:rPr lang="en-US" sz="1800" dirty="0"/>
              <a:t>να χρησιμοποιηθεί και σε συνθήκες </a:t>
            </a:r>
            <a:r>
              <a:rPr lang="en-US" sz="1800" b="1" dirty="0"/>
              <a:t>μη οπτικής επαφής </a:t>
            </a:r>
            <a:r>
              <a:rPr lang="en-US" sz="1800" dirty="0"/>
              <a:t>(Non Line-Of-Sight/NLOS), αλλά με ρυθμούς μετάδοσης σημαντικά χαμηλότερους των 50 </a:t>
            </a:r>
            <a:r>
              <a:rPr lang="en-US" sz="1800" dirty="0" smtClean="0"/>
              <a:t>Mbps</a:t>
            </a:r>
            <a:r>
              <a:rPr lang="el-GR" sz="1800" dirty="0"/>
              <a:t>.</a:t>
            </a:r>
            <a:endParaRPr lang="el-GR" sz="1800" dirty="0" smtClean="0"/>
          </a:p>
          <a:p>
            <a:pPr lvl="1" algn="l">
              <a:spcBef>
                <a:spcPts val="600"/>
              </a:spcBef>
            </a:pPr>
            <a:r>
              <a:rPr lang="el-GR" sz="1800" dirty="0" smtClean="0"/>
              <a:t>Π</a:t>
            </a:r>
            <a:r>
              <a:rPr lang="en-US" sz="1800" dirty="0" err="1" smtClean="0"/>
              <a:t>ροσφέρει</a:t>
            </a:r>
            <a:r>
              <a:rPr lang="en-US" sz="1800" dirty="0" smtClean="0"/>
              <a:t> </a:t>
            </a:r>
            <a:r>
              <a:rPr lang="en-US" sz="1800" dirty="0"/>
              <a:t>εγγυημένο </a:t>
            </a:r>
            <a:r>
              <a:rPr lang="en-US" sz="1800" u="sng" dirty="0">
                <a:hlinkClick r:id="rId4"/>
              </a:rPr>
              <a:t>επίπεδο ποιότητας υπηρεσίας</a:t>
            </a:r>
            <a:r>
              <a:rPr lang="en-US" sz="1800" dirty="0"/>
              <a:t> (Quality of Service / QoS), γεγονός που το κάνει κατάλληλο για διανομή υπηρεσιών </a:t>
            </a:r>
            <a:r>
              <a:rPr lang="en-US" sz="1800" dirty="0" smtClean="0"/>
              <a:t>βίντεο.</a:t>
            </a:r>
            <a:endParaRPr lang="el-GR" sz="1800" dirty="0"/>
          </a:p>
        </p:txBody>
      </p:sp>
      <p:pic>
        <p:nvPicPr>
          <p:cNvPr id="5122" name="Picture 2" descr="http://wimaxforum.org/Content/wmf_hori_cmyk_5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220"/>
          <a:stretch/>
        </p:blipFill>
        <p:spPr bwMode="auto">
          <a:xfrm>
            <a:off x="5292080" y="5589240"/>
            <a:ext cx="3208586" cy="895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7466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Επιδόσεις </a:t>
            </a:r>
            <a:r>
              <a:rPr lang="el-GR" dirty="0" err="1" smtClean="0"/>
              <a:t>WiMAX</a:t>
            </a:r>
            <a:endParaRPr lang="en-US" altLang="el-GR" b="1" dirty="0" smtClean="0"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l-GR" sz="1700" dirty="0" smtClean="0"/>
              <a:t>Σε </a:t>
            </a:r>
            <a:r>
              <a:rPr lang="el-GR" sz="1700" dirty="0"/>
              <a:t>απόλυτα ιδανικές συνθήκες </a:t>
            </a:r>
            <a:r>
              <a:rPr lang="el-GR" sz="1700" dirty="0" smtClean="0"/>
              <a:t>το </a:t>
            </a:r>
            <a:r>
              <a:rPr lang="en-US" sz="1700" dirty="0" smtClean="0"/>
              <a:t>WiMAX </a:t>
            </a:r>
            <a:r>
              <a:rPr lang="el-GR" sz="1700" dirty="0" smtClean="0"/>
              <a:t>υποστηρίζει </a:t>
            </a:r>
            <a:r>
              <a:rPr lang="el-GR" sz="1700" dirty="0"/>
              <a:t>ταχύτητες μετάδοσης έως και </a:t>
            </a:r>
            <a:r>
              <a:rPr lang="el-GR" sz="1700" b="1" dirty="0"/>
              <a:t>72 </a:t>
            </a:r>
            <a:r>
              <a:rPr lang="el-GR" sz="1700" b="1" dirty="0" err="1"/>
              <a:t>Mbps</a:t>
            </a:r>
            <a:r>
              <a:rPr lang="el-GR" sz="1700" dirty="0"/>
              <a:t> σε απόσταση έως και </a:t>
            </a:r>
            <a:r>
              <a:rPr lang="el-GR" sz="1700" b="1" dirty="0"/>
              <a:t>50 </a:t>
            </a:r>
            <a:r>
              <a:rPr lang="en-US" sz="1700" b="1" dirty="0"/>
              <a:t>km</a:t>
            </a:r>
            <a:r>
              <a:rPr lang="el-GR" sz="1700" dirty="0"/>
              <a:t>, εφόσον υπάρχει οπτική επαφή. </a:t>
            </a:r>
            <a:endParaRPr lang="en-US" sz="1700" dirty="0" smtClean="0"/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l-GR" sz="1700" dirty="0" smtClean="0"/>
              <a:t>Σε </a:t>
            </a:r>
            <a:r>
              <a:rPr lang="el-GR" sz="1700" b="1" dirty="0" smtClean="0"/>
              <a:t>επαρχιακές </a:t>
            </a:r>
            <a:r>
              <a:rPr lang="el-GR" sz="1700" b="1" dirty="0"/>
              <a:t>περιοχές </a:t>
            </a:r>
            <a:r>
              <a:rPr lang="el-GR" sz="1700" dirty="0" smtClean="0"/>
              <a:t>όπου οι </a:t>
            </a:r>
            <a:r>
              <a:rPr lang="el-GR" sz="1700" dirty="0"/>
              <a:t>κεραίες μετάδοσης απέχουν μεταξύ τους </a:t>
            </a:r>
            <a:r>
              <a:rPr lang="el-GR" sz="1700" b="1" dirty="0"/>
              <a:t>10 </a:t>
            </a:r>
            <a:r>
              <a:rPr lang="en-US" sz="1700" b="1" dirty="0"/>
              <a:t>km</a:t>
            </a:r>
            <a:r>
              <a:rPr lang="el-GR" sz="1700" dirty="0"/>
              <a:t>, η ταχύτητα αναμένεται να είναι </a:t>
            </a:r>
            <a:r>
              <a:rPr lang="el-GR" sz="1700" dirty="0" smtClean="0"/>
              <a:t>περί τα </a:t>
            </a:r>
            <a:r>
              <a:rPr lang="el-GR" sz="1700" b="1" dirty="0" smtClean="0"/>
              <a:t>10 </a:t>
            </a:r>
            <a:r>
              <a:rPr lang="el-GR" sz="1700" b="1" dirty="0" err="1" smtClean="0"/>
              <a:t>Mb</a:t>
            </a:r>
            <a:r>
              <a:rPr lang="en-US" sz="1700" b="1" dirty="0" err="1" smtClean="0"/>
              <a:t>ps</a:t>
            </a:r>
            <a:r>
              <a:rPr lang="el-GR" sz="1700" dirty="0" smtClean="0"/>
              <a:t>. </a:t>
            </a:r>
            <a:endParaRPr lang="en-US" sz="1700" dirty="0" smtClean="0"/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l-GR" sz="1700" dirty="0" smtClean="0"/>
              <a:t>Σε </a:t>
            </a:r>
            <a:r>
              <a:rPr lang="el-GR" sz="1700" b="1" dirty="0"/>
              <a:t>αστικά περιβάλλοντα</a:t>
            </a:r>
            <a:r>
              <a:rPr lang="el-GR" sz="1700" dirty="0"/>
              <a:t> οι ταχύτητες θα είναι της ίδιας τάξης, αλλά σε απόσταση </a:t>
            </a:r>
            <a:r>
              <a:rPr lang="en-US" sz="1700" dirty="0" smtClean="0"/>
              <a:t/>
            </a:r>
            <a:br>
              <a:rPr lang="en-US" sz="1700" dirty="0" smtClean="0"/>
            </a:br>
            <a:r>
              <a:rPr lang="el-GR" sz="1700" b="1" dirty="0" smtClean="0"/>
              <a:t>2 </a:t>
            </a:r>
            <a:r>
              <a:rPr lang="en-US" sz="1700" b="1" dirty="0"/>
              <a:t>km</a:t>
            </a:r>
            <a:r>
              <a:rPr lang="el-GR" sz="1700" dirty="0"/>
              <a:t>, επειδή πολλές κεραίες δεν θα έχουν οπτική επαφή μεταξύ τους</a:t>
            </a:r>
            <a:r>
              <a:rPr lang="el-GR" sz="1700" dirty="0" smtClean="0"/>
              <a:t>.</a:t>
            </a:r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l-GR" sz="1700" dirty="0" smtClean="0"/>
              <a:t>Ένας </a:t>
            </a:r>
            <a:r>
              <a:rPr lang="el-GR" sz="1700" dirty="0"/>
              <a:t>άλλος παράγοντας μείωσης της </a:t>
            </a:r>
            <a:r>
              <a:rPr lang="el-GR" sz="1700" dirty="0" smtClean="0"/>
              <a:t/>
            </a:r>
            <a:br>
              <a:rPr lang="el-GR" sz="1700" dirty="0" smtClean="0"/>
            </a:br>
            <a:r>
              <a:rPr lang="el-GR" sz="1700" dirty="0" smtClean="0"/>
              <a:t>τελικής </a:t>
            </a:r>
            <a:r>
              <a:rPr lang="el-GR" sz="1700" dirty="0"/>
              <a:t>ταχύτητας στο χρήστη είναι </a:t>
            </a:r>
            <a:r>
              <a:rPr lang="el-GR" sz="1700" dirty="0" smtClean="0"/>
              <a:t/>
            </a:r>
            <a:br>
              <a:rPr lang="el-GR" sz="1700" dirty="0" smtClean="0"/>
            </a:br>
            <a:r>
              <a:rPr lang="el-GR" sz="1700" dirty="0" smtClean="0"/>
              <a:t>το </a:t>
            </a:r>
            <a:r>
              <a:rPr lang="el-GR" sz="1700" dirty="0"/>
              <a:t>πλήθος των συνδεδεμένων χρηστών </a:t>
            </a:r>
            <a:r>
              <a:rPr lang="el-GR" sz="1700" dirty="0" smtClean="0"/>
              <a:t/>
            </a:r>
            <a:br>
              <a:rPr lang="el-GR" sz="1700" dirty="0" smtClean="0"/>
            </a:br>
            <a:r>
              <a:rPr lang="el-GR" sz="1700" dirty="0" smtClean="0"/>
              <a:t>ανά </a:t>
            </a:r>
            <a:r>
              <a:rPr lang="el-GR" sz="1700" dirty="0"/>
              <a:t>κεραία (κυψέλη). </a:t>
            </a:r>
            <a:endParaRPr lang="el-GR" sz="1700" dirty="0" smtClean="0"/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l-GR" sz="1700" dirty="0" smtClean="0"/>
              <a:t>Τυπικά</a:t>
            </a:r>
            <a:r>
              <a:rPr lang="el-GR" sz="1700" dirty="0"/>
              <a:t>, κάθε </a:t>
            </a:r>
            <a:r>
              <a:rPr lang="el-GR" sz="1700" dirty="0" smtClean="0"/>
              <a:t>κεραία </a:t>
            </a:r>
            <a:r>
              <a:rPr lang="el-GR" sz="1700" dirty="0"/>
              <a:t>θα μπορεί να </a:t>
            </a:r>
            <a:r>
              <a:rPr lang="el-GR" sz="1700" dirty="0" smtClean="0"/>
              <a:t/>
            </a:r>
            <a:br>
              <a:rPr lang="el-GR" sz="1700" dirty="0" smtClean="0"/>
            </a:br>
            <a:r>
              <a:rPr lang="el-GR" sz="1700" dirty="0" smtClean="0"/>
              <a:t>παρέχει </a:t>
            </a:r>
            <a:r>
              <a:rPr lang="el-GR" sz="1700" b="1" dirty="0"/>
              <a:t>100 </a:t>
            </a:r>
            <a:r>
              <a:rPr lang="el-GR" sz="1700" b="1" dirty="0" err="1"/>
              <a:t>Mbit</a:t>
            </a:r>
            <a:r>
              <a:rPr lang="el-GR" sz="1700" b="1" dirty="0"/>
              <a:t>/s </a:t>
            </a:r>
            <a:r>
              <a:rPr lang="el-GR" sz="1700" b="1" dirty="0" err="1" smtClean="0"/>
              <a:t>backhaul</a:t>
            </a:r>
            <a:r>
              <a:rPr lang="el-GR" sz="1700" dirty="0"/>
              <a:t>. </a:t>
            </a:r>
            <a:r>
              <a:rPr lang="el-GR" sz="1700" dirty="0" smtClean="0"/>
              <a:t/>
            </a:r>
            <a:br>
              <a:rPr lang="el-GR" sz="1700" dirty="0" smtClean="0"/>
            </a:br>
            <a:r>
              <a:rPr lang="el-GR" sz="1700" dirty="0" smtClean="0"/>
              <a:t>Επομένως</a:t>
            </a:r>
            <a:r>
              <a:rPr lang="el-GR" sz="1700" dirty="0"/>
              <a:t>, οι χρήστες </a:t>
            </a:r>
            <a:r>
              <a:rPr lang="el-GR" sz="1700" dirty="0" smtClean="0"/>
              <a:t>αναμένεται </a:t>
            </a:r>
            <a:br>
              <a:rPr lang="el-GR" sz="1700" dirty="0" smtClean="0"/>
            </a:br>
            <a:r>
              <a:rPr lang="el-GR" sz="1700" dirty="0" smtClean="0"/>
              <a:t>να </a:t>
            </a:r>
            <a:r>
              <a:rPr lang="el-GR" sz="1700" dirty="0"/>
              <a:t>έχουν ένα εύρος </a:t>
            </a:r>
            <a:r>
              <a:rPr lang="el-GR" sz="1700" dirty="0" smtClean="0"/>
              <a:t>υπηρεσιών </a:t>
            </a:r>
            <a:r>
              <a:rPr lang="el-GR" sz="1700" dirty="0"/>
              <a:t>τυπικά </a:t>
            </a:r>
            <a:r>
              <a:rPr lang="el-GR" sz="1700" dirty="0" smtClean="0"/>
              <a:t/>
            </a:r>
            <a:br>
              <a:rPr lang="el-GR" sz="1700" dirty="0" smtClean="0"/>
            </a:br>
            <a:r>
              <a:rPr lang="el-GR" sz="1700" dirty="0" smtClean="0"/>
              <a:t>από </a:t>
            </a:r>
            <a:r>
              <a:rPr lang="el-GR" sz="1700" b="1" dirty="0"/>
              <a:t>2 </a:t>
            </a:r>
            <a:r>
              <a:rPr lang="el-GR" sz="1700" dirty="0"/>
              <a:t>έως </a:t>
            </a:r>
            <a:r>
              <a:rPr lang="el-GR" sz="1700" b="1" dirty="0"/>
              <a:t>10 </a:t>
            </a:r>
            <a:r>
              <a:rPr lang="el-GR" sz="1700" b="1" dirty="0" err="1"/>
              <a:t>Mbit</a:t>
            </a:r>
            <a:r>
              <a:rPr lang="el-GR" sz="1700" b="1" dirty="0"/>
              <a:t>/s</a:t>
            </a:r>
            <a:r>
              <a:rPr lang="el-GR" sz="1700" dirty="0" smtClean="0"/>
              <a:t>.</a:t>
            </a:r>
            <a:endParaRPr lang="el-GR" sz="1700" dirty="0"/>
          </a:p>
        </p:txBody>
      </p:sp>
      <p:pic>
        <p:nvPicPr>
          <p:cNvPr id="4" name="Picture 3" descr="C:\Users\mparask\Dropbox\1_ΤΕΙ_ΔΕ\4_Projects\PARASKEVAS_BOOK_Final\images\Chapter_3\Image_3.24.jpg"/>
          <p:cNvPicPr/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40"/>
          <a:stretch/>
        </p:blipFill>
        <p:spPr bwMode="auto">
          <a:xfrm>
            <a:off x="4572000" y="2996952"/>
            <a:ext cx="4392488" cy="374441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87858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Εφαρμογές </a:t>
            </a:r>
            <a:r>
              <a:rPr lang="el-GR" dirty="0" err="1" smtClean="0"/>
              <a:t>WiMAX</a:t>
            </a:r>
            <a:endParaRPr lang="en-US" altLang="el-GR" b="1" dirty="0" smtClean="0"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l">
              <a:spcBef>
                <a:spcPts val="600"/>
              </a:spcBef>
            </a:pPr>
            <a:r>
              <a:rPr lang="el-GR" sz="1700" dirty="0"/>
              <a:t>Λόγω των μεγάλων αποστάσεων που μπορεί να καλύψει και </a:t>
            </a:r>
            <a:r>
              <a:rPr lang="el-GR" sz="1700" dirty="0" smtClean="0"/>
              <a:t>του </a:t>
            </a:r>
            <a:r>
              <a:rPr lang="el-GR" sz="1700" dirty="0"/>
              <a:t>υψηλού ρυθμού μετάδοσης που </a:t>
            </a:r>
            <a:r>
              <a:rPr lang="el-GR" sz="1700" dirty="0" smtClean="0"/>
              <a:t>παρέχει</a:t>
            </a:r>
            <a:r>
              <a:rPr lang="el-GR" sz="1700" dirty="0"/>
              <a:t>, το </a:t>
            </a:r>
            <a:r>
              <a:rPr lang="el-GR" sz="1700" dirty="0" err="1" smtClean="0"/>
              <a:t>WiMAX</a:t>
            </a:r>
            <a:r>
              <a:rPr lang="el-GR" sz="1700" dirty="0" smtClean="0"/>
              <a:t> </a:t>
            </a:r>
            <a:r>
              <a:rPr lang="el-GR" sz="1700" dirty="0"/>
              <a:t>αναμένεται να βρει εφαρμογές ως</a:t>
            </a:r>
            <a:r>
              <a:rPr lang="el-GR" sz="1700" dirty="0" smtClean="0"/>
              <a:t>:</a:t>
            </a:r>
            <a:endParaRPr lang="el-GR" sz="1700" dirty="0"/>
          </a:p>
          <a:p>
            <a:pPr lvl="1" algn="l">
              <a:spcBef>
                <a:spcPts val="600"/>
              </a:spcBef>
            </a:pPr>
            <a:r>
              <a:rPr lang="el-GR" sz="1700" b="1" dirty="0"/>
              <a:t>Δίκτυο κορμού στα </a:t>
            </a:r>
            <a:r>
              <a:rPr lang="el-GR" sz="1700" b="1" dirty="0" err="1"/>
              <a:t>κυψελωτά</a:t>
            </a:r>
            <a:r>
              <a:rPr lang="el-GR" sz="1700" b="1" dirty="0"/>
              <a:t> συστήματα κινητής τηλεφωνίας</a:t>
            </a:r>
            <a:r>
              <a:rPr lang="el-GR" sz="1700" dirty="0"/>
              <a:t>. Αποτελεί μια οικονομικότερη πρόταση σε σχέση με τα δίκτυα οπτικών ινών και εξασφαλίζει αξιοπιστία και υψηλούς ρυθμούς </a:t>
            </a:r>
            <a:r>
              <a:rPr lang="el-GR" sz="1700" dirty="0" smtClean="0"/>
              <a:t>μετάδοσης</a:t>
            </a:r>
            <a:r>
              <a:rPr lang="en-US" sz="1700" dirty="0"/>
              <a:t>.</a:t>
            </a:r>
            <a:endParaRPr lang="el-GR" sz="1700" dirty="0"/>
          </a:p>
          <a:p>
            <a:pPr lvl="1" algn="l">
              <a:spcBef>
                <a:spcPts val="600"/>
              </a:spcBef>
            </a:pPr>
            <a:r>
              <a:rPr lang="el-GR" sz="1700" b="1" dirty="0" err="1"/>
              <a:t>Broadband</a:t>
            </a:r>
            <a:r>
              <a:rPr lang="el-GR" sz="1700" b="1" dirty="0"/>
              <a:t> on </a:t>
            </a:r>
            <a:r>
              <a:rPr lang="el-GR" sz="1700" b="1" dirty="0" err="1"/>
              <a:t>Demand</a:t>
            </a:r>
            <a:r>
              <a:rPr lang="el-GR" sz="1700" dirty="0"/>
              <a:t>. Παρέχει υψηλούς ρυθμούς μετάδοσης και μηχανισμό </a:t>
            </a:r>
            <a:r>
              <a:rPr lang="en-US" sz="1700" dirty="0" err="1"/>
              <a:t>QoS</a:t>
            </a:r>
            <a:r>
              <a:rPr lang="el-GR" sz="1700" dirty="0"/>
              <a:t>, επιτρέποντας </a:t>
            </a:r>
            <a:r>
              <a:rPr lang="el-GR" sz="1700" dirty="0" smtClean="0"/>
              <a:t>τη </a:t>
            </a:r>
            <a:r>
              <a:rPr lang="el-GR" sz="1700" dirty="0"/>
              <a:t>χρήση της τεχνολογίας σε εφαρμογές πραγματικού χρόνου, κάτι που δεν είναι εφικτό σε μεγάλες αποστάσεις με το πρότυπο ΙΕΕΕ 802.11.</a:t>
            </a:r>
          </a:p>
          <a:p>
            <a:pPr lvl="1" algn="l">
              <a:spcBef>
                <a:spcPts val="600"/>
              </a:spcBef>
            </a:pPr>
            <a:r>
              <a:rPr lang="el-GR" sz="1700" b="1" dirty="0"/>
              <a:t>Δίκτυο κάλυψης περιοχών</a:t>
            </a:r>
            <a:r>
              <a:rPr lang="el-GR" sz="1700" dirty="0"/>
              <a:t> </a:t>
            </a:r>
            <a:r>
              <a:rPr lang="el-GR" sz="1700" b="1" dirty="0"/>
              <a:t>που είναι αδύνατον να καλυφθούν</a:t>
            </a:r>
            <a:r>
              <a:rPr lang="el-GR" sz="1700" dirty="0"/>
              <a:t> </a:t>
            </a:r>
            <a:r>
              <a:rPr lang="el-GR" sz="1700" b="1" dirty="0"/>
              <a:t>με τη χρήση χαλκού ή οπτικής ίνας. </a:t>
            </a:r>
            <a:r>
              <a:rPr lang="el-GR" sz="1700" dirty="0"/>
              <a:t>Μπορεί να χρησιμοποιηθεί ως συμπλήρωμα δικτύων οπτικών ινών σε τμήματα του εδάφους στα οποία το κόστος εγκατάστασης και συντήρησης τέτοιων δικτύων είναι απαγορευτικό</a:t>
            </a:r>
            <a:r>
              <a:rPr lang="el-GR" sz="1700" dirty="0" smtClean="0"/>
              <a:t>.</a:t>
            </a:r>
          </a:p>
          <a:p>
            <a:pPr algn="l">
              <a:spcBef>
                <a:spcPts val="600"/>
              </a:spcBef>
            </a:pPr>
            <a:r>
              <a:rPr lang="el-GR" sz="1700" dirty="0" smtClean="0"/>
              <a:t>Το πρωτόκολλο 802.16 είναι ακόμη σε </a:t>
            </a:r>
            <a:r>
              <a:rPr lang="el-GR" sz="1700" b="1" dirty="0" smtClean="0"/>
              <a:t>εξέλιξη</a:t>
            </a:r>
            <a:r>
              <a:rPr lang="el-GR" sz="1700" dirty="0" smtClean="0"/>
              <a:t>. Ερευνητικές ομάδες εργάζονται για να του δώσουν τα κατάλληλα χαρακτηριστικά, ώστε να καλύψει σταθερές, αλλά και κινητές επικοινωνίες. </a:t>
            </a:r>
            <a:endParaRPr lang="en-US" sz="1700" dirty="0" smtClean="0"/>
          </a:p>
          <a:p>
            <a:pPr algn="l">
              <a:spcBef>
                <a:spcPts val="600"/>
              </a:spcBef>
            </a:pPr>
            <a:r>
              <a:rPr lang="en-US" sz="1700" dirty="0" smtClean="0"/>
              <a:t>O</a:t>
            </a:r>
            <a:r>
              <a:rPr lang="el-GR" sz="1700" dirty="0" smtClean="0"/>
              <a:t> ανταγωνισμός με άλλες τεχνολογίες, όπως τα δίκτυα κινητής τηλεφωνίας 3</a:t>
            </a:r>
            <a:r>
              <a:rPr lang="en-US" sz="1700" dirty="0" smtClean="0"/>
              <a:t>G</a:t>
            </a:r>
            <a:r>
              <a:rPr lang="el-GR" sz="1700" dirty="0" smtClean="0"/>
              <a:t>/</a:t>
            </a:r>
            <a:r>
              <a:rPr lang="en-US" sz="1700" dirty="0" smtClean="0"/>
              <a:t>UMTS</a:t>
            </a:r>
            <a:r>
              <a:rPr lang="el-GR" sz="1700" dirty="0" smtClean="0"/>
              <a:t> και 4</a:t>
            </a:r>
            <a:r>
              <a:rPr lang="en-US" sz="1700" dirty="0" smtClean="0"/>
              <a:t>G</a:t>
            </a:r>
            <a:r>
              <a:rPr lang="el-GR" sz="1700" dirty="0" smtClean="0"/>
              <a:t>/</a:t>
            </a:r>
            <a:r>
              <a:rPr lang="en-US" sz="1700" dirty="0" smtClean="0"/>
              <a:t>LTE</a:t>
            </a:r>
            <a:r>
              <a:rPr lang="el-GR" sz="1700" dirty="0" smtClean="0"/>
              <a:t>, είναι πολύ σκληρός.</a:t>
            </a:r>
          </a:p>
        </p:txBody>
      </p:sp>
    </p:spTree>
    <p:extLst>
      <p:ext uri="{BB962C8B-B14F-4D97-AF65-F5344CB8AC3E}">
        <p14:creationId xmlns:p14="http://schemas.microsoft.com/office/powerpoint/2010/main" val="2182093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l-GR" altLang="el-GR" sz="2800" b="1" dirty="0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Κατηγορίες Ενσύρματων Ευρυζωνικών Τεχνολογιών</a:t>
            </a:r>
            <a:endParaRPr lang="en-US" altLang="el-GR" sz="2800" b="1" dirty="0" smtClean="0"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</p:txBody>
      </p:sp>
      <p:sp>
        <p:nvSpPr>
          <p:cNvPr id="4099" name="2 - Θέση περιεχομένου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896544"/>
          </a:xfrm>
        </p:spPr>
        <p:txBody>
          <a:bodyPr>
            <a:normAutofit/>
          </a:bodyPr>
          <a:lstStyle/>
          <a:p>
            <a:pPr lvl="0" algn="l">
              <a:spcBef>
                <a:spcPts val="600"/>
              </a:spcBef>
              <a:spcAft>
                <a:spcPts val="600"/>
              </a:spcAft>
            </a:pPr>
            <a:r>
              <a:rPr lang="el-GR" sz="2000" b="1" dirty="0" smtClean="0"/>
              <a:t>«Τεχνολογίες </a:t>
            </a:r>
            <a:r>
              <a:rPr lang="el-GR" sz="2000" b="1" dirty="0"/>
              <a:t>χαλκού»</a:t>
            </a:r>
            <a:r>
              <a:rPr lang="el-GR" sz="2000" dirty="0"/>
              <a:t>, γνωστές και ως Ψηφιακές Γραμμές Συνδρομητή (x</a:t>
            </a:r>
            <a:r>
              <a:rPr lang="en-US" sz="2000" dirty="0"/>
              <a:t>DSL</a:t>
            </a:r>
            <a:r>
              <a:rPr lang="el-GR" sz="2000" dirty="0" smtClean="0"/>
              <a:t>)</a:t>
            </a:r>
            <a:endParaRPr lang="el-GR" sz="2000" dirty="0"/>
          </a:p>
          <a:p>
            <a:pPr lvl="0" algn="l">
              <a:spcBef>
                <a:spcPts val="600"/>
              </a:spcBef>
              <a:spcAft>
                <a:spcPts val="600"/>
              </a:spcAft>
            </a:pPr>
            <a:r>
              <a:rPr lang="el-GR" sz="2000" b="1" dirty="0" smtClean="0"/>
              <a:t>«Οπτικές </a:t>
            </a:r>
            <a:r>
              <a:rPr lang="el-GR" sz="2000" b="1" dirty="0"/>
              <a:t>τεχνολογίες»</a:t>
            </a:r>
            <a:r>
              <a:rPr lang="el-GR" sz="2000" dirty="0"/>
              <a:t>, που χρησιμοποιούν οπτικές </a:t>
            </a:r>
            <a:r>
              <a:rPr lang="el-GR" sz="2000" dirty="0" smtClean="0"/>
              <a:t>ίνες. Υποδιαιρούνται </a:t>
            </a:r>
            <a:r>
              <a:rPr lang="el-GR" sz="2000" dirty="0"/>
              <a:t>σε </a:t>
            </a:r>
            <a:r>
              <a:rPr lang="el-GR" sz="2000" dirty="0" smtClean="0"/>
              <a:t>τεχνολογίες:</a:t>
            </a:r>
          </a:p>
          <a:p>
            <a:pPr lvl="1" algn="l">
              <a:spcBef>
                <a:spcPts val="600"/>
              </a:spcBef>
              <a:spcAft>
                <a:spcPts val="600"/>
              </a:spcAft>
            </a:pPr>
            <a:r>
              <a:rPr lang="el-GR" dirty="0" smtClean="0"/>
              <a:t>Ενεργού </a:t>
            </a:r>
            <a:r>
              <a:rPr lang="el-GR" dirty="0"/>
              <a:t>Οπτικού Δικτύου (</a:t>
            </a:r>
            <a:r>
              <a:rPr lang="el-GR" dirty="0" err="1"/>
              <a:t>Active</a:t>
            </a:r>
            <a:r>
              <a:rPr lang="el-GR" dirty="0"/>
              <a:t> </a:t>
            </a:r>
            <a:r>
              <a:rPr lang="el-GR" dirty="0" err="1"/>
              <a:t>Optical</a:t>
            </a:r>
            <a:r>
              <a:rPr lang="el-GR" dirty="0"/>
              <a:t> </a:t>
            </a:r>
            <a:r>
              <a:rPr lang="el-GR" dirty="0" err="1"/>
              <a:t>Network</a:t>
            </a:r>
            <a:r>
              <a:rPr lang="el-GR" dirty="0" smtClean="0"/>
              <a:t>)</a:t>
            </a:r>
          </a:p>
          <a:p>
            <a:pPr lvl="1" algn="l">
              <a:spcBef>
                <a:spcPts val="600"/>
              </a:spcBef>
              <a:spcAft>
                <a:spcPts val="600"/>
              </a:spcAft>
            </a:pPr>
            <a:r>
              <a:rPr lang="el-GR" dirty="0" smtClean="0"/>
              <a:t>Παθητικού </a:t>
            </a:r>
            <a:r>
              <a:rPr lang="el-GR" dirty="0"/>
              <a:t>Οπτικού Δικτύου (</a:t>
            </a:r>
            <a:r>
              <a:rPr lang="el-GR" dirty="0" err="1"/>
              <a:t>Passive</a:t>
            </a:r>
            <a:r>
              <a:rPr lang="el-GR" dirty="0"/>
              <a:t> </a:t>
            </a:r>
            <a:r>
              <a:rPr lang="el-GR" dirty="0" err="1"/>
              <a:t>Optical</a:t>
            </a:r>
            <a:r>
              <a:rPr lang="el-GR" dirty="0"/>
              <a:t> </a:t>
            </a:r>
            <a:r>
              <a:rPr lang="el-GR" dirty="0" err="1"/>
              <a:t>Network</a:t>
            </a:r>
            <a:r>
              <a:rPr lang="el-GR" dirty="0" smtClean="0"/>
              <a:t>)</a:t>
            </a:r>
            <a:endParaRPr lang="el-GR" dirty="0"/>
          </a:p>
          <a:p>
            <a:pPr lvl="0" algn="l">
              <a:spcBef>
                <a:spcPts val="600"/>
              </a:spcBef>
              <a:spcAft>
                <a:spcPts val="600"/>
              </a:spcAft>
            </a:pPr>
            <a:r>
              <a:rPr lang="el-GR" sz="2000" dirty="0" smtClean="0"/>
              <a:t>Δίκτυα </a:t>
            </a:r>
            <a:r>
              <a:rPr lang="el-GR" sz="2000" b="1" dirty="0"/>
              <a:t>«καλωδιακής τηλεόρασης»</a:t>
            </a:r>
            <a:r>
              <a:rPr lang="el-GR" sz="2000" dirty="0"/>
              <a:t> (</a:t>
            </a:r>
            <a:r>
              <a:rPr lang="el-GR" sz="2000" dirty="0" err="1"/>
              <a:t>Cable</a:t>
            </a:r>
            <a:r>
              <a:rPr lang="el-GR" sz="2000" dirty="0"/>
              <a:t> </a:t>
            </a:r>
            <a:r>
              <a:rPr lang="en-US" sz="2000" dirty="0"/>
              <a:t>Networks</a:t>
            </a:r>
            <a:r>
              <a:rPr lang="el-GR" sz="2000" dirty="0" smtClean="0"/>
              <a:t>)</a:t>
            </a:r>
            <a:endParaRPr lang="el-GR" sz="2000" dirty="0"/>
          </a:p>
          <a:p>
            <a:pPr lvl="0" algn="l">
              <a:spcBef>
                <a:spcPts val="600"/>
              </a:spcBef>
              <a:spcAft>
                <a:spcPts val="600"/>
              </a:spcAft>
            </a:pPr>
            <a:r>
              <a:rPr lang="el-GR" sz="2000" b="1" dirty="0" smtClean="0"/>
              <a:t>«Τεχνολογίες </a:t>
            </a:r>
            <a:r>
              <a:rPr lang="el-GR" sz="2000" b="1" dirty="0"/>
              <a:t>γραμμών ισχύος»</a:t>
            </a:r>
            <a:r>
              <a:rPr lang="el-GR" sz="2000" dirty="0"/>
              <a:t> (</a:t>
            </a:r>
            <a:r>
              <a:rPr lang="el-GR" sz="2000" dirty="0" err="1"/>
              <a:t>Power</a:t>
            </a:r>
            <a:r>
              <a:rPr lang="el-GR" sz="2000" dirty="0"/>
              <a:t> Line Communications), οι οποίες χρησιμοποιούν ηλεκτροφόρα καλώδια.</a:t>
            </a:r>
          </a:p>
          <a:p>
            <a:pPr marL="311233" marR="4454" indent="-300098" algn="l">
              <a:lnSpc>
                <a:spcPct val="99900"/>
              </a:lnSpc>
              <a:spcBef>
                <a:spcPts val="600"/>
              </a:spcBef>
              <a:spcAft>
                <a:spcPts val="600"/>
              </a:spcAft>
              <a:tabLst>
                <a:tab pos="311790" algn="l"/>
              </a:tabLst>
            </a:pPr>
            <a:endParaRPr lang="en-US" altLang="el-GR" sz="1800" dirty="0" smtClean="0">
              <a:cs typeface="Cambria Math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6458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Ασύρμ</a:t>
            </a:r>
            <a:r>
              <a:rPr lang="en-US" dirty="0"/>
              <a:t>ατη κινητή πρόσβαση </a:t>
            </a:r>
            <a:r>
              <a:rPr lang="en-US" dirty="0" smtClean="0"/>
              <a:t>3G/UMTS</a:t>
            </a:r>
            <a:endParaRPr lang="en-US" altLang="el-GR" b="1" dirty="0" smtClean="0"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</p:txBody>
      </p:sp>
      <p:sp>
        <p:nvSpPr>
          <p:cNvPr id="4099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>
              <a:spcBef>
                <a:spcPts val="600"/>
              </a:spcBef>
            </a:pPr>
            <a:r>
              <a:rPr lang="el-GR" sz="1800" u="sng" dirty="0" smtClean="0">
                <a:hlinkClick r:id="rId2"/>
              </a:rPr>
              <a:t>3</a:t>
            </a:r>
            <a:r>
              <a:rPr lang="en-US" sz="1800" u="sng" dirty="0">
                <a:hlinkClick r:id="rId2"/>
              </a:rPr>
              <a:t>G</a:t>
            </a:r>
            <a:r>
              <a:rPr lang="el-GR" sz="1800" u="sng" dirty="0">
                <a:hlinkClick r:id="rId2"/>
              </a:rPr>
              <a:t>/</a:t>
            </a:r>
            <a:r>
              <a:rPr lang="en-US" sz="1800" u="sng" dirty="0">
                <a:hlinkClick r:id="rId2"/>
              </a:rPr>
              <a:t>Universal Mobile Telecommunications </a:t>
            </a:r>
            <a:r>
              <a:rPr lang="en-US" sz="1800" u="sng" dirty="0">
                <a:solidFill>
                  <a:srgbClr val="0000FF"/>
                </a:solidFill>
                <a:hlinkClick r:id="rId2"/>
              </a:rPr>
              <a:t>S</a:t>
            </a:r>
            <a:r>
              <a:rPr lang="en-US" sz="1800" u="sng" dirty="0">
                <a:solidFill>
                  <a:srgbClr val="0000FF"/>
                </a:solidFill>
              </a:rPr>
              <a:t>ystem</a:t>
            </a:r>
            <a:r>
              <a:rPr lang="en-US" sz="1800" dirty="0"/>
              <a:t> </a:t>
            </a:r>
            <a:r>
              <a:rPr lang="el-GR" sz="1800" dirty="0"/>
              <a:t>(</a:t>
            </a:r>
            <a:r>
              <a:rPr lang="en-US" sz="1800" dirty="0"/>
              <a:t>UMTS</a:t>
            </a:r>
            <a:r>
              <a:rPr lang="el-GR" sz="1800" dirty="0" smtClean="0"/>
              <a:t>): τρίτης </a:t>
            </a:r>
            <a:r>
              <a:rPr lang="el-GR" sz="1800" dirty="0"/>
              <a:t>γενιάς </a:t>
            </a:r>
            <a:r>
              <a:rPr lang="el-GR" sz="1800" dirty="0" err="1"/>
              <a:t>κυψελωτό</a:t>
            </a:r>
            <a:r>
              <a:rPr lang="el-GR" sz="1800" dirty="0"/>
              <a:t> σύστημα για δίκτυα κινητών επικοινωνιών που βασίζονται στο πρότυπο </a:t>
            </a:r>
            <a:r>
              <a:rPr lang="el-GR" sz="1800" u="sng" dirty="0">
                <a:solidFill>
                  <a:srgbClr val="0000FF"/>
                </a:solidFill>
                <a:hlinkClick r:id="rId3"/>
              </a:rPr>
              <a:t>G</a:t>
            </a:r>
            <a:r>
              <a:rPr lang="en-US" sz="1800" u="sng" dirty="0" err="1">
                <a:solidFill>
                  <a:srgbClr val="0000FF"/>
                </a:solidFill>
                <a:hlinkClick r:id="rId3"/>
              </a:rPr>
              <a:t>lobal</a:t>
            </a:r>
            <a:r>
              <a:rPr lang="el-GR" sz="1800" u="sng" dirty="0">
                <a:solidFill>
                  <a:srgbClr val="0000FF"/>
                </a:solidFill>
                <a:hlinkClick r:id="rId3"/>
              </a:rPr>
              <a:t> S</a:t>
            </a:r>
            <a:r>
              <a:rPr lang="en-US" sz="1800" u="sng" dirty="0" err="1">
                <a:solidFill>
                  <a:srgbClr val="0000FF"/>
                </a:solidFill>
                <a:hlinkClick r:id="rId3"/>
              </a:rPr>
              <a:t>ystem</a:t>
            </a:r>
            <a:r>
              <a:rPr lang="en-US" sz="1800" u="sng" dirty="0">
                <a:solidFill>
                  <a:srgbClr val="0000FF"/>
                </a:solidFill>
                <a:hlinkClick r:id="rId3"/>
              </a:rPr>
              <a:t> for</a:t>
            </a:r>
            <a:r>
              <a:rPr lang="el-GR" sz="1800" u="sng" dirty="0">
                <a:solidFill>
                  <a:srgbClr val="0000FF"/>
                </a:solidFill>
                <a:hlinkClick r:id="rId3"/>
              </a:rPr>
              <a:t> M</a:t>
            </a:r>
            <a:r>
              <a:rPr lang="en-US" sz="1800" u="sng" dirty="0" err="1">
                <a:solidFill>
                  <a:srgbClr val="0000FF"/>
                </a:solidFill>
              </a:rPr>
              <a:t>obile</a:t>
            </a:r>
            <a:r>
              <a:rPr lang="en-US" sz="1800" u="sng" dirty="0">
                <a:solidFill>
                  <a:srgbClr val="0000FF"/>
                </a:solidFill>
              </a:rPr>
              <a:t> communications</a:t>
            </a:r>
            <a:r>
              <a:rPr lang="el-GR" sz="1800" dirty="0">
                <a:solidFill>
                  <a:srgbClr val="0000FF"/>
                </a:solidFill>
              </a:rPr>
              <a:t> </a:t>
            </a:r>
            <a:r>
              <a:rPr lang="el-GR" sz="1800" dirty="0"/>
              <a:t>(GSM). </a:t>
            </a:r>
            <a:endParaRPr lang="el-GR" sz="1800" dirty="0" smtClean="0"/>
          </a:p>
          <a:p>
            <a:pPr algn="l">
              <a:spcBef>
                <a:spcPts val="600"/>
              </a:spcBef>
            </a:pPr>
            <a:r>
              <a:rPr lang="el-GR" sz="1800" dirty="0" smtClean="0"/>
              <a:t>Αναπτύσσεται </a:t>
            </a:r>
            <a:r>
              <a:rPr lang="el-GR" sz="1800" dirty="0"/>
              <a:t>από τον μη κερδοσκοπικό οργανισμό </a:t>
            </a:r>
            <a:r>
              <a:rPr lang="en-US" sz="1800" u="sng" dirty="0">
                <a:hlinkClick r:id="rId4"/>
              </a:rPr>
              <a:t>Third Generation Partnership </a:t>
            </a:r>
            <a:r>
              <a:rPr lang="en-US" sz="1800" u="sng" dirty="0">
                <a:solidFill>
                  <a:srgbClr val="0000FF"/>
                </a:solidFill>
                <a:hlinkClick r:id="rId4"/>
              </a:rPr>
              <a:t>P</a:t>
            </a:r>
            <a:r>
              <a:rPr lang="en-US" sz="1800" u="sng" dirty="0">
                <a:solidFill>
                  <a:srgbClr val="0000FF"/>
                </a:solidFill>
              </a:rPr>
              <a:t>roject</a:t>
            </a:r>
            <a:r>
              <a:rPr lang="en-US" sz="1800" dirty="0"/>
              <a:t> </a:t>
            </a:r>
            <a:r>
              <a:rPr lang="el-GR" sz="1800" dirty="0"/>
              <a:t>(3</a:t>
            </a:r>
            <a:r>
              <a:rPr lang="en-US" sz="1800" dirty="0"/>
              <a:t>GPP</a:t>
            </a:r>
            <a:r>
              <a:rPr lang="el-GR" sz="1800" dirty="0" smtClean="0"/>
              <a:t>).</a:t>
            </a:r>
            <a:endParaRPr lang="el-GR" sz="1800" dirty="0"/>
          </a:p>
          <a:p>
            <a:pPr algn="l">
              <a:spcBef>
                <a:spcPts val="600"/>
              </a:spcBef>
            </a:pPr>
            <a:r>
              <a:rPr lang="el-GR" sz="1800" dirty="0"/>
              <a:t>Τα </a:t>
            </a:r>
            <a:r>
              <a:rPr lang="el-GR" sz="1800" dirty="0" smtClean="0"/>
              <a:t>UMTS </a:t>
            </a:r>
            <a:r>
              <a:rPr lang="el-GR" sz="1800" dirty="0"/>
              <a:t>δίκτυα υποστηρίζουν αυξημένους ρυθμούς μετάδοσης δεδομένων και </a:t>
            </a:r>
            <a:r>
              <a:rPr lang="el-GR" sz="1800" dirty="0" smtClean="0"/>
              <a:t>τη </a:t>
            </a:r>
            <a:r>
              <a:rPr lang="el-GR" sz="1800" dirty="0"/>
              <a:t>διακίνηση μεγαλύτερου όγκου δεδομένων και φωνής. </a:t>
            </a:r>
            <a:endParaRPr lang="el-GR" sz="1800" dirty="0" smtClean="0"/>
          </a:p>
          <a:p>
            <a:pPr algn="l">
              <a:spcBef>
                <a:spcPts val="600"/>
              </a:spcBef>
            </a:pPr>
            <a:r>
              <a:rPr lang="el-GR" sz="1800" dirty="0" smtClean="0"/>
              <a:t>Στην </a:t>
            </a:r>
            <a:r>
              <a:rPr lang="el-GR" sz="1800" dirty="0"/>
              <a:t>αρχική τους φάση πρόσφεραν ρυθμούς μετάδοσης δεδομένων έως και 384 </a:t>
            </a:r>
            <a:r>
              <a:rPr lang="en-US" sz="1800" dirty="0"/>
              <a:t>K</a:t>
            </a:r>
            <a:r>
              <a:rPr lang="el-GR" sz="1800" dirty="0" err="1"/>
              <a:t>bps</a:t>
            </a:r>
            <a:r>
              <a:rPr lang="el-GR" sz="1800" dirty="0"/>
              <a:t> σε κινούμενο χρήστη και 2 </a:t>
            </a:r>
            <a:r>
              <a:rPr lang="el-GR" sz="1800" dirty="0" err="1"/>
              <a:t>Mbps</a:t>
            </a:r>
            <a:r>
              <a:rPr lang="el-GR" sz="1800" dirty="0"/>
              <a:t> σε ακίνητο χρήστη. </a:t>
            </a:r>
            <a:endParaRPr lang="el-GR" sz="1800" dirty="0" smtClean="0"/>
          </a:p>
          <a:p>
            <a:pPr algn="l">
              <a:spcBef>
                <a:spcPts val="600"/>
              </a:spcBef>
            </a:pPr>
            <a:r>
              <a:rPr lang="el-GR" sz="1800" dirty="0" smtClean="0"/>
              <a:t>Επέκταση </a:t>
            </a:r>
            <a:r>
              <a:rPr lang="el-GR" sz="1800" dirty="0"/>
              <a:t>του UMTS είναι το σύστημα </a:t>
            </a:r>
            <a:r>
              <a:rPr lang="el-GR" sz="1800" u="sng" dirty="0">
                <a:hlinkClick r:id="rId5"/>
              </a:rPr>
              <a:t>H</a:t>
            </a:r>
            <a:r>
              <a:rPr lang="en-US" sz="1800" u="sng" dirty="0" err="1">
                <a:hlinkClick r:id="rId5"/>
              </a:rPr>
              <a:t>igh</a:t>
            </a:r>
            <a:r>
              <a:rPr lang="el-GR" sz="1800" u="sng" dirty="0">
                <a:hlinkClick r:id="rId5"/>
              </a:rPr>
              <a:t> S</a:t>
            </a:r>
            <a:r>
              <a:rPr lang="en-US" sz="1800" u="sng" dirty="0">
                <a:hlinkClick r:id="rId5"/>
              </a:rPr>
              <a:t>peed</a:t>
            </a:r>
            <a:r>
              <a:rPr lang="el-GR" sz="1800" u="sng" dirty="0">
                <a:hlinkClick r:id="rId5"/>
              </a:rPr>
              <a:t> P</a:t>
            </a:r>
            <a:r>
              <a:rPr lang="en-US" sz="1800" u="sng" dirty="0" err="1">
                <a:hlinkClick r:id="rId5"/>
              </a:rPr>
              <a:t>acket</a:t>
            </a:r>
            <a:r>
              <a:rPr lang="el-GR" sz="1800" u="sng" dirty="0">
                <a:hlinkClick r:id="rId5"/>
              </a:rPr>
              <a:t> A</a:t>
            </a:r>
            <a:r>
              <a:rPr lang="en-US" sz="1800" u="sng" dirty="0" err="1">
                <a:solidFill>
                  <a:srgbClr val="0000FF"/>
                </a:solidFill>
              </a:rPr>
              <a:t>ccess</a:t>
            </a:r>
            <a:r>
              <a:rPr lang="en-US" sz="1800" dirty="0"/>
              <a:t> </a:t>
            </a:r>
            <a:r>
              <a:rPr lang="el-GR" sz="1800" dirty="0"/>
              <a:t>(HSPA), που περιλαμβάνει τα πρωτόκολλα High </a:t>
            </a:r>
            <a:r>
              <a:rPr lang="el-GR" sz="1800" dirty="0" err="1"/>
              <a:t>Speed</a:t>
            </a:r>
            <a:r>
              <a:rPr lang="el-GR" sz="1800" dirty="0"/>
              <a:t> </a:t>
            </a:r>
            <a:r>
              <a:rPr lang="el-GR" sz="1800" dirty="0" err="1"/>
              <a:t>Downlink</a:t>
            </a:r>
            <a:r>
              <a:rPr lang="el-GR" sz="1800" dirty="0"/>
              <a:t> </a:t>
            </a:r>
            <a:r>
              <a:rPr lang="el-GR" sz="1800" dirty="0" err="1"/>
              <a:t>Packet</a:t>
            </a:r>
            <a:r>
              <a:rPr lang="el-GR" sz="1800" dirty="0"/>
              <a:t> Access (HSDPA) και High </a:t>
            </a:r>
            <a:r>
              <a:rPr lang="el-GR" sz="1800" dirty="0" err="1"/>
              <a:t>Speed</a:t>
            </a:r>
            <a:r>
              <a:rPr lang="el-GR" sz="1800" dirty="0"/>
              <a:t> </a:t>
            </a:r>
            <a:r>
              <a:rPr lang="el-GR" sz="1800" dirty="0" err="1"/>
              <a:t>Uplink</a:t>
            </a:r>
            <a:r>
              <a:rPr lang="el-GR" sz="1800" dirty="0"/>
              <a:t> </a:t>
            </a:r>
            <a:r>
              <a:rPr lang="el-GR" sz="1800" dirty="0" err="1"/>
              <a:t>Packet</a:t>
            </a:r>
            <a:r>
              <a:rPr lang="el-GR" sz="1800" dirty="0"/>
              <a:t> Access (HSUPA), τα οποία υποστηρίζουν αντίστοιχα ρυθμούς μετάδοσης δεδομένων έως και </a:t>
            </a:r>
            <a:r>
              <a:rPr lang="el-GR" sz="1800" b="1" dirty="0"/>
              <a:t>14,4 </a:t>
            </a:r>
            <a:r>
              <a:rPr lang="el-GR" sz="1800" b="1" dirty="0" err="1"/>
              <a:t>Mbps</a:t>
            </a:r>
            <a:r>
              <a:rPr lang="el-GR" sz="1800" b="1" dirty="0"/>
              <a:t> </a:t>
            </a:r>
            <a:r>
              <a:rPr lang="el-GR" sz="1800" dirty="0"/>
              <a:t>στο </a:t>
            </a:r>
            <a:r>
              <a:rPr lang="el-GR" sz="1800" dirty="0" err="1"/>
              <a:t>downlink</a:t>
            </a:r>
            <a:r>
              <a:rPr lang="el-GR" sz="1800" dirty="0"/>
              <a:t> και </a:t>
            </a:r>
            <a:r>
              <a:rPr lang="el-GR" sz="1800" b="1" dirty="0"/>
              <a:t>5,8 </a:t>
            </a:r>
            <a:r>
              <a:rPr lang="el-GR" sz="1800" b="1" dirty="0" err="1"/>
              <a:t>Mbps</a:t>
            </a:r>
            <a:r>
              <a:rPr lang="el-GR" sz="1800" b="1" dirty="0"/>
              <a:t> </a:t>
            </a:r>
            <a:r>
              <a:rPr lang="el-GR" sz="1800" dirty="0"/>
              <a:t>στο </a:t>
            </a:r>
            <a:r>
              <a:rPr lang="el-GR" sz="1800" dirty="0" err="1"/>
              <a:t>uplink</a:t>
            </a:r>
            <a:r>
              <a:rPr lang="el-GR" sz="1800" dirty="0"/>
              <a:t>. </a:t>
            </a:r>
            <a:endParaRPr lang="el-GR" sz="1800" dirty="0" smtClean="0"/>
          </a:p>
          <a:p>
            <a:pPr algn="l">
              <a:spcBef>
                <a:spcPts val="600"/>
              </a:spcBef>
            </a:pPr>
            <a:r>
              <a:rPr lang="el-GR" sz="1800" dirty="0" smtClean="0"/>
              <a:t>Το </a:t>
            </a:r>
            <a:r>
              <a:rPr lang="el-GR" sz="1800" dirty="0"/>
              <a:t>σύστημα UMTS είναι ευρύτατα διαδεδομένο, καθώς </a:t>
            </a:r>
            <a:r>
              <a:rPr lang="el-GR" sz="1800" dirty="0" smtClean="0"/>
              <a:t>σε </a:t>
            </a:r>
            <a:r>
              <a:rPr lang="el-GR" sz="1800" dirty="0"/>
              <a:t>όλο τον κόσμο λειτουργούν περισσότερα από </a:t>
            </a:r>
            <a:r>
              <a:rPr lang="el-GR" sz="1800" dirty="0" smtClean="0"/>
              <a:t>460 </a:t>
            </a:r>
            <a:r>
              <a:rPr lang="el-GR" sz="1800" dirty="0"/>
              <a:t>δίκτυα </a:t>
            </a:r>
            <a:r>
              <a:rPr lang="el-GR" sz="1800" u="sng" dirty="0" smtClean="0">
                <a:hlinkClick r:id="rId6"/>
              </a:rPr>
              <a:t>3G/UMTS</a:t>
            </a:r>
            <a:r>
              <a:rPr lang="el-GR" sz="1800" dirty="0" smtClean="0"/>
              <a:t>. </a:t>
            </a:r>
            <a:endParaRPr lang="el-GR" sz="1800" dirty="0"/>
          </a:p>
        </p:txBody>
      </p:sp>
      <p:pic>
        <p:nvPicPr>
          <p:cNvPr id="1028" name="Picture 4" descr="Σχετική εικόνα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8488" y="5550743"/>
            <a:ext cx="2286000" cy="1190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6182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altLang="el-GR" dirty="0">
                <a:cs typeface="Cambria Math" pitchFamily="18" charset="0"/>
              </a:rPr>
              <a:t>Τυπική αρχιτεκτονική δικτύου </a:t>
            </a:r>
            <a:r>
              <a:rPr lang="en-US" altLang="el-GR" dirty="0">
                <a:cs typeface="Cambria Math" pitchFamily="18" charset="0"/>
              </a:rPr>
              <a:t>UMTS</a:t>
            </a:r>
            <a:endParaRPr lang="en-US" altLang="el-GR" b="1" dirty="0" smtClean="0"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</p:txBody>
      </p:sp>
      <p:sp>
        <p:nvSpPr>
          <p:cNvPr id="4099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11233" marR="4454" indent="-300098" algn="l">
              <a:lnSpc>
                <a:spcPct val="99900"/>
              </a:lnSpc>
              <a:spcBef>
                <a:spcPts val="600"/>
              </a:spcBef>
              <a:spcAft>
                <a:spcPts val="600"/>
              </a:spcAft>
              <a:tabLst>
                <a:tab pos="311790" algn="l"/>
              </a:tabLst>
            </a:pPr>
            <a:r>
              <a:rPr lang="el-GR" sz="1800" dirty="0"/>
              <a:t>Η αρχιτεκτονική ενός </a:t>
            </a:r>
            <a:r>
              <a:rPr lang="en-US" sz="1800" dirty="0"/>
              <a:t>UTMS</a:t>
            </a:r>
            <a:r>
              <a:rPr lang="el-GR" sz="1800" dirty="0"/>
              <a:t> δικτύου αποτελείται </a:t>
            </a:r>
            <a:r>
              <a:rPr lang="el-GR" sz="1800" dirty="0" smtClean="0"/>
              <a:t>από:</a:t>
            </a:r>
          </a:p>
          <a:p>
            <a:pPr marL="711283" marR="4454" lvl="1" indent="-300098" algn="l">
              <a:lnSpc>
                <a:spcPct val="99900"/>
              </a:lnSpc>
              <a:spcBef>
                <a:spcPts val="600"/>
              </a:spcBef>
              <a:spcAft>
                <a:spcPts val="600"/>
              </a:spcAft>
              <a:tabLst>
                <a:tab pos="311790" algn="l"/>
              </a:tabLst>
            </a:pPr>
            <a:r>
              <a:rPr lang="el-GR" sz="1800" dirty="0" smtClean="0"/>
              <a:t>Το </a:t>
            </a:r>
            <a:r>
              <a:rPr lang="el-GR" sz="1800" b="1" dirty="0"/>
              <a:t>δίκτυο κορμού </a:t>
            </a:r>
            <a:r>
              <a:rPr lang="el-GR" sz="1800" dirty="0"/>
              <a:t>(</a:t>
            </a:r>
            <a:r>
              <a:rPr lang="en-US" sz="1800" dirty="0"/>
              <a:t>Core Network</a:t>
            </a:r>
            <a:r>
              <a:rPr lang="el-GR" sz="1800" dirty="0"/>
              <a:t>/</a:t>
            </a:r>
            <a:r>
              <a:rPr lang="en-US" sz="1800" dirty="0"/>
              <a:t>CN</a:t>
            </a:r>
            <a:r>
              <a:rPr lang="el-GR" sz="1800" dirty="0" smtClean="0"/>
              <a:t>): υπεύθυνο </a:t>
            </a:r>
            <a:r>
              <a:rPr lang="el-GR" sz="1800" dirty="0"/>
              <a:t>για τη δρομολόγηση των </a:t>
            </a:r>
            <a:r>
              <a:rPr lang="el-GR" sz="1800" dirty="0" smtClean="0"/>
              <a:t>κλήσεων, </a:t>
            </a:r>
            <a:r>
              <a:rPr lang="el-GR" sz="1800" dirty="0"/>
              <a:t>καθώς και για τις συνδέσεις μεταφοράς δεδομένων με εξωτερικά δίκτυα. </a:t>
            </a:r>
            <a:endParaRPr lang="el-GR" sz="1800" dirty="0" smtClean="0"/>
          </a:p>
          <a:p>
            <a:pPr marL="711283" marR="4454" lvl="1" indent="-300098" algn="l">
              <a:lnSpc>
                <a:spcPct val="99900"/>
              </a:lnSpc>
              <a:spcBef>
                <a:spcPts val="600"/>
              </a:spcBef>
              <a:spcAft>
                <a:spcPts val="600"/>
              </a:spcAft>
              <a:tabLst>
                <a:tab pos="311790" algn="l"/>
              </a:tabLst>
            </a:pPr>
            <a:r>
              <a:rPr lang="el-GR" sz="1800" dirty="0"/>
              <a:t>και το </a:t>
            </a:r>
            <a:r>
              <a:rPr lang="el-GR" sz="1800" b="1" dirty="0"/>
              <a:t>δίκτυο επίγειας ασύρματης πρόσβασης</a:t>
            </a:r>
            <a:r>
              <a:rPr lang="el-GR" sz="1800" dirty="0"/>
              <a:t> (</a:t>
            </a:r>
            <a:r>
              <a:rPr lang="en-US" sz="1800" dirty="0"/>
              <a:t>Terrestrial Radio</a:t>
            </a:r>
            <a:r>
              <a:rPr lang="el-GR" sz="1800" dirty="0"/>
              <a:t>-</a:t>
            </a:r>
            <a:r>
              <a:rPr lang="en-US" sz="1800" dirty="0"/>
              <a:t>Access Network</a:t>
            </a:r>
            <a:r>
              <a:rPr lang="el-GR" sz="1800" dirty="0"/>
              <a:t>/</a:t>
            </a:r>
            <a:r>
              <a:rPr lang="en-US" sz="1800" dirty="0"/>
              <a:t>UTRAN</a:t>
            </a:r>
            <a:r>
              <a:rPr lang="el-GR" sz="1800" dirty="0"/>
              <a:t>-</a:t>
            </a:r>
            <a:r>
              <a:rPr lang="en-US" sz="1800" dirty="0"/>
              <a:t>UMTS</a:t>
            </a:r>
            <a:r>
              <a:rPr lang="el-GR" sz="1800" dirty="0" smtClean="0"/>
              <a:t>): υπεύθυνο </a:t>
            </a:r>
            <a:r>
              <a:rPr lang="el-GR" sz="1800" dirty="0"/>
              <a:t>για οτιδήποτε σχετίζεται με το ασύρματο μέρος του δικτύου. </a:t>
            </a:r>
            <a:endParaRPr lang="en-US" sz="1800" dirty="0" smtClean="0"/>
          </a:p>
          <a:p>
            <a:pPr marL="311233" marR="4454" indent="-300098" algn="l">
              <a:lnSpc>
                <a:spcPct val="99900"/>
              </a:lnSpc>
              <a:spcBef>
                <a:spcPts val="600"/>
              </a:spcBef>
              <a:spcAft>
                <a:spcPts val="600"/>
              </a:spcAft>
              <a:tabLst>
                <a:tab pos="311790" algn="l"/>
              </a:tabLst>
            </a:pPr>
            <a:r>
              <a:rPr lang="el-GR" sz="1800" dirty="0" smtClean="0"/>
              <a:t>Η </a:t>
            </a:r>
            <a:r>
              <a:rPr lang="el-GR" sz="1800" dirty="0"/>
              <a:t>επικοινωνία μεταξύ τερματικού σημείου (χρήστης) και σταθμού βάσης καθορίζεται από </a:t>
            </a:r>
            <a:r>
              <a:rPr lang="el-GR" sz="1800" dirty="0" err="1"/>
              <a:t>τo</a:t>
            </a:r>
            <a:r>
              <a:rPr lang="el-GR" sz="1800" dirty="0"/>
              <a:t> πρότυπο </a:t>
            </a:r>
            <a:r>
              <a:rPr lang="el-GR" sz="1800" u="sng" dirty="0">
                <a:hlinkClick r:id="rId2"/>
              </a:rPr>
              <a:t>W</a:t>
            </a:r>
            <a:r>
              <a:rPr lang="en-US" sz="1800" u="sng" dirty="0" err="1">
                <a:hlinkClick r:id="rId2"/>
              </a:rPr>
              <a:t>ideband</a:t>
            </a:r>
            <a:r>
              <a:rPr lang="el-GR" sz="1800" u="sng" dirty="0">
                <a:hlinkClick r:id="rId2"/>
              </a:rPr>
              <a:t> C</a:t>
            </a:r>
            <a:r>
              <a:rPr lang="en-US" sz="1800" u="sng" dirty="0">
                <a:hlinkClick r:id="rId2"/>
              </a:rPr>
              <a:t>ode</a:t>
            </a:r>
            <a:r>
              <a:rPr lang="el-GR" sz="1800" u="sng" dirty="0">
                <a:hlinkClick r:id="rId2"/>
              </a:rPr>
              <a:t> D</a:t>
            </a:r>
            <a:r>
              <a:rPr lang="en-US" sz="1800" u="sng" dirty="0" err="1">
                <a:hlinkClick r:id="rId2"/>
              </a:rPr>
              <a:t>ivision</a:t>
            </a:r>
            <a:r>
              <a:rPr lang="el-GR" sz="1800" u="sng" dirty="0">
                <a:hlinkClick r:id="rId2"/>
              </a:rPr>
              <a:t> M</a:t>
            </a:r>
            <a:r>
              <a:rPr lang="en-US" sz="1800" u="sng" dirty="0" err="1">
                <a:hlinkClick r:id="rId2"/>
              </a:rPr>
              <a:t>ultiple</a:t>
            </a:r>
            <a:r>
              <a:rPr lang="el-GR" sz="1800" u="sng" dirty="0">
                <a:hlinkClick r:id="rId2"/>
              </a:rPr>
              <a:t> </a:t>
            </a:r>
            <a:r>
              <a:rPr lang="el-GR" sz="1800" u="sng" dirty="0">
                <a:solidFill>
                  <a:srgbClr val="0000FF"/>
                </a:solidFill>
                <a:hlinkClick r:id="rId2"/>
              </a:rPr>
              <a:t>A</a:t>
            </a:r>
            <a:r>
              <a:rPr lang="en-US" sz="1800" u="sng" dirty="0" err="1">
                <a:solidFill>
                  <a:srgbClr val="0000FF"/>
                </a:solidFill>
              </a:rPr>
              <a:t>ccess</a:t>
            </a:r>
            <a:r>
              <a:rPr lang="en-US" sz="1800" dirty="0">
                <a:solidFill>
                  <a:srgbClr val="0000FF"/>
                </a:solidFill>
              </a:rPr>
              <a:t> </a:t>
            </a:r>
            <a:r>
              <a:rPr lang="el-GR" sz="1800" dirty="0"/>
              <a:t>(WCDMA), το οποίο επιτρέπει την ταυτόχρονη εκπομπή στην ίδια συχνότητα, αλλά με διαφορετικό κωδικό ανά χρήστη</a:t>
            </a:r>
            <a:r>
              <a:rPr lang="el-GR" sz="1800" dirty="0" smtClean="0"/>
              <a:t>.</a:t>
            </a:r>
            <a:endParaRPr lang="en-US" sz="1800" dirty="0" smtClean="0"/>
          </a:p>
          <a:p>
            <a:pPr marL="311233" marR="4454" indent="-300098" algn="l">
              <a:lnSpc>
                <a:spcPct val="99900"/>
              </a:lnSpc>
              <a:spcBef>
                <a:spcPts val="600"/>
              </a:spcBef>
              <a:spcAft>
                <a:spcPts val="600"/>
              </a:spcAft>
              <a:tabLst>
                <a:tab pos="311790" algn="l"/>
              </a:tabLst>
            </a:pPr>
            <a:r>
              <a:rPr lang="el-GR" sz="1800" dirty="0" smtClean="0"/>
              <a:t>Οι </a:t>
            </a:r>
            <a:r>
              <a:rPr lang="el-GR" sz="1800" dirty="0"/>
              <a:t>συχνότητες λειτουργίας είναι </a:t>
            </a:r>
            <a:r>
              <a:rPr lang="el-GR" sz="1800" dirty="0" smtClean="0"/>
              <a:t>1920-1980 </a:t>
            </a:r>
            <a:r>
              <a:rPr lang="el-GR" sz="1800" dirty="0" err="1"/>
              <a:t>ΜΗz</a:t>
            </a:r>
            <a:r>
              <a:rPr lang="el-GR" sz="1800" dirty="0"/>
              <a:t> και 2110-2170 </a:t>
            </a:r>
            <a:r>
              <a:rPr lang="el-GR" sz="1800" dirty="0" err="1"/>
              <a:t>MHz</a:t>
            </a:r>
            <a:r>
              <a:rPr lang="el-GR" sz="1800" dirty="0"/>
              <a:t>. </a:t>
            </a:r>
            <a:endParaRPr lang="en-US" sz="1800" dirty="0" smtClean="0"/>
          </a:p>
          <a:p>
            <a:pPr marL="311233" marR="4454" indent="-300098" algn="l">
              <a:lnSpc>
                <a:spcPct val="99900"/>
              </a:lnSpc>
              <a:spcBef>
                <a:spcPts val="600"/>
              </a:spcBef>
              <a:spcAft>
                <a:spcPts val="600"/>
              </a:spcAft>
              <a:tabLst>
                <a:tab pos="311790" algn="l"/>
              </a:tabLst>
            </a:pPr>
            <a:r>
              <a:rPr lang="el-GR" sz="1800" dirty="0" smtClean="0"/>
              <a:t>Χρησιμοποιεί </a:t>
            </a:r>
            <a:r>
              <a:rPr lang="el-GR" sz="1800" dirty="0"/>
              <a:t>κανάλια εύρους 5 </a:t>
            </a:r>
            <a:r>
              <a:rPr lang="el-GR" sz="1800" dirty="0" err="1"/>
              <a:t>ΜΗz</a:t>
            </a:r>
            <a:r>
              <a:rPr lang="el-GR" sz="1800" dirty="0"/>
              <a:t> (έναντι 200 </a:t>
            </a:r>
            <a:r>
              <a:rPr lang="el-GR" sz="1800" dirty="0" err="1"/>
              <a:t>KHz</a:t>
            </a:r>
            <a:r>
              <a:rPr lang="el-GR" sz="1800" dirty="0"/>
              <a:t> του GSM) και τεχνολογία διασποράς φάσματος (</a:t>
            </a:r>
            <a:r>
              <a:rPr lang="en-US" sz="1800" dirty="0"/>
              <a:t>S</a:t>
            </a:r>
            <a:r>
              <a:rPr lang="el-GR" sz="1800" dirty="0" err="1"/>
              <a:t>pread</a:t>
            </a:r>
            <a:r>
              <a:rPr lang="el-GR" sz="1800" dirty="0"/>
              <a:t> </a:t>
            </a:r>
            <a:r>
              <a:rPr lang="en-US" sz="1800" dirty="0"/>
              <a:t>S</a:t>
            </a:r>
            <a:r>
              <a:rPr lang="el-GR" sz="1800" dirty="0" err="1"/>
              <a:t>pectrum</a:t>
            </a:r>
            <a:r>
              <a:rPr lang="el-GR" sz="1800" dirty="0" smtClean="0"/>
              <a:t>).</a:t>
            </a:r>
            <a:endParaRPr lang="el-GR" sz="1800" dirty="0"/>
          </a:p>
        </p:txBody>
      </p:sp>
    </p:spTree>
    <p:extLst>
      <p:ext uri="{BB962C8B-B14F-4D97-AF65-F5344CB8AC3E}">
        <p14:creationId xmlns:p14="http://schemas.microsoft.com/office/powerpoint/2010/main" val="186871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altLang="el-GR" b="1" dirty="0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Τυπική αρχιτεκτονική δικτύου </a:t>
            </a:r>
            <a:r>
              <a:rPr lang="en-US" altLang="el-GR" b="1" dirty="0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UMTS</a:t>
            </a:r>
            <a:endParaRPr lang="en-US" altLang="el-GR" b="1" dirty="0" smtClean="0"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</p:txBody>
      </p:sp>
      <p:pic>
        <p:nvPicPr>
          <p:cNvPr id="4" name="Picture 3" descr="C:\Users\User\Dropbox\1_ΤΕΙ_ΔΕ\4_PROJECTS\ΚΑΛΛΙΠΟΣ\BOOK\8536_Source_Material\images\Chapter_3\Image_3.25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16" t="4187" r="10641"/>
          <a:stretch/>
        </p:blipFill>
        <p:spPr bwMode="auto">
          <a:xfrm>
            <a:off x="755576" y="1124745"/>
            <a:ext cx="7632848" cy="54006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073957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Long Term Evolution </a:t>
            </a:r>
            <a:endParaRPr lang="en-US" altLang="el-GR" b="1" dirty="0" smtClean="0">
              <a:cs typeface="Cambria Math" pitchFamily="18" charset="0"/>
            </a:endParaRPr>
          </a:p>
        </p:txBody>
      </p:sp>
      <p:sp>
        <p:nvSpPr>
          <p:cNvPr id="4099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n-US" sz="1800" u="sng" dirty="0" smtClean="0">
                <a:solidFill>
                  <a:srgbClr val="0000FF"/>
                </a:solidFill>
                <a:hlinkClick r:id="rId2"/>
              </a:rPr>
              <a:t>Long </a:t>
            </a:r>
            <a:r>
              <a:rPr lang="en-US" sz="1800" u="sng" dirty="0">
                <a:solidFill>
                  <a:srgbClr val="0000FF"/>
                </a:solidFill>
                <a:hlinkClick r:id="rId2"/>
              </a:rPr>
              <a:t>Term E</a:t>
            </a:r>
            <a:r>
              <a:rPr lang="en-US" sz="1800" u="sng" dirty="0">
                <a:solidFill>
                  <a:srgbClr val="0000FF"/>
                </a:solidFill>
              </a:rPr>
              <a:t>volution</a:t>
            </a:r>
            <a:r>
              <a:rPr lang="en-US" sz="1800" dirty="0">
                <a:solidFill>
                  <a:srgbClr val="0000FF"/>
                </a:solidFill>
              </a:rPr>
              <a:t> </a:t>
            </a:r>
            <a:r>
              <a:rPr lang="el-GR" sz="1800" dirty="0"/>
              <a:t>(</a:t>
            </a:r>
            <a:r>
              <a:rPr lang="en-US" sz="1800" dirty="0"/>
              <a:t>LTE</a:t>
            </a:r>
            <a:r>
              <a:rPr lang="el-GR" sz="1800" dirty="0" smtClean="0"/>
              <a:t>)</a:t>
            </a:r>
            <a:r>
              <a:rPr lang="en-US" sz="1800" dirty="0" smtClean="0"/>
              <a:t>: </a:t>
            </a:r>
            <a:r>
              <a:rPr lang="el-GR" sz="1800" dirty="0" smtClean="0"/>
              <a:t>πρότυπο </a:t>
            </a:r>
            <a:r>
              <a:rPr lang="el-GR" sz="1800" dirty="0"/>
              <a:t>4</a:t>
            </a:r>
            <a:r>
              <a:rPr lang="en-US" sz="1800" dirty="0"/>
              <a:t>G</a:t>
            </a:r>
            <a:r>
              <a:rPr lang="el-GR" sz="1800" dirty="0"/>
              <a:t> για </a:t>
            </a:r>
            <a:r>
              <a:rPr lang="el-GR" sz="1800" dirty="0" smtClean="0"/>
              <a:t>ασύρματη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l-GR" sz="1800" dirty="0" smtClean="0"/>
              <a:t>επικοινωνία </a:t>
            </a:r>
            <a:r>
              <a:rPr lang="el-GR" sz="1800" dirty="0"/>
              <a:t>και δικτύωση των κινητών συσκευών σε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l-GR" sz="1800" dirty="0" smtClean="0"/>
              <a:t>υψηλές </a:t>
            </a:r>
            <a:r>
              <a:rPr lang="el-GR" sz="1800" dirty="0"/>
              <a:t>ταχύτητες. </a:t>
            </a:r>
            <a:endParaRPr lang="en-US" sz="1800" dirty="0" smtClean="0"/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l-GR" sz="1800" dirty="0" smtClean="0"/>
              <a:t>Αναπτύσσεται </a:t>
            </a:r>
            <a:r>
              <a:rPr lang="el-GR" sz="1800" dirty="0"/>
              <a:t>από τον οργανισμό 3GPP και φιλοδοξεί να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l-GR" sz="1800" dirty="0" smtClean="0"/>
              <a:t>καθιερωθεί </a:t>
            </a:r>
            <a:r>
              <a:rPr lang="el-GR" sz="1800" dirty="0"/>
              <a:t>ως το πρώτο πραγματικά παγκόσμιο πρότυπο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l-GR" sz="1800" dirty="0" smtClean="0"/>
              <a:t>κινητής </a:t>
            </a:r>
            <a:r>
              <a:rPr lang="el-GR" sz="1800" dirty="0"/>
              <a:t>τηλεφωνίας</a:t>
            </a:r>
            <a:r>
              <a:rPr lang="el-GR" sz="1800" dirty="0" smtClean="0"/>
              <a:t>.</a:t>
            </a:r>
            <a:endParaRPr lang="en-US" sz="1800" dirty="0" smtClean="0"/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l-GR" sz="1800" dirty="0" smtClean="0"/>
              <a:t>Υποστηρίζει </a:t>
            </a:r>
            <a:r>
              <a:rPr lang="el-GR" sz="1800" dirty="0"/>
              <a:t>ρυθμούς μεταφοράς δεδομένων της τάξης των </a:t>
            </a:r>
            <a:r>
              <a:rPr lang="el-GR" sz="1800" b="1" dirty="0"/>
              <a:t>300 </a:t>
            </a:r>
            <a:r>
              <a:rPr lang="el-GR" sz="1800" b="1" dirty="0" err="1"/>
              <a:t>Mbps</a:t>
            </a:r>
            <a:r>
              <a:rPr lang="el-GR" sz="1800" b="1" dirty="0"/>
              <a:t> </a:t>
            </a:r>
            <a:r>
              <a:rPr lang="el-GR" sz="1800" dirty="0" err="1"/>
              <a:t>downlink</a:t>
            </a:r>
            <a:r>
              <a:rPr lang="el-GR" sz="1800" dirty="0"/>
              <a:t> και των </a:t>
            </a:r>
            <a:r>
              <a:rPr lang="el-GR" sz="1800" b="1" dirty="0"/>
              <a:t>75 </a:t>
            </a:r>
            <a:r>
              <a:rPr lang="el-GR" sz="1800" b="1" dirty="0" err="1"/>
              <a:t>Mbps</a:t>
            </a:r>
            <a:r>
              <a:rPr lang="el-GR" sz="1800" b="1" dirty="0"/>
              <a:t> </a:t>
            </a:r>
            <a:r>
              <a:rPr lang="el-GR" sz="1800" dirty="0" err="1"/>
              <a:t>uplink</a:t>
            </a:r>
            <a:r>
              <a:rPr lang="el-GR" sz="1800" dirty="0"/>
              <a:t>. </a:t>
            </a:r>
            <a:endParaRPr lang="en-US" sz="1800" dirty="0" smtClean="0"/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l-GR" sz="1800" dirty="0" smtClean="0"/>
              <a:t>Χρησιμοποιεί </a:t>
            </a:r>
            <a:r>
              <a:rPr lang="el-GR" sz="1800" dirty="0"/>
              <a:t>την τεχνική διαμόρφωσης </a:t>
            </a:r>
            <a:r>
              <a:rPr lang="en-US" sz="1800" u="sng" dirty="0">
                <a:hlinkClick r:id="rId3"/>
              </a:rPr>
              <a:t>Orthogonal Frequency Division Multiple </a:t>
            </a:r>
            <a:r>
              <a:rPr lang="en-US" sz="1800" u="sng" dirty="0">
                <a:solidFill>
                  <a:srgbClr val="0000FF"/>
                </a:solidFill>
                <a:hlinkClick r:id="rId3"/>
              </a:rPr>
              <a:t>A</a:t>
            </a:r>
            <a:r>
              <a:rPr lang="en-US" sz="1800" u="sng" dirty="0">
                <a:solidFill>
                  <a:srgbClr val="0000FF"/>
                </a:solidFill>
              </a:rPr>
              <a:t>ccess</a:t>
            </a:r>
            <a:r>
              <a:rPr lang="en-US" sz="1800" dirty="0">
                <a:solidFill>
                  <a:srgbClr val="0000FF"/>
                </a:solidFill>
              </a:rPr>
              <a:t> </a:t>
            </a:r>
            <a:r>
              <a:rPr lang="el-GR" sz="1800" dirty="0"/>
              <a:t>(</a:t>
            </a:r>
            <a:r>
              <a:rPr lang="en-US" sz="1800" dirty="0"/>
              <a:t>OFDMA</a:t>
            </a:r>
            <a:r>
              <a:rPr lang="el-GR" sz="1800" dirty="0" smtClean="0"/>
              <a:t>) </a:t>
            </a:r>
            <a:r>
              <a:rPr lang="el-GR" sz="1800" dirty="0"/>
              <a:t>για την καθοδική ζεύξη, και την </a:t>
            </a:r>
            <a:r>
              <a:rPr lang="en-US" sz="1800" u="sng" dirty="0">
                <a:hlinkClick r:id="rId4"/>
              </a:rPr>
              <a:t>Single Carrier</a:t>
            </a:r>
            <a:r>
              <a:rPr lang="el-GR" sz="1800" u="sng" dirty="0">
                <a:hlinkClick r:id="rId4"/>
              </a:rPr>
              <a:t>-</a:t>
            </a:r>
            <a:r>
              <a:rPr lang="en-US" sz="1800" u="sng" dirty="0">
                <a:hlinkClick r:id="rId4"/>
              </a:rPr>
              <a:t>Frequency Division Multiple </a:t>
            </a:r>
            <a:r>
              <a:rPr lang="en-US" sz="1800" u="sng" dirty="0">
                <a:solidFill>
                  <a:srgbClr val="0000FF"/>
                </a:solidFill>
                <a:hlinkClick r:id="rId4"/>
              </a:rPr>
              <a:t>A</a:t>
            </a:r>
            <a:r>
              <a:rPr lang="en-US" sz="1800" u="sng" dirty="0">
                <a:solidFill>
                  <a:srgbClr val="0000FF"/>
                </a:solidFill>
              </a:rPr>
              <a:t>ccess</a:t>
            </a:r>
            <a:r>
              <a:rPr lang="en-US" sz="1800" dirty="0">
                <a:solidFill>
                  <a:srgbClr val="0000FF"/>
                </a:solidFill>
              </a:rPr>
              <a:t> </a:t>
            </a:r>
            <a:r>
              <a:rPr lang="el-GR" sz="1800" dirty="0"/>
              <a:t>(</a:t>
            </a:r>
            <a:r>
              <a:rPr lang="en-US" sz="1800" dirty="0"/>
              <a:t>SC</a:t>
            </a:r>
            <a:r>
              <a:rPr lang="el-GR" sz="1800" dirty="0"/>
              <a:t>-</a:t>
            </a:r>
            <a:r>
              <a:rPr lang="en-US" sz="1800" dirty="0"/>
              <a:t>FDMA</a:t>
            </a:r>
            <a:r>
              <a:rPr lang="el-GR" sz="1800" dirty="0"/>
              <a:t>), για την ανοδική ζεύξη. </a:t>
            </a:r>
            <a:endParaRPr lang="en-US" sz="1800" dirty="0" smtClean="0"/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l-GR" sz="1800" dirty="0" smtClean="0"/>
              <a:t>Το </a:t>
            </a:r>
            <a:r>
              <a:rPr lang="el-GR" sz="1800" dirty="0"/>
              <a:t>εύρος ζώνης είναι μεταβλητό, κυμαινόμενο από τα 1,4 έως τα 20 </a:t>
            </a:r>
            <a:r>
              <a:rPr lang="el-GR" sz="1800" dirty="0" err="1"/>
              <a:t>ΜΗz</a:t>
            </a:r>
            <a:r>
              <a:rPr lang="el-GR" sz="1800" dirty="0"/>
              <a:t>. </a:t>
            </a:r>
            <a:endParaRPr lang="en-US" sz="1800" dirty="0" smtClean="0"/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l-GR" sz="1800" dirty="0" smtClean="0"/>
              <a:t>Υποστηρίζει </a:t>
            </a:r>
            <a:r>
              <a:rPr lang="el-GR" sz="1800" dirty="0"/>
              <a:t>τουλάχιστον 200 ενεργές συνδέσεις δεδομένων σε κάθε κανάλι, συχνότητας 5 </a:t>
            </a:r>
            <a:r>
              <a:rPr lang="el-GR" sz="1800" dirty="0" err="1"/>
              <a:t>MHz</a:t>
            </a:r>
            <a:r>
              <a:rPr lang="el-GR" sz="1800" dirty="0"/>
              <a:t>, και προσφέρει βελτιωμένη υποστήριξη για κινητές συσκευές, ακόμα και αν αυτές κινούνται με ταχύτητες μέχρι και 500 </a:t>
            </a:r>
            <a:r>
              <a:rPr lang="en-US" sz="1800" dirty="0"/>
              <a:t>km</a:t>
            </a:r>
            <a:r>
              <a:rPr lang="el-GR" sz="1800" dirty="0"/>
              <a:t>/ώρα. </a:t>
            </a:r>
          </a:p>
        </p:txBody>
      </p:sp>
      <p:pic>
        <p:nvPicPr>
          <p:cNvPr id="3074" name="Picture 2" descr="Αποτέλεσμα εικόνας για lte log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016" y="908720"/>
            <a:ext cx="1776304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343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Αρχιτεκτονική </a:t>
            </a:r>
            <a:r>
              <a:rPr lang="en-US" dirty="0" smtClean="0"/>
              <a:t>LTE</a:t>
            </a:r>
            <a:endParaRPr lang="en-US" altLang="el-GR" b="1" dirty="0" smtClean="0"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</p:txBody>
      </p:sp>
      <p:sp>
        <p:nvSpPr>
          <p:cNvPr id="4099" name="2 - Θέση περιεχομένου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00600"/>
          </a:xfrm>
        </p:spPr>
        <p:txBody>
          <a:bodyPr>
            <a:normAutofit lnSpcReduction="10000"/>
          </a:bodyPr>
          <a:lstStyle/>
          <a:p>
            <a:pPr marL="311233" marR="4454" indent="-300098">
              <a:lnSpc>
                <a:spcPct val="99900"/>
              </a:lnSpc>
              <a:spcBef>
                <a:spcPts val="600"/>
              </a:spcBef>
              <a:spcAft>
                <a:spcPts val="600"/>
              </a:spcAft>
              <a:tabLst>
                <a:tab pos="311790" algn="l"/>
              </a:tabLst>
            </a:pPr>
            <a:endParaRPr lang="en-US" sz="2000" dirty="0" smtClean="0"/>
          </a:p>
          <a:p>
            <a:pPr marL="311233" marR="4454" indent="-300098">
              <a:lnSpc>
                <a:spcPct val="99900"/>
              </a:lnSpc>
              <a:spcBef>
                <a:spcPts val="600"/>
              </a:spcBef>
              <a:spcAft>
                <a:spcPts val="600"/>
              </a:spcAft>
              <a:tabLst>
                <a:tab pos="311790" algn="l"/>
              </a:tabLst>
            </a:pPr>
            <a:endParaRPr lang="en-US" sz="2000" dirty="0"/>
          </a:p>
          <a:p>
            <a:pPr marL="311233" marR="4454" indent="-300098">
              <a:lnSpc>
                <a:spcPct val="99900"/>
              </a:lnSpc>
              <a:spcBef>
                <a:spcPts val="600"/>
              </a:spcBef>
              <a:spcAft>
                <a:spcPts val="600"/>
              </a:spcAft>
              <a:tabLst>
                <a:tab pos="311790" algn="l"/>
              </a:tabLst>
            </a:pPr>
            <a:endParaRPr lang="en-US" sz="2000" dirty="0" smtClean="0"/>
          </a:p>
          <a:p>
            <a:pPr marL="311233" marR="4454" indent="-300098">
              <a:lnSpc>
                <a:spcPct val="99900"/>
              </a:lnSpc>
              <a:spcBef>
                <a:spcPts val="600"/>
              </a:spcBef>
              <a:spcAft>
                <a:spcPts val="600"/>
              </a:spcAft>
              <a:tabLst>
                <a:tab pos="311790" algn="l"/>
              </a:tabLst>
            </a:pPr>
            <a:endParaRPr lang="en-US" sz="2000" dirty="0"/>
          </a:p>
          <a:p>
            <a:pPr marL="311233" marR="4454" indent="-300098">
              <a:lnSpc>
                <a:spcPct val="99900"/>
              </a:lnSpc>
              <a:spcBef>
                <a:spcPts val="600"/>
              </a:spcBef>
              <a:spcAft>
                <a:spcPts val="600"/>
              </a:spcAft>
              <a:tabLst>
                <a:tab pos="311790" algn="l"/>
              </a:tabLst>
            </a:pPr>
            <a:endParaRPr lang="en-US" sz="2000" dirty="0" smtClean="0"/>
          </a:p>
          <a:p>
            <a:pPr marL="311233" marR="4454" indent="-300098">
              <a:lnSpc>
                <a:spcPct val="99900"/>
              </a:lnSpc>
              <a:spcBef>
                <a:spcPts val="600"/>
              </a:spcBef>
              <a:spcAft>
                <a:spcPts val="600"/>
              </a:spcAft>
              <a:tabLst>
                <a:tab pos="311790" algn="l"/>
              </a:tabLst>
            </a:pPr>
            <a:endParaRPr lang="en-US" sz="2000" dirty="0"/>
          </a:p>
          <a:p>
            <a:pPr marL="311233" marR="4454" indent="-300098">
              <a:lnSpc>
                <a:spcPct val="99900"/>
              </a:lnSpc>
              <a:spcBef>
                <a:spcPts val="600"/>
              </a:spcBef>
              <a:spcAft>
                <a:spcPts val="600"/>
              </a:spcAft>
              <a:tabLst>
                <a:tab pos="311790" algn="l"/>
              </a:tabLst>
            </a:pPr>
            <a:endParaRPr lang="en-US" sz="2000" dirty="0" smtClean="0"/>
          </a:p>
          <a:p>
            <a:pPr marL="311233" marR="4454" indent="-300098">
              <a:lnSpc>
                <a:spcPct val="99900"/>
              </a:lnSpc>
              <a:spcBef>
                <a:spcPts val="600"/>
              </a:spcBef>
              <a:spcAft>
                <a:spcPts val="600"/>
              </a:spcAft>
              <a:tabLst>
                <a:tab pos="311790" algn="l"/>
              </a:tabLst>
            </a:pPr>
            <a:endParaRPr lang="en-US" sz="2000" dirty="0" smtClean="0"/>
          </a:p>
          <a:p>
            <a:pPr marL="311233" marR="4454" indent="-300098">
              <a:lnSpc>
                <a:spcPct val="99900"/>
              </a:lnSpc>
              <a:spcBef>
                <a:spcPts val="600"/>
              </a:spcBef>
              <a:spcAft>
                <a:spcPts val="600"/>
              </a:spcAft>
              <a:tabLst>
                <a:tab pos="311790" algn="l"/>
              </a:tabLst>
            </a:pPr>
            <a:endParaRPr lang="en-US" sz="2000" dirty="0" smtClean="0"/>
          </a:p>
          <a:p>
            <a:pPr marL="11135" marR="4454" indent="0" algn="ctr">
              <a:lnSpc>
                <a:spcPct val="99900"/>
              </a:lnSpc>
              <a:spcBef>
                <a:spcPts val="600"/>
              </a:spcBef>
              <a:spcAft>
                <a:spcPts val="600"/>
              </a:spcAft>
              <a:buNone/>
              <a:tabLst>
                <a:tab pos="311790" algn="l"/>
              </a:tabLst>
            </a:pPr>
            <a:endParaRPr lang="en-US" sz="1600" dirty="0" smtClean="0"/>
          </a:p>
          <a:p>
            <a:pPr marL="11135" marR="4454" indent="0" algn="ctr">
              <a:lnSpc>
                <a:spcPct val="99900"/>
              </a:lnSpc>
              <a:spcBef>
                <a:spcPts val="600"/>
              </a:spcBef>
              <a:spcAft>
                <a:spcPts val="600"/>
              </a:spcAft>
              <a:buNone/>
              <a:tabLst>
                <a:tab pos="311790" algn="l"/>
              </a:tabLst>
            </a:pPr>
            <a:r>
              <a:rPr lang="el-GR" sz="1600" dirty="0" smtClean="0"/>
              <a:t>Η </a:t>
            </a:r>
            <a:r>
              <a:rPr lang="el-GR" sz="1600" dirty="0"/>
              <a:t>αρχιτεκτονική του δικτύου LTE βασίζεται σε μια απλοποιημένη μορφή αρχιτεκτονικής IP, το </a:t>
            </a:r>
            <a:r>
              <a:rPr lang="el-GR" sz="1600" u="sng" dirty="0">
                <a:hlinkClick r:id="rId2"/>
              </a:rPr>
              <a:t>E</a:t>
            </a:r>
            <a:r>
              <a:rPr lang="en-US" sz="1600" u="sng" dirty="0" err="1">
                <a:hlinkClick r:id="rId2"/>
              </a:rPr>
              <a:t>volved</a:t>
            </a:r>
            <a:r>
              <a:rPr lang="el-GR" sz="1600" u="sng" dirty="0">
                <a:hlinkClick r:id="rId2"/>
              </a:rPr>
              <a:t> P</a:t>
            </a:r>
            <a:r>
              <a:rPr lang="en-US" sz="1600" u="sng" dirty="0" err="1">
                <a:hlinkClick r:id="rId2"/>
              </a:rPr>
              <a:t>acket</a:t>
            </a:r>
            <a:r>
              <a:rPr lang="el-GR" sz="1600" u="sng" dirty="0">
                <a:hlinkClick r:id="rId2"/>
              </a:rPr>
              <a:t> C</a:t>
            </a:r>
            <a:r>
              <a:rPr lang="en-US" sz="1600" u="sng" dirty="0">
                <a:solidFill>
                  <a:srgbClr val="0000FF"/>
                </a:solidFill>
              </a:rPr>
              <a:t>ore</a:t>
            </a:r>
            <a:r>
              <a:rPr lang="en-US" sz="1600" dirty="0"/>
              <a:t> </a:t>
            </a:r>
            <a:r>
              <a:rPr lang="el-GR" sz="1600" dirty="0"/>
              <a:t>(EPC), το οποίο σχεδιάστηκε για να αντικαταστήσει το GPRS </a:t>
            </a:r>
            <a:r>
              <a:rPr lang="el-GR" sz="1600" dirty="0" err="1"/>
              <a:t>Core</a:t>
            </a:r>
            <a:r>
              <a:rPr lang="el-GR" sz="1600" dirty="0"/>
              <a:t> </a:t>
            </a:r>
            <a:r>
              <a:rPr lang="el-GR" sz="1600" dirty="0" err="1"/>
              <a:t>Network</a:t>
            </a:r>
            <a:r>
              <a:rPr lang="el-GR" sz="1600" dirty="0"/>
              <a:t>. Η απλούστερη αρχιτεκτονική, και μάλιστα σε μορφή </a:t>
            </a:r>
            <a:r>
              <a:rPr lang="en-US" sz="1600" dirty="0"/>
              <a:t>IP</a:t>
            </a:r>
            <a:r>
              <a:rPr lang="el-GR" sz="1600" dirty="0"/>
              <a:t>, αποσκοπεί και εξασφαλίζει χαμηλότερα λειτουργικά έξοδα</a:t>
            </a:r>
            <a:r>
              <a:rPr lang="el-GR" sz="1600" dirty="0" smtClean="0"/>
              <a:t>.</a:t>
            </a:r>
            <a:endParaRPr lang="el-GR" sz="1600" dirty="0"/>
          </a:p>
        </p:txBody>
      </p:sp>
      <p:pic>
        <p:nvPicPr>
          <p:cNvPr id="4" name="Picture 3" descr="C:\Users\User\Dropbox\1_ΤΕΙ_ΔΕ\4_PROJECTS\PARASKEVAS_BOOK\2η_ΠΑΡΑΔΟΣΗ\8536_PARASKEVAS_Source\images\Chapter_3\Image_3.26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3"/>
          <a:stretch/>
        </p:blipFill>
        <p:spPr bwMode="auto">
          <a:xfrm>
            <a:off x="611560" y="1155616"/>
            <a:ext cx="7776864" cy="38575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276937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Χαρακτηριστικά </a:t>
            </a:r>
            <a:r>
              <a:rPr lang="en-US" dirty="0" smtClean="0"/>
              <a:t>LTE</a:t>
            </a:r>
            <a:endParaRPr lang="en-US" altLang="el-GR" b="1" dirty="0" smtClean="0"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</p:txBody>
      </p:sp>
      <p:sp>
        <p:nvSpPr>
          <p:cNvPr id="4099" name="2 - Θέση περιεχομένου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00600"/>
          </a:xfrm>
        </p:spPr>
        <p:txBody>
          <a:bodyPr>
            <a:normAutofit/>
          </a:bodyPr>
          <a:lstStyle/>
          <a:p>
            <a:pPr algn="l"/>
            <a:r>
              <a:rPr lang="el-GR" sz="1800" dirty="0"/>
              <a:t>Το </a:t>
            </a:r>
            <a:r>
              <a:rPr lang="en-US" sz="1800" dirty="0"/>
              <a:t>LTE</a:t>
            </a:r>
            <a:r>
              <a:rPr lang="el-GR" sz="1800" dirty="0"/>
              <a:t> λειτουργεί σε </a:t>
            </a:r>
            <a:r>
              <a:rPr lang="el-GR" sz="1800" b="1" dirty="0"/>
              <a:t>κυψέλες μεταβλητού μεγέθους</a:t>
            </a:r>
            <a:r>
              <a:rPr lang="el-GR" sz="1800" dirty="0"/>
              <a:t>. Η ιδανική ακτίνα κυψέλης στις αγροτικές περιοχές είναι τα </a:t>
            </a:r>
            <a:r>
              <a:rPr lang="el-GR" sz="1800" b="1" dirty="0"/>
              <a:t>5 </a:t>
            </a:r>
            <a:r>
              <a:rPr lang="en-US" sz="1800" b="1" dirty="0"/>
              <a:t>km</a:t>
            </a:r>
            <a:r>
              <a:rPr lang="el-GR" sz="1800" dirty="0"/>
              <a:t>, ενώ ακόμα και σε ακτίνα 100 </a:t>
            </a:r>
            <a:r>
              <a:rPr lang="en-US" sz="1800" dirty="0"/>
              <a:t>km</a:t>
            </a:r>
            <a:r>
              <a:rPr lang="el-GR" sz="1800" dirty="0"/>
              <a:t> η απόδοση παραμένει ικανοποιητική</a:t>
            </a:r>
            <a:r>
              <a:rPr lang="el-GR" sz="1800" dirty="0" smtClean="0"/>
              <a:t>.</a:t>
            </a:r>
            <a:endParaRPr lang="en-US" sz="1800" dirty="0" smtClean="0"/>
          </a:p>
          <a:p>
            <a:pPr algn="l"/>
            <a:r>
              <a:rPr lang="el-GR" sz="1800" dirty="0" smtClean="0"/>
              <a:t>Σε </a:t>
            </a:r>
            <a:r>
              <a:rPr lang="el-GR" sz="1800" dirty="0"/>
              <a:t>αστικά περιβάλλοντα χρησιμοποιούνται υψηλές συχνότητες και ακτίνα κυψέλης </a:t>
            </a:r>
            <a:r>
              <a:rPr lang="el-GR" sz="1800" b="1" dirty="0"/>
              <a:t>1 </a:t>
            </a:r>
            <a:r>
              <a:rPr lang="en-US" sz="1800" b="1" dirty="0"/>
              <a:t>km</a:t>
            </a:r>
            <a:r>
              <a:rPr lang="el-GR" sz="1800" dirty="0"/>
              <a:t>, ώστε να υποστηρίζονται υψηλές </a:t>
            </a:r>
            <a:r>
              <a:rPr lang="el-GR" sz="1800" dirty="0" err="1"/>
              <a:t>ευρυζωνικές</a:t>
            </a:r>
            <a:r>
              <a:rPr lang="el-GR" sz="1800" dirty="0"/>
              <a:t> ταχύτητες πρόσβασης σε μεγάλο αριθμό χρηστών</a:t>
            </a:r>
            <a:r>
              <a:rPr lang="el-GR" sz="1800" dirty="0" smtClean="0"/>
              <a:t>.</a:t>
            </a:r>
            <a:endParaRPr lang="en-US" sz="1800" dirty="0" smtClean="0"/>
          </a:p>
          <a:p>
            <a:pPr algn="l"/>
            <a:r>
              <a:rPr lang="el-GR" sz="1800" dirty="0" smtClean="0"/>
              <a:t>Το </a:t>
            </a:r>
            <a:r>
              <a:rPr lang="en-US" sz="1800" dirty="0"/>
              <a:t>LTE</a:t>
            </a:r>
            <a:r>
              <a:rPr lang="el-GR" sz="1800" dirty="0"/>
              <a:t> διαλειτουργεί με τα παλαιότερα πρότυπα (π.χ. GSM/EDGE, UMTS, CDMA2000), οπότε οι χρήστες θα μπορούν να μεταβαίνουν χωρίς πρόβλημα ακόμα και κατά την κλήση/σύνδεση από περιοχές με κάλυψη LTE σε περιοχές χωρίς κάλυψη LTE.</a:t>
            </a:r>
          </a:p>
          <a:p>
            <a:pPr algn="l"/>
            <a:r>
              <a:rPr lang="en-US" sz="1800" dirty="0" err="1"/>
              <a:t>Το</a:t>
            </a:r>
            <a:r>
              <a:rPr lang="en-US" sz="1800" dirty="0"/>
              <a:t> LTE π</a:t>
            </a:r>
            <a:r>
              <a:rPr lang="en-US" sz="1800" dirty="0" err="1"/>
              <a:t>ροτάθηκε</a:t>
            </a:r>
            <a:r>
              <a:rPr lang="en-US" sz="1800" dirty="0"/>
              <a:t> </a:t>
            </a:r>
            <a:r>
              <a:rPr lang="en-US" sz="1800" dirty="0" err="1"/>
              <a:t>το</a:t>
            </a:r>
            <a:r>
              <a:rPr lang="en-US" sz="1800" dirty="0"/>
              <a:t> 2004 και </a:t>
            </a:r>
            <a:r>
              <a:rPr lang="en-US" sz="1800" dirty="0" err="1"/>
              <a:t>οριστικο</a:t>
            </a:r>
            <a:r>
              <a:rPr lang="en-US" sz="1800" dirty="0"/>
              <a:t>ποιήθηκε το 2008. </a:t>
            </a:r>
            <a:endParaRPr lang="en-US" sz="1800" dirty="0" smtClean="0"/>
          </a:p>
          <a:p>
            <a:pPr algn="l"/>
            <a:r>
              <a:rPr lang="en-US" sz="1800" dirty="0" smtClean="0"/>
              <a:t>Τα </a:t>
            </a:r>
            <a:r>
              <a:rPr lang="en-US" sz="1800" dirty="0"/>
              <a:t>π</a:t>
            </a:r>
            <a:r>
              <a:rPr lang="en-US" sz="1800" dirty="0" err="1"/>
              <a:t>ρώτ</a:t>
            </a:r>
            <a:r>
              <a:rPr lang="en-US" sz="1800" dirty="0"/>
              <a:t>α εμπορικά δίκτυα LTE εγκαταστάθηκαν τον Δεκέμβριο του 2009 στο Όσλο και τη Στοκχόλμη από την εταιρεία TeliaSonera</a:t>
            </a:r>
            <a:r>
              <a:rPr lang="en-US" sz="1800" dirty="0" smtClean="0"/>
              <a:t>.</a:t>
            </a:r>
          </a:p>
          <a:p>
            <a:pPr algn="l"/>
            <a:r>
              <a:rPr lang="en-US" sz="1800" dirty="0" smtClean="0"/>
              <a:t>Η </a:t>
            </a:r>
            <a:r>
              <a:rPr lang="en-US" sz="1800" dirty="0" err="1"/>
              <a:t>εξέλιξή</a:t>
            </a:r>
            <a:r>
              <a:rPr lang="en-US" sz="1800" dirty="0"/>
              <a:t> </a:t>
            </a:r>
            <a:r>
              <a:rPr lang="en-US" sz="1800" dirty="0" err="1"/>
              <a:t>του</a:t>
            </a:r>
            <a:r>
              <a:rPr lang="en-US" sz="1800" dirty="0"/>
              <a:t> </a:t>
            </a:r>
            <a:r>
              <a:rPr lang="en-US" sz="1800" dirty="0" err="1"/>
              <a:t>είν</a:t>
            </a:r>
            <a:r>
              <a:rPr lang="en-US" sz="1800" dirty="0"/>
              <a:t>αι το </a:t>
            </a:r>
            <a:r>
              <a:rPr lang="en-US" sz="1800" b="1" dirty="0"/>
              <a:t>LTE Advanced</a:t>
            </a:r>
            <a:r>
              <a:rPr lang="en-US" sz="1800" dirty="0"/>
              <a:t>, το οποίο προτυποποιήθηκε τον Μάρτιο του 2011. </a:t>
            </a:r>
            <a:endParaRPr lang="el-GR" sz="1200" dirty="0"/>
          </a:p>
        </p:txBody>
      </p:sp>
    </p:spTree>
    <p:extLst>
      <p:ext uri="{BB962C8B-B14F-4D97-AF65-F5344CB8AC3E}">
        <p14:creationId xmlns:p14="http://schemas.microsoft.com/office/powerpoint/2010/main" val="4221543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altLang="el-GR" b="1" dirty="0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Τεχνολογίες ασύρματης κινητής πρόσβασης</a:t>
            </a:r>
            <a:endParaRPr lang="en-US" altLang="el-GR" b="1" dirty="0" smtClean="0"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</p:txBody>
      </p:sp>
      <p:sp>
        <p:nvSpPr>
          <p:cNvPr id="4099" name="2 - Θέση περιεχομένου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00600"/>
          </a:xfrm>
        </p:spPr>
        <p:txBody>
          <a:bodyPr>
            <a:normAutofit/>
          </a:bodyPr>
          <a:lstStyle/>
          <a:p>
            <a:endParaRPr lang="el-GR" sz="1600" dirty="0" smtClean="0"/>
          </a:p>
          <a:p>
            <a:endParaRPr lang="el-GR" sz="1600" dirty="0"/>
          </a:p>
          <a:p>
            <a:endParaRPr lang="el-GR" sz="1600" dirty="0" smtClean="0"/>
          </a:p>
          <a:p>
            <a:endParaRPr lang="el-GR" sz="1600" dirty="0"/>
          </a:p>
          <a:p>
            <a:endParaRPr lang="el-GR" sz="1600" dirty="0" smtClean="0"/>
          </a:p>
          <a:p>
            <a:endParaRPr lang="el-GR" sz="1600" dirty="0"/>
          </a:p>
          <a:p>
            <a:endParaRPr lang="el-GR" sz="1600" dirty="0" smtClean="0"/>
          </a:p>
          <a:p>
            <a:endParaRPr lang="el-GR" sz="1600" dirty="0"/>
          </a:p>
          <a:p>
            <a:endParaRPr lang="el-GR" sz="1600" dirty="0" smtClean="0"/>
          </a:p>
          <a:p>
            <a:endParaRPr lang="el-GR" sz="1600" dirty="0"/>
          </a:p>
          <a:p>
            <a:endParaRPr lang="el-GR" sz="1600" dirty="0" smtClean="0"/>
          </a:p>
          <a:p>
            <a:endParaRPr lang="el-GR" sz="1600" dirty="0"/>
          </a:p>
          <a:p>
            <a:endParaRPr lang="el-GR" sz="1600" dirty="0" smtClean="0"/>
          </a:p>
          <a:p>
            <a:endParaRPr lang="el-GR" sz="1600" dirty="0"/>
          </a:p>
          <a:p>
            <a:endParaRPr lang="el-GR" sz="1600" dirty="0" smtClean="0"/>
          </a:p>
          <a:p>
            <a:endParaRPr lang="el-GR" sz="1600" dirty="0" smtClean="0"/>
          </a:p>
          <a:p>
            <a:pPr marL="0" indent="0" algn="ctr">
              <a:buNone/>
            </a:pPr>
            <a:r>
              <a:rPr lang="el-GR" sz="1800" dirty="0" smtClean="0"/>
              <a:t>Διάγραμμα τ</a:t>
            </a:r>
            <a:r>
              <a:rPr lang="en-US" sz="1800" dirty="0" err="1" smtClean="0"/>
              <a:t>εχνολογ</a:t>
            </a:r>
            <a:r>
              <a:rPr lang="el-GR" sz="1800" dirty="0" smtClean="0"/>
              <a:t>ιών </a:t>
            </a:r>
            <a:r>
              <a:rPr lang="en-US" sz="1800" dirty="0" smtClean="0"/>
              <a:t>α</a:t>
            </a:r>
            <a:r>
              <a:rPr lang="en-US" sz="1800" dirty="0" err="1" smtClean="0"/>
              <a:t>σύρμ</a:t>
            </a:r>
            <a:r>
              <a:rPr lang="en-US" sz="1800" dirty="0" smtClean="0"/>
              <a:t>ατης </a:t>
            </a:r>
            <a:r>
              <a:rPr lang="en-US" sz="1800" dirty="0"/>
              <a:t>πρόσβασης, ανάλογα με το ρυθμό πρόσβασης και το επίπεδο κινητικότητας του χρήστη, που </a:t>
            </a:r>
            <a:r>
              <a:rPr lang="en-US" sz="1800" dirty="0" smtClean="0"/>
              <a:t>υποστηρίζουν</a:t>
            </a:r>
            <a:r>
              <a:rPr lang="el-GR" sz="1800" dirty="0" smtClean="0"/>
              <a:t>.</a:t>
            </a:r>
            <a:endParaRPr lang="el-GR" sz="1200" dirty="0"/>
          </a:p>
        </p:txBody>
      </p:sp>
      <p:pic>
        <p:nvPicPr>
          <p:cNvPr id="4" name="Picture 3" descr="C:\Users\User\Dropbox\1_ΤΕΙ_ΔΕ\4_PROJECTS\PARASKEVAS_BOOK\2η_ΠΑΡΑΔΟΣΗ\8536_PARASKEVAS_Source\images\Chapter_3\Image_3.28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492896"/>
            <a:ext cx="6054462" cy="320921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C:\Users\User\Dropbox\1_ΤΕΙ_ΔΕ\4_PROJECTS\ΚΑΛΛΙΠΟΣ\BOOK\8536_Source_Material\images\Chapter_3\Image_3.27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33" r="11628"/>
          <a:stretch/>
        </p:blipFill>
        <p:spPr bwMode="auto">
          <a:xfrm>
            <a:off x="4067944" y="1196221"/>
            <a:ext cx="4296415" cy="113953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402327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Αμφίδρομη</a:t>
            </a:r>
            <a:r>
              <a:rPr lang="en-US" dirty="0"/>
              <a:t> </a:t>
            </a:r>
            <a:r>
              <a:rPr lang="en-US" dirty="0" err="1"/>
              <a:t>δορυφορική</a:t>
            </a:r>
            <a:r>
              <a:rPr lang="en-US" dirty="0"/>
              <a:t> π</a:t>
            </a:r>
            <a:r>
              <a:rPr lang="en-US" dirty="0" err="1"/>
              <a:t>ρόσ</a:t>
            </a:r>
            <a:r>
              <a:rPr lang="en-US" dirty="0"/>
              <a:t>βαση</a:t>
            </a:r>
            <a:endParaRPr lang="en-US" altLang="el-GR" b="1" dirty="0" smtClean="0"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</p:txBody>
      </p:sp>
      <p:sp>
        <p:nvSpPr>
          <p:cNvPr id="4099" name="2 - Θέση περιεχομένου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00600"/>
          </a:xfrm>
        </p:spPr>
        <p:txBody>
          <a:bodyPr>
            <a:normAutofit/>
          </a:bodyPr>
          <a:lstStyle/>
          <a:p>
            <a:pPr algn="l">
              <a:spcBef>
                <a:spcPts val="600"/>
              </a:spcBef>
            </a:pPr>
            <a:r>
              <a:rPr lang="el-GR" sz="1700" dirty="0"/>
              <a:t>Οι </a:t>
            </a:r>
            <a:r>
              <a:rPr lang="el-GR" sz="1700" u="sng" dirty="0">
                <a:hlinkClick r:id="rId2"/>
              </a:rPr>
              <a:t>δορυφορικές επικοινωνίες</a:t>
            </a:r>
            <a:r>
              <a:rPr lang="el-GR" sz="1700" dirty="0"/>
              <a:t> </a:t>
            </a:r>
            <a:r>
              <a:rPr lang="el-GR" sz="1700" dirty="0" smtClean="0"/>
              <a:t>ξεκίνησαν </a:t>
            </a:r>
            <a:r>
              <a:rPr lang="el-GR" sz="1700" dirty="0"/>
              <a:t>να παρέχονται εμπορικά το 1965 με το δορυφόρο </a:t>
            </a:r>
            <a:r>
              <a:rPr lang="el-GR" sz="1700" dirty="0" err="1"/>
              <a:t>Early</a:t>
            </a:r>
            <a:r>
              <a:rPr lang="el-GR" sz="1700" dirty="0"/>
              <a:t> </a:t>
            </a:r>
            <a:r>
              <a:rPr lang="el-GR" sz="1700" dirty="0" err="1"/>
              <a:t>Bird</a:t>
            </a:r>
            <a:r>
              <a:rPr lang="el-GR" sz="1700" dirty="0"/>
              <a:t> και κάλυπταν κυρίως επικοινωνίες φωνής και τηλεόρασης. </a:t>
            </a:r>
            <a:endParaRPr lang="en-US" sz="1700" dirty="0" smtClean="0"/>
          </a:p>
          <a:p>
            <a:pPr algn="l">
              <a:spcBef>
                <a:spcPts val="600"/>
              </a:spcBef>
            </a:pPr>
            <a:r>
              <a:rPr lang="el-GR" sz="1700" dirty="0" smtClean="0"/>
              <a:t>Σήμερα </a:t>
            </a:r>
            <a:r>
              <a:rPr lang="el-GR" sz="1700" dirty="0"/>
              <a:t>οι επικοινωνιακοί δορυφόροι είναι τοποθετημένοι σε γεωστατική τροχιά, δηλαδή σε ύψος 35.786 </a:t>
            </a:r>
            <a:r>
              <a:rPr lang="en-US" sz="1700" dirty="0"/>
              <a:t>km</a:t>
            </a:r>
            <a:r>
              <a:rPr lang="el-GR" sz="1700" dirty="0"/>
              <a:t> από την επιφάνεια της Γης, και κινούνται με ταχύτητα 11.040 </a:t>
            </a:r>
            <a:r>
              <a:rPr lang="en-US" sz="1700" dirty="0"/>
              <a:t>km</a:t>
            </a:r>
            <a:r>
              <a:rPr lang="el-GR" sz="1700" dirty="0"/>
              <a:t>/ώρα, ώστε να μένουν σταθεροί επάνω από το ίδιο σημείο της </a:t>
            </a:r>
            <a:r>
              <a:rPr lang="el-GR" sz="1700" dirty="0" smtClean="0"/>
              <a:t>Γης. </a:t>
            </a:r>
            <a:endParaRPr lang="en-US" sz="1700" dirty="0" smtClean="0"/>
          </a:p>
          <a:p>
            <a:pPr algn="l">
              <a:spcBef>
                <a:spcPts val="600"/>
              </a:spcBef>
            </a:pPr>
            <a:r>
              <a:rPr lang="el-GR" sz="1700" dirty="0" smtClean="0"/>
              <a:t>Χρησιμοποιούνται όχι </a:t>
            </a:r>
            <a:r>
              <a:rPr lang="el-GR" sz="1700" dirty="0"/>
              <a:t>μόνο για την τηλεφωνία και την τηλεόραση, αλλά και για την αμφίδρομη ευρυζωνική μετάδοση </a:t>
            </a:r>
            <a:r>
              <a:rPr lang="el-GR" sz="1700" dirty="0" smtClean="0"/>
              <a:t>δεδομένων.</a:t>
            </a:r>
            <a:endParaRPr lang="el-GR" sz="1700" dirty="0"/>
          </a:p>
          <a:p>
            <a:pPr algn="l">
              <a:spcBef>
                <a:spcPts val="600"/>
              </a:spcBef>
            </a:pPr>
            <a:r>
              <a:rPr lang="el-GR" sz="1700" dirty="0"/>
              <a:t>Συγκριτικά με το επίγειο σύστημα, το δορυφορικό σύστημα επικοινωνίας:</a:t>
            </a:r>
          </a:p>
          <a:p>
            <a:pPr lvl="1" algn="l">
              <a:spcBef>
                <a:spcPts val="600"/>
              </a:spcBef>
            </a:pPr>
            <a:r>
              <a:rPr lang="el-GR" sz="1700" dirty="0" smtClean="0"/>
              <a:t>καλύπτει </a:t>
            </a:r>
            <a:r>
              <a:rPr lang="el-GR" sz="1700" dirty="0"/>
              <a:t>με άνεση απαιτήσεις εκπομπής σημάτων ευρείας ζώνης συχνοτήτων,</a:t>
            </a:r>
          </a:p>
          <a:p>
            <a:pPr lvl="1" algn="l">
              <a:spcBef>
                <a:spcPts val="600"/>
              </a:spcBef>
            </a:pPr>
            <a:r>
              <a:rPr lang="el-GR" sz="1700" dirty="0"/>
              <a:t>έχει μεγάλη καθυστέρηση σήματος, της τάξης των 250 </a:t>
            </a:r>
            <a:r>
              <a:rPr lang="el-GR" sz="1700" dirty="0" err="1"/>
              <a:t>msec</a:t>
            </a:r>
            <a:r>
              <a:rPr lang="el-GR" sz="1700" dirty="0"/>
              <a:t>, η οποία οφείλεται στη μεγάλη απόσταση και είναι ενοχλητική τόσο στην τηλεφωνία, όσο και στη μετάδοση δεδομένων,</a:t>
            </a:r>
          </a:p>
          <a:p>
            <a:pPr lvl="1" algn="l">
              <a:spcBef>
                <a:spcPts val="600"/>
              </a:spcBef>
            </a:pPr>
            <a:r>
              <a:rPr lang="el-GR" sz="1700" dirty="0"/>
              <a:t>δεν παρέχει ασφάλεια, επειδή όλοι μπορούν να λάβουν την εκπεμπόμενη πληροφορία, και γι’ αυτό χρησιμοποιούνται εξειδικευμένα συστήματα κρυπτογράφησης,</a:t>
            </a:r>
          </a:p>
          <a:p>
            <a:pPr lvl="1" algn="l">
              <a:spcBef>
                <a:spcPts val="600"/>
              </a:spcBef>
            </a:pPr>
            <a:r>
              <a:rPr lang="el-GR" sz="1700" dirty="0"/>
              <a:t>το κόστος για τη χρήση του δεν επηρεάζεται από την απόσταση μεταξύ των επικοινωνούντων τερματικών</a:t>
            </a:r>
            <a:r>
              <a:rPr lang="el-GR" sz="1700" dirty="0" smtClean="0"/>
              <a:t>.</a:t>
            </a:r>
            <a:endParaRPr lang="el-GR" sz="1700" dirty="0"/>
          </a:p>
        </p:txBody>
      </p:sp>
    </p:spTree>
    <p:extLst>
      <p:ext uri="{BB962C8B-B14F-4D97-AF65-F5344CB8AC3E}">
        <p14:creationId xmlns:p14="http://schemas.microsoft.com/office/powerpoint/2010/main" val="27821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Τεχνολογία </a:t>
            </a:r>
            <a:r>
              <a:rPr lang="en-US" dirty="0"/>
              <a:t>DVB</a:t>
            </a:r>
            <a:r>
              <a:rPr lang="el-GR" dirty="0"/>
              <a:t>-</a:t>
            </a:r>
            <a:r>
              <a:rPr lang="en-US" dirty="0"/>
              <a:t>RCS</a:t>
            </a:r>
            <a:endParaRPr lang="en-US" altLang="el-GR" b="1" dirty="0" smtClean="0"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</p:txBody>
      </p:sp>
      <p:sp>
        <p:nvSpPr>
          <p:cNvPr id="4099" name="2 - Θέση περιεχομένου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00600"/>
          </a:xfrm>
        </p:spPr>
        <p:txBody>
          <a:bodyPr>
            <a:normAutofit/>
          </a:bodyPr>
          <a:lstStyle/>
          <a:p>
            <a:pPr algn="l">
              <a:spcBef>
                <a:spcPts val="600"/>
              </a:spcBef>
            </a:pPr>
            <a:r>
              <a:rPr lang="en-US" sz="1800" dirty="0" smtClean="0"/>
              <a:t>DVB</a:t>
            </a:r>
            <a:r>
              <a:rPr lang="el-GR" sz="1800" dirty="0"/>
              <a:t>-</a:t>
            </a:r>
            <a:r>
              <a:rPr lang="en-US" sz="1800" dirty="0" smtClean="0"/>
              <a:t>RCS</a:t>
            </a:r>
            <a:r>
              <a:rPr lang="el-GR" sz="1800" dirty="0" smtClean="0"/>
              <a:t>: </a:t>
            </a:r>
            <a:r>
              <a:rPr lang="en-US" sz="1800" dirty="0" smtClean="0"/>
              <a:t>Digital </a:t>
            </a:r>
            <a:r>
              <a:rPr lang="en-US" sz="1800" dirty="0"/>
              <a:t>Video Broadcasting - Return Channel via </a:t>
            </a:r>
            <a:r>
              <a:rPr lang="en-US" sz="1800" dirty="0" smtClean="0"/>
              <a:t>Satellite</a:t>
            </a:r>
            <a:endParaRPr lang="el-GR" sz="1800" dirty="0"/>
          </a:p>
          <a:p>
            <a:pPr algn="l">
              <a:spcBef>
                <a:spcPts val="600"/>
              </a:spcBef>
            </a:pPr>
            <a:r>
              <a:rPr lang="el-GR" sz="1800" dirty="0" smtClean="0"/>
              <a:t>Το </a:t>
            </a:r>
            <a:r>
              <a:rPr lang="el-GR" sz="1800" dirty="0"/>
              <a:t>δορυφορικό δίκτυο συνίσταται από το δορυφόρο, τον δορυφορικό σταθμό εδάφους (HUB </a:t>
            </a:r>
            <a:r>
              <a:rPr lang="en-US" sz="1800" dirty="0"/>
              <a:t>Station</a:t>
            </a:r>
            <a:r>
              <a:rPr lang="el-GR" sz="1800" dirty="0"/>
              <a:t>) και τα τερματικά των χρηστών (σταθερών και κινητών), και διατάσσεται σε </a:t>
            </a:r>
            <a:r>
              <a:rPr lang="el-GR" sz="1800" u="sng" dirty="0">
                <a:hlinkClick r:id="rId2"/>
              </a:rPr>
              <a:t>τοπολογία </a:t>
            </a:r>
            <a:r>
              <a:rPr lang="el-GR" sz="1800" u="sng" dirty="0" smtClean="0">
                <a:hlinkClick r:id="rId2"/>
              </a:rPr>
              <a:t>αστέρα</a:t>
            </a:r>
            <a:r>
              <a:rPr lang="el-GR" sz="1800" dirty="0" smtClean="0"/>
              <a:t>.</a:t>
            </a:r>
            <a:endParaRPr lang="el-GR" sz="1800" dirty="0"/>
          </a:p>
          <a:p>
            <a:pPr algn="l">
              <a:spcBef>
                <a:spcPts val="600"/>
              </a:spcBef>
            </a:pPr>
            <a:r>
              <a:rPr lang="el-GR" sz="1800" dirty="0"/>
              <a:t>Για την εξασφάλιση αμφίδρομης επικοινωνίας υφίστανται </a:t>
            </a:r>
            <a:r>
              <a:rPr lang="el-GR" sz="1800" dirty="0" smtClean="0"/>
              <a:t>δύο </a:t>
            </a:r>
            <a:r>
              <a:rPr lang="el-GR" sz="1800" dirty="0"/>
              <a:t>οδεύσεις</a:t>
            </a:r>
            <a:r>
              <a:rPr lang="el-GR" sz="1800" dirty="0" smtClean="0"/>
              <a:t>:</a:t>
            </a:r>
            <a:endParaRPr lang="el-GR" sz="1800" dirty="0"/>
          </a:p>
          <a:p>
            <a:pPr lvl="1" algn="l">
              <a:spcBef>
                <a:spcPts val="600"/>
              </a:spcBef>
            </a:pPr>
            <a:r>
              <a:rPr lang="el-GR" sz="1800" dirty="0"/>
              <a:t>το </a:t>
            </a:r>
            <a:r>
              <a:rPr lang="el-GR" sz="1800" b="1" dirty="0"/>
              <a:t>προωστικό κανάλι</a:t>
            </a:r>
            <a:r>
              <a:rPr lang="el-GR" sz="1800" dirty="0"/>
              <a:t> (</a:t>
            </a:r>
            <a:r>
              <a:rPr lang="en-US" sz="1800" dirty="0"/>
              <a:t>F</a:t>
            </a:r>
            <a:r>
              <a:rPr lang="el-GR" sz="1800" dirty="0" err="1"/>
              <a:t>orward</a:t>
            </a:r>
            <a:r>
              <a:rPr lang="el-GR" sz="1800" dirty="0"/>
              <a:t> </a:t>
            </a:r>
            <a:r>
              <a:rPr lang="en-US" sz="1800" dirty="0"/>
              <a:t>C</a:t>
            </a:r>
            <a:r>
              <a:rPr lang="el-GR" sz="1800" dirty="0" err="1"/>
              <a:t>hannel</a:t>
            </a:r>
            <a:r>
              <a:rPr lang="el-GR" sz="1800" dirty="0"/>
              <a:t>), από τον δορυφορικό σταθμό εδάφους προς το δορυφόρο και στη συνέχεια προς το τερματικό,</a:t>
            </a:r>
          </a:p>
          <a:p>
            <a:pPr lvl="1" algn="l">
              <a:spcBef>
                <a:spcPts val="600"/>
              </a:spcBef>
            </a:pPr>
            <a:r>
              <a:rPr lang="el-GR" sz="1800" dirty="0"/>
              <a:t>το </a:t>
            </a:r>
            <a:r>
              <a:rPr lang="el-GR" sz="1800" b="1" dirty="0"/>
              <a:t>κανάλι επιστροφής</a:t>
            </a:r>
            <a:r>
              <a:rPr lang="el-GR" sz="1800" dirty="0"/>
              <a:t> (</a:t>
            </a:r>
            <a:r>
              <a:rPr lang="en-US" sz="1800" dirty="0"/>
              <a:t>R</a:t>
            </a:r>
            <a:r>
              <a:rPr lang="el-GR" sz="1800" dirty="0" err="1"/>
              <a:t>eturn</a:t>
            </a:r>
            <a:r>
              <a:rPr lang="el-GR" sz="1800" dirty="0"/>
              <a:t> </a:t>
            </a:r>
            <a:r>
              <a:rPr lang="en-US" sz="1800" dirty="0"/>
              <a:t>C</a:t>
            </a:r>
            <a:r>
              <a:rPr lang="el-GR" sz="1800" dirty="0" err="1"/>
              <a:t>hannel</a:t>
            </a:r>
            <a:r>
              <a:rPr lang="el-GR" sz="1800" dirty="0"/>
              <a:t>), από το τερματικό προς το δορυφόρο και ύστερα προς τον δορυφορικό σταθμό εδάφους</a:t>
            </a:r>
            <a:r>
              <a:rPr lang="el-GR" sz="1800" dirty="0" smtClean="0"/>
              <a:t>.</a:t>
            </a:r>
            <a:endParaRPr lang="el-GR" sz="1800" dirty="0"/>
          </a:p>
          <a:p>
            <a:pPr algn="l">
              <a:spcBef>
                <a:spcPts val="600"/>
              </a:spcBef>
            </a:pPr>
            <a:r>
              <a:rPr lang="en-US" sz="1800" dirty="0" err="1"/>
              <a:t>Το</a:t>
            </a:r>
            <a:r>
              <a:rPr lang="en-US" sz="1800" dirty="0"/>
              <a:t> </a:t>
            </a:r>
            <a:r>
              <a:rPr lang="en-US" sz="1800" dirty="0" err="1"/>
              <a:t>σύστημ</a:t>
            </a:r>
            <a:r>
              <a:rPr lang="en-US" sz="1800" dirty="0"/>
              <a:t>α DVB-RCS τυποποιήθηκε το 2000 και περιλαμβάνει το σύστημα δεδομένων DVB/MPEG-2 (στο προωστικό κανάλι) και το πρωτόκολλο πολλαπλής πρόσβασης MF-TDMA (στο κανάλι επιστροφής). </a:t>
            </a:r>
            <a:endParaRPr lang="el-GR" sz="1800" dirty="0" smtClean="0"/>
          </a:p>
          <a:p>
            <a:pPr algn="l">
              <a:spcBef>
                <a:spcPts val="600"/>
              </a:spcBef>
            </a:pPr>
            <a:r>
              <a:rPr lang="en-US" sz="1800" dirty="0" err="1" smtClean="0"/>
              <a:t>Χρησιμο</a:t>
            </a:r>
            <a:r>
              <a:rPr lang="en-US" sz="1800" dirty="0" smtClean="0"/>
              <a:t>ποιεί </a:t>
            </a:r>
            <a:r>
              <a:rPr lang="en-US" sz="1800" dirty="0"/>
              <a:t>την </a:t>
            </a:r>
            <a:r>
              <a:rPr lang="en-US" sz="1800" u="sng" dirty="0">
                <a:hlinkClick r:id="rId3"/>
              </a:rPr>
              <a:t>τεχνολογία Very Small Aperture </a:t>
            </a:r>
            <a:r>
              <a:rPr lang="en-US" sz="1800" u="sng" dirty="0">
                <a:solidFill>
                  <a:srgbClr val="0000FF"/>
                </a:solidFill>
                <a:hlinkClick r:id="rId3"/>
              </a:rPr>
              <a:t>T</a:t>
            </a:r>
            <a:r>
              <a:rPr lang="en-US" sz="1800" u="sng" dirty="0">
                <a:solidFill>
                  <a:srgbClr val="0000FF"/>
                </a:solidFill>
              </a:rPr>
              <a:t>erminal</a:t>
            </a:r>
            <a:r>
              <a:rPr lang="en-US" sz="1800" dirty="0"/>
              <a:t> (VSAT), μια ιδιαίτερη μορφή δορυφορικής επικοινωνίας, η οποία ονομάστηκε έτσι επειδή οι τερματικοί σταθμοί εδάφους χρησιμοποιούν κεραίες μικρών διαστάσεων και χαμηλού κόστους. </a:t>
            </a:r>
            <a:endParaRPr lang="el-GR" sz="1800" dirty="0"/>
          </a:p>
        </p:txBody>
      </p:sp>
    </p:spTree>
    <p:extLst>
      <p:ext uri="{BB962C8B-B14F-4D97-AF65-F5344CB8AC3E}">
        <p14:creationId xmlns:p14="http://schemas.microsoft.com/office/powerpoint/2010/main" val="3757637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altLang="el-GR" b="1" dirty="0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Δορυφορικό δίκτυο </a:t>
            </a:r>
            <a:r>
              <a:rPr lang="en-US" altLang="el-GR" b="1" dirty="0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VSAT</a:t>
            </a:r>
            <a:endParaRPr lang="en-US" altLang="el-GR" b="1" dirty="0" smtClean="0"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</p:txBody>
      </p:sp>
      <p:pic>
        <p:nvPicPr>
          <p:cNvPr id="4" name="Picture 3" descr="C:\Users\User\Dropbox\1_ΤΕΙ_ΔΕ\4_PROJECTS\PARASKEVAS_BOOK\2η_ΠΑΡΑΔΟΣΗ\8536_PARASKEVAS_Source\images\Chapter_3\Image_3.29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556792"/>
            <a:ext cx="7381400" cy="43204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41568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altLang="el-GR" b="1" dirty="0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Τεχνολογίες </a:t>
            </a:r>
            <a:r>
              <a:rPr lang="en-US" altLang="el-GR" b="1" dirty="0" err="1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xDSL</a:t>
            </a:r>
            <a:endParaRPr lang="en-US" altLang="el-GR" b="1" dirty="0" smtClean="0"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</p:txBody>
      </p:sp>
      <p:sp>
        <p:nvSpPr>
          <p:cNvPr id="4099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l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l-GR" sz="1600" u="sng" dirty="0" smtClean="0">
                <a:hlinkClick r:id="rId2"/>
              </a:rPr>
              <a:t>Ψηφιακή </a:t>
            </a:r>
            <a:r>
              <a:rPr lang="el-GR" sz="1600" u="sng" dirty="0">
                <a:hlinkClick r:id="rId2"/>
              </a:rPr>
              <a:t>Συνδρομητική Γραμμή</a:t>
            </a:r>
            <a:r>
              <a:rPr lang="el-GR" sz="1600" dirty="0"/>
              <a:t> (</a:t>
            </a:r>
            <a:r>
              <a:rPr lang="el-GR" sz="1600" dirty="0" err="1"/>
              <a:t>Digital</a:t>
            </a:r>
            <a:r>
              <a:rPr lang="el-GR" sz="1600" dirty="0"/>
              <a:t> </a:t>
            </a:r>
            <a:r>
              <a:rPr lang="el-GR" sz="1600" dirty="0" err="1"/>
              <a:t>Subscriber</a:t>
            </a:r>
            <a:r>
              <a:rPr lang="el-GR" sz="1600" dirty="0"/>
              <a:t> Line / </a:t>
            </a:r>
            <a:r>
              <a:rPr lang="el-GR" sz="1600" dirty="0" err="1" smtClean="0"/>
              <a:t>xDSL</a:t>
            </a:r>
            <a:r>
              <a:rPr lang="el-GR" sz="1600" dirty="0" smtClean="0"/>
              <a:t>): Μια </a:t>
            </a:r>
            <a:r>
              <a:rPr lang="el-GR" sz="1600" dirty="0"/>
              <a:t>οικογένεια ψηφιακών τεχνολογιών ειδικά σχεδιασμένων για τη μεταφορά ψηφιακών δεδομένων σε υψηλό ρυθμό μετάδοσης μέσω των υφιστάμενων τοπικών </a:t>
            </a:r>
            <a:r>
              <a:rPr lang="el-GR" sz="1600" dirty="0" smtClean="0"/>
              <a:t>βρόχων (</a:t>
            </a:r>
            <a:r>
              <a:rPr lang="en-US" sz="1600" dirty="0" smtClean="0"/>
              <a:t>local loop)</a:t>
            </a:r>
            <a:r>
              <a:rPr lang="el-GR" sz="1600" dirty="0" smtClean="0"/>
              <a:t>.</a:t>
            </a:r>
            <a:endParaRPr lang="en-US" sz="1600" dirty="0" smtClean="0"/>
          </a:p>
          <a:p>
            <a:pPr algn="l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l-GR" sz="1600" dirty="0" smtClean="0"/>
              <a:t>Το </a:t>
            </a:r>
            <a:r>
              <a:rPr lang="el-GR" sz="1600" dirty="0"/>
              <a:t>εύρος ζώνης </a:t>
            </a:r>
            <a:r>
              <a:rPr lang="el-GR" sz="1600" dirty="0" smtClean="0"/>
              <a:t>του </a:t>
            </a:r>
            <a:r>
              <a:rPr lang="el-GR" sz="1600" dirty="0"/>
              <a:t>τοπικού βρόχου φτάνει </a:t>
            </a:r>
            <a:r>
              <a:rPr lang="el-GR" sz="1600" dirty="0" smtClean="0"/>
              <a:t>μέχρι </a:t>
            </a:r>
            <a:r>
              <a:rPr lang="el-GR" sz="1600" dirty="0"/>
              <a:t>το 1,1 </a:t>
            </a:r>
            <a:r>
              <a:rPr lang="en-US" sz="1600" dirty="0" smtClean="0"/>
              <a:t>MHz</a:t>
            </a:r>
            <a:r>
              <a:rPr lang="el-GR" sz="1600" dirty="0" smtClean="0"/>
              <a:t> </a:t>
            </a:r>
            <a:r>
              <a:rPr lang="el-GR" sz="1600" dirty="0"/>
              <a:t>ή/και το </a:t>
            </a:r>
            <a:r>
              <a:rPr lang="el-GR" sz="1600" dirty="0" smtClean="0"/>
              <a:t>ξεπερνά </a:t>
            </a:r>
            <a:r>
              <a:rPr lang="el-GR" sz="1600" dirty="0"/>
              <a:t>υπό </a:t>
            </a:r>
            <a:r>
              <a:rPr lang="el-GR" sz="1600" dirty="0" smtClean="0"/>
              <a:t>προϋποθέσεις</a:t>
            </a:r>
            <a:r>
              <a:rPr lang="en-US" sz="1600" dirty="0" smtClean="0"/>
              <a:t> (</a:t>
            </a:r>
            <a:r>
              <a:rPr lang="el-GR" sz="1600" dirty="0" smtClean="0"/>
              <a:t>ποιότητας τοπικού βρόχου). </a:t>
            </a:r>
            <a:r>
              <a:rPr lang="en-US" sz="1600" dirty="0" smtClean="0"/>
              <a:t>To </a:t>
            </a:r>
            <a:r>
              <a:rPr lang="el-GR" sz="1600" dirty="0" smtClean="0"/>
              <a:t>τμήμα </a:t>
            </a:r>
            <a:r>
              <a:rPr lang="el-GR" sz="1600" dirty="0"/>
              <a:t>του φάσματος </a:t>
            </a:r>
            <a:r>
              <a:rPr lang="el-GR" sz="1600" dirty="0" smtClean="0"/>
              <a:t>που </a:t>
            </a:r>
            <a:r>
              <a:rPr lang="el-GR" sz="1600" dirty="0"/>
              <a:t>περισσεύει από την τηλεφωνία μπορεί να αξιοποιηθεί για την αμφίδρομη μεταφορά δεδομένων. </a:t>
            </a:r>
            <a:endParaRPr lang="en-US" sz="1600" dirty="0" smtClean="0"/>
          </a:p>
          <a:p>
            <a:pPr algn="l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l-GR" sz="1600" dirty="0" smtClean="0"/>
              <a:t>Χρησιμοποιούνται εξελιγμένοι </a:t>
            </a:r>
            <a:r>
              <a:rPr lang="el-GR" sz="1600" dirty="0" err="1" smtClean="0"/>
              <a:t>διαποδιαμορφωτές</a:t>
            </a:r>
            <a:r>
              <a:rPr lang="el-GR" sz="1600" dirty="0" smtClean="0"/>
              <a:t> </a:t>
            </a:r>
            <a:r>
              <a:rPr lang="el-GR" sz="1600" dirty="0"/>
              <a:t>(</a:t>
            </a:r>
            <a:r>
              <a:rPr lang="en-US" sz="1600" dirty="0"/>
              <a:t>M</a:t>
            </a:r>
            <a:r>
              <a:rPr lang="el-GR" sz="1600" dirty="0" err="1"/>
              <a:t>odems</a:t>
            </a:r>
            <a:r>
              <a:rPr lang="el-GR" sz="1600" dirty="0"/>
              <a:t>) στα άκρα της γραμμής. </a:t>
            </a:r>
            <a:endParaRPr lang="el-GR" sz="1600" dirty="0" smtClean="0"/>
          </a:p>
          <a:p>
            <a:pPr algn="l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l-GR" sz="1600" dirty="0" smtClean="0"/>
              <a:t>Επειδή ο τοπικός βρόχος </a:t>
            </a:r>
            <a:r>
              <a:rPr lang="el-GR" sz="1600" dirty="0"/>
              <a:t>έχει φτωχά ποιοτικά χαρακτηριστικά φάσματος και υψηλές παραμορφώσεις, οι τεχνολογίες DSL συνδυάζουν </a:t>
            </a:r>
            <a:r>
              <a:rPr lang="el-GR" sz="1600" dirty="0" smtClean="0"/>
              <a:t>εξελιγμένες τεχνικές:</a:t>
            </a:r>
          </a:p>
          <a:p>
            <a:pPr lvl="1" algn="l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l-GR" sz="1600" u="sng" dirty="0" smtClean="0">
                <a:hlinkClick r:id="rId3"/>
              </a:rPr>
              <a:t>πολύπλεξης</a:t>
            </a:r>
            <a:r>
              <a:rPr lang="el-GR" sz="1600" dirty="0" smtClean="0"/>
              <a:t> </a:t>
            </a:r>
            <a:r>
              <a:rPr lang="el-GR" sz="1600" dirty="0"/>
              <a:t>(</a:t>
            </a:r>
            <a:r>
              <a:rPr lang="en-US" sz="1600" dirty="0"/>
              <a:t>Multiplexing</a:t>
            </a:r>
            <a:r>
              <a:rPr lang="el-GR" sz="1600" dirty="0" smtClean="0"/>
              <a:t>)</a:t>
            </a:r>
          </a:p>
          <a:p>
            <a:pPr lvl="1" algn="l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l-GR" sz="1600" u="sng" dirty="0" smtClean="0">
                <a:hlinkClick r:id="rId4"/>
              </a:rPr>
              <a:t>διαμόρφωσης</a:t>
            </a:r>
            <a:r>
              <a:rPr lang="el-GR" sz="1600" dirty="0" smtClean="0"/>
              <a:t> </a:t>
            </a:r>
            <a:r>
              <a:rPr lang="el-GR" sz="1600" dirty="0"/>
              <a:t>(</a:t>
            </a:r>
            <a:r>
              <a:rPr lang="en-US" sz="1600" dirty="0"/>
              <a:t>Modulation</a:t>
            </a:r>
            <a:r>
              <a:rPr lang="el-GR" sz="1600" dirty="0" smtClean="0"/>
              <a:t>)</a:t>
            </a:r>
          </a:p>
          <a:p>
            <a:pPr lvl="1" algn="l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l-GR" sz="1600" u="sng" dirty="0" smtClean="0">
                <a:hlinkClick r:id="rId5"/>
              </a:rPr>
              <a:t>κωδικοποίησης </a:t>
            </a:r>
            <a:r>
              <a:rPr lang="el-GR" sz="1600" u="sng" dirty="0">
                <a:hlinkClick r:id="rId5"/>
              </a:rPr>
              <a:t>καναλιού</a:t>
            </a:r>
            <a:r>
              <a:rPr lang="el-GR" sz="1600" dirty="0"/>
              <a:t> (</a:t>
            </a:r>
            <a:r>
              <a:rPr lang="en-US" sz="1600" dirty="0"/>
              <a:t>Channel Coding</a:t>
            </a:r>
            <a:r>
              <a:rPr lang="el-GR" sz="1600" dirty="0" smtClean="0"/>
              <a:t>)</a:t>
            </a:r>
          </a:p>
          <a:p>
            <a:pPr lvl="1" algn="l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l-GR" sz="1600" u="sng" dirty="0" smtClean="0">
                <a:hlinkClick r:id="rId6"/>
              </a:rPr>
              <a:t>εύρεσης </a:t>
            </a:r>
            <a:r>
              <a:rPr lang="el-GR" sz="1600" u="sng" dirty="0">
                <a:hlinkClick r:id="rId6"/>
              </a:rPr>
              <a:t>και διόρθωσης λαθών</a:t>
            </a:r>
            <a:r>
              <a:rPr lang="el-GR" sz="1600" dirty="0"/>
              <a:t> (</a:t>
            </a:r>
            <a:r>
              <a:rPr lang="en-US" sz="1600" dirty="0"/>
              <a:t>Error Detection and Correction</a:t>
            </a:r>
            <a:r>
              <a:rPr lang="el-GR" sz="1600" dirty="0" smtClean="0"/>
              <a:t>)</a:t>
            </a:r>
            <a:endParaRPr lang="el-GR" sz="1600" dirty="0"/>
          </a:p>
        </p:txBody>
      </p:sp>
    </p:spTree>
    <p:extLst>
      <p:ext uri="{BB962C8B-B14F-4D97-AF65-F5344CB8AC3E}">
        <p14:creationId xmlns:p14="http://schemas.microsoft.com/office/powerpoint/2010/main" val="3101332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altLang="el-GR" dirty="0">
                <a:cs typeface="Cambria Math" pitchFamily="18" charset="0"/>
              </a:rPr>
              <a:t>Δορυφορικό δίκτυο </a:t>
            </a:r>
            <a:r>
              <a:rPr lang="en-US" altLang="el-GR" dirty="0">
                <a:cs typeface="Cambria Math" pitchFamily="18" charset="0"/>
              </a:rPr>
              <a:t>VSAT</a:t>
            </a:r>
            <a:endParaRPr lang="en-US" altLang="el-GR" b="1" dirty="0" smtClean="0"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</p:txBody>
      </p:sp>
      <p:sp>
        <p:nvSpPr>
          <p:cNvPr id="4099" name="2 - Θέση περιεχομένου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00600"/>
          </a:xfrm>
        </p:spPr>
        <p:txBody>
          <a:bodyPr>
            <a:noAutofit/>
          </a:bodyPr>
          <a:lstStyle/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l-GR" sz="1700" dirty="0"/>
              <a:t>Το τερματικό του χρήστη (</a:t>
            </a:r>
            <a:r>
              <a:rPr lang="en-US" sz="1700" dirty="0"/>
              <a:t>VSAT Remote Site</a:t>
            </a:r>
            <a:r>
              <a:rPr lang="el-GR" sz="1700" dirty="0"/>
              <a:t>) αποτελείται από μια εξωτερική μονάδα (</a:t>
            </a:r>
            <a:r>
              <a:rPr lang="en-US" sz="1700" dirty="0"/>
              <a:t>Outdoor Unit</a:t>
            </a:r>
            <a:r>
              <a:rPr lang="el-GR" sz="1700" dirty="0"/>
              <a:t>/ODU) και από μια εσωτερική μονάδα (</a:t>
            </a:r>
            <a:r>
              <a:rPr lang="en-US" sz="1700" dirty="0"/>
              <a:t>Indoor Unit</a:t>
            </a:r>
            <a:r>
              <a:rPr lang="el-GR" sz="1700" dirty="0"/>
              <a:t>/IDU). </a:t>
            </a:r>
            <a:endParaRPr lang="el-GR" sz="1700" dirty="0" smtClean="0"/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l-GR" sz="1700" dirty="0" smtClean="0"/>
              <a:t>Η </a:t>
            </a:r>
            <a:r>
              <a:rPr lang="el-GR" sz="1700" dirty="0"/>
              <a:t>εξωτερική μονάδα αποτελείται από μια παραβολική κεραία, που μπορεί να λειτουργεί στην </a:t>
            </a:r>
            <a:r>
              <a:rPr lang="el-GR" sz="1700" dirty="0" err="1"/>
              <a:t>Ku</a:t>
            </a:r>
            <a:r>
              <a:rPr lang="el-GR" sz="1700" dirty="0"/>
              <a:t> περιοχή (μπάντα) συχνοτήτων. </a:t>
            </a:r>
            <a:endParaRPr lang="el-GR" sz="1700" dirty="0" smtClean="0"/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l-GR" sz="1700" dirty="0" smtClean="0"/>
              <a:t>Η </a:t>
            </a:r>
            <a:r>
              <a:rPr lang="el-GR" sz="1700" dirty="0"/>
              <a:t>διάμετρος της κεραίας εκτείνεται από 0,96 m έως 1,8 m. </a:t>
            </a:r>
            <a:endParaRPr lang="el-GR" sz="1700" dirty="0" smtClean="0"/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l-GR" sz="1700" dirty="0" smtClean="0"/>
              <a:t>Οι </a:t>
            </a:r>
            <a:r>
              <a:rPr lang="el-GR" sz="1700" dirty="0"/>
              <a:t>συχνότητες λήψης βρίσκονται στην μπάντα από 10,95 έως 12,75 </a:t>
            </a:r>
            <a:r>
              <a:rPr lang="el-GR" sz="1700" dirty="0" err="1"/>
              <a:t>GHz</a:t>
            </a:r>
            <a:r>
              <a:rPr lang="el-GR" sz="1700" dirty="0"/>
              <a:t>. </a:t>
            </a:r>
            <a:endParaRPr lang="el-GR" sz="1700" dirty="0" smtClean="0"/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l-GR" sz="1700" dirty="0" smtClean="0"/>
              <a:t>Η </a:t>
            </a:r>
            <a:r>
              <a:rPr lang="el-GR" sz="1700" dirty="0"/>
              <a:t>λήψη πραγματοποιείται με τη χρήση ενός </a:t>
            </a:r>
            <a:r>
              <a:rPr lang="el-GR" sz="1700" u="sng" dirty="0">
                <a:hlinkClick r:id="rId2"/>
              </a:rPr>
              <a:t>L</a:t>
            </a:r>
            <a:r>
              <a:rPr lang="en-US" sz="1700" u="sng" dirty="0">
                <a:hlinkClick r:id="rId2"/>
              </a:rPr>
              <a:t>ow</a:t>
            </a:r>
            <a:r>
              <a:rPr lang="el-GR" sz="1700" u="sng" dirty="0">
                <a:hlinkClick r:id="rId2"/>
              </a:rPr>
              <a:t> N</a:t>
            </a:r>
            <a:r>
              <a:rPr lang="en-US" sz="1700" u="sng" dirty="0" err="1">
                <a:hlinkClick r:id="rId2"/>
              </a:rPr>
              <a:t>oise</a:t>
            </a:r>
            <a:r>
              <a:rPr lang="el-GR" sz="1700" u="sng" dirty="0">
                <a:hlinkClick r:id="rId2"/>
              </a:rPr>
              <a:t> B</a:t>
            </a:r>
            <a:r>
              <a:rPr lang="en-US" sz="1700" u="sng" dirty="0">
                <a:solidFill>
                  <a:srgbClr val="0000FF"/>
                </a:solidFill>
              </a:rPr>
              <a:t>lock</a:t>
            </a:r>
            <a:r>
              <a:rPr lang="en-US" sz="1700" dirty="0"/>
              <a:t> </a:t>
            </a:r>
            <a:r>
              <a:rPr lang="el-GR" sz="1700" dirty="0"/>
              <a:t>(LNB), που λειτουργεί επίσης στην ίδια μπάντα συχνοτήτων. Η μονάδα αυτή διαθέτει διεπαφή L-</a:t>
            </a:r>
            <a:r>
              <a:rPr lang="el-GR" sz="1700" dirty="0" err="1"/>
              <a:t>band</a:t>
            </a:r>
            <a:r>
              <a:rPr lang="el-GR" sz="1700" dirty="0"/>
              <a:t>, η οποία συνδέεται απευθείας στην εσωτερική μονάδα, μέσω ομοαξονικού καλωδίου. </a:t>
            </a:r>
            <a:endParaRPr lang="el-GR" sz="1700" dirty="0" smtClean="0"/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l-GR" sz="1700" dirty="0" smtClean="0"/>
              <a:t>Η </a:t>
            </a:r>
            <a:r>
              <a:rPr lang="el-GR" sz="1700" dirty="0"/>
              <a:t>μετάδοση πραγματοποιείται με τη χρήση ενός High </a:t>
            </a:r>
            <a:r>
              <a:rPr lang="el-GR" sz="1700" dirty="0" err="1"/>
              <a:t>Power</a:t>
            </a:r>
            <a:r>
              <a:rPr lang="el-GR" sz="1700" dirty="0"/>
              <a:t> </a:t>
            </a:r>
            <a:r>
              <a:rPr lang="el-GR" sz="1700" dirty="0" err="1"/>
              <a:t>Block</a:t>
            </a:r>
            <a:r>
              <a:rPr lang="el-GR" sz="1700" dirty="0"/>
              <a:t> </a:t>
            </a:r>
            <a:r>
              <a:rPr lang="el-GR" sz="1700" dirty="0" err="1"/>
              <a:t>Up</a:t>
            </a:r>
            <a:r>
              <a:rPr lang="el-GR" sz="1700" dirty="0"/>
              <a:t> </a:t>
            </a:r>
            <a:r>
              <a:rPr lang="el-GR" sz="1700" dirty="0" err="1"/>
              <a:t>Converter</a:t>
            </a:r>
            <a:r>
              <a:rPr lang="el-GR" sz="1700" dirty="0"/>
              <a:t>, που λειτουργεί επίσης στην </a:t>
            </a:r>
            <a:r>
              <a:rPr lang="el-GR" sz="1700" dirty="0" err="1"/>
              <a:t>Ku</a:t>
            </a:r>
            <a:r>
              <a:rPr lang="el-GR" sz="1700" dirty="0"/>
              <a:t> μπάντα συχνοτήτων. </a:t>
            </a:r>
            <a:endParaRPr lang="el-GR" sz="1700" dirty="0" smtClean="0"/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l-GR" sz="1700" dirty="0" smtClean="0"/>
              <a:t>Στις </a:t>
            </a:r>
            <a:r>
              <a:rPr lang="el-GR" sz="1700" dirty="0"/>
              <a:t>περισσότερες περιπτώσεις χρησιμοποιείται και ένας ενισχυτής ισχύος 2-Watt. </a:t>
            </a:r>
            <a:endParaRPr lang="el-GR" sz="1700" dirty="0" smtClean="0"/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l-GR" sz="1700" dirty="0" smtClean="0"/>
              <a:t>Οι </a:t>
            </a:r>
            <a:r>
              <a:rPr lang="el-GR" sz="1700" dirty="0"/>
              <a:t>συχνότητες μετάδοσης βρίσκονται στην μπάντα 14 έως 14,5 </a:t>
            </a:r>
            <a:r>
              <a:rPr lang="el-GR" sz="1700" dirty="0" err="1"/>
              <a:t>GHz</a:t>
            </a:r>
            <a:r>
              <a:rPr lang="el-GR" sz="1700" dirty="0"/>
              <a:t>. </a:t>
            </a:r>
            <a:endParaRPr lang="el-GR" sz="1700" dirty="0" smtClean="0"/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l-GR" sz="1700" dirty="0" smtClean="0"/>
              <a:t>Παρομοίως </a:t>
            </a:r>
            <a:r>
              <a:rPr lang="el-GR" sz="1700" dirty="0"/>
              <a:t>με τη λήψη, η έξοδος του συστήματος μέσω του ομοαξονικού καλωδίου συνδέεται με την εξωτερική μονάδα.</a:t>
            </a:r>
          </a:p>
        </p:txBody>
      </p:sp>
    </p:spTree>
    <p:extLst>
      <p:ext uri="{BB962C8B-B14F-4D97-AF65-F5344CB8AC3E}">
        <p14:creationId xmlns:p14="http://schemas.microsoft.com/office/powerpoint/2010/main" val="3444634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altLang="el-GR" b="1" dirty="0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Πλεονεκτήματα </a:t>
            </a:r>
            <a:r>
              <a:rPr lang="en-US" altLang="el-GR" b="1" dirty="0" err="1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xDSL</a:t>
            </a:r>
            <a:endParaRPr lang="en-US" altLang="el-GR" b="1" dirty="0" smtClean="0"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</p:txBody>
      </p:sp>
      <p:sp>
        <p:nvSpPr>
          <p:cNvPr id="4099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l">
              <a:spcBef>
                <a:spcPts val="600"/>
              </a:spcBef>
              <a:spcAft>
                <a:spcPts val="600"/>
              </a:spcAft>
            </a:pPr>
            <a:r>
              <a:rPr lang="el-GR" sz="1800" dirty="0" smtClean="0"/>
              <a:t>Υψηλές </a:t>
            </a:r>
            <a:r>
              <a:rPr lang="el-GR" sz="1800" dirty="0"/>
              <a:t>παρεχόμενες ταχύτητες σε σχέση με τις συνδέσεις </a:t>
            </a:r>
            <a:r>
              <a:rPr lang="en-US" sz="1800" u="sng" dirty="0">
                <a:hlinkClick r:id="rId2"/>
              </a:rPr>
              <a:t>Plain Old Telephone </a:t>
            </a:r>
            <a:r>
              <a:rPr lang="en-US" sz="1800" u="sng" dirty="0">
                <a:solidFill>
                  <a:srgbClr val="0000FF"/>
                </a:solidFill>
                <a:hlinkClick r:id="rId2"/>
              </a:rPr>
              <a:t>S</a:t>
            </a:r>
            <a:r>
              <a:rPr lang="en-US" sz="1800" u="sng" dirty="0">
                <a:solidFill>
                  <a:srgbClr val="0000FF"/>
                </a:solidFill>
              </a:rPr>
              <a:t>ervice</a:t>
            </a:r>
            <a:r>
              <a:rPr lang="en-US" sz="1800" u="sng" dirty="0"/>
              <a:t> </a:t>
            </a:r>
            <a:r>
              <a:rPr lang="el-GR" sz="1800" dirty="0"/>
              <a:t>(</a:t>
            </a:r>
            <a:r>
              <a:rPr lang="en-US" sz="1800" dirty="0"/>
              <a:t>POTS</a:t>
            </a:r>
            <a:r>
              <a:rPr lang="el-GR" sz="1800" dirty="0"/>
              <a:t>) και </a:t>
            </a:r>
            <a:r>
              <a:rPr lang="en-US" sz="1800" u="sng" dirty="0">
                <a:hlinkClick r:id="rId3"/>
              </a:rPr>
              <a:t>Integrated Services Digital N</a:t>
            </a:r>
            <a:r>
              <a:rPr lang="en-US" sz="1800" u="sng" dirty="0">
                <a:solidFill>
                  <a:srgbClr val="0000FF"/>
                </a:solidFill>
              </a:rPr>
              <a:t>etwork</a:t>
            </a:r>
            <a:r>
              <a:rPr lang="en-US" sz="1800" dirty="0">
                <a:solidFill>
                  <a:srgbClr val="0000FF"/>
                </a:solidFill>
              </a:rPr>
              <a:t> </a:t>
            </a:r>
            <a:r>
              <a:rPr lang="el-GR" sz="1800" dirty="0"/>
              <a:t>(</a:t>
            </a:r>
            <a:r>
              <a:rPr lang="en-US" sz="1800" dirty="0"/>
              <a:t>ISDN</a:t>
            </a:r>
            <a:r>
              <a:rPr lang="el-GR" sz="1800" dirty="0" smtClean="0"/>
              <a:t>).</a:t>
            </a:r>
            <a:endParaRPr lang="el-GR" sz="1800" dirty="0"/>
          </a:p>
          <a:p>
            <a:pPr lvl="0" algn="l">
              <a:spcBef>
                <a:spcPts val="600"/>
              </a:spcBef>
              <a:spcAft>
                <a:spcPts val="600"/>
              </a:spcAft>
            </a:pPr>
            <a:r>
              <a:rPr lang="el-GR" sz="1800" dirty="0"/>
              <a:t>Υ</a:t>
            </a:r>
            <a:r>
              <a:rPr lang="el-GR" sz="1800" dirty="0" smtClean="0"/>
              <a:t>ποστήριξη </a:t>
            </a:r>
            <a:r>
              <a:rPr lang="el-GR" sz="1800" dirty="0"/>
              <a:t>υπηρεσιών φωνής, βίντεο και δεδομένων (υπό </a:t>
            </a:r>
            <a:r>
              <a:rPr lang="el-GR" sz="1800" dirty="0" smtClean="0"/>
              <a:t>προϋποθέσεις </a:t>
            </a:r>
            <a:r>
              <a:rPr lang="el-GR" sz="1800" dirty="0"/>
              <a:t>μπορεί να παρέχει ταχύτητες μέχρι και 100 </a:t>
            </a:r>
            <a:r>
              <a:rPr lang="el-GR" sz="1800" dirty="0" err="1"/>
              <a:t>Mbps</a:t>
            </a:r>
            <a:r>
              <a:rPr lang="el-GR" sz="1800" dirty="0" smtClean="0"/>
              <a:t>)</a:t>
            </a:r>
            <a:endParaRPr lang="el-GR" sz="1800" dirty="0"/>
          </a:p>
          <a:p>
            <a:pPr lvl="0" algn="l">
              <a:spcBef>
                <a:spcPts val="600"/>
              </a:spcBef>
              <a:spcAft>
                <a:spcPts val="600"/>
              </a:spcAft>
            </a:pPr>
            <a:r>
              <a:rPr lang="el-GR" sz="1800" dirty="0"/>
              <a:t>Φ</a:t>
            </a:r>
            <a:r>
              <a:rPr lang="el-GR" sz="1800" dirty="0" smtClean="0"/>
              <a:t>θηνή </a:t>
            </a:r>
            <a:r>
              <a:rPr lang="el-GR" sz="1800" dirty="0"/>
              <a:t>και σταθερή (</a:t>
            </a:r>
            <a:r>
              <a:rPr lang="en-US" sz="1800" dirty="0"/>
              <a:t>F</a:t>
            </a:r>
            <a:r>
              <a:rPr lang="el-GR" sz="1800" dirty="0" err="1"/>
              <a:t>lat</a:t>
            </a:r>
            <a:r>
              <a:rPr lang="el-GR" sz="1800" dirty="0"/>
              <a:t> </a:t>
            </a:r>
            <a:r>
              <a:rPr lang="en-US" sz="1800" dirty="0"/>
              <a:t>R</a:t>
            </a:r>
            <a:r>
              <a:rPr lang="el-GR" sz="1800" dirty="0" err="1"/>
              <a:t>ate</a:t>
            </a:r>
            <a:r>
              <a:rPr lang="el-GR" sz="1800" dirty="0"/>
              <a:t>) </a:t>
            </a:r>
            <a:r>
              <a:rPr lang="el-GR" sz="1800" dirty="0" smtClean="0"/>
              <a:t>χρέωση</a:t>
            </a:r>
            <a:endParaRPr lang="el-GR" sz="1800" dirty="0"/>
          </a:p>
          <a:p>
            <a:pPr lvl="0" algn="l">
              <a:spcBef>
                <a:spcPts val="600"/>
              </a:spcBef>
              <a:spcAft>
                <a:spcPts val="600"/>
              </a:spcAft>
            </a:pPr>
            <a:r>
              <a:rPr lang="el-GR" sz="1800" dirty="0"/>
              <a:t>Τ</a:t>
            </a:r>
            <a:r>
              <a:rPr lang="el-GR" sz="1800" dirty="0" smtClean="0"/>
              <a:t>αυτόχρονη </a:t>
            </a:r>
            <a:r>
              <a:rPr lang="el-GR" sz="1800" dirty="0"/>
              <a:t>χρήση υπηρεσιών τηλεφωνίας και δεδομένων (διαδικτύου</a:t>
            </a:r>
            <a:r>
              <a:rPr lang="el-GR" sz="1800" dirty="0" smtClean="0"/>
              <a:t>)</a:t>
            </a:r>
            <a:endParaRPr lang="el-GR" sz="1800" dirty="0"/>
          </a:p>
          <a:p>
            <a:pPr lvl="0" algn="l">
              <a:spcBef>
                <a:spcPts val="600"/>
              </a:spcBef>
              <a:spcAft>
                <a:spcPts val="600"/>
              </a:spcAft>
            </a:pPr>
            <a:r>
              <a:rPr lang="el-GR" sz="1800" dirty="0"/>
              <a:t>Ε</a:t>
            </a:r>
            <a:r>
              <a:rPr lang="el-GR" sz="1800" dirty="0" smtClean="0"/>
              <a:t>ύκολο </a:t>
            </a:r>
            <a:r>
              <a:rPr lang="el-GR" sz="1800" dirty="0"/>
              <a:t>μοίρασμα της σύνδεσης σε περισσότερους από έναν </a:t>
            </a:r>
            <a:r>
              <a:rPr lang="el-GR" sz="1800" dirty="0" smtClean="0"/>
              <a:t>υπολογιστές</a:t>
            </a:r>
            <a:endParaRPr lang="el-GR" sz="1800" dirty="0"/>
          </a:p>
          <a:p>
            <a:pPr lvl="0" algn="l">
              <a:spcBef>
                <a:spcPts val="600"/>
              </a:spcBef>
              <a:spcAft>
                <a:spcPts val="600"/>
              </a:spcAft>
            </a:pPr>
            <a:r>
              <a:rPr lang="el-GR" sz="1800" dirty="0"/>
              <a:t>Σ</a:t>
            </a:r>
            <a:r>
              <a:rPr lang="el-GR" sz="1800" dirty="0" smtClean="0"/>
              <a:t>υνεχής </a:t>
            </a:r>
            <a:r>
              <a:rPr lang="el-GR" sz="1800" dirty="0"/>
              <a:t>διαθεσιμότητα (</a:t>
            </a:r>
            <a:r>
              <a:rPr lang="en-US" sz="1800" dirty="0"/>
              <a:t>Always On</a:t>
            </a:r>
            <a:r>
              <a:rPr lang="el-GR" sz="1800" dirty="0"/>
              <a:t>) της σύνδεσης στο </a:t>
            </a:r>
            <a:r>
              <a:rPr lang="el-GR" sz="1800" dirty="0" smtClean="0"/>
              <a:t>διαδίκτυο</a:t>
            </a:r>
            <a:endParaRPr lang="el-GR" sz="1800" dirty="0"/>
          </a:p>
          <a:p>
            <a:pPr lvl="0" algn="l">
              <a:spcBef>
                <a:spcPts val="600"/>
              </a:spcBef>
              <a:spcAft>
                <a:spcPts val="600"/>
              </a:spcAft>
            </a:pPr>
            <a:r>
              <a:rPr lang="el-GR" sz="1800" dirty="0"/>
              <a:t>Υ</a:t>
            </a:r>
            <a:r>
              <a:rPr lang="el-GR" sz="1800" dirty="0" smtClean="0"/>
              <a:t>ψηλή </a:t>
            </a:r>
            <a:r>
              <a:rPr lang="el-GR" sz="1800" dirty="0"/>
              <a:t>επεκτασιμότητα, δηλαδή δυνατότητα υποστήριξης από μικρό έως μεγάλο αριθμό </a:t>
            </a:r>
            <a:r>
              <a:rPr lang="el-GR" sz="1800" dirty="0" smtClean="0"/>
              <a:t>χρηστών.</a:t>
            </a:r>
            <a:endParaRPr lang="el-GR" sz="1800" dirty="0"/>
          </a:p>
          <a:p>
            <a:pPr lvl="0" algn="l">
              <a:spcBef>
                <a:spcPts val="600"/>
              </a:spcBef>
              <a:spcAft>
                <a:spcPts val="600"/>
              </a:spcAft>
            </a:pPr>
            <a:r>
              <a:rPr lang="el-GR" sz="1800" dirty="0"/>
              <a:t>Α</a:t>
            </a:r>
            <a:r>
              <a:rPr lang="el-GR" sz="1800" dirty="0" smtClean="0"/>
              <a:t>ξιόπιστη </a:t>
            </a:r>
            <a:r>
              <a:rPr lang="el-GR" sz="1800" dirty="0"/>
              <a:t>διαχείριση του δικτύου από «άκρο σε άκρο</a:t>
            </a:r>
            <a:r>
              <a:rPr lang="el-GR" sz="1800" dirty="0" smtClean="0"/>
              <a:t>».</a:t>
            </a:r>
            <a:endParaRPr lang="el-GR" sz="1800" dirty="0"/>
          </a:p>
          <a:p>
            <a:pPr lvl="0" algn="l">
              <a:spcBef>
                <a:spcPts val="600"/>
              </a:spcBef>
              <a:spcAft>
                <a:spcPts val="600"/>
              </a:spcAft>
            </a:pPr>
            <a:r>
              <a:rPr lang="el-GR" sz="1800" dirty="0"/>
              <a:t>Υ</a:t>
            </a:r>
            <a:r>
              <a:rPr lang="el-GR" sz="1800" dirty="0" smtClean="0"/>
              <a:t>ποστήριξη </a:t>
            </a:r>
            <a:r>
              <a:rPr lang="el-GR" sz="1800" dirty="0"/>
              <a:t>εφαρμογών πραγματικού χρόνου, όπως οι τηλεδιασκέψεις, ή εφαρμογών υψηλού ρυθμού δεδομένων, όπως τα βίντεο κατ’ απαίτηση</a:t>
            </a:r>
            <a:r>
              <a:rPr lang="el-GR" sz="1800" dirty="0" smtClean="0"/>
              <a:t>.</a:t>
            </a:r>
            <a:endParaRPr lang="el-GR" sz="1800" dirty="0"/>
          </a:p>
        </p:txBody>
      </p:sp>
    </p:spTree>
    <p:extLst>
      <p:ext uri="{BB962C8B-B14F-4D97-AF65-F5344CB8AC3E}">
        <p14:creationId xmlns:p14="http://schemas.microsoft.com/office/powerpoint/2010/main" val="3844422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altLang="el-GR" b="1" dirty="0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Μέλη οικογένειας </a:t>
            </a:r>
            <a:r>
              <a:rPr lang="en-US" altLang="el-GR" b="1" dirty="0" err="1" smtClean="0">
                <a:latin typeface="Cambria Math" pitchFamily="18" charset="0"/>
                <a:ea typeface="Cambria Math" pitchFamily="18" charset="0"/>
                <a:cs typeface="Cambria Math" pitchFamily="18" charset="0"/>
              </a:rPr>
              <a:t>xDSL</a:t>
            </a:r>
            <a:endParaRPr lang="en-US" altLang="el-GR" b="1" dirty="0" smtClean="0"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</p:txBody>
      </p:sp>
      <p:pic>
        <p:nvPicPr>
          <p:cNvPr id="5" name="Picture 4" descr="C:\Users\User\Dropbox\1_ΤΕΙ_ΔΕ\4_PROJECTS\PARASKEVAS_BOOK\2η_ΠΑΡΑΔΟΣΗ\8536_PARASKEVAS_Source\images\Chapter_3\Image_3.12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484784"/>
            <a:ext cx="7272808" cy="43924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99140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Ασύμμετρη </a:t>
            </a:r>
            <a:r>
              <a:rPr lang="el-GR" dirty="0" smtClean="0"/>
              <a:t>DSL</a:t>
            </a:r>
            <a:endParaRPr lang="en-US" altLang="el-GR" b="1" dirty="0" smtClean="0"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</p:txBody>
      </p:sp>
      <p:sp>
        <p:nvSpPr>
          <p:cNvPr id="4099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l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1800" b="1" dirty="0" smtClean="0"/>
              <a:t>ADSL</a:t>
            </a:r>
            <a:r>
              <a:rPr lang="en-US" sz="1800" dirty="0" smtClean="0"/>
              <a:t>: </a:t>
            </a:r>
            <a:r>
              <a:rPr lang="el-GR" sz="1800" dirty="0" smtClean="0"/>
              <a:t>Υποστηρίζει </a:t>
            </a:r>
            <a:r>
              <a:rPr lang="el-GR" sz="1800" dirty="0"/>
              <a:t>ασύμμετρη μετάδοση </a:t>
            </a:r>
            <a:r>
              <a:rPr lang="el-GR" sz="1800" dirty="0" smtClean="0"/>
              <a:t>δεδομένων. Ο ρυθμός </a:t>
            </a:r>
            <a:r>
              <a:rPr lang="el-GR" sz="1800" dirty="0"/>
              <a:t>μετάδοσης προς την κατεύθυνση του χρήστη (</a:t>
            </a:r>
            <a:r>
              <a:rPr lang="en-US" sz="1800" dirty="0"/>
              <a:t>D</a:t>
            </a:r>
            <a:r>
              <a:rPr lang="el-GR" sz="1800" dirty="0" err="1"/>
              <a:t>ownstream</a:t>
            </a:r>
            <a:r>
              <a:rPr lang="el-GR" sz="1800" dirty="0"/>
              <a:t>) είναι μεγαλύτερος από αυτόν προς την αντίθετη </a:t>
            </a:r>
            <a:r>
              <a:rPr lang="el-GR" sz="1800" dirty="0" smtClean="0"/>
              <a:t>κατεύθυνση. </a:t>
            </a:r>
            <a:endParaRPr lang="en-US" sz="1800" dirty="0" smtClean="0"/>
          </a:p>
          <a:p>
            <a:pPr algn="l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l-GR" sz="1800" dirty="0" smtClean="0"/>
              <a:t>Τυπικός ρυθμός μετάδοσης: </a:t>
            </a:r>
            <a:r>
              <a:rPr lang="el-GR" sz="1800" dirty="0"/>
              <a:t>μέχρι </a:t>
            </a:r>
            <a:r>
              <a:rPr lang="el-GR" sz="1800" b="1" dirty="0"/>
              <a:t>8 </a:t>
            </a:r>
            <a:r>
              <a:rPr lang="el-GR" sz="1800" b="1" dirty="0" err="1"/>
              <a:t>Mbps</a:t>
            </a:r>
            <a:r>
              <a:rPr lang="el-GR" sz="1800" b="1" dirty="0"/>
              <a:t> </a:t>
            </a:r>
            <a:r>
              <a:rPr lang="en-US" sz="1800" dirty="0"/>
              <a:t>D</a:t>
            </a:r>
            <a:r>
              <a:rPr lang="el-GR" sz="1800" dirty="0" err="1"/>
              <a:t>ownstream</a:t>
            </a:r>
            <a:r>
              <a:rPr lang="el-GR" sz="1800" dirty="0"/>
              <a:t> και </a:t>
            </a:r>
            <a:r>
              <a:rPr lang="el-GR" sz="1800" b="1" dirty="0"/>
              <a:t>2 </a:t>
            </a:r>
            <a:r>
              <a:rPr lang="el-GR" sz="1800" b="1" dirty="0" err="1"/>
              <a:t>Mbps</a:t>
            </a:r>
            <a:r>
              <a:rPr lang="el-GR" sz="1800" b="1" dirty="0"/>
              <a:t> </a:t>
            </a:r>
            <a:r>
              <a:rPr lang="en-US" sz="1800" dirty="0"/>
              <a:t>U</a:t>
            </a:r>
            <a:r>
              <a:rPr lang="el-GR" sz="1800" dirty="0" err="1"/>
              <a:t>pstream</a:t>
            </a:r>
            <a:r>
              <a:rPr lang="el-GR" sz="1800" dirty="0"/>
              <a:t>, </a:t>
            </a:r>
            <a:r>
              <a:rPr lang="el-GR" sz="1800" dirty="0" smtClean="0"/>
              <a:t>για καλή </a:t>
            </a:r>
            <a:r>
              <a:rPr lang="el-GR" sz="1800" dirty="0"/>
              <a:t>ποιότητα γραμμών και απόσταση μικρότερη των </a:t>
            </a:r>
            <a:r>
              <a:rPr lang="el-GR" sz="1800" b="1" dirty="0"/>
              <a:t>5 </a:t>
            </a:r>
            <a:r>
              <a:rPr lang="en-US" sz="1800" b="1" dirty="0"/>
              <a:t>km</a:t>
            </a:r>
            <a:r>
              <a:rPr lang="el-GR" sz="1800" dirty="0"/>
              <a:t>.</a:t>
            </a:r>
          </a:p>
          <a:p>
            <a:pPr algn="l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l-GR" sz="1800" dirty="0" smtClean="0"/>
              <a:t>Χρησιμοποιεί </a:t>
            </a:r>
            <a:r>
              <a:rPr lang="el-GR" sz="1800" dirty="0"/>
              <a:t>την </a:t>
            </a:r>
            <a:r>
              <a:rPr lang="el-GR" sz="1800" u="sng" dirty="0" smtClean="0">
                <a:hlinkClick r:id="rId2"/>
              </a:rPr>
              <a:t>Πολύπλεξη </a:t>
            </a:r>
            <a:r>
              <a:rPr lang="el-GR" sz="1800" u="sng" dirty="0">
                <a:hlinkClick r:id="rId2"/>
              </a:rPr>
              <a:t>Διαίρεσης Συχνότητας</a:t>
            </a:r>
            <a:r>
              <a:rPr lang="el-GR" sz="1800" dirty="0"/>
              <a:t> (</a:t>
            </a:r>
            <a:r>
              <a:rPr lang="el-GR" sz="1800" dirty="0" err="1"/>
              <a:t>Frequency</a:t>
            </a:r>
            <a:r>
              <a:rPr lang="el-GR" sz="1800" dirty="0"/>
              <a:t> </a:t>
            </a:r>
            <a:r>
              <a:rPr lang="el-GR" sz="1800" dirty="0" err="1"/>
              <a:t>Division</a:t>
            </a:r>
            <a:r>
              <a:rPr lang="el-GR" sz="1800" dirty="0"/>
              <a:t> </a:t>
            </a:r>
            <a:r>
              <a:rPr lang="el-GR" sz="1800" dirty="0" err="1"/>
              <a:t>Multiplexing</a:t>
            </a:r>
            <a:r>
              <a:rPr lang="el-GR" sz="1800" dirty="0"/>
              <a:t> / FDM</a:t>
            </a:r>
            <a:r>
              <a:rPr lang="el-GR" sz="1800" dirty="0" smtClean="0"/>
              <a:t>) και χωρίζει </a:t>
            </a:r>
            <a:r>
              <a:rPr lang="el-GR" sz="1800" dirty="0"/>
              <a:t>το εύρος ζώνης του καλωδίου σε τρία </a:t>
            </a:r>
            <a:r>
              <a:rPr lang="el-GR" sz="1800" dirty="0" smtClean="0"/>
              <a:t>μέρη:</a:t>
            </a:r>
            <a:endParaRPr lang="en-US" sz="1800" dirty="0" smtClean="0"/>
          </a:p>
          <a:p>
            <a:pPr lvl="1" algn="l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l-GR" sz="1800" b="1" dirty="0" smtClean="0"/>
              <a:t>0 </a:t>
            </a:r>
            <a:r>
              <a:rPr lang="en-US" sz="1800" b="1" dirty="0" smtClean="0"/>
              <a:t>- </a:t>
            </a:r>
            <a:r>
              <a:rPr lang="el-GR" sz="1800" b="1" dirty="0" smtClean="0"/>
              <a:t>25 </a:t>
            </a:r>
            <a:r>
              <a:rPr lang="el-GR" sz="1800" b="1" dirty="0" err="1" smtClean="0"/>
              <a:t>KHz</a:t>
            </a:r>
            <a:r>
              <a:rPr lang="el-GR" sz="1800" dirty="0" smtClean="0"/>
              <a:t>: Παραδοσιακές </a:t>
            </a:r>
            <a:r>
              <a:rPr lang="el-GR" sz="1800" dirty="0"/>
              <a:t>υπηρεσίες φωνής. </a:t>
            </a:r>
            <a:endParaRPr lang="el-GR" sz="1800" dirty="0" smtClean="0"/>
          </a:p>
          <a:p>
            <a:pPr lvl="1" algn="l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l-GR" sz="1800" b="1" dirty="0" smtClean="0"/>
              <a:t>25 </a:t>
            </a:r>
            <a:r>
              <a:rPr lang="en-US" sz="1800" b="1" dirty="0" smtClean="0"/>
              <a:t>- </a:t>
            </a:r>
            <a:r>
              <a:rPr lang="el-GR" sz="1800" b="1" dirty="0" smtClean="0"/>
              <a:t>140 </a:t>
            </a:r>
            <a:r>
              <a:rPr lang="el-GR" sz="1800" b="1" dirty="0" err="1" smtClean="0"/>
              <a:t>KHz</a:t>
            </a:r>
            <a:r>
              <a:rPr lang="el-GR" sz="1800" dirty="0" smtClean="0"/>
              <a:t>: Ροή </a:t>
            </a:r>
            <a:r>
              <a:rPr lang="el-GR" sz="1800" dirty="0"/>
              <a:t>δεδομένων από το χρήστη προς το τηλεπικοινωνιακό κέντρο (</a:t>
            </a:r>
            <a:r>
              <a:rPr lang="el-GR" sz="1800" dirty="0" err="1"/>
              <a:t>Upstream</a:t>
            </a:r>
            <a:r>
              <a:rPr lang="el-GR" sz="1800" dirty="0"/>
              <a:t>). </a:t>
            </a:r>
            <a:endParaRPr lang="el-GR" sz="1800" dirty="0" smtClean="0"/>
          </a:p>
          <a:p>
            <a:pPr lvl="1" algn="l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l-GR" sz="1800" b="1" dirty="0" smtClean="0"/>
              <a:t>200 </a:t>
            </a:r>
            <a:r>
              <a:rPr lang="en-US" sz="1800" b="1" dirty="0" smtClean="0"/>
              <a:t>- </a:t>
            </a:r>
            <a:r>
              <a:rPr lang="el-GR" sz="1800" b="1" dirty="0" smtClean="0"/>
              <a:t>1100 </a:t>
            </a:r>
            <a:r>
              <a:rPr lang="el-GR" sz="1800" b="1" dirty="0" err="1" smtClean="0"/>
              <a:t>KHz</a:t>
            </a:r>
            <a:r>
              <a:rPr lang="el-GR" sz="1800" dirty="0" smtClean="0"/>
              <a:t>:  Ροή </a:t>
            </a:r>
            <a:r>
              <a:rPr lang="el-GR" sz="1800" dirty="0"/>
              <a:t>δεδομένων προς το χρήστη (</a:t>
            </a:r>
            <a:r>
              <a:rPr lang="el-GR" sz="1800" dirty="0" err="1"/>
              <a:t>Downstream</a:t>
            </a:r>
            <a:r>
              <a:rPr lang="el-GR" sz="1800" dirty="0"/>
              <a:t>). Οι τιμές μπορούν να μεταβληθούν αν αυτό απαιτηθεί από την εφαρμογή</a:t>
            </a:r>
            <a:r>
              <a:rPr lang="el-GR" sz="1800" dirty="0" smtClean="0"/>
              <a:t>.</a:t>
            </a:r>
            <a:endParaRPr lang="el-GR" sz="1800" dirty="0"/>
          </a:p>
        </p:txBody>
      </p:sp>
    </p:spTree>
    <p:extLst>
      <p:ext uri="{BB962C8B-B14F-4D97-AF65-F5344CB8AC3E}">
        <p14:creationId xmlns:p14="http://schemas.microsoft.com/office/powerpoint/2010/main" val="2401643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Composite</Template>
  <TotalTime>25380</TotalTime>
  <Words>5735</Words>
  <Application>Microsoft Office PowerPoint</Application>
  <PresentationFormat>On-screen Show (4:3)</PresentationFormat>
  <Paragraphs>559</Paragraphs>
  <Slides>60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60</vt:i4>
      </vt:variant>
    </vt:vector>
  </HeadingPairs>
  <TitlesOfParts>
    <vt:vector size="67" baseType="lpstr">
      <vt:lpstr>Arial</vt:lpstr>
      <vt:lpstr>Calibri</vt:lpstr>
      <vt:lpstr>Cambria Math</vt:lpstr>
      <vt:lpstr>Courier New</vt:lpstr>
      <vt:lpstr>Times New Roman</vt:lpstr>
      <vt:lpstr>Wingdings</vt:lpstr>
      <vt:lpstr>Office Theme</vt:lpstr>
      <vt:lpstr>Τηλεπικοινωνιακά Συστήματα ΙΙ</vt:lpstr>
      <vt:lpstr>PowerPoint Presentation</vt:lpstr>
      <vt:lpstr>Τεχνολογίες Ευρυζωνικής Πρόσβασης</vt:lpstr>
      <vt:lpstr>Ενσύρματες Τεχνολογίες</vt:lpstr>
      <vt:lpstr>Κατηγορίες Ενσύρματων Ευρυζωνικών Τεχνολογιών</vt:lpstr>
      <vt:lpstr>Τεχνολογίες xDSL</vt:lpstr>
      <vt:lpstr>Πλεονεκτήματα xDSL</vt:lpstr>
      <vt:lpstr>Μέλη οικογένειας xDSL</vt:lpstr>
      <vt:lpstr>Ασύμμετρη DSL</vt:lpstr>
      <vt:lpstr>ADSL2 και ADSL2+</vt:lpstr>
      <vt:lpstr>Ανάθεση καναλιών σε ADSL, ADSL2 και ADSL2+</vt:lpstr>
      <vt:lpstr>Ρυθμός μετάδοσης δεδομένων ADSL, ADSL2 και ADSL2+</vt:lpstr>
      <vt:lpstr>ASDL2+</vt:lpstr>
      <vt:lpstr>Digital Subscriber Line Access Multiplexer / DSLAM</vt:lpstr>
      <vt:lpstr>Πολύ Υψηλού Ρυθμού DSL  (VDSL)</vt:lpstr>
      <vt:lpstr>VDSL2</vt:lpstr>
      <vt:lpstr>Δικτυακή υποδομή Fiber To The Curb (FTTC)</vt:lpstr>
      <vt:lpstr>Δικτυακή υποδομή Fiber To The Curb (FTTC)</vt:lpstr>
      <vt:lpstr>Συγκριτικά διαγράμματα ρυθμού ανόδου και καθόδου</vt:lpstr>
      <vt:lpstr>Ανάθεση καναλιών σε VDSL2</vt:lpstr>
      <vt:lpstr>Υψηλού Ρυθμού DSL</vt:lpstr>
      <vt:lpstr>Συμμετρική DSL </vt:lpstr>
      <vt:lpstr>Άλλες τεχνολογίες DSL</vt:lpstr>
      <vt:lpstr>Σύγκριση των τεχνολογιών xDSL</vt:lpstr>
      <vt:lpstr>Σύγκριση των τεχνολογιών xDSL</vt:lpstr>
      <vt:lpstr>Πίνακας προτύπων της οικογένειας xDSL</vt:lpstr>
      <vt:lpstr>Δίκτυα Οπτικών Ινών</vt:lpstr>
      <vt:lpstr>Δίκτυα Οπτικών Ινών</vt:lpstr>
      <vt:lpstr>Πολύπλεξη Μήκους Κύματος - WDM</vt:lpstr>
      <vt:lpstr>Πυκνή Πολύπλεξη Μήκους Κύματος - DWDM</vt:lpstr>
      <vt:lpstr>Εναλλακτικές αρχιτεκτονικές οπτικών δικτύων πρόσβασης</vt:lpstr>
      <vt:lpstr>Εναλλακτικές αρχιτεκτονικές οπτικών δικτύων πρόσβασης</vt:lpstr>
      <vt:lpstr>Αρχιτεκτονικές Fiber-To-The-x (FTTx)</vt:lpstr>
      <vt:lpstr>Αρχιτεκτονικές Fiber-To-The-x (FTTx)</vt:lpstr>
      <vt:lpstr>Τυπική αρχιτεκτονική οπτικού δικτύου</vt:lpstr>
      <vt:lpstr>Δίκτυα καλωδιακής τηλεόρασης</vt:lpstr>
      <vt:lpstr>Ηλεκτρικά δίκτυα </vt:lpstr>
      <vt:lpstr>Ασύρματες Τεχνολογίες</vt:lpstr>
      <vt:lpstr>Κατηγορίες Ασύρματων Ευρυζωνικών Τεχνολογιών</vt:lpstr>
      <vt:lpstr>Wi-Fi </vt:lpstr>
      <vt:lpstr>Τυπική τοπολογία WLAN (Wi-Fi) δικτύου</vt:lpstr>
      <vt:lpstr>Wi-Fi </vt:lpstr>
      <vt:lpstr>Πρότυπα Wi-Fi </vt:lpstr>
      <vt:lpstr>Συγκριτικός πίνακας οικογένειας πρωτοκόλλων 802.11</vt:lpstr>
      <vt:lpstr>Fixed Wireless Access</vt:lpstr>
      <vt:lpstr>Fixed Wireless Access</vt:lpstr>
      <vt:lpstr>WiMAX</vt:lpstr>
      <vt:lpstr>Επιδόσεις WiMAX</vt:lpstr>
      <vt:lpstr>Εφαρμογές WiMAX</vt:lpstr>
      <vt:lpstr>Ασύρματη κινητή πρόσβαση 3G/UMTS</vt:lpstr>
      <vt:lpstr>Τυπική αρχιτεκτονική δικτύου UMTS</vt:lpstr>
      <vt:lpstr>Τυπική αρχιτεκτονική δικτύου UMTS</vt:lpstr>
      <vt:lpstr>Long Term Evolution </vt:lpstr>
      <vt:lpstr>Αρχιτεκτονική LTE</vt:lpstr>
      <vt:lpstr>Χαρακτηριστικά LTE</vt:lpstr>
      <vt:lpstr>Τεχνολογίες ασύρματης κινητής πρόσβασης</vt:lpstr>
      <vt:lpstr>Αμφίδρομη δορυφορική πρόσβαση</vt:lpstr>
      <vt:lpstr>Τεχνολογία DVB-RCS</vt:lpstr>
      <vt:lpstr>Δορυφορικό δίκτυο VSAT</vt:lpstr>
      <vt:lpstr>Δορυφορικό δίκτυο VSAT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NTS</dc:creator>
  <cp:lastModifiedBy>Michael Paraskevas</cp:lastModifiedBy>
  <cp:revision>929</cp:revision>
  <dcterms:created xsi:type="dcterms:W3CDTF">2012-03-18T08:27:36Z</dcterms:created>
  <dcterms:modified xsi:type="dcterms:W3CDTF">2017-04-10T21:27:24Z</dcterms:modified>
</cp:coreProperties>
</file>