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501" r:id="rId2"/>
    <p:sldId id="502" r:id="rId3"/>
    <p:sldId id="557" r:id="rId4"/>
    <p:sldId id="558" r:id="rId5"/>
    <p:sldId id="559" r:id="rId6"/>
    <p:sldId id="562" r:id="rId7"/>
    <p:sldId id="560" r:id="rId8"/>
    <p:sldId id="563" r:id="rId9"/>
    <p:sldId id="550" r:id="rId10"/>
    <p:sldId id="551" r:id="rId11"/>
    <p:sldId id="548" r:id="rId12"/>
    <p:sldId id="552" r:id="rId13"/>
    <p:sldId id="553" r:id="rId14"/>
    <p:sldId id="564" r:id="rId15"/>
    <p:sldId id="549" r:id="rId16"/>
    <p:sldId id="536" r:id="rId17"/>
    <p:sldId id="537" r:id="rId18"/>
    <p:sldId id="538" r:id="rId19"/>
    <p:sldId id="554" r:id="rId20"/>
    <p:sldId id="555" r:id="rId21"/>
    <p:sldId id="556" r:id="rId22"/>
    <p:sldId id="539" r:id="rId2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84" d="100"/>
          <a:sy n="84" d="100"/>
        </p:scale>
        <p:origin x="1291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26/3/2017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DB3170B-5E72-4D3B-B2F1-C01D71D147E4}" type="slidenum">
              <a:rPr lang="en-GB"/>
              <a:pPr/>
              <a:t>11</a:t>
            </a:fld>
            <a:endParaRPr lang="en-GB"/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60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DB3170B-5E72-4D3B-B2F1-C01D71D147E4}" type="slidenum">
              <a:rPr lang="en-GB"/>
              <a:pPr/>
              <a:t>12</a:t>
            </a:fld>
            <a:endParaRPr lang="en-GB"/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60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DB3170B-5E72-4D3B-B2F1-C01D71D147E4}" type="slidenum">
              <a:rPr lang="en-GB"/>
              <a:pPr/>
              <a:t>13</a:t>
            </a:fld>
            <a:endParaRPr lang="en-GB"/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60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DB3170B-5E72-4D3B-B2F1-C01D71D147E4}" type="slidenum">
              <a:rPr lang="en-GB"/>
              <a:pPr/>
              <a:t>14</a:t>
            </a:fld>
            <a:endParaRPr lang="en-GB"/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60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980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15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43000" y="68640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6493" tIns="43247" rIns="86493" bIns="43247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098" y="4343704"/>
            <a:ext cx="5482828" cy="411389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hannel_capacit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hannon%E2%80%93Hartley_theore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hyperlink" Target="http://en.wikipedia.org/wiki/Additive_white_Gaussian_noise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ipolar_encoding" TargetMode="External"/><Relationship Id="rId2" Type="http://schemas.openxmlformats.org/officeDocument/2006/relationships/hyperlink" Target="http://en.wikipedia.org/wiki/Unipolar_encodin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foivos\Dropbox\&#932;&#917;&#921;&#924;&#917;&#931;\1_&#924;&#913;&#920;&#919;&#924;&#913;&#932;&#913;\4_&#932;&#919;&#923;&#917;&#928;&#921;&#922;&#927;&#921;&#925;&#937;&#925;&#921;&#913;&#922;&#913;_&#931;&#933;&#931;&#932;&#919;&#924;&#913;&#932;&#913;_&#921;&#921;\5_Digital_Communcations_Bateman\PAGES\CH2\ch2figs\sec3\bindata1.ht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en.wikipedia.org/wiki/Low-pass_filter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gif"/><Relationship Id="rId4" Type="http://schemas.openxmlformats.org/officeDocument/2006/relationships/hyperlink" Target="file:///C:\Users\foivos\Dropbox\&#932;&#917;&#921;&#924;&#917;&#931;\1_&#924;&#913;&#920;&#919;&#924;&#913;&#932;&#913;\4_&#932;&#919;&#923;&#917;&#928;&#921;&#922;&#927;&#921;&#925;&#937;&#925;&#921;&#913;&#922;&#913;_&#931;&#933;&#931;&#932;&#919;&#924;&#913;&#932;&#913;_&#921;&#921;\5_Digital_Communcations_Bateman\PAGES\CH2\ch2figs\sec4\minbwdth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399135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/>
              <a:t>Διάλεξη </a:t>
            </a:r>
            <a:r>
              <a:rPr lang="en-US" sz="2800" b="1" dirty="0" smtClean="0"/>
              <a:t>1</a:t>
            </a:r>
            <a:r>
              <a:rPr lang="el-GR" sz="2800" b="1" dirty="0" smtClean="0"/>
              <a:t>:</a:t>
            </a:r>
            <a:r>
              <a:rPr lang="en-US" sz="2800" b="1" dirty="0" smtClean="0"/>
              <a:t> </a:t>
            </a:r>
            <a:r>
              <a:rPr lang="el-GR" sz="2800" b="1" dirty="0" smtClean="0"/>
              <a:t>Χωρητικότητα Καναλιών</a:t>
            </a:r>
            <a:br>
              <a:rPr lang="el-GR" sz="2800" b="1" dirty="0" smtClean="0"/>
            </a:br>
            <a:r>
              <a:rPr lang="el-GR" sz="2800" b="1" dirty="0" smtClean="0"/>
              <a:t>Το θεώρημα </a:t>
            </a:r>
            <a:r>
              <a:rPr lang="en-US" sz="2800" b="1" dirty="0" smtClean="0"/>
              <a:t>Shannon - Hartley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Υπολογισμός Χωρητικότητας Καναλιού </a:t>
            </a:r>
            <a:r>
              <a:rPr lang="el-GR" dirty="0" smtClean="0"/>
              <a:t>(2/2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363272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Έστω ότι το κανάλι έχει εύρος ζώνης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</a:rPr>
                      <m:t>Β</m:t>
                    </m:r>
                    <m:r>
                      <a:rPr lang="el-GR" sz="1800" b="0" i="0" dirty="0" smtClean="0">
                        <a:latin typeface="Cambria Math"/>
                      </a:rPr>
                      <m:t>=</m:t>
                    </m:r>
                    <m:r>
                      <a:rPr lang="en-US" sz="1800" i="1" dirty="0">
                        <a:latin typeface="Cambria Math"/>
                      </a:rPr>
                      <m:t>0,5 </m:t>
                    </m:r>
                    <m:r>
                      <a:rPr lang="en-US" sz="1800" i="1" dirty="0">
                        <a:latin typeface="Cambria Math"/>
                      </a:rPr>
                      <m:t>𝑥</m:t>
                    </m:r>
                    <m:f>
                      <m:f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800" i="1" dirty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800" dirty="0"/>
                  <a:t> (</a:t>
                </a:r>
                <a:r>
                  <a:rPr lang="en-US" sz="1800" dirty="0"/>
                  <a:t>Hz</a:t>
                </a:r>
                <a:r>
                  <a:rPr lang="en-US" sz="1800" dirty="0" smtClean="0"/>
                  <a:t>) </a:t>
                </a:r>
                <a:r>
                  <a:rPr lang="el-GR" sz="1800" dirty="0" smtClean="0"/>
                  <a:t>αρκετό </a:t>
                </a:r>
                <a:r>
                  <a:rPr lang="el-GR" sz="1800" b="1" dirty="0" smtClean="0"/>
                  <a:t>μόλις</a:t>
                </a:r>
                <a:r>
                  <a:rPr lang="el-GR" sz="1800" dirty="0" smtClean="0"/>
                  <a:t> ώστε να περάσει </a:t>
                </a:r>
                <a:r>
                  <a:rPr lang="el-GR" sz="1800" b="1" dirty="0" smtClean="0"/>
                  <a:t>η θεμελιώδης συχνότητα </a:t>
                </a:r>
                <a:r>
                  <a:rPr lang="el-GR" sz="1800" dirty="0" smtClean="0"/>
                  <a:t>του τετραγωνικού κύματος.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Ο δέκτης μπορεί να </a:t>
                </a:r>
                <a:r>
                  <a:rPr lang="el-GR" sz="1800" b="1" dirty="0" smtClean="0"/>
                  <a:t>ανακτήσει</a:t>
                </a:r>
                <a:r>
                  <a:rPr lang="el-GR" sz="1800" dirty="0" smtClean="0"/>
                  <a:t> </a:t>
                </a:r>
                <a:r>
                  <a:rPr lang="el-GR" sz="1800" b="1" dirty="0" smtClean="0"/>
                  <a:t>επιτυχώς </a:t>
                </a:r>
                <a:r>
                  <a:rPr lang="el-GR" sz="1800" dirty="0" smtClean="0"/>
                  <a:t>τα σύμβολα, εφόσον: (α) διατηρούμε σταθερά επίπεδα τάσης στο σύστημα και (β) </a:t>
                </a:r>
                <a:r>
                  <a:rPr lang="el-GR" sz="1800" dirty="0" err="1" smtClean="0"/>
                  <a:t>δειγματοληπτούμε</a:t>
                </a:r>
                <a:r>
                  <a:rPr lang="el-GR" sz="1800" dirty="0" smtClean="0"/>
                  <a:t> το ανιχνευόμενο σήμα στις σωστές χρονικές στιγμές κατά τη διάρκεια της περιόδου του συμβόλου.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Το τετραγωνικό σήμα αντιστοιχεί στο μέγιστο δυνατό ρυθμό 8-δικής </a:t>
                </a:r>
                <a:r>
                  <a:rPr lang="el-GR" sz="1800" dirty="0" err="1" smtClean="0"/>
                  <a:t>σηματοδο</a:t>
                </a:r>
                <a:r>
                  <a:rPr lang="el-GR" sz="1800" dirty="0" smtClean="0"/>
                  <a:t>-</a:t>
                </a:r>
                <a:r>
                  <a:rPr lang="el-GR" sz="1800" dirty="0" err="1" smtClean="0"/>
                  <a:t>σίας</a:t>
                </a:r>
                <a:r>
                  <a:rPr lang="el-GR" sz="1800" dirty="0" smtClean="0"/>
                  <a:t> και επομένως απαιτεί το μεγαλύτερο δυνατό εύρος ζώνης. Άρα οποιαδήποτε άλλη μορφή του σήματος θα απαιτεί εύρος ζώνης (Β) μικρότερο από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0,5 </m:t>
                    </m:r>
                    <m:r>
                      <a:rPr lang="en-US" sz="1800" i="1" dirty="0">
                        <a:latin typeface="Cambria Math"/>
                      </a:rPr>
                      <m:t>𝑥</m:t>
                    </m:r>
                    <m:f>
                      <m:f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800" i="1" dirty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800" dirty="0"/>
                  <a:t> (</a:t>
                </a:r>
                <a:r>
                  <a:rPr lang="en-US" sz="1800" dirty="0"/>
                  <a:t>Hz</a:t>
                </a:r>
                <a:r>
                  <a:rPr lang="en-US" sz="1800" dirty="0" smtClean="0"/>
                  <a:t>)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Αν όμως ισχύει </a:t>
                </a:r>
                <a14:m>
                  <m:oMath xmlns:m="http://schemas.openxmlformats.org/officeDocument/2006/math">
                    <m:r>
                      <a:rPr lang="el-GR" sz="1800" b="1" i="1" dirty="0">
                        <a:latin typeface="Cambria Math"/>
                      </a:rPr>
                      <m:t>𝚩</m:t>
                    </m:r>
                    <m:r>
                      <a:rPr lang="el-GR" sz="1800" b="1" i="0" dirty="0" smtClean="0">
                        <a:latin typeface="Cambria Math"/>
                      </a:rPr>
                      <m:t>≤</m:t>
                    </m:r>
                    <m:r>
                      <a:rPr lang="en-US" sz="1800" b="1" i="1" dirty="0">
                        <a:latin typeface="Cambria Math"/>
                      </a:rPr>
                      <m:t>𝟎</m:t>
                    </m:r>
                    <m:r>
                      <a:rPr lang="en-US" sz="1800" b="1" i="1" dirty="0">
                        <a:latin typeface="Cambria Math"/>
                      </a:rPr>
                      <m:t>,</m:t>
                    </m:r>
                    <m:r>
                      <a:rPr lang="en-US" sz="1800" b="1" i="1" dirty="0">
                        <a:latin typeface="Cambria Math"/>
                      </a:rPr>
                      <m:t>𝟓</m:t>
                    </m:r>
                    <m:r>
                      <a:rPr lang="en-US" sz="1800" b="1" i="1" dirty="0">
                        <a:latin typeface="Cambria Math"/>
                      </a:rPr>
                      <m:t> </m:t>
                    </m:r>
                    <m:r>
                      <a:rPr lang="en-US" sz="1800" b="1" i="1" dirty="0">
                        <a:latin typeface="Cambria Math"/>
                      </a:rPr>
                      <m:t>𝒙</m:t>
                    </m:r>
                    <m:f>
                      <m:fPr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1" i="1" dirty="0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18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 dirty="0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800" b="1" i="1" dirty="0"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800" b="1" dirty="0"/>
                  <a:t> </a:t>
                </a:r>
                <a:r>
                  <a:rPr lang="el-GR" sz="1800" dirty="0" smtClean="0"/>
                  <a:t>, τότε σε κάποιες χρονικές στιγμές θα </a:t>
                </a:r>
                <a:r>
                  <a:rPr lang="el-GR" sz="1800" b="1" dirty="0" smtClean="0"/>
                  <a:t>διακόπτεται η διέλευση του σήματος </a:t>
                </a:r>
                <a:r>
                  <a:rPr lang="el-GR" sz="1800" dirty="0" smtClean="0"/>
                  <a:t>από το κανάλι.</a:t>
                </a:r>
                <a:r>
                  <a:rPr lang="en-US" sz="1800" dirty="0" smtClean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363272" cy="5472608"/>
              </a:xfrm>
              <a:blipFill rotWithShape="1">
                <a:blip r:embed="rId2"/>
                <a:stretch>
                  <a:fillRect l="-583" b="-144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5122" name="Picture 2" descr="C:\Users\foivos\Dropbox\ΤΕΙΜΕΣ\1_ΜΑΘΗΜΑΤΑ\4_ΤΗΛΕΠΙΚΟΙΝΩΝΙΑΚΑ_ΣΥΣΤΗΜΑΤΑ_ΙΙ\5_Digital_Communcations_Bateman\PAGES\CH2\ch2figs\sec4\limit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748" y="2119883"/>
            <a:ext cx="476250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59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dirty="0" err="1"/>
              <a:t>Χωρητικότητ</a:t>
            </a:r>
            <a:r>
              <a:rPr lang="en-GB" sz="3200" b="1" dirty="0"/>
              <a:t>α </a:t>
            </a:r>
            <a:r>
              <a:rPr lang="el-GR" sz="3200" b="1" dirty="0" smtClean="0"/>
              <a:t>Καναλιού </a:t>
            </a:r>
            <a:r>
              <a:rPr lang="en-GB" sz="3200" b="1" dirty="0" smtClean="0"/>
              <a:t>(1/</a:t>
            </a:r>
            <a:r>
              <a:rPr lang="el-GR" sz="3200" b="1" dirty="0" smtClean="0"/>
              <a:t>4</a:t>
            </a:r>
            <a:r>
              <a:rPr lang="en-GB" sz="3200" b="1" dirty="0" smtClean="0"/>
              <a:t>)</a:t>
            </a:r>
            <a:endParaRPr lang="en-GB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94" name="Rectangle 2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457200" y="1268760"/>
                <a:ext cx="8229600" cy="5143139"/>
              </a:xfrm>
              <a:ln/>
            </p:spPr>
            <p:txBody>
              <a:bodyPr lIns="0" tIns="0" rIns="0" bIns="0">
                <a:spAutoFit/>
              </a:bodyPr>
              <a:lstStyle/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 smtClean="0"/>
                  <a:t>Το ελάχιστο εύρος ζώνης που απαιτείται για εκπομπή απαλλαγμένη από σφάλματα σε ένα κανάλι βασικής ζώνης, είναι</a:t>
                </a:r>
                <a14:m>
                  <m:oMath xmlns:m="http://schemas.openxmlformats.org/officeDocument/2006/math">
                    <m:r>
                      <a:rPr lang="el-GR" sz="1800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1" i="1" dirty="0">
                            <a:latin typeface="Cambria Math"/>
                          </a:rPr>
                          <m:t>𝜝</m:t>
                        </m:r>
                      </m:e>
                      <m:sub>
                        <m:r>
                          <a:rPr lang="el-GR" sz="1800" b="1" dirty="0">
                            <a:latin typeface="Cambria Math"/>
                          </a:rPr>
                          <m:t>𝚳𝚰𝚴</m:t>
                        </m:r>
                      </m:sub>
                    </m:sSub>
                    <m:r>
                      <a:rPr lang="el-GR" sz="1800" b="1" dirty="0">
                        <a:latin typeface="Cambria Math"/>
                      </a:rPr>
                      <m:t>=</m:t>
                    </m:r>
                    <m:r>
                      <a:rPr lang="en-US" sz="1800" b="1" i="1" dirty="0">
                        <a:latin typeface="Cambria Math"/>
                      </a:rPr>
                      <m:t>𝟎</m:t>
                    </m:r>
                    <m:r>
                      <a:rPr lang="en-US" sz="1800" b="1" i="1" dirty="0">
                        <a:latin typeface="Cambria Math"/>
                      </a:rPr>
                      <m:t>,</m:t>
                    </m:r>
                    <m:r>
                      <a:rPr lang="en-US" sz="1800" b="1" i="1" dirty="0">
                        <a:latin typeface="Cambria Math"/>
                      </a:rPr>
                      <m:t>𝟓</m:t>
                    </m:r>
                    <m:r>
                      <a:rPr lang="en-US" sz="1800" b="1" i="1" dirty="0">
                        <a:latin typeface="Cambria Math"/>
                      </a:rPr>
                      <m:t> </m:t>
                    </m:r>
                    <m:r>
                      <a:rPr lang="en-US" sz="1800" b="1" i="1" dirty="0">
                        <a:latin typeface="Cambria Math"/>
                      </a:rPr>
                      <m:t>𝒙</m:t>
                    </m:r>
                    <m:f>
                      <m:fPr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1" i="1" dirty="0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18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 dirty="0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800" b="1" i="1" dirty="0"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800" dirty="0"/>
                  <a:t> </a:t>
                </a:r>
                <a:r>
                  <a:rPr lang="en-US" sz="18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1" i="1" dirty="0"/>
                        </m:ctrlPr>
                      </m:fPr>
                      <m:num>
                        <m:r>
                          <a:rPr lang="en-US" sz="1800" b="1" i="1" dirty="0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1800" b="1" i="1" dirty="0"/>
                            </m:ctrlPr>
                          </m:sSubPr>
                          <m:e>
                            <m:r>
                              <a:rPr lang="en-US" sz="1800" b="1" i="1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800" b="1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b="1" i="1" dirty="0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800" b="1" i="1" dirty="0">
                                <a:latin typeface="Cambria Math"/>
                              </a:rPr>
                              <m:t>𝒔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(</a:t>
                </a:r>
                <a:r>
                  <a:rPr lang="en-US" sz="1800" dirty="0"/>
                  <a:t>Hz)</a:t>
                </a:r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dirty="0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sz="1800" b="1" i="1" dirty="0">
                            <a:latin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l-GR" sz="1800" dirty="0"/>
                  <a:t> είναι η περίοδος των </a:t>
                </a:r>
                <a:r>
                  <a:rPr lang="el-GR" sz="1800" dirty="0" smtClean="0"/>
                  <a:t>συμβόλων.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endParaRPr lang="el-GR" sz="1800" b="1" dirty="0" smtClean="0">
                  <a:hlinkClick r:id="rId3"/>
                </a:endParaRPr>
              </a:p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b="1" dirty="0" smtClean="0">
                    <a:hlinkClick r:id="rId3"/>
                  </a:rPr>
                  <a:t>Χωρητικότητα καναλιού </a:t>
                </a:r>
                <a:r>
                  <a:rPr lang="en-US" sz="1800" b="1" dirty="0"/>
                  <a:t>(C - Channel </a:t>
                </a:r>
                <a:r>
                  <a:rPr lang="en-GB" sz="1800" b="1" dirty="0"/>
                  <a:t>Capacity</a:t>
                </a:r>
                <a:r>
                  <a:rPr lang="en-US" sz="1800" b="1" dirty="0" smtClean="0"/>
                  <a:t>)</a:t>
                </a:r>
                <a:r>
                  <a:rPr lang="el-GR" sz="1800" dirty="0" smtClean="0"/>
                  <a:t>είναι </a:t>
                </a:r>
                <a:r>
                  <a:rPr lang="en-GB" sz="1800" b="1" dirty="0" err="1" smtClean="0"/>
                  <a:t>μέγιστο</a:t>
                </a:r>
                <a:r>
                  <a:rPr lang="el-GR" sz="1800" b="1" dirty="0"/>
                  <a:t>ς</a:t>
                </a:r>
                <a:r>
                  <a:rPr lang="en-GB" sz="1800" b="1" dirty="0" smtClean="0"/>
                  <a:t> </a:t>
                </a:r>
                <a:r>
                  <a:rPr lang="en-GB" sz="1800" b="1" dirty="0" err="1" smtClean="0"/>
                  <a:t>ρυθμό</a:t>
                </a:r>
                <a:r>
                  <a:rPr lang="el-GR" sz="1800" b="1" dirty="0" smtClean="0"/>
                  <a:t>ς</a:t>
                </a:r>
                <a:r>
                  <a:rPr lang="en-US" sz="1800" dirty="0" smtClean="0"/>
                  <a:t>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800" dirty="0"/>
                      <m:t>Maximum</m:t>
                    </m:r>
                    <m:r>
                      <m:rPr>
                        <m:nor/>
                      </m:rPr>
                      <a:rPr lang="en-US" sz="1800" dirty="0"/>
                      <m:t> </m:t>
                    </m:r>
                    <m:r>
                      <m:rPr>
                        <m:nor/>
                      </m:rPr>
                      <a:rPr lang="en-US" sz="1800" dirty="0"/>
                      <m:t>Data</m:t>
                    </m:r>
                    <m:r>
                      <m:rPr>
                        <m:nor/>
                      </m:rPr>
                      <a:rPr lang="en-US" sz="1800" dirty="0"/>
                      <m:t> </m:t>
                    </m:r>
                    <m:r>
                      <m:rPr>
                        <m:nor/>
                      </m:rPr>
                      <a:rPr lang="en-US" sz="1800" dirty="0"/>
                      <m:t>Rate</m:t>
                    </m:r>
                  </m:oMath>
                </a14:m>
                <a:r>
                  <a:rPr lang="en-GB" sz="1800" dirty="0" smtClean="0"/>
                  <a:t>) </a:t>
                </a:r>
                <a:r>
                  <a:rPr lang="el-GR" sz="1800" dirty="0" smtClean="0"/>
                  <a:t>με τον </a:t>
                </a:r>
                <a:r>
                  <a:rPr lang="en-GB" sz="1800" dirty="0" smtClean="0"/>
                  <a:t>οπ</a:t>
                </a:r>
                <a:r>
                  <a:rPr lang="en-GB" sz="1800" dirty="0" err="1" smtClean="0"/>
                  <a:t>οίο</a:t>
                </a:r>
                <a:r>
                  <a:rPr lang="el-GR" sz="1800" dirty="0"/>
                  <a:t> ένα </a:t>
                </a:r>
                <a:r>
                  <a:rPr lang="el-GR" sz="1800" dirty="0" smtClean="0"/>
                  <a:t>κανάλι </a:t>
                </a:r>
                <a:r>
                  <a:rPr lang="en-GB" sz="1800" dirty="0"/>
                  <a:t>μπ</a:t>
                </a:r>
                <a:r>
                  <a:rPr lang="en-GB" sz="1800" dirty="0" err="1"/>
                  <a:t>ορεί</a:t>
                </a:r>
                <a:r>
                  <a:rPr lang="en-GB" sz="1800" dirty="0"/>
                  <a:t> να </a:t>
                </a:r>
                <a:r>
                  <a:rPr lang="en-GB" sz="1800" dirty="0" err="1"/>
                  <a:t>μετ</a:t>
                </a:r>
                <a:r>
                  <a:rPr lang="en-GB" sz="1800" dirty="0"/>
                  <a:t>αφέρει δεδομένα </a:t>
                </a:r>
                <a:r>
                  <a:rPr lang="el-GR" sz="1800" dirty="0" smtClean="0"/>
                  <a:t>και </a:t>
                </a:r>
                <a:r>
                  <a:rPr lang="en-GB" sz="1800" dirty="0" smtClean="0"/>
                  <a:t>π</a:t>
                </a:r>
                <a:r>
                  <a:rPr lang="en-GB" sz="1800" dirty="0" err="1" smtClean="0"/>
                  <a:t>ροσδιορίζετ</a:t>
                </a:r>
                <a:r>
                  <a:rPr lang="en-GB" sz="1800" dirty="0" smtClean="0"/>
                  <a:t>αι </a:t>
                </a:r>
                <a:r>
                  <a:rPr lang="en-GB" sz="1800" dirty="0"/>
                  <a:t>από τα φυσικά χαρακτηριστικά του </a:t>
                </a:r>
                <a:r>
                  <a:rPr lang="el-GR" sz="1800" dirty="0" smtClean="0"/>
                  <a:t>καναλιού</a:t>
                </a:r>
                <a:r>
                  <a:rPr lang="en-GB" sz="1800" dirty="0" smtClean="0"/>
                  <a:t>. </a:t>
                </a: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n-GB" sz="1800" dirty="0" smtClean="0"/>
                  <a:t> </a:t>
                </a:r>
                <a:endParaRPr lang="en-GB" sz="1800" dirty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 smtClean="0"/>
                  <a:t>Επειδή ο μέγιστος ρυθμός αποστολής συμβόλων μέσα από ένα κανάλι είναι 2Β </a:t>
                </a:r>
                <a:r>
                  <a:rPr lang="en-US" sz="1800" dirty="0" smtClean="0"/>
                  <a:t>symbols/s</a:t>
                </a:r>
                <a:r>
                  <a:rPr lang="el-GR" sz="1800" dirty="0" smtClean="0"/>
                  <a:t>  και  επειδή κάθε σύμβολο μεταφέρει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i="0" dirty="0" smtClean="0">
                            <a:latin typeface="Cambria Math"/>
                          </a:rPr>
                          <m:t>log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𝑀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𝑏𝑖𝑡𝑠</m:t>
                    </m:r>
                  </m:oMath>
                </a14:m>
                <a:r>
                  <a:rPr lang="el-GR" sz="1800" dirty="0" smtClean="0"/>
                  <a:t>, προκύπτει το </a:t>
                </a:r>
                <a:r>
                  <a:rPr lang="el-GR" sz="1800" b="1" dirty="0" smtClean="0"/>
                  <a:t>Θεώρημα </a:t>
                </a:r>
                <a:r>
                  <a:rPr lang="en-GB" sz="1800" b="1" dirty="0" err="1" smtClean="0"/>
                  <a:t>Nyquist</a:t>
                </a:r>
                <a:r>
                  <a:rPr lang="el-GR" sz="1800" dirty="0" smtClean="0"/>
                  <a:t>, δηλ.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ότι ο </a:t>
                </a:r>
                <a:r>
                  <a:rPr lang="el-GR" sz="1800" b="1" dirty="0" smtClean="0"/>
                  <a:t>θεωρητικά μέγιστος </a:t>
                </a:r>
                <a:r>
                  <a:rPr lang="el-GR" sz="1800" dirty="0" smtClean="0"/>
                  <a:t>ρυθμός μετάδοσης (για </a:t>
                </a:r>
                <a:r>
                  <a:rPr lang="el-GR" sz="1800" b="1" dirty="0" smtClean="0"/>
                  <a:t>ιδανικές</a:t>
                </a:r>
                <a:r>
                  <a:rPr lang="el-GR" sz="1800" dirty="0" smtClean="0"/>
                  <a:t> συνθήκες = απουσία θορύβου), είναι:</a:t>
                </a:r>
              </a:p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𝑪</m:t>
                      </m:r>
                      <m:r>
                        <a:rPr lang="en-US" sz="18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=2 </m:t>
                      </m:r>
                      <m:r>
                        <a:rPr lang="en-US" sz="18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𝑩</m:t>
                      </m:r>
                      <m:func>
                        <m:funcPr>
                          <m:ctrlP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fName>
                        <m:e>
                          <m: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𝑴</m:t>
                          </m:r>
                        </m:e>
                      </m:func>
                      <m:r>
                        <a:rPr lang="en-US" sz="1800" b="1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    </m:t>
                      </m:r>
                      <m:r>
                        <a:rPr lang="en-US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𝑏𝑖𝑡𝑠</m:t>
                      </m:r>
                      <m:r>
                        <a:rPr lang="en-US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s</m:t>
                      </m:r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 smtClean="0"/>
                  <a:t>όπ</a:t>
                </a:r>
                <a:r>
                  <a:rPr lang="el-GR" sz="1800" dirty="0" smtClean="0"/>
                  <a:t>ου </a:t>
                </a:r>
                <a:r>
                  <a:rPr lang="en-GB" sz="1800" b="1" dirty="0" smtClean="0"/>
                  <a:t>M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είναι το πλήθος των </a:t>
                </a:r>
                <a:r>
                  <a:rPr lang="en-GB" sz="1800" dirty="0" smtClean="0"/>
                  <a:t>επ</a:t>
                </a:r>
                <a:r>
                  <a:rPr lang="el-GR" sz="1800" dirty="0" err="1" smtClean="0"/>
                  <a:t>ιπέδων</a:t>
                </a:r>
                <a:r>
                  <a:rPr lang="el-GR" sz="1800" dirty="0" smtClean="0"/>
                  <a:t> (καταστάσεων) της μετάδοσης</a:t>
                </a:r>
                <a:r>
                  <a:rPr lang="en-GB" sz="1800" b="1" dirty="0" smtClean="0"/>
                  <a:t> </a:t>
                </a:r>
                <a:r>
                  <a:rPr lang="en-GB" sz="1800" dirty="0" smtClean="0"/>
                  <a:t>(</a:t>
                </a:r>
                <a:r>
                  <a:rPr lang="en-GB" sz="1800" dirty="0"/>
                  <a:t>π.χ. </a:t>
                </a:r>
                <a:r>
                  <a:rPr lang="en-GB" sz="1800" dirty="0" err="1"/>
                  <a:t>γι</a:t>
                </a:r>
                <a:r>
                  <a:rPr lang="en-GB" sz="1800" dirty="0"/>
                  <a:t>α δ</a:t>
                </a:r>
                <a:r>
                  <a:rPr lang="el-GR" sz="1800" dirty="0"/>
                  <a:t>υ</a:t>
                </a:r>
                <a:r>
                  <a:rPr lang="en-GB" sz="1800" dirty="0"/>
                  <a:t>α</a:t>
                </a:r>
                <a:r>
                  <a:rPr lang="en-GB" sz="1800" dirty="0" err="1"/>
                  <a:t>δική</a:t>
                </a:r>
                <a:r>
                  <a:rPr lang="en-GB" sz="1800" dirty="0"/>
                  <a:t> </a:t>
                </a:r>
                <a:r>
                  <a:rPr lang="en-GB" sz="1800" dirty="0" err="1"/>
                  <a:t>μετάδοση</a:t>
                </a:r>
                <a:r>
                  <a:rPr lang="en-GB" sz="18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Μ</m:t>
                    </m:r>
                    <m:r>
                      <a:rPr lang="el-GR" sz="1800" i="0" dirty="0" smtClean="0">
                        <a:latin typeface="Cambria Math"/>
                      </a:rPr>
                      <m:t>=2</m:t>
                    </m:r>
                  </m:oMath>
                </a14:m>
                <a:r>
                  <a:rPr lang="en-GB" sz="1800" dirty="0" smtClean="0"/>
                  <a:t>)</a:t>
                </a:r>
                <a:r>
                  <a:rPr lang="el-GR" sz="1800" dirty="0" smtClean="0"/>
                  <a:t>.</a:t>
                </a:r>
                <a:endParaRPr lang="en-GB" sz="1800" dirty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endParaRPr lang="en-US" sz="1800" b="1" dirty="0"/>
              </a:p>
            </p:txBody>
          </p:sp>
        </mc:Choice>
        <mc:Fallback>
          <p:sp>
            <p:nvSpPr>
              <p:cNvPr id="8194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457200" y="1268760"/>
                <a:ext cx="8229600" cy="5143139"/>
              </a:xfrm>
              <a:blipFill>
                <a:blip r:embed="rId4"/>
                <a:stretch>
                  <a:fillRect l="-1704" t="-1659" r="-1926"/>
                </a:stretch>
              </a:blipFill>
              <a:ln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91352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dirty="0"/>
              <a:t>Χωρητικότητα </a:t>
            </a:r>
            <a:r>
              <a:rPr lang="el-GR" sz="3200" b="1" dirty="0"/>
              <a:t>Καναλιού </a:t>
            </a:r>
            <a:r>
              <a:rPr lang="en-GB" sz="3200" b="1" dirty="0" smtClean="0"/>
              <a:t>(2/</a:t>
            </a:r>
            <a:r>
              <a:rPr lang="el-GR" sz="3200" b="1" dirty="0"/>
              <a:t>4</a:t>
            </a:r>
            <a:r>
              <a:rPr lang="en-GB" sz="3200" b="1" dirty="0"/>
              <a:t>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94" name="Rectangle 2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457200" y="1268760"/>
                <a:ext cx="8229600" cy="2323713"/>
              </a:xfrm>
              <a:ln/>
            </p:spPr>
            <p:txBody>
              <a:bodyPr lIns="0" tIns="0" rIns="0" bIns="0">
                <a:spAutoFit/>
              </a:bodyPr>
              <a:lstStyle/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n-GB" sz="1800" b="1" u="sng" dirty="0" smtClean="0"/>
                  <a:t>Πα</a:t>
                </a:r>
                <a:r>
                  <a:rPr lang="en-GB" sz="1800" b="1" u="sng" dirty="0" err="1" smtClean="0"/>
                  <a:t>ράδειγμ</a:t>
                </a:r>
                <a:r>
                  <a:rPr lang="en-GB" sz="1800" b="1" u="sng" dirty="0" smtClean="0"/>
                  <a:t>α</a:t>
                </a:r>
                <a:r>
                  <a:rPr lang="en-GB" sz="1800" b="1" dirty="0"/>
                  <a:t>: 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Για κ</a:t>
                </a:r>
                <a:r>
                  <a:rPr lang="en-GB" sz="1800" dirty="0"/>
                  <a:t>α</a:t>
                </a:r>
                <a:r>
                  <a:rPr lang="en-GB" sz="1800" dirty="0" err="1"/>
                  <a:t>νάλι</a:t>
                </a:r>
                <a:r>
                  <a:rPr lang="en-GB" sz="1800" dirty="0"/>
                  <a:t> </a:t>
                </a:r>
                <a:r>
                  <a:rPr lang="el-GR" sz="1800" dirty="0" smtClean="0"/>
                  <a:t>με </a:t>
                </a:r>
                <a:r>
                  <a:rPr lang="en-GB" sz="1800" dirty="0" err="1" smtClean="0"/>
                  <a:t>εύρος</a:t>
                </a:r>
                <a:r>
                  <a:rPr lang="en-GB" sz="1800" dirty="0" smtClean="0"/>
                  <a:t> </a:t>
                </a:r>
                <a:r>
                  <a:rPr lang="en-GB" sz="1800" dirty="0" err="1"/>
                  <a:t>ζώνης</a:t>
                </a:r>
                <a:r>
                  <a:rPr lang="en-GB" sz="1800" dirty="0"/>
                  <a:t> </a:t>
                </a:r>
                <a:r>
                  <a:rPr lang="en-GB" sz="1800" b="1" dirty="0"/>
                  <a:t>B</a:t>
                </a:r>
                <a:r>
                  <a:rPr lang="el-GR" sz="1800" b="1" dirty="0"/>
                  <a:t> = </a:t>
                </a:r>
                <a:r>
                  <a:rPr lang="en-GB" sz="1800" b="1" dirty="0" smtClean="0"/>
                  <a:t>10</a:t>
                </a:r>
                <a:r>
                  <a:rPr lang="el-GR" sz="1800" b="1" dirty="0" smtClean="0"/>
                  <a:t> </a:t>
                </a:r>
                <a:r>
                  <a:rPr lang="en-GB" sz="1800" b="1" dirty="0" smtClean="0"/>
                  <a:t>KHz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και μετάδοση:</a:t>
                </a:r>
              </a:p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endParaRPr lang="el-GR" sz="1800" dirty="0" smtClean="0"/>
              </a:p>
              <a:p>
                <a:pPr>
                  <a:spcBef>
                    <a:spcPts val="600"/>
                  </a:spcBef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 err="1" smtClean="0"/>
                  <a:t>Δυ</a:t>
                </a:r>
                <a:r>
                  <a:rPr lang="en-GB" sz="1800" dirty="0" smtClean="0"/>
                  <a:t>α</a:t>
                </a:r>
                <a:r>
                  <a:rPr lang="en-GB" sz="1800" dirty="0" err="1" smtClean="0"/>
                  <a:t>δική</a:t>
                </a:r>
                <a:r>
                  <a:rPr lang="en-GB" sz="1800" dirty="0" smtClean="0"/>
                  <a:t> </a:t>
                </a:r>
                <a:r>
                  <a:rPr lang="el-GR" sz="1800" dirty="0" smtClean="0"/>
                  <a:t>(</a:t>
                </a:r>
                <a:r>
                  <a:rPr lang="en-US" sz="1800" b="1" dirty="0"/>
                  <a:t>M</a:t>
                </a:r>
                <a:r>
                  <a:rPr lang="en-US" sz="1800" b="1" dirty="0" smtClean="0"/>
                  <a:t> = 2</a:t>
                </a:r>
                <a:r>
                  <a:rPr lang="el-GR" sz="1800" dirty="0" smtClean="0"/>
                  <a:t>):</a:t>
                </a:r>
                <a:r>
                  <a:rPr lang="el-GR" sz="1800" b="1" dirty="0"/>
                  <a:t>	</a:t>
                </a:r>
                <a:r>
                  <a:rPr lang="el-GR" sz="1800" b="1" dirty="0" smtClean="0"/>
                  <a:t>	</a:t>
                </a:r>
                <a:r>
                  <a:rPr lang="el-GR" sz="1800" b="1" dirty="0" smtClean="0"/>
                  <a:t>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800" b="0" i="0" dirty="0" smtClean="0"/>
                      <m:t>C</m:t>
                    </m:r>
                    <m:r>
                      <m:rPr>
                        <m:nor/>
                      </m:rPr>
                      <a:rPr lang="en-US" sz="1800" b="0" i="0" dirty="0" smtClean="0"/>
                      <m:t> = 2</m:t>
                    </m:r>
                    <m:r>
                      <a:rPr lang="en-US" sz="1800" b="0" i="1" dirty="0">
                        <a:latin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</a:rPr>
                      <m:t> 10.000</m:t>
                    </m:r>
                    <m:r>
                      <a:rPr lang="en-US" sz="1800" b="0" i="1">
                        <a:latin typeface="Cambria Math"/>
                      </a:rPr>
                      <m:t> </m:t>
                    </m:r>
                    <m:r>
                      <a:rPr lang="en-US" sz="1800" b="0" i="1">
                        <a:latin typeface="Cambria Math"/>
                      </a:rPr>
                      <m:t>𝑙𝑜</m:t>
                    </m:r>
                    <m:sSub>
                      <m:sSubPr>
                        <m:ctrlPr>
                          <a:rPr lang="en-US" sz="1800" i="1"/>
                        </m:ctrlPr>
                      </m:sSubPr>
                      <m:e>
                        <m:r>
                          <a:rPr lang="en-US" sz="1800" b="0" i="1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sz="18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2=20.000</m:t>
                    </m:r>
                  </m:oMath>
                </a14:m>
                <a:r>
                  <a:rPr lang="en-US" sz="1800" dirty="0" smtClean="0"/>
                  <a:t> bits/sec</a:t>
                </a:r>
                <a:endParaRPr lang="el-GR" sz="1800" dirty="0"/>
              </a:p>
              <a:p>
                <a:pPr>
                  <a:spcBef>
                    <a:spcPts val="600"/>
                  </a:spcBef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 smtClean="0"/>
                  <a:t>Τετρα</a:t>
                </a:r>
                <a:r>
                  <a:rPr lang="en-GB" sz="1800" dirty="0" err="1" smtClean="0"/>
                  <a:t>δική</a:t>
                </a:r>
                <a:r>
                  <a:rPr lang="en-GB" sz="1800" dirty="0" smtClean="0"/>
                  <a:t> </a:t>
                </a:r>
                <a:r>
                  <a:rPr lang="el-GR" sz="1800" dirty="0" smtClean="0"/>
                  <a:t>(</a:t>
                </a:r>
                <a:r>
                  <a:rPr lang="en-US" sz="1800" b="1" dirty="0"/>
                  <a:t>M</a:t>
                </a:r>
                <a:r>
                  <a:rPr lang="en-US" sz="1800" b="1" dirty="0" smtClean="0"/>
                  <a:t> </a:t>
                </a:r>
                <a:r>
                  <a:rPr lang="en-US" sz="1800" b="1" dirty="0"/>
                  <a:t>= </a:t>
                </a:r>
                <a:r>
                  <a:rPr lang="el-GR" sz="1800" b="1" dirty="0" smtClean="0"/>
                  <a:t>4</a:t>
                </a:r>
                <a:r>
                  <a:rPr lang="el-GR" sz="1800" dirty="0" smtClean="0"/>
                  <a:t>):</a:t>
                </a:r>
                <a:r>
                  <a:rPr lang="el-GR" sz="1800" b="1" dirty="0" smtClean="0"/>
                  <a:t> 	</a:t>
                </a:r>
                <a:r>
                  <a:rPr lang="en-US" sz="1800" b="1" dirty="0" smtClean="0"/>
                  <a:t>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800" b="0" i="0" dirty="0" smtClean="0"/>
                      <m:t>C</m:t>
                    </m:r>
                    <m:r>
                      <m:rPr>
                        <m:nor/>
                      </m:rPr>
                      <a:rPr lang="en-US" sz="1800" b="0" i="0" dirty="0" smtClean="0"/>
                      <m:t> = 2</m:t>
                    </m:r>
                    <m:r>
                      <a:rPr lang="en-US" sz="1800" i="1" dirty="0">
                        <a:latin typeface="Cambria Math"/>
                      </a:rPr>
                      <m:t>  10.000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𝑙𝑜</m:t>
                    </m:r>
                    <m:sSub>
                      <m:sSubPr>
                        <m:ctrlPr>
                          <a:rPr lang="en-US" sz="1800" i="1"/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4</m:t>
                    </m:r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4</m:t>
                    </m:r>
                    <m:r>
                      <a:rPr lang="en-US" sz="1800" i="1">
                        <a:latin typeface="Cambria Math"/>
                      </a:rPr>
                      <m:t>0.000</m:t>
                    </m:r>
                  </m:oMath>
                </a14:m>
                <a:r>
                  <a:rPr lang="en-US" sz="1800" dirty="0"/>
                  <a:t> </a:t>
                </a:r>
                <a:r>
                  <a:rPr lang="en-US" sz="1800" dirty="0" smtClean="0"/>
                  <a:t>bits/sec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 smtClean="0"/>
                  <a:t>Παρατηρούμε ότι η αύξηση των επιπέδων μετάδοσης </a:t>
                </a:r>
                <a:r>
                  <a:rPr lang="en-US" sz="1800" dirty="0" smtClean="0"/>
                  <a:t>(M) </a:t>
                </a:r>
                <a:r>
                  <a:rPr lang="el-GR" sz="1800" dirty="0" smtClean="0"/>
                  <a:t>βελτιώνει τον ρυθμό μετάδοσης.</a:t>
                </a:r>
                <a:endParaRPr lang="en-GB" sz="1800" dirty="0"/>
              </a:p>
            </p:txBody>
          </p:sp>
        </mc:Choice>
        <mc:Fallback>
          <p:sp>
            <p:nvSpPr>
              <p:cNvPr id="8194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457200" y="1268760"/>
                <a:ext cx="8229600" cy="2323713"/>
              </a:xfrm>
              <a:blipFill>
                <a:blip r:embed="rId3"/>
                <a:stretch>
                  <a:fillRect l="-1704" t="-3675" b="-5249"/>
                </a:stretch>
              </a:blipFill>
              <a:ln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712349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dirty="0"/>
              <a:t>Χωρητικότητα </a:t>
            </a:r>
            <a:r>
              <a:rPr lang="el-GR" sz="3200" b="1" dirty="0"/>
              <a:t>Καναλιού </a:t>
            </a:r>
            <a:r>
              <a:rPr lang="en-GB" sz="3200" b="1" dirty="0" smtClean="0"/>
              <a:t>(3/</a:t>
            </a:r>
            <a:r>
              <a:rPr lang="el-GR" sz="3200" b="1" dirty="0"/>
              <a:t>4</a:t>
            </a:r>
            <a:r>
              <a:rPr lang="en-GB" sz="3200" b="1" dirty="0"/>
              <a:t>)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760"/>
            <a:ext cx="5122912" cy="4293483"/>
          </a:xfrm>
          <a:ln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 smtClean="0"/>
              <a:t>Κρίσιμοι παράγοντες </a:t>
            </a:r>
            <a:r>
              <a:rPr lang="el-GR" sz="1800" dirty="0"/>
              <a:t>για τον </a:t>
            </a:r>
            <a:r>
              <a:rPr lang="el-GR" sz="1800" dirty="0" smtClean="0"/>
              <a:t>προσδιορισμό</a:t>
            </a:r>
            <a:r>
              <a:rPr lang="en-US" sz="1800" dirty="0" smtClean="0"/>
              <a:t> </a:t>
            </a:r>
            <a:r>
              <a:rPr lang="el-GR" sz="1800" dirty="0" smtClean="0"/>
              <a:t>του πλήθους καταστάσεων </a:t>
            </a:r>
            <a:r>
              <a:rPr lang="el-GR" sz="1800" b="1" dirty="0" smtClean="0"/>
              <a:t>Μ</a:t>
            </a:r>
            <a:r>
              <a:rPr lang="el-GR" sz="1800" dirty="0" smtClean="0"/>
              <a:t> για </a:t>
            </a:r>
            <a:r>
              <a:rPr lang="el-GR" sz="1800" dirty="0"/>
              <a:t>επικοινωνία απαλλαγμένη από </a:t>
            </a:r>
            <a:r>
              <a:rPr lang="el-GR" sz="1800" dirty="0" smtClean="0"/>
              <a:t>σφάλματα:</a:t>
            </a:r>
            <a:endParaRPr lang="en-US" sz="1800" dirty="0" smtClean="0"/>
          </a:p>
          <a:p>
            <a:pPr>
              <a:spcBef>
                <a:spcPts val="1200"/>
              </a:spcBef>
              <a:spcAft>
                <a:spcPts val="600"/>
              </a:spcAft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 smtClean="0"/>
              <a:t>Ο </a:t>
            </a:r>
            <a:r>
              <a:rPr lang="el-GR" sz="1800" b="1" dirty="0" smtClean="0"/>
              <a:t>λόγος της ισχύος του σήματος προς την ισχύ του θορύβου </a:t>
            </a:r>
            <a:r>
              <a:rPr lang="en-US" sz="1800" dirty="0" smtClean="0"/>
              <a:t>(Signal to </a:t>
            </a:r>
            <a:r>
              <a:rPr lang="en-US" sz="1800" dirty="0" smtClean="0"/>
              <a:t>Noise </a:t>
            </a:r>
            <a:r>
              <a:rPr lang="en-US" sz="1800" dirty="0" smtClean="0"/>
              <a:t>Ratio, S/N </a:t>
            </a:r>
            <a:r>
              <a:rPr lang="el-GR" sz="1800" dirty="0" smtClean="0"/>
              <a:t>ή</a:t>
            </a:r>
            <a:r>
              <a:rPr lang="en-US" sz="1800" dirty="0" smtClean="0"/>
              <a:t> SNR)</a:t>
            </a:r>
            <a:r>
              <a:rPr lang="el-GR" sz="1800" dirty="0" smtClean="0"/>
              <a:t>, επειδή η </a:t>
            </a:r>
            <a:r>
              <a:rPr lang="el-GR" sz="1800" dirty="0"/>
              <a:t>ικανότητα του δέκτη να διακρίνει </a:t>
            </a:r>
            <a:r>
              <a:rPr lang="el-GR" sz="1800" dirty="0" smtClean="0"/>
              <a:t>τα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σύμβολα </a:t>
            </a:r>
            <a:r>
              <a:rPr lang="el-GR" sz="1800" dirty="0"/>
              <a:t>μεταξύ </a:t>
            </a:r>
            <a:r>
              <a:rPr lang="el-GR" sz="1800" dirty="0" smtClean="0"/>
              <a:t>τους επηρεάζεται από την ύπαρξη </a:t>
            </a:r>
            <a:r>
              <a:rPr lang="el-GR" sz="1800" dirty="0"/>
              <a:t>παραμορφώσεων </a:t>
            </a:r>
            <a:r>
              <a:rPr lang="el-GR" sz="1800" dirty="0" smtClean="0"/>
              <a:t>(</a:t>
            </a:r>
            <a:r>
              <a:rPr lang="el-GR" sz="1800" dirty="0"/>
              <a:t>θόρυβος, παρεμβολές, κλπ</a:t>
            </a:r>
            <a:r>
              <a:rPr lang="el-GR" sz="1800" dirty="0" smtClean="0"/>
              <a:t>).</a:t>
            </a:r>
            <a:endParaRPr lang="en-US" sz="1800" dirty="0" smtClean="0"/>
          </a:p>
          <a:p>
            <a:pPr>
              <a:spcBef>
                <a:spcPts val="1200"/>
              </a:spcBef>
              <a:spcAft>
                <a:spcPts val="600"/>
              </a:spcAft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 smtClean="0"/>
              <a:t>Η </a:t>
            </a:r>
            <a:r>
              <a:rPr lang="el-GR" sz="1800" b="1" dirty="0" smtClean="0"/>
              <a:t>διάρκεια κάθε συμβόλου</a:t>
            </a:r>
            <a:r>
              <a:rPr lang="el-GR" sz="1800" dirty="0" smtClean="0"/>
              <a:t>, επειδή τα μακρά σύμβολα δίνουν </a:t>
            </a:r>
            <a:r>
              <a:rPr lang="el-GR" sz="1800" dirty="0" smtClean="0"/>
              <a:t>περισσότερο </a:t>
            </a:r>
            <a:r>
              <a:rPr lang="el-GR" sz="1800" dirty="0" smtClean="0"/>
              <a:t>χρόνο στο δέκτη  να μετριάσει την επίδραση του θορύβου.</a:t>
            </a:r>
            <a:endParaRPr lang="en-US" sz="1800" dirty="0" smtClean="0"/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1800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6146" name="Picture 2" descr="C:\Users\foivos\Dropbox\ΤΕΙΜΕΣ\1_ΜΑΘΗΜΑΤΑ\4_ΤΗΛΕΠΙΚΟΙΝΩΝΙΑΚΑ_ΣΥΣΤΗΜΑΤΑ_ΙΙ\5_Digital_Communcations_Bateman\PAGES\CH2\ch2figs\sec4\averag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518" y="2060848"/>
            <a:ext cx="235128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8534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sz="3200" b="1" dirty="0" smtClean="0"/>
              <a:t>Θεώρημα </a:t>
            </a:r>
            <a:r>
              <a:rPr lang="en-US" sz="3200" b="1" dirty="0" smtClean="0"/>
              <a:t>Shannon - Hartley</a:t>
            </a:r>
            <a:endParaRPr lang="en-GB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94" name="Rectangle 2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457200" y="1268760"/>
                <a:ext cx="8229600" cy="4355038"/>
              </a:xfrm>
              <a:ln/>
            </p:spPr>
            <p:txBody>
              <a:bodyPr lIns="0" tIns="0" rIns="0" bIns="0">
                <a:sp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b="1" dirty="0" smtClean="0"/>
                  <a:t>Θεώρημα </a:t>
                </a:r>
                <a:r>
                  <a:rPr lang="en-GB" sz="1800" b="1" dirty="0" smtClean="0">
                    <a:hlinkClick r:id="rId3"/>
                  </a:rPr>
                  <a:t>Shannon</a:t>
                </a:r>
                <a:r>
                  <a:rPr lang="el-GR" sz="1800" b="1" dirty="0" smtClean="0">
                    <a:hlinkClick r:id="rId3"/>
                  </a:rPr>
                  <a:t> - </a:t>
                </a:r>
                <a:r>
                  <a:rPr lang="en-US" sz="1800" b="1" dirty="0" smtClean="0">
                    <a:hlinkClick r:id="rId3"/>
                  </a:rPr>
                  <a:t>Hartley</a:t>
                </a:r>
                <a:r>
                  <a:rPr lang="el-GR" sz="1800" b="1" dirty="0" smtClean="0"/>
                  <a:t> </a:t>
                </a:r>
                <a:r>
                  <a:rPr lang="el-GR" sz="1800" dirty="0"/>
                  <a:t>[ισχύει για ενθόρυβα κανάλια]</a:t>
                </a:r>
                <a:r>
                  <a:rPr lang="en-US" sz="1800" dirty="0" smtClean="0"/>
                  <a:t>:</a:t>
                </a:r>
                <a:endParaRPr lang="en-US" sz="1800" b="1" i="0" dirty="0" smtClean="0"/>
              </a:p>
              <a:p>
                <a:pPr marL="0" indent="0" algn="ctr">
                  <a:lnSpc>
                    <a:spcPct val="150000"/>
                  </a:lnSpc>
                  <a:spcBef>
                    <a:spcPts val="12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800" b="1" i="0" dirty="0" smtClean="0"/>
                      <m:t>C</m:t>
                    </m:r>
                    <m:r>
                      <m:rPr>
                        <m:nor/>
                      </m:rPr>
                      <a:rPr lang="en-US" sz="1800" b="1" dirty="0"/>
                      <m:t>= </m:t>
                    </m:r>
                    <m:r>
                      <a:rPr lang="en-US" sz="1800" b="1" i="1" dirty="0">
                        <a:latin typeface="Cambria Math"/>
                      </a:rPr>
                      <m:t>𝑩</m:t>
                    </m:r>
                    <m:r>
                      <a:rPr lang="en-US" sz="1800" b="1" i="1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𝒍𝒐</m:t>
                    </m:r>
                    <m:sSub>
                      <m:sSubPr>
                        <m:ctrlPr>
                          <a:rPr lang="en-US" sz="1800" b="1" i="1"/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𝒈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(</m:t>
                    </m:r>
                    <m:r>
                      <a:rPr lang="el-GR" sz="1800" b="1" i="1">
                        <a:latin typeface="Cambria Math"/>
                      </a:rPr>
                      <m:t>𝟏</m:t>
                    </m:r>
                    <m:r>
                      <a:rPr lang="el-GR" sz="1800" b="1" i="1">
                        <a:latin typeface="Cambria Math"/>
                      </a:rPr>
                      <m:t>+</m:t>
                    </m:r>
                    <m:r>
                      <a:rPr lang="en-US" sz="1800" b="1" i="1">
                        <a:latin typeface="Cambria Math"/>
                      </a:rPr>
                      <m:t>𝑺𝑵</m:t>
                    </m:r>
                    <m:r>
                      <a:rPr lang="en-US" sz="1800" b="1" i="1" smtClean="0">
                        <a:latin typeface="Cambria Math"/>
                      </a:rPr>
                      <m:t>𝑹</m:t>
                    </m:r>
                    <m:r>
                      <a:rPr lang="en-US" sz="1800" b="1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b="1" dirty="0" smtClean="0"/>
                  <a:t>   </a:t>
                </a:r>
                <a:r>
                  <a:rPr lang="en-US" sz="1800" dirty="0" smtClean="0"/>
                  <a:t>bits/s</a:t>
                </a:r>
              </a:p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 smtClean="0"/>
                  <a:t>Το θεώρημα </a:t>
                </a:r>
                <a:r>
                  <a:rPr lang="en-US" sz="1800" dirty="0" smtClean="0"/>
                  <a:t>Shannon – Hartley </a:t>
                </a:r>
                <a:r>
                  <a:rPr lang="el-GR" sz="1800" dirty="0" smtClean="0"/>
                  <a:t>δίνει ένα </a:t>
                </a:r>
                <a:r>
                  <a:rPr lang="el-GR" sz="1800" b="1" dirty="0" smtClean="0"/>
                  <a:t>θεωρητικό άνω όριο της χωρητικότητας, παρουσία θορύβου </a:t>
                </a:r>
                <a:r>
                  <a:rPr lang="el-GR" sz="1800" dirty="0" smtClean="0"/>
                  <a:t>και δηλώνει ότι: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 smtClean="0"/>
                  <a:t>Αν ο ρυθμός μεταφοράς πληροφορίας είναι μικρότερος από το όριο χωρητικότητας </a:t>
                </a:r>
                <a:r>
                  <a:rPr lang="en-US" sz="1800" dirty="0" smtClean="0"/>
                  <a:t>(C), </a:t>
                </a:r>
                <a:r>
                  <a:rPr lang="el-GR" sz="1800" dirty="0" smtClean="0"/>
                  <a:t>τότε είναι δυνατή η μετάδοση </a:t>
                </a:r>
                <a:r>
                  <a:rPr lang="el-GR" sz="1800" b="1" dirty="0" smtClean="0"/>
                  <a:t>χωρίς σφάλματα</a:t>
                </a:r>
                <a:r>
                  <a:rPr lang="el-GR" sz="1800" dirty="0" smtClean="0"/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ο ρυθμός μεταφοράς πληροφορίας είναι </a:t>
                </a:r>
                <a:r>
                  <a:rPr lang="el-GR" sz="1800" dirty="0" smtClean="0"/>
                  <a:t>μεγαλύτερος από </a:t>
                </a:r>
                <a:r>
                  <a:rPr lang="el-GR" sz="1800" dirty="0"/>
                  <a:t>το </a:t>
                </a:r>
                <a:r>
                  <a:rPr lang="en-US" sz="1800" dirty="0" smtClean="0"/>
                  <a:t>C, </a:t>
                </a:r>
                <a:r>
                  <a:rPr lang="el-GR" sz="1800" dirty="0"/>
                  <a:t>τότε </a:t>
                </a:r>
                <a:r>
                  <a:rPr lang="el-GR" sz="1800" b="1" dirty="0" smtClean="0"/>
                  <a:t>θα υπάρχουν οπωσδήποτε σφάλματα</a:t>
                </a:r>
                <a:r>
                  <a:rPr lang="el-GR" sz="1800" dirty="0" smtClean="0"/>
                  <a:t>, όσο καλά και αν έχουν σχεδιαστεί οι συσκευές.</a:t>
                </a:r>
                <a:endParaRPr lang="en-GB" sz="1800" dirty="0"/>
              </a:p>
            </p:txBody>
          </p:sp>
        </mc:Choice>
        <mc:Fallback>
          <p:sp>
            <p:nvSpPr>
              <p:cNvPr id="8194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457200" y="1268760"/>
                <a:ext cx="8229600" cy="4355038"/>
              </a:xfrm>
              <a:blipFill>
                <a:blip r:embed="rId4"/>
                <a:stretch>
                  <a:fillRect l="-1704" b="-1119"/>
                </a:stretch>
              </a:blipFill>
              <a:ln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29400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Χωρητικότητα </a:t>
            </a:r>
            <a:r>
              <a:rPr lang="el-GR" dirty="0"/>
              <a:t>Καναλιού </a:t>
            </a:r>
            <a:r>
              <a:rPr lang="en-GB" dirty="0" smtClean="0"/>
              <a:t>(4/</a:t>
            </a:r>
            <a:r>
              <a:rPr lang="el-GR" dirty="0"/>
              <a:t>4</a:t>
            </a:r>
            <a:r>
              <a:rPr lang="en-GB" dirty="0"/>
              <a:t>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95536" y="1355644"/>
                <a:ext cx="8496944" cy="3970318"/>
              </a:xfrm>
              <a:ln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n-GB" sz="1800" b="1" u="sng" dirty="0" smtClean="0">
                    <a:solidFill>
                      <a:schemeClr val="tx1"/>
                    </a:solidFill>
                  </a:rPr>
                  <a:t>Πα</a:t>
                </a:r>
                <a:r>
                  <a:rPr lang="en-GB" sz="1800" b="1" u="sng" dirty="0" err="1" smtClean="0">
                    <a:solidFill>
                      <a:schemeClr val="tx1"/>
                    </a:solidFill>
                  </a:rPr>
                  <a:t>ράδειγμ</a:t>
                </a:r>
                <a:r>
                  <a:rPr lang="en-GB" sz="1800" b="1" u="sng" dirty="0" smtClean="0">
                    <a:solidFill>
                      <a:schemeClr val="tx1"/>
                    </a:solidFill>
                  </a:rPr>
                  <a:t>α</a:t>
                </a:r>
                <a:r>
                  <a:rPr lang="en-GB" sz="1800" b="1" dirty="0" smtClean="0">
                    <a:solidFill>
                      <a:schemeClr val="tx1"/>
                    </a:solidFill>
                  </a:rPr>
                  <a:t>: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 	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Για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μ</a:t>
                </a:r>
                <a:r>
                  <a:rPr lang="en-GB" sz="1800" dirty="0" err="1" smtClean="0">
                    <a:solidFill>
                      <a:schemeClr val="tx1"/>
                    </a:solidFill>
                  </a:rPr>
                  <a:t>ετάδοση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GB" sz="1800" dirty="0">
                    <a:solidFill>
                      <a:schemeClr val="tx1"/>
                    </a:solidFill>
                  </a:rPr>
                  <a:t>μέσα από </a:t>
                </a:r>
                <a:r>
                  <a:rPr lang="el-GR" sz="1800" dirty="0" err="1" smtClean="0">
                    <a:solidFill>
                      <a:schemeClr val="tx1"/>
                    </a:solidFill>
                  </a:rPr>
                  <a:t>ενθόρυβο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κα</a:t>
                </a:r>
                <a:r>
                  <a:rPr lang="en-GB" sz="1800" dirty="0" err="1" smtClean="0">
                    <a:solidFill>
                      <a:schemeClr val="tx1"/>
                    </a:solidFill>
                  </a:rPr>
                  <a:t>νάλι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, </a:t>
                </a:r>
                <a:r>
                  <a:rPr lang="en-GB" sz="1800" dirty="0">
                    <a:solidFill>
                      <a:schemeClr val="tx1"/>
                    </a:solidFill>
                  </a:rPr>
                  <a:t>εύρους </a:t>
                </a:r>
                <a:r>
                  <a:rPr lang="en-GB" sz="1800" dirty="0" err="1">
                    <a:solidFill>
                      <a:schemeClr val="tx1"/>
                    </a:solidFill>
                  </a:rPr>
                  <a:t>ζώνης</a:t>
                </a:r>
                <a:r>
                  <a:rPr lang="en-GB" sz="1800" dirty="0">
                    <a:solidFill>
                      <a:schemeClr val="tx1"/>
                    </a:solidFill>
                  </a:rPr>
                  <a:t> 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Β=</a:t>
                </a:r>
                <a:r>
                  <a:rPr lang="en-GB" sz="1800" b="1" dirty="0" smtClean="0">
                    <a:solidFill>
                      <a:schemeClr val="tx1"/>
                    </a:solidFill>
                  </a:rPr>
                  <a:t>10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GB" sz="1800" b="1" dirty="0" smtClean="0">
                    <a:solidFill>
                      <a:schemeClr val="tx1"/>
                    </a:solidFill>
                  </a:rPr>
                  <a:t>KHz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</a:t>
                </a:r>
                <a:br>
                  <a:rPr lang="el-GR" sz="1800" dirty="0" smtClean="0">
                    <a:solidFill>
                      <a:schemeClr val="tx1"/>
                    </a:solidFill>
                  </a:rPr>
                </a:br>
                <a:r>
                  <a:rPr lang="el-GR" sz="1800" dirty="0" smtClean="0">
                    <a:solidFill>
                      <a:schemeClr val="tx1"/>
                    </a:solidFill>
                  </a:rPr>
                  <a:t>			και </a:t>
                </a:r>
                <a:r>
                  <a:rPr lang="el-GR" sz="1800" dirty="0" smtClean="0"/>
                  <a:t>με: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α) </a:t>
                </a:r>
                <a:r>
                  <a:rPr lang="en-GB" sz="1800" b="1" dirty="0" smtClean="0">
                    <a:solidFill>
                      <a:schemeClr val="tx1"/>
                    </a:solidFill>
                  </a:rPr>
                  <a:t>SNR 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= </a:t>
                </a:r>
                <a:r>
                  <a:rPr lang="en-GB" sz="1800" b="1" dirty="0" smtClean="0">
                    <a:solidFill>
                      <a:schemeClr val="tx1"/>
                    </a:solidFill>
                  </a:rPr>
                  <a:t>3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1 </a:t>
                </a:r>
                <a:r>
                  <a:rPr lang="en-GB" sz="1800" b="1" dirty="0" smtClean="0">
                    <a:solidFill>
                      <a:schemeClr val="tx1"/>
                    </a:solidFill>
                  </a:rPr>
                  <a:t>dB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και (β) </a:t>
                </a:r>
                <a:r>
                  <a:rPr lang="en-GB" sz="1800" b="1" dirty="0" smtClean="0">
                    <a:solidFill>
                      <a:schemeClr val="tx1"/>
                    </a:solidFill>
                  </a:rPr>
                  <a:t>SNR </a:t>
                </a:r>
                <a:r>
                  <a:rPr lang="el-GR" sz="1800" b="1" dirty="0">
                    <a:solidFill>
                      <a:schemeClr val="tx1"/>
                    </a:solidFill>
                  </a:rPr>
                  <a:t>= 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6</a:t>
                </a:r>
                <a:r>
                  <a:rPr lang="en-GB" sz="1800" b="1" dirty="0" smtClean="0">
                    <a:solidFill>
                      <a:schemeClr val="tx1"/>
                    </a:solidFill>
                  </a:rPr>
                  <a:t>3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GB" sz="1800" b="1" dirty="0" smtClean="0">
                    <a:solidFill>
                      <a:schemeClr val="tx1"/>
                    </a:solidFill>
                  </a:rPr>
                  <a:t>dB</a:t>
                </a:r>
                <a:r>
                  <a:rPr lang="el-GR" sz="1800" dirty="0" smtClean="0"/>
                  <a:t>, ο μέγιστος ρυθμός </a:t>
                </a:r>
                <a:r>
                  <a:rPr lang="el-GR" sz="1800" dirty="0" smtClean="0"/>
                  <a:t>			μετάδοσης (</a:t>
                </a:r>
                <a:r>
                  <a:rPr lang="el-GR" sz="1800" dirty="0" smtClean="0"/>
                  <a:t>χωρητικότητα), σύμφωνα με το θεώρημα </a:t>
                </a:r>
                <a:r>
                  <a:rPr lang="en-US" sz="1800" dirty="0" smtClean="0"/>
                  <a:t>Shannon – </a:t>
                </a:r>
                <a:r>
                  <a:rPr lang="el-GR" sz="1800" dirty="0" smtClean="0"/>
                  <a:t>			</a:t>
                </a:r>
                <a:r>
                  <a:rPr lang="en-US" sz="1800" dirty="0" smtClean="0"/>
                  <a:t>Hartley</a:t>
                </a:r>
                <a:r>
                  <a:rPr lang="en-US" sz="1800" dirty="0" smtClean="0"/>
                  <a:t>, </a:t>
                </a:r>
                <a:r>
                  <a:rPr lang="el-GR" sz="1800" dirty="0" smtClean="0"/>
                  <a:t>είναι:</a:t>
                </a:r>
                <a:endParaRPr lang="en-GB" sz="1800" b="1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i="0" dirty="0" smtClean="0">
                        <a:solidFill>
                          <a:schemeClr val="tx1"/>
                        </a:solidFill>
                      </a:rPr>
                      <m:t>1) </m:t>
                    </m:r>
                    <m:r>
                      <m:rPr>
                        <m:nor/>
                      </m:rPr>
                      <a:rPr lang="en-US" sz="1800" b="0" i="0" dirty="0" smtClean="0">
                        <a:solidFill>
                          <a:schemeClr val="tx1"/>
                        </a:solidFill>
                      </a:rPr>
                      <m:t>C</m:t>
                    </m:r>
                    <m:r>
                      <m:rPr>
                        <m:nor/>
                      </m:rPr>
                      <a:rPr lang="en-US" sz="1800" dirty="0" smtClean="0">
                        <a:solidFill>
                          <a:schemeClr val="tx1"/>
                        </a:solidFill>
                      </a:rPr>
                      <m:t> = </m:t>
                    </m:r>
                    <m:r>
                      <a:rPr lang="el-GR" sz="18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10.000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/>
                      </a:rPr>
                      <m:t>𝑙𝑜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</a:rPr>
                        </m:ctrlPr>
                      </m:sSubPr>
                      <m:e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</a:rPr>
                        </m:ctrlPr>
                      </m:dPr>
                      <m:e>
                        <m:r>
                          <a:rPr lang="el-GR" sz="18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1+</m:t>
                        </m:r>
                        <m:sSup>
                          <m:sSupPr>
                            <m:ctrlPr>
                              <a:rPr lang="el-GR" sz="1800" b="0" i="1" smtClean="0">
                                <a:solidFill>
                                  <a:schemeClr val="tx1"/>
                                </a:solidFill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31</m:t>
                            </m:r>
                          </m:sup>
                        </m:sSup>
                      </m:e>
                    </m:d>
                    <m:r>
                      <a:rPr lang="el-GR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l-GR" sz="1800" b="0" i="1" dirty="0">
                        <a:solidFill>
                          <a:schemeClr val="tx1"/>
                        </a:solidFill>
                        <a:latin typeface="Cambria Math"/>
                      </a:rPr>
                      <m:t>10.000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 9,332 =93.332</m:t>
                    </m:r>
                    <m:r>
                      <a:rPr lang="el-GR" sz="18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bits/sec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>
                    <a:solidFill>
                      <a:schemeClr val="tx1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dirty="0">
                        <a:solidFill>
                          <a:schemeClr val="tx1"/>
                        </a:solidFill>
                      </a:rPr>
                      <m:t>) </m:t>
                    </m:r>
                    <m:r>
                      <m:rPr>
                        <m:nor/>
                      </m:rPr>
                      <a:rPr lang="en-US" sz="1800" b="0" i="0" dirty="0" smtClean="0">
                        <a:solidFill>
                          <a:schemeClr val="tx1"/>
                        </a:solidFill>
                      </a:rPr>
                      <m:t>C</m:t>
                    </m:r>
                    <m:r>
                      <m:rPr>
                        <m:nor/>
                      </m:rPr>
                      <a:rPr lang="en-US" sz="1800" dirty="0">
                        <a:solidFill>
                          <a:schemeClr val="tx1"/>
                        </a:solidFill>
                      </a:rPr>
                      <m:t> = </m:t>
                    </m:r>
                    <m:r>
                      <a:rPr lang="el-GR" sz="1800" b="0" i="1" dirty="0">
                        <a:solidFill>
                          <a:schemeClr val="tx1"/>
                        </a:solidFill>
                        <a:latin typeface="Cambria Math"/>
                      </a:rPr>
                      <m:t>10.000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/>
                      </a:rPr>
                      <m:t>𝑙𝑜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</a:rPr>
                        </m:ctrlPr>
                      </m:sSubPr>
                      <m:e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</a:rPr>
                        </m:ctrlPr>
                      </m:dPr>
                      <m:e>
                        <m:r>
                          <a:rPr lang="el-GR" sz="18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1+</m:t>
                        </m:r>
                        <m:sSup>
                          <m:sSupPr>
                            <m:ctrlPr>
                              <a:rPr lang="el-GR" sz="1800" b="0" i="1" smtClean="0">
                                <a:solidFill>
                                  <a:schemeClr val="tx1"/>
                                </a:solidFill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6</m:t>
                            </m:r>
                            <m:r>
                              <a:rPr lang="el-GR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l-GR" sz="1800" b="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l-GR" sz="1800" b="0" i="1" dirty="0">
                        <a:solidFill>
                          <a:schemeClr val="tx1"/>
                        </a:solidFill>
                        <a:latin typeface="Cambria Math"/>
                      </a:rPr>
                      <m:t>10.000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 18,964=189.640</m:t>
                    </m:r>
                    <m:r>
                      <a:rPr lang="el-GR" sz="1800" b="0" dirty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bits/sec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454025" algn="l"/>
                    <a:tab pos="911225" algn="l"/>
                    <a:tab pos="1368425" algn="l"/>
                    <a:tab pos="1825625" algn="l"/>
                    <a:tab pos="2282825" algn="l"/>
                    <a:tab pos="2740025" algn="l"/>
                    <a:tab pos="3197225" algn="l"/>
                    <a:tab pos="3654425" algn="l"/>
                    <a:tab pos="4111625" algn="l"/>
                    <a:tab pos="4568825" algn="l"/>
                    <a:tab pos="5026025" algn="l"/>
                    <a:tab pos="5483225" algn="l"/>
                    <a:tab pos="5940425" algn="l"/>
                    <a:tab pos="6397625" algn="l"/>
                    <a:tab pos="6854825" algn="l"/>
                    <a:tab pos="7312025" algn="l"/>
                    <a:tab pos="7769225" algn="l"/>
                    <a:tab pos="8226425" algn="l"/>
                    <a:tab pos="8683625" algn="l"/>
                    <a:tab pos="9140825" algn="l"/>
                  </a:tabLst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Παρατηρούμε ότι η ύπαρξη θορύβου </a:t>
                </a:r>
                <a:r>
                  <a:rPr lang="el-GR" sz="1800" dirty="0" smtClean="0"/>
                  <a:t>στο κανάλι 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υποβιβάζει σημαντικά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τον ρυθμό μετάδοσης δεδομένων.</a:t>
                </a:r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95536" y="1355644"/>
                <a:ext cx="8496944" cy="3970318"/>
              </a:xfrm>
              <a:blipFill>
                <a:blip r:embed="rId3"/>
                <a:stretch>
                  <a:fillRect l="-1722" t="-2147" b="-2454"/>
                </a:stretch>
              </a:blipFill>
              <a:ln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88586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1 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Μία τηλεφωνική ζεύξη διαθέτει χρήσιμο εύρος ζώνης καναλιού από 0 έως 3,1 </a:t>
                </a:r>
                <a:r>
                  <a:rPr lang="en-US" sz="1800" dirty="0" smtClean="0"/>
                  <a:t>kHz, </a:t>
                </a:r>
                <a:r>
                  <a:rPr lang="el-GR" sz="1800" dirty="0" smtClean="0"/>
                  <a:t>το οποίο μπορεί να θεωρηθεί επίπεδο και απαλλαγμένο από παραμόρφωση. Απαιτείται να μεταβιβάζεται πληροφορία με ρυθμό 28,8</a:t>
                </a:r>
                <a:r>
                  <a:rPr lang="en-US" sz="1800" dirty="0" smtClean="0"/>
                  <a:t> kbps</a:t>
                </a:r>
                <a:r>
                  <a:rPr lang="el-GR" sz="1800" dirty="0" smtClean="0"/>
                  <a:t> σε αυτό το κανάλι. Ποιος είναι ο ελάχιστος αριθμός καταστάσεων συμβόλων που απαιτούνται ώστε να υποστηριχθεί αυτός ο ρυθμός μετάδοσης δεδομένων;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/>
                  <a:t>Απάντηση</a:t>
                </a:r>
                <a:r>
                  <a:rPr lang="el-GR" sz="1800" dirty="0"/>
                  <a:t>: 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Η χωρητικότητα (</a:t>
                </a:r>
                <a:r>
                  <a:rPr lang="en-US" sz="1800" dirty="0" smtClean="0"/>
                  <a:t>C)</a:t>
                </a:r>
                <a:r>
                  <a:rPr lang="el-GR" sz="1800" dirty="0" smtClean="0"/>
                  <a:t> καναλιού σε ένα κανάλι βασικής ζώνης </a:t>
                </a:r>
                <a:r>
                  <a:rPr lang="en-US" sz="1800" dirty="0" smtClean="0"/>
                  <a:t>(B) </a:t>
                </a:r>
                <a:r>
                  <a:rPr lang="el-GR" sz="1800" dirty="0" smtClean="0"/>
                  <a:t>(δηλ. αυτό που έχει εύρος ζώνης από </a:t>
                </a:r>
                <a:r>
                  <a:rPr lang="en-US" sz="1800" dirty="0" smtClean="0"/>
                  <a:t>0 </a:t>
                </a:r>
                <a:r>
                  <a:rPr lang="en-US" sz="1800" dirty="0"/>
                  <a:t>Hz </a:t>
                </a:r>
                <a:r>
                  <a:rPr lang="el-GR" sz="1800" dirty="0" smtClean="0"/>
                  <a:t>μέχρι </a:t>
                </a:r>
                <a:r>
                  <a:rPr lang="en-US" sz="1800" i="1" dirty="0" smtClean="0"/>
                  <a:t>B</a:t>
                </a:r>
                <a:r>
                  <a:rPr lang="en-US" sz="1800" dirty="0" smtClean="0"/>
                  <a:t> </a:t>
                </a:r>
                <a:r>
                  <a:rPr lang="en-US" sz="1800" dirty="0"/>
                  <a:t>Hz </a:t>
                </a:r>
                <a:r>
                  <a:rPr lang="el-GR" sz="1800" dirty="0" smtClean="0"/>
                  <a:t>), δίνεται από</a:t>
                </a:r>
                <a:r>
                  <a:rPr lang="en-US" sz="1800" dirty="0" smtClean="0"/>
                  <a:t>: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r>
                  <a:rPr lang="en-US" sz="1800" dirty="0"/>
                  <a:t/>
                </a:r>
                <a:br>
                  <a:rPr lang="en-US" sz="18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dirty="0" smtClean="0">
                          <a:latin typeface="Cambria Math"/>
                        </a:rPr>
                        <m:t>𝑪</m:t>
                      </m:r>
                      <m:r>
                        <a:rPr lang="en-US" sz="1800" b="1" i="1" dirty="0" smtClean="0">
                          <a:latin typeface="Cambria Math"/>
                        </a:rPr>
                        <m:t> = </m:t>
                      </m:r>
                      <m:r>
                        <a:rPr lang="en-US" sz="1800" b="1" i="1" dirty="0" smtClean="0">
                          <a:latin typeface="Cambria Math"/>
                        </a:rPr>
                        <m:t>𝟐</m:t>
                      </m:r>
                      <m:r>
                        <a:rPr lang="en-US" sz="1800" b="1" i="1" dirty="0">
                          <a:latin typeface="Cambria Math"/>
                        </a:rPr>
                        <m:t>𝑩</m:t>
                      </m:r>
                      <m:r>
                        <a:rPr lang="el-GR" sz="1800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1" i="1" dirty="0">
                          <a:latin typeface="Cambria Math"/>
                        </a:rPr>
                        <m:t>𝒍𝒐𝒈</m:t>
                      </m:r>
                      <m:r>
                        <a:rPr lang="en-US" sz="1800" b="1" i="1" baseline="-25000" dirty="0">
                          <a:latin typeface="Cambria Math"/>
                        </a:rPr>
                        <m:t>𝟐</m:t>
                      </m:r>
                      <m:r>
                        <a:rPr lang="en-US" sz="1800" b="1" i="1" dirty="0">
                          <a:latin typeface="Cambria Math"/>
                        </a:rPr>
                        <m:t>𝑴</m:t>
                      </m:r>
                    </m:oMath>
                  </m:oMathPara>
                </a14:m>
                <a:r>
                  <a:rPr lang="en-US" sz="1800" dirty="0"/>
                  <a:t/>
                </a:r>
                <a:br>
                  <a:rPr lang="en-US" sz="1800" dirty="0"/>
                </a:br>
                <a:r>
                  <a:rPr lang="en-US" sz="1800" dirty="0"/>
                  <a:t/>
                </a:r>
                <a:br>
                  <a:rPr lang="en-US" sz="1800" dirty="0"/>
                </a:br>
                <a:r>
                  <a:rPr lang="el-GR" sz="1800" dirty="0" smtClean="0"/>
                  <a:t>Έτσι, για χωρητικότητα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𝐶</m:t>
                    </m:r>
                    <m:r>
                      <a:rPr lang="en-US" sz="1800" b="0" i="1" dirty="0" smtClean="0">
                        <a:latin typeface="Cambria Math"/>
                      </a:rPr>
                      <m:t>=28,8 </m:t>
                    </m:r>
                    <m:r>
                      <a:rPr lang="en-US" sz="1800" b="0" i="1" dirty="0">
                        <a:latin typeface="Cambria Math"/>
                      </a:rPr>
                      <m:t>𝑘𝑏𝑝𝑠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και εύρος ζώνης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𝐵</m:t>
                    </m:r>
                    <m:r>
                      <a:rPr lang="en-US" sz="1800" b="0" i="1" dirty="0" smtClean="0">
                        <a:latin typeface="Cambria Math"/>
                      </a:rPr>
                      <m:t>=3.1 </m:t>
                    </m:r>
                    <m:r>
                      <a:rPr lang="en-US" sz="1800" b="0" i="1" dirty="0">
                        <a:latin typeface="Cambria Math"/>
                      </a:rPr>
                      <m:t>𝑘𝐻𝑧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 smtClean="0"/>
                  <a:t>το πλήθος των απαιτούμενων καταστάσεων συμβόλων (</a:t>
                </a:r>
                <a:r>
                  <a:rPr lang="en-US" sz="1800" i="1" dirty="0" smtClean="0"/>
                  <a:t>M</a:t>
                </a:r>
                <a:r>
                  <a:rPr lang="el-GR" sz="1800" i="1" dirty="0" smtClean="0"/>
                  <a:t>), </a:t>
                </a:r>
                <a:r>
                  <a:rPr lang="el-GR" sz="1800" dirty="0" smtClean="0"/>
                  <a:t>είναι</a:t>
                </a:r>
                <a:r>
                  <a:rPr lang="en-US" sz="1800" dirty="0" smtClean="0"/>
                  <a:t>:</a:t>
                </a:r>
                <a:endParaRPr lang="el-GR" sz="1800" dirty="0" smtClean="0"/>
              </a:p>
              <a:p>
                <a:pPr marL="0" indent="0" algn="ctr">
                  <a:spcBef>
                    <a:spcPts val="1200"/>
                  </a:spcBef>
                  <a:buNone/>
                </a:pPr>
                <a:r>
                  <a:rPr lang="en-US" sz="1800" dirty="0"/>
                  <a:t/>
                </a:r>
                <a:br>
                  <a:rPr lang="en-US" sz="1800" dirty="0"/>
                </a:b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𝑀</m:t>
                    </m:r>
                    <m:r>
                      <a:rPr lang="en-US" sz="1800" b="0" i="1" dirty="0" smtClean="0">
                        <a:latin typeface="Cambria Math"/>
                      </a:rPr>
                      <m:t> = </m:t>
                    </m:r>
                    <m:r>
                      <a:rPr lang="en-US" sz="1800" b="0" i="1" dirty="0" smtClean="0">
                        <a:latin typeface="Cambria Math"/>
                      </a:rPr>
                      <m:t>𝑎𝑛𝑡𝑖𝑙𝑜𝑔</m:t>
                    </m:r>
                    <m:r>
                      <a:rPr lang="en-US" sz="1800" b="0" i="1" baseline="-25000" dirty="0">
                        <a:latin typeface="Cambria Math"/>
                      </a:rPr>
                      <m:t>2</m:t>
                    </m:r>
                    <m:r>
                      <a:rPr lang="en-US" sz="1800" b="0" i="1" dirty="0">
                        <a:latin typeface="Cambria Math"/>
                      </a:rPr>
                      <m:t>28</m:t>
                    </m:r>
                    <m:r>
                      <a:rPr lang="el-GR" sz="1800" b="0" i="1" dirty="0" smtClean="0">
                        <a:latin typeface="Cambria Math"/>
                      </a:rPr>
                      <m:t>.</m:t>
                    </m:r>
                    <m:r>
                      <a:rPr lang="en-US" sz="1800" b="0" i="1" dirty="0">
                        <a:latin typeface="Cambria Math"/>
                      </a:rPr>
                      <m:t>800 / (2 </m:t>
                    </m:r>
                    <m:r>
                      <a:rPr lang="en-US" sz="1800" b="0" i="1" dirty="0">
                        <a:latin typeface="Cambria Math"/>
                      </a:rPr>
                      <m:t>𝑥</m:t>
                    </m:r>
                    <m:r>
                      <a:rPr lang="en-US" sz="1800" b="0" i="1" dirty="0">
                        <a:latin typeface="Cambria Math"/>
                      </a:rPr>
                      <m:t> 3.100)</m:t>
                    </m:r>
                  </m:oMath>
                </a14:m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= </m:t>
                    </m:r>
                    <m:r>
                      <a:rPr lang="en-US" sz="1800" b="0" i="0" dirty="0" smtClean="0">
                        <a:latin typeface="Cambria Math"/>
                      </a:rPr>
                      <m:t>22</m:t>
                    </m:r>
                    <m:r>
                      <a:rPr lang="el-GR" sz="1800" b="0" i="0" dirty="0" smtClean="0">
                        <a:latin typeface="Cambria Math"/>
                      </a:rPr>
                      <m:t>,</m:t>
                    </m:r>
                    <m:r>
                      <a:rPr lang="en-US" sz="1800" b="0" i="0" dirty="0" smtClean="0">
                        <a:latin typeface="Cambria Math"/>
                      </a:rPr>
                      <m:t>8 </m:t>
                    </m:r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</a:rPr>
                      <m:t>η</m:t>
                    </m:r>
                    <m:r>
                      <a:rPr lang="en-US" sz="1800" b="0" i="0" dirty="0" smtClean="0">
                        <a:latin typeface="Cambria Math"/>
                      </a:rPr>
                      <m:t> </m:t>
                    </m:r>
                    <m:r>
                      <a:rPr lang="en-US" sz="1800" b="1" i="0" dirty="0" smtClean="0">
                        <a:latin typeface="Cambria Math"/>
                      </a:rPr>
                      <m:t>𝟐𝟑</m:t>
                    </m:r>
                    <m:r>
                      <a:rPr lang="en-US" sz="1800" b="0" i="0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</a:rPr>
                      <m:t>καταστασεις</m:t>
                    </m:r>
                    <m:r>
                      <a:rPr lang="el-GR" sz="1800" b="0" i="0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</a:rPr>
                      <m:t>συμβολων</m:t>
                    </m:r>
                  </m:oMath>
                </a14:m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593" t="-780" r="-118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3712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Ένα </a:t>
                </a:r>
                <a:r>
                  <a:rPr lang="en-US" sz="1800" dirty="0" smtClean="0"/>
                  <a:t>modem</a:t>
                </a:r>
                <a:r>
                  <a:rPr lang="el-GR" sz="1800" dirty="0" smtClean="0"/>
                  <a:t> χρησιμοποιείται σε τηλεφωνική ζεύξη με εύρος ζώνης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Β</m:t>
                    </m:r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n-US" sz="1800" i="1" dirty="0" smtClean="0">
                        <a:latin typeface="Cambria Math"/>
                      </a:rPr>
                      <m:t>3 </m:t>
                    </m:r>
                    <m:r>
                      <a:rPr lang="en-US" sz="1800" i="1" dirty="0" smtClean="0">
                        <a:latin typeface="Cambria Math"/>
                      </a:rPr>
                      <m:t>𝑘𝐻𝑧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και μέσο λόγο σήματος προς θόρυβο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𝑆𝑁𝑅</m:t>
                    </m:r>
                    <m:r>
                      <a:rPr lang="en-US" sz="1800" i="1" dirty="0" smtClean="0">
                        <a:latin typeface="Cambria Math"/>
                      </a:rPr>
                      <m:t>=30</m:t>
                    </m:r>
                    <m:r>
                      <a:rPr lang="en-US" sz="1800" i="1" dirty="0" smtClean="0">
                        <a:latin typeface="Cambria Math"/>
                      </a:rPr>
                      <m:t>𝑑𝐵</m:t>
                    </m:r>
                  </m:oMath>
                </a14:m>
                <a:r>
                  <a:rPr lang="en-US" sz="1800" dirty="0" smtClean="0"/>
                  <a:t>.</a:t>
                </a:r>
                <a:r>
                  <a:rPr lang="el-GR" sz="1800" dirty="0" smtClean="0"/>
                  <a:t> Ποιος είναι ο μέγιστος ρυθμός αποστολής δεδομένων άνευ σφαλμάτων που μπορεί να υποστηριχθεί από το κανάλι και πόσες καταστάσεις σηματοδοσίας πρέπει να χρησιμοποιηθούν;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Εφαρμόζοντας τη σχέση </a:t>
                </a:r>
                <a:r>
                  <a:rPr lang="en-US" sz="1800" dirty="0" smtClean="0"/>
                  <a:t>Shannon–Hartley </a:t>
                </a:r>
                <a:r>
                  <a:rPr lang="el-GR" sz="1800" dirty="0" smtClean="0"/>
                  <a:t>έχουμε</a:t>
                </a:r>
                <a:r>
                  <a:rPr lang="en-US" sz="1800" dirty="0" smtClean="0"/>
                  <a:t>: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8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𝐶</m:t>
                      </m:r>
                      <m:r>
                        <a:rPr lang="en-US" sz="1800" b="0" i="1" dirty="0" smtClean="0">
                          <a:latin typeface="Cambria Math"/>
                        </a:rPr>
                        <m:t> = 3000 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𝑙𝑜𝑔</m:t>
                      </m:r>
                      <m:r>
                        <a:rPr lang="en-US" sz="1800" b="0" i="1" baseline="-25000" dirty="0">
                          <a:latin typeface="Cambria Math"/>
                        </a:rPr>
                        <m:t>2</m:t>
                      </m:r>
                      <m:r>
                        <a:rPr lang="en-US" sz="1800" b="0" i="1" dirty="0">
                          <a:latin typeface="Cambria Math"/>
                        </a:rPr>
                        <m:t>(10</m:t>
                      </m:r>
                      <m:r>
                        <a:rPr lang="en-US" sz="1800" b="0" i="1" baseline="30000" dirty="0">
                          <a:latin typeface="Cambria Math"/>
                        </a:rPr>
                        <m:t>3</m:t>
                      </m:r>
                      <m:r>
                        <a:rPr lang="en-US" sz="1800" b="0" i="1" dirty="0">
                          <a:latin typeface="Cambria Math"/>
                        </a:rPr>
                        <m:t> + 1) = 29</m:t>
                      </m:r>
                      <m:r>
                        <a:rPr lang="en-US" sz="1800" b="0" i="1" dirty="0" smtClean="0">
                          <a:latin typeface="Cambria Math"/>
                        </a:rPr>
                        <m:t>.</m:t>
                      </m:r>
                      <m:r>
                        <a:rPr lang="en-US" sz="1800" b="0" i="1" dirty="0">
                          <a:latin typeface="Cambria Math"/>
                        </a:rPr>
                        <m:t>9 </m:t>
                      </m:r>
                      <m:r>
                        <a:rPr lang="en-US" sz="1800" b="0" i="1" dirty="0">
                          <a:latin typeface="Cambria Math"/>
                        </a:rPr>
                        <m:t>𝑘𝑏𝑝𝑠</m:t>
                      </m:r>
                    </m:oMath>
                  </m:oMathPara>
                </a14:m>
                <a:r>
                  <a:rPr lang="en-US" sz="1800" dirty="0"/>
                  <a:t/>
                </a:r>
                <a:br>
                  <a:rPr lang="en-US" sz="1800" dirty="0"/>
                </a:br>
                <a:endParaRPr lang="el-GR" sz="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Προσοχή! Ο </a:t>
                </a:r>
                <a:r>
                  <a:rPr lang="en-US" sz="1800" dirty="0" smtClean="0"/>
                  <a:t>SNR </a:t>
                </a:r>
                <a:r>
                  <a:rPr lang="el-GR" sz="1800" dirty="0" smtClean="0"/>
                  <a:t>πρέπει να μετατραπεί από </a:t>
                </a:r>
                <a:r>
                  <a:rPr lang="en-US" sz="1800" dirty="0"/>
                  <a:t>dB </a:t>
                </a:r>
                <a:r>
                  <a:rPr lang="el-GR" sz="1800" dirty="0" smtClean="0"/>
                  <a:t>σε καθαρό αριθμό, π.χ. τα </a:t>
                </a:r>
                <a:r>
                  <a:rPr lang="en-US" sz="1800" dirty="0" smtClean="0"/>
                  <a:t>30 </a:t>
                </a:r>
                <a:r>
                  <a:rPr lang="en-US" sz="1800" dirty="0"/>
                  <a:t>dB </a:t>
                </a:r>
                <a:r>
                  <a:rPr lang="el-GR" sz="1800" dirty="0" smtClean="0"/>
                  <a:t>είναι </a:t>
                </a:r>
                <a:r>
                  <a:rPr lang="en-US" sz="1800" dirty="0" smtClean="0"/>
                  <a:t>10</a:t>
                </a:r>
                <a:r>
                  <a:rPr lang="en-US" sz="1800" baseline="30000" dirty="0" smtClean="0"/>
                  <a:t>3</a:t>
                </a:r>
                <a:r>
                  <a:rPr lang="en-US" sz="1800" dirty="0" smtClean="0"/>
                  <a:t>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Για να καθοριστεί το πλήθος των καταστάσεων σηματοδοσίας που απαιτούνται για να υποστηριχθεί αυτός ο ρυθμός δεδομένων, θα εφαρμόσουμε τη σχέση:</a:t>
                </a:r>
              </a:p>
              <a:p>
                <a:pPr marL="0" indent="0" algn="ctr">
                  <a:spcBef>
                    <a:spcPts val="1200"/>
                  </a:spcBef>
                  <a:buNone/>
                </a:pPr>
                <a:r>
                  <a:rPr lang="en-US" sz="800" dirty="0"/>
                  <a:t/>
                </a:r>
                <a:br>
                  <a:rPr lang="en-US" sz="800" dirty="0"/>
                </a:b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𝐶</m:t>
                    </m:r>
                    <m:r>
                      <a:rPr lang="en-US" sz="1800" i="1" dirty="0" smtClean="0">
                        <a:latin typeface="Cambria Math"/>
                      </a:rPr>
                      <m:t> = 2</m:t>
                    </m:r>
                    <m:r>
                      <a:rPr lang="en-US" sz="1800" i="1" dirty="0">
                        <a:latin typeface="Cambria Math"/>
                      </a:rPr>
                      <m:t>𝐵</m:t>
                    </m:r>
                    <m:r>
                      <a:rPr lang="el-GR" sz="18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i="1" dirty="0">
                        <a:latin typeface="Cambria Math"/>
                      </a:rPr>
                      <m:t>log</m:t>
                    </m:r>
                    <m:r>
                      <a:rPr lang="en-US" sz="1800" i="1" baseline="-25000" dirty="0">
                        <a:latin typeface="Cambria Math"/>
                      </a:rPr>
                      <m:t>2</m:t>
                    </m:r>
                    <m:r>
                      <a:rPr lang="en-US" sz="1800" i="1" dirty="0">
                        <a:latin typeface="Cambria Math"/>
                      </a:rPr>
                      <m:t>𝑀</m:t>
                    </m:r>
                    <m:r>
                      <a:rPr lang="en-US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για κανάλι βασικής ζώνης</a:t>
                </a:r>
                <a:r>
                  <a:rPr lang="en-US" sz="1800" dirty="0" smtClean="0"/>
                  <a:t>)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endParaRPr lang="el-GR" sz="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Έτσι </a:t>
                </a:r>
                <a:r>
                  <a:rPr lang="el-GR" sz="1800" dirty="0"/>
                  <a:t>απαιτούνται </a:t>
                </a:r>
                <a:r>
                  <a:rPr lang="en-US" sz="1800" dirty="0" smtClean="0"/>
                  <a:t>:</a:t>
                </a:r>
                <a:r>
                  <a:rPr lang="el-GR" sz="1800" dirty="0" smtClean="0"/>
                  <a:t> 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𝑀</m:t>
                    </m:r>
                    <m:r>
                      <a:rPr lang="en-US" sz="1800" i="1" dirty="0" smtClean="0">
                        <a:latin typeface="Cambria Math"/>
                      </a:rPr>
                      <m:t> =</m:t>
                    </m:r>
                    <m:sSup>
                      <m:sSup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b="0" i="1" dirty="0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b="0" i="1" dirty="0" smtClean="0">
                            <a:latin typeface="Cambria Math"/>
                          </a:rPr>
                          <m:t>𝐶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/2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𝐵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= 31.6 </m:t>
                    </m:r>
                    <m:r>
                      <a:rPr lang="el-GR" sz="1800" b="0" i="1" dirty="0" smtClean="0">
                        <a:latin typeface="Cambria Math"/>
                      </a:rPr>
                      <m:t>→</m:t>
                    </m:r>
                    <m:r>
                      <a:rPr lang="en-US" sz="1800" b="1" i="1" dirty="0">
                        <a:latin typeface="Cambria Math"/>
                      </a:rPr>
                      <m:t>𝟑𝟐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καταστάσεις σηματοδοσίας</a:t>
                </a:r>
                <a:r>
                  <a:rPr lang="en-US" sz="1800" dirty="0" smtClean="0"/>
                  <a:t>. </a:t>
                </a:r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593" t="-78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299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Ένα σύστημα ψηφιακής εκπομπής τηλεόρασης πρέπει να υποστηρίζει ρυθμό δεδομένων 3,5 </a:t>
                </a:r>
                <a:r>
                  <a:rPr lang="en-US" sz="1800" dirty="0" smtClean="0"/>
                  <a:t>Mbps</a:t>
                </a:r>
                <a:r>
                  <a:rPr lang="el-GR" sz="1800" dirty="0" smtClean="0"/>
                  <a:t> μέσα σε ένα εύρος ζώνης μικρότερο από 1,4 </a:t>
                </a:r>
                <a:r>
                  <a:rPr lang="en-US" sz="1800" dirty="0" err="1" smtClean="0"/>
                  <a:t>MHz.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Ποιος είναι ο μέγιστος λόγος σήματος προς θόρυβο σε </a:t>
                </a:r>
                <a:r>
                  <a:rPr lang="en-US" sz="1800" dirty="0" smtClean="0"/>
                  <a:t>dB</a:t>
                </a:r>
                <a:r>
                  <a:rPr lang="el-GR" sz="1800" dirty="0" smtClean="0"/>
                  <a:t> που μπορεί να γίνει ανεκτός εάν το κανάλι πρόκειται να παρέχει επικοινωνία δεδομένων χωρίς σφάλματα;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/>
                  <a:t>Απάντηση</a:t>
                </a:r>
                <a:r>
                  <a:rPr lang="el-GR" sz="1800" dirty="0"/>
                  <a:t>: 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/>
                  <a:t>Εφαρμόζοντας τη σχέση </a:t>
                </a:r>
                <a:r>
                  <a:rPr lang="en-US" sz="1800" dirty="0"/>
                  <a:t>Shannon–Hartley </a:t>
                </a:r>
                <a:r>
                  <a:rPr lang="el-GR" sz="1800" dirty="0" smtClean="0"/>
                  <a:t>έχουμε</a:t>
                </a:r>
                <a:r>
                  <a:rPr lang="en-US" sz="1800" dirty="0" smtClean="0"/>
                  <a:t>: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n-US" sz="1800" b="1" dirty="0"/>
                  <a:t/>
                </a:r>
                <a:br>
                  <a:rPr lang="en-US" sz="1800" b="1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3</m:t>
                      </m:r>
                      <m:r>
                        <a:rPr lang="el-GR" sz="1800" b="0" i="1" dirty="0" smtClean="0">
                          <a:latin typeface="Cambria Math"/>
                        </a:rPr>
                        <m:t>.</m:t>
                      </m:r>
                      <m:r>
                        <a:rPr lang="en-US" sz="1800" b="0" i="1" dirty="0" smtClean="0">
                          <a:latin typeface="Cambria Math"/>
                        </a:rPr>
                        <m:t>500</m:t>
                      </m:r>
                      <m:r>
                        <a:rPr lang="el-GR" sz="1800" b="0" i="1" dirty="0" smtClean="0">
                          <a:latin typeface="Cambria Math"/>
                        </a:rPr>
                        <m:t>.</m:t>
                      </m:r>
                      <m:r>
                        <a:rPr lang="en-US" sz="1800" b="0" i="1" dirty="0" smtClean="0">
                          <a:latin typeface="Cambria Math"/>
                        </a:rPr>
                        <m:t>000 = 1</m:t>
                      </m:r>
                      <m:r>
                        <a:rPr lang="el-GR" sz="1800" b="0" i="1" dirty="0" smtClean="0">
                          <a:latin typeface="Cambria Math"/>
                        </a:rPr>
                        <m:t>.</m:t>
                      </m:r>
                      <m:r>
                        <a:rPr lang="en-US" sz="1800" b="0" i="1" dirty="0" smtClean="0">
                          <a:latin typeface="Cambria Math"/>
                        </a:rPr>
                        <m:t>400</m:t>
                      </m:r>
                      <m:r>
                        <a:rPr lang="el-GR" sz="1800" b="0" i="1" dirty="0" smtClean="0">
                          <a:latin typeface="Cambria Math"/>
                        </a:rPr>
                        <m:t>.</m:t>
                      </m:r>
                      <m:r>
                        <a:rPr lang="en-US" sz="1800" b="0" i="1" dirty="0" smtClean="0">
                          <a:latin typeface="Cambria Math"/>
                        </a:rPr>
                        <m:t>000</m:t>
                      </m: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𝑙𝑜𝑔</m:t>
                      </m:r>
                      <m:r>
                        <a:rPr lang="en-US" sz="1800" b="0" i="1" baseline="-25000" dirty="0" smtClean="0">
                          <a:latin typeface="Cambria Math"/>
                        </a:rPr>
                        <m:t>2</m:t>
                      </m:r>
                      <m:r>
                        <a:rPr lang="en-US" sz="1800" b="0" i="1" dirty="0" smtClean="0">
                          <a:latin typeface="Cambria Math"/>
                        </a:rPr>
                        <m:t>(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𝑆𝑁𝑅</m:t>
                      </m:r>
                      <m:r>
                        <a:rPr lang="en-US" sz="1800" b="0" i="1" dirty="0" smtClean="0">
                          <a:latin typeface="Cambria Math"/>
                        </a:rPr>
                        <m:t> + 1)</m:t>
                      </m:r>
                    </m:oMath>
                  </m:oMathPara>
                </a14:m>
                <a:endParaRPr lang="el-GR" sz="1800" b="1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Έτσι, για μετάδοση απαλλαγμένη από σφάλματα</a:t>
                </a:r>
                <a:r>
                  <a:rPr lang="en-US" sz="1800" dirty="0" smtClean="0"/>
                  <a:t>, </a:t>
                </a:r>
                <a:r>
                  <a:rPr lang="el-GR" sz="1800" dirty="0" smtClean="0"/>
                  <a:t>ο λόγος σήματος προς θόρυβο (</a:t>
                </a:r>
                <a:r>
                  <a:rPr lang="en-US" sz="1800" dirty="0" smtClean="0"/>
                  <a:t>SNR) </a:t>
                </a:r>
                <a:r>
                  <a:rPr lang="el-GR" sz="1800" dirty="0" smtClean="0"/>
                  <a:t>πρέπει να υπερβαίνει τα</a:t>
                </a:r>
                <a:r>
                  <a:rPr lang="en-US" sz="1800" dirty="0" smtClean="0"/>
                  <a:t>: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𝑆𝑁𝑅</m:t>
                      </m:r>
                      <m:r>
                        <a:rPr lang="en-US" sz="1800" b="0" i="1" dirty="0" smtClean="0">
                          <a:latin typeface="Cambria Math"/>
                        </a:rPr>
                        <m:t> = </m:t>
                      </m:r>
                      <m:sSup>
                        <m:sSup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dirty="0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3.5/1.4</m:t>
                          </m:r>
                        </m:sup>
                      </m:sSup>
                      <m:r>
                        <a:rPr lang="en-US" sz="1800" b="0" i="1" dirty="0" smtClean="0">
                          <a:latin typeface="Cambria Math"/>
                        </a:rPr>
                        <m:t> – 1 = 4.656 </m:t>
                      </m:r>
                      <m:r>
                        <m:rPr>
                          <m:sty m:val="p"/>
                        </m:rPr>
                        <a:rPr lang="el-GR" sz="1800" b="0" i="0" dirty="0" smtClean="0">
                          <a:latin typeface="Cambria Math"/>
                        </a:rPr>
                        <m:t>η</m:t>
                      </m:r>
                      <m:r>
                        <a:rPr lang="en-US" sz="1800" b="0" i="1" dirty="0" smtClean="0">
                          <a:latin typeface="Cambria Math"/>
                        </a:rPr>
                        <m:t> 10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𝑙𝑜𝑔</m:t>
                      </m:r>
                      <m:r>
                        <a:rPr lang="en-US" sz="1800" b="0" i="1" baseline="-25000" dirty="0" smtClean="0">
                          <a:latin typeface="Cambria Math"/>
                        </a:rPr>
                        <m:t>10</m:t>
                      </m:r>
                      <m:r>
                        <a:rPr lang="en-US" sz="1800" b="0" i="1" dirty="0" smtClean="0">
                          <a:latin typeface="Cambria Math"/>
                        </a:rPr>
                        <m:t>(4.656) = 6.7 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𝑑𝐵</m:t>
                      </m: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299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Απόδοση Ισχύος και Εύρους Ζώνης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ένα σύστημα που εκπέμπει στη μέγιστη χωρητικότητα </a:t>
                </a:r>
                <a:r>
                  <a:rPr lang="en-US" sz="1800" dirty="0" smtClean="0"/>
                  <a:t>C</a:t>
                </a:r>
                <a:r>
                  <a:rPr lang="el-GR" sz="1800" dirty="0" smtClean="0"/>
                  <a:t>, η </a:t>
                </a:r>
                <a:r>
                  <a:rPr lang="el-GR" sz="1800" b="1" dirty="0" smtClean="0"/>
                  <a:t>μέση ισχύς σήματος </a:t>
                </a:r>
                <a:r>
                  <a:rPr lang="en-US" sz="1800" b="1" dirty="0" smtClean="0"/>
                  <a:t>S</a:t>
                </a:r>
                <a:r>
                  <a:rPr lang="el-GR" sz="1800" dirty="0" smtClean="0"/>
                  <a:t>, που μετριέται στην είσοδο του δέκτη, γράφεται ως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latin typeface="Cambria Math"/>
                      </a:rPr>
                      <m:t>𝑺</m:t>
                    </m:r>
                    <m:r>
                      <a:rPr lang="en-US" sz="1800" b="1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dirty="0" err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lang="en-US" sz="1800" b="1" i="1" dirty="0" err="1" smtClean="0">
                            <a:latin typeface="Cambria Math"/>
                          </a:rPr>
                          <m:t>𝒃</m:t>
                        </m:r>
                      </m:sub>
                    </m:sSub>
                    <m:r>
                      <a:rPr lang="en-US" sz="1800" b="1" i="1" dirty="0" smtClean="0">
                        <a:latin typeface="Cambria Math"/>
                      </a:rPr>
                      <m:t> </m:t>
                    </m:r>
                    <m:r>
                      <a:rPr lang="en-US" sz="1800" b="1" i="1" dirty="0" err="1" smtClean="0">
                        <a:latin typeface="Cambria Math"/>
                      </a:rPr>
                      <m:t>𝑪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l-GR" sz="1800" dirty="0" smtClean="0"/>
                  <a:t> είναι η μέση λαμβανόμενη ενέργεια ανά </a:t>
                </a:r>
                <a:r>
                  <a:rPr lang="en-US" sz="1800" dirty="0" smtClean="0"/>
                  <a:t>bit.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H</a:t>
                </a:r>
                <a:r>
                  <a:rPr lang="el-GR" sz="1800" dirty="0" smtClean="0"/>
                  <a:t> </a:t>
                </a:r>
                <a:r>
                  <a:rPr lang="el-GR" sz="1800" b="1" dirty="0"/>
                  <a:t>μέση ισχύς </a:t>
                </a:r>
                <a:r>
                  <a:rPr lang="el-GR" sz="1800" b="1" dirty="0" smtClean="0"/>
                  <a:t>θορύβου </a:t>
                </a:r>
                <a:r>
                  <a:rPr lang="en-US" sz="1800" b="1" dirty="0" smtClean="0"/>
                  <a:t>N</a:t>
                </a:r>
                <a:r>
                  <a:rPr lang="el-GR" sz="1800" dirty="0" smtClean="0"/>
                  <a:t> μπορεί επίσης να οριστεί ως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latin typeface="Cambria Math"/>
                      </a:rPr>
                      <m:t>𝑵</m:t>
                    </m:r>
                    <m:r>
                      <a:rPr lang="en-US" sz="1800" b="1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dirty="0" smtClean="0"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en-US" sz="1800" b="1" i="1" dirty="0" smtClean="0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n-US" sz="1800" b="1" i="1" dirty="0" smtClean="0">
                        <a:latin typeface="Cambria Math"/>
                      </a:rPr>
                      <m:t> </m:t>
                    </m:r>
                    <m:r>
                      <a:rPr lang="en-US" sz="1800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800" b="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είναι η </a:t>
                </a:r>
                <a:r>
                  <a:rPr lang="el-GR" sz="1800" dirty="0" smtClean="0"/>
                  <a:t>πυκνότητα ισχύος θορύβου (</a:t>
                </a:r>
                <a:r>
                  <a:rPr lang="en-US" sz="1800" dirty="0" smtClean="0"/>
                  <a:t>Watt/Hz).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Έτσι, το θεώρημα </a:t>
                </a:r>
                <a:r>
                  <a:rPr lang="en-US" sz="1800" dirty="0" smtClean="0"/>
                  <a:t>Shannon – Hartley</a:t>
                </a:r>
                <a:r>
                  <a:rPr lang="el-GR" sz="1800" dirty="0" smtClean="0"/>
                  <a:t> μπορεί να γραφεί ως: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l-GR" sz="1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800" b="1" dirty="0"/>
                        <m:t>C</m:t>
                      </m:r>
                      <m:r>
                        <m:rPr>
                          <m:nor/>
                        </m:rPr>
                        <a:rPr lang="el-GR" sz="1800" b="1" i="0" dirty="0" smtClean="0"/>
                        <m:t>/</m:t>
                      </m:r>
                      <m:r>
                        <m:rPr>
                          <m:nor/>
                        </m:rPr>
                        <a:rPr lang="en-US" sz="1800" b="1" i="0" dirty="0" smtClean="0"/>
                        <m:t>B</m:t>
                      </m:r>
                      <m:r>
                        <m:rPr>
                          <m:nor/>
                        </m:rPr>
                        <a:rPr lang="en-US" sz="1800" b="1" i="0" dirty="0" smtClean="0"/>
                        <m:t> = </m:t>
                      </m:r>
                      <m:r>
                        <a:rPr lang="en-US" sz="1800" b="1" i="1">
                          <a:latin typeface="Cambria Math"/>
                        </a:rPr>
                        <m:t>𝒍𝒐</m:t>
                      </m:r>
                      <m:sSub>
                        <m:sSub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/>
                            </a:rPr>
                            <m:t>𝒈</m:t>
                          </m:r>
                        </m:e>
                        <m:sub>
                          <m:r>
                            <a:rPr lang="en-US" sz="1800" b="1" i="1">
                              <a:latin typeface="Cambria Math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l-GR" sz="18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1" i="1">
                              <a:latin typeface="Cambria Math"/>
                            </a:rPr>
                            <m:t>𝟏</m:t>
                          </m:r>
                          <m:r>
                            <a:rPr lang="el-GR" sz="1800" b="1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dirty="0" err="1"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1800" b="1" i="1" dirty="0" err="1">
                                      <a:latin typeface="Cambria Math"/>
                                    </a:rPr>
                                    <m:t>𝒃</m:t>
                                  </m:r>
                                </m:sub>
                              </m:sSub>
                              <m:r>
                                <a:rPr lang="en-US" sz="1800" b="1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b="1" i="1" dirty="0" err="1">
                                  <a:latin typeface="Cambria Math"/>
                                </a:rPr>
                                <m:t>𝑪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dirty="0">
                                      <a:latin typeface="Cambria Math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en-US" sz="1800" b="1" i="1" dirty="0">
                                      <a:latin typeface="Cambria Math"/>
                                    </a:rPr>
                                    <m:t>𝟎</m:t>
                                  </m:r>
                                </m:sub>
                              </m:sSub>
                              <m:r>
                                <a:rPr lang="en-US" sz="1800" b="1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b="1" i="1" dirty="0">
                                  <a:latin typeface="Cambria Math"/>
                                </a:rPr>
                                <m:t>𝑩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όρος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latin typeface="Cambria Math"/>
                      </a:rPr>
                      <m:t>𝑪</m:t>
                    </m:r>
                    <m:r>
                      <a:rPr lang="en-US" sz="1800" b="1" i="1" dirty="0" smtClean="0">
                        <a:latin typeface="Cambria Math"/>
                      </a:rPr>
                      <m:t>/</m:t>
                    </m:r>
                    <m:r>
                      <a:rPr lang="en-US" sz="1800" b="1" i="1" dirty="0" smtClean="0">
                        <a:latin typeface="Cambria Math"/>
                      </a:rPr>
                      <m:t>𝑩</m:t>
                    </m:r>
                  </m:oMath>
                </a14:m>
                <a:r>
                  <a:rPr lang="el-GR" sz="1800" dirty="0" smtClean="0"/>
                  <a:t> αντιπροσωπεύει τη </a:t>
                </a:r>
                <a:r>
                  <a:rPr lang="el-GR" sz="1800" b="1" dirty="0" smtClean="0"/>
                  <a:t>φασματική απόδοση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bit/s/Hz) </a:t>
                </a:r>
                <a:r>
                  <a:rPr lang="el-GR" sz="1800" dirty="0" smtClean="0"/>
                  <a:t>του συστήματος. </a:t>
                </a:r>
                <a:endParaRPr lang="en-US" sz="1800" dirty="0" smtClean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λόγος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dirty="0" err="1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lang="en-US" sz="1800" b="1" i="1" dirty="0" err="1">
                            <a:latin typeface="Cambria Math"/>
                          </a:rPr>
                          <m:t>𝒃</m:t>
                        </m:r>
                      </m:sub>
                    </m:sSub>
                    <m:r>
                      <a:rPr lang="en-US" sz="1800" b="1" i="1" dirty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dirty="0"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en-US" sz="1800" b="1" i="1" dirty="0"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αποτελεί μέτρο της </a:t>
                </a:r>
                <a:r>
                  <a:rPr lang="el-GR" sz="1800" b="1" dirty="0" smtClean="0"/>
                  <a:t>απόδοσης ισχύος</a:t>
                </a:r>
                <a:r>
                  <a:rPr lang="el-GR" sz="1800" dirty="0" smtClean="0"/>
                  <a:t>  του συστήματος. Όσο μικρότερος είναι, τόσο λιγότερη ενέργεια χρησιμοποιείται από κάθε </a:t>
                </a:r>
                <a:r>
                  <a:rPr lang="en-US" sz="1800" dirty="0" smtClean="0"/>
                  <a:t>bit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n-US" sz="1800" dirty="0" smtClean="0"/>
                  <a:t>(</a:t>
                </a:r>
                <a:r>
                  <a:rPr lang="el-GR" sz="1800" dirty="0" smtClean="0"/>
                  <a:t>και από κάθε σύμβολο), ώστε αυτό να ανιχνευθεί σωστά παρουσία μίας δεδομένης ποσότητας θορύβου.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275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Δυαδική σηματοδοσία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Μορφές δυαδικής σηματοδοσίας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Σηματοδοσία </a:t>
            </a:r>
            <a:r>
              <a:rPr lang="el-GR" sz="2000" dirty="0">
                <a:solidFill>
                  <a:schemeClr val="tx1"/>
                </a:solidFill>
              </a:rPr>
              <a:t>πολλών </a:t>
            </a:r>
            <a:r>
              <a:rPr lang="el-GR" sz="2000" dirty="0" smtClean="0">
                <a:solidFill>
                  <a:schemeClr val="tx1"/>
                </a:solidFill>
              </a:rPr>
              <a:t>επιπέδων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Συμβολισμός πολλών επιπέδων</a:t>
            </a:r>
            <a:endParaRPr lang="en-US" sz="2000" dirty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Υπολογισμός χωρητικότητας καναλιού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Θεώρημα </a:t>
            </a:r>
            <a:r>
              <a:rPr lang="en-US" sz="2000" dirty="0" smtClean="0">
                <a:solidFill>
                  <a:schemeClr val="tx1"/>
                </a:solidFill>
              </a:rPr>
              <a:t>Shannon - Hartley</a:t>
            </a:r>
            <a:endParaRPr lang="el-GR" sz="2000" dirty="0" smtClean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558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Γραφική Απεικόνιση Θεωρήματος </a:t>
            </a:r>
            <a:r>
              <a:rPr lang="en-US" sz="2800" dirty="0" smtClean="0"/>
              <a:t>Shannon - Hartley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Η φασματική απόδοση σχετίζεται και άρα μπορεί να ανταλλαχθεί με την απόδοση ισχύος, και αντίστροφα.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Το θεώρημα </a:t>
            </a:r>
            <a:r>
              <a:rPr lang="en-US" sz="1800" dirty="0" smtClean="0"/>
              <a:t>Shannon – Hartley</a:t>
            </a:r>
            <a:r>
              <a:rPr lang="el-GR" sz="1800" dirty="0" smtClean="0"/>
              <a:t> θεωρεί ότι ο θόρυβος που συνυπάρχει με το σήμα, είναι λευκός, προσθετικός και </a:t>
            </a:r>
            <a:r>
              <a:rPr lang="el-GR" sz="1800" dirty="0" err="1" smtClean="0"/>
              <a:t>γκαουσσιανής</a:t>
            </a:r>
            <a:r>
              <a:rPr lang="el-GR" sz="1800" dirty="0" smtClean="0"/>
              <a:t> μορφής </a:t>
            </a:r>
            <a:r>
              <a:rPr lang="en-US" sz="1800" dirty="0" smtClean="0"/>
              <a:t>(</a:t>
            </a:r>
            <a:r>
              <a:rPr lang="en-US" sz="1800" dirty="0" smtClean="0">
                <a:hlinkClick r:id="rId2"/>
              </a:rPr>
              <a:t>Additive White Gaussian Noise - AWGN</a:t>
            </a:r>
            <a:r>
              <a:rPr lang="en-US" sz="1800" dirty="0" smtClean="0"/>
              <a:t>).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Αυτό γενικά ισχύει αν το εύρος ζώνης </a:t>
            </a:r>
            <a:br>
              <a:rPr lang="el-GR" sz="1800" dirty="0" smtClean="0"/>
            </a:br>
            <a:r>
              <a:rPr lang="el-GR" sz="1800" dirty="0" smtClean="0"/>
              <a:t>λειτουργίας ενός συστήματος επικοινωνίας </a:t>
            </a:r>
            <a:br>
              <a:rPr lang="el-GR" sz="1800" dirty="0" smtClean="0"/>
            </a:br>
            <a:r>
              <a:rPr lang="el-GR" sz="1800" dirty="0" smtClean="0"/>
              <a:t>είναι μικρό σε σύγκριση με την κεντρική </a:t>
            </a:r>
            <a:br>
              <a:rPr lang="el-GR" sz="1800" dirty="0" smtClean="0"/>
            </a:br>
            <a:r>
              <a:rPr lang="el-GR" sz="1800" dirty="0" smtClean="0"/>
              <a:t>συχνότητα του καναλιού.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Στην πράξη, κανένα ψηφιακό σύστημα </a:t>
            </a:r>
            <a:br>
              <a:rPr lang="el-GR" sz="1800" dirty="0" smtClean="0"/>
            </a:br>
            <a:r>
              <a:rPr lang="el-GR" sz="1800" dirty="0" smtClean="0"/>
              <a:t>επικοινωνιών δεν μπορεί να επιτύχει τη </a:t>
            </a:r>
            <a:br>
              <a:rPr lang="el-GR" sz="1800" dirty="0" smtClean="0"/>
            </a:br>
            <a:r>
              <a:rPr lang="el-GR" sz="1800" dirty="0" smtClean="0"/>
              <a:t>χωρητικότητα που προβλέπεται από την </a:t>
            </a:r>
            <a:br>
              <a:rPr lang="el-GR" sz="1800" dirty="0" smtClean="0"/>
            </a:br>
            <a:r>
              <a:rPr lang="el-GR" sz="1800" dirty="0" smtClean="0"/>
              <a:t>εξίσωση </a:t>
            </a:r>
            <a:r>
              <a:rPr lang="en-US" sz="1800" dirty="0" smtClean="0"/>
              <a:t>Shannon</a:t>
            </a:r>
            <a:r>
              <a:rPr lang="el-GR" sz="1800" dirty="0" smtClean="0"/>
              <a:t>, και τα περισσότερα </a:t>
            </a:r>
            <a:br>
              <a:rPr lang="el-GR" sz="1800" dirty="0" smtClean="0"/>
            </a:br>
            <a:r>
              <a:rPr lang="el-GR" sz="1800" dirty="0" smtClean="0"/>
              <a:t>υπολείπονται κατά 3 </a:t>
            </a:r>
            <a:r>
              <a:rPr lang="en-US" sz="1800" dirty="0" smtClean="0"/>
              <a:t>dB</a:t>
            </a:r>
            <a:r>
              <a:rPr lang="el-GR" sz="1800" dirty="0" smtClean="0"/>
              <a:t> ή περισσότερο.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5" name="Picture 2" descr="C:\Users\foivos\Dropbox\ΤΕΙΜΕΣ\1_ΜΑΘΗΜΑΤΑ\4_ΤΗΛΕΠΙΚΟΙΝΩΝΙΑΚΑ_ΣΥΣΤΗΜΑΤΑ_ΙΙ\5_Digital_Communcations_Bateman\PAGES\CH2\ch2figs\sec4\shanfi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951" y="2636912"/>
            <a:ext cx="340752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75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Ένα ψηφιακό σύστημα επικοινωνιών λειτουργεί με φασματική απόδοση 4 </a:t>
                </a:r>
                <a:r>
                  <a:rPr lang="en-US" sz="1600" dirty="0" smtClean="0"/>
                  <a:t>bit/s/Hz</a:t>
                </a:r>
                <a:r>
                  <a:rPr lang="el-GR" sz="1600" dirty="0" smtClean="0"/>
                  <a:t>, για να χωρά ικανό αριθμό χρηστών.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Α) Ποια είναι η ελάχιστη τιμή του λόγου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err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b="0" i="1" dirty="0" err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600" b="0" i="1" dirty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b="0" i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600" dirty="0" smtClean="0"/>
                  <a:t> ώστε να εξασφαλιστεί ότι οι χρήστες στις παρυφές της περιοχής κάλυψης θα έχουν επικοινωνία απαλλαγμένη από σφάλματα;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Β) Αν είναι επιθυμητός ο διπλασιασμός των χρηστών, πόσο περισσότερη ισχύ θα πρέπει να ακτινοβολεί ο σταθμός βάσης και οι συσκευές των χρηστών, ώστε να διατηρηθεί η υπάρχουσα κάλυψη και η επικοινωνία να είναι απαλλαγμένη από σφάλματα;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u="sng" dirty="0" smtClean="0"/>
                  <a:t>Απάντηση</a:t>
                </a:r>
                <a:r>
                  <a:rPr lang="el-GR" sz="1600" dirty="0" smtClean="0"/>
                  <a:t>: </a:t>
                </a: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Α) Θέτουμε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𝐶</m:t>
                    </m:r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𝐵</m:t>
                    </m:r>
                    <m:r>
                      <a:rPr lang="en-US" sz="1600" i="1" dirty="0" smtClean="0">
                        <a:latin typeface="Cambria Math"/>
                      </a:rPr>
                      <m:t>=4</m:t>
                    </m:r>
                  </m:oMath>
                </a14:m>
                <a:r>
                  <a:rPr lang="el-GR" sz="1600" dirty="0" smtClean="0"/>
                  <a:t> στη σχέση </a:t>
                </a:r>
                <a:r>
                  <a:rPr lang="en-US" sz="1600" dirty="0" smtClean="0"/>
                  <a:t>Shannon</a:t>
                </a:r>
                <a:r>
                  <a:rPr lang="el-GR" sz="1600" dirty="0" smtClean="0"/>
                  <a:t> –</a:t>
                </a:r>
                <a:r>
                  <a:rPr lang="en-US" sz="1600" dirty="0" smtClean="0"/>
                  <a:t> Hartley </a:t>
                </a:r>
                <a:r>
                  <a:rPr lang="el-GR" sz="1600" dirty="0" smtClean="0"/>
                  <a:t>και έχουμε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600" i="0" dirty="0" smtClean="0"/>
                      <m:t>4</m:t>
                    </m:r>
                    <m:r>
                      <m:rPr>
                        <m:nor/>
                      </m:rPr>
                      <a:rPr lang="en-US" sz="1600" dirty="0"/>
                      <m:t>= </m:t>
                    </m:r>
                    <m:r>
                      <a:rPr lang="en-US" sz="1600" b="0" i="1">
                        <a:latin typeface="Cambria Math"/>
                      </a:rPr>
                      <m:t>𝑙𝑜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sz="1600" b="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b="0" i="1">
                            <a:latin typeface="Cambria Math"/>
                          </a:rPr>
                          <m:t>1+</m:t>
                        </m:r>
                        <m:r>
                          <a:rPr lang="el-GR" sz="1600" b="0" i="1" smtClean="0">
                            <a:latin typeface="Cambria Math"/>
                          </a:rPr>
                          <m:t>4</m:t>
                        </m:r>
                        <m:sSub>
                          <m:sSubPr>
                            <m:ctrlPr>
                              <a:rPr lang="en-US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dirty="0" err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600" b="0" i="1" dirty="0" err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en-US" sz="1600" b="0" i="1" dirty="0">
                            <a:latin typeface="Cambria Math"/>
                          </a:rPr>
                          <m:t>/</m:t>
                        </m:r>
                        <m:sSub>
                          <m:sSubPr>
                            <m:ctrlPr>
                              <a:rPr lang="en-US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dirty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600" b="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600" dirty="0" smtClean="0"/>
                  <a:t>. Λύνουμε ως προς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i="1" dirty="0" err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600" i="1" dirty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και βρίσκουμε</a:t>
                </a:r>
                <a:r>
                  <a:rPr lang="en-US" sz="1600" dirty="0" smtClean="0"/>
                  <a:t>: </a:t>
                </a:r>
                <a:endParaRPr lang="el-GR" sz="1600" dirty="0" smtClean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i="1" dirty="0" err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600" i="1" dirty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1600" b="0" i="0" dirty="0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l-GR" sz="1600" dirty="0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l-GR" sz="1600" b="0" i="0" dirty="0" smtClean="0">
                        <a:latin typeface="Cambria Math"/>
                      </a:rPr>
                      <m:t> (</m:t>
                    </m:r>
                    <m:sSup>
                      <m:sSupPr>
                        <m:ctrlPr>
                          <a:rPr lang="el-GR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b="0" i="1" dirty="0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600" b="0" i="1" dirty="0" smtClean="0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el-GR" sz="1600" b="0" i="1" dirty="0" smtClean="0">
                        <a:latin typeface="Cambria Math"/>
                      </a:rPr>
                      <m:t>−1)/4=3,75</m:t>
                    </m:r>
                  </m:oMath>
                </a14:m>
                <a:r>
                  <a:rPr lang="el-GR" sz="1600" dirty="0" smtClean="0"/>
                  <a:t> ή </a:t>
                </a:r>
                <a:r>
                  <a:rPr lang="en-US" sz="1600" dirty="0" smtClean="0"/>
                  <a:t>5,74 dB</a:t>
                </a: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Β) Για να διπλασιαστεί ο αριθμός χρηστών στο δίκτυο για το ίδιο εύρος ζώνης λειτουργίας, θα πρέπει να αυξηθεί η φασματική απόδοση σε </a:t>
                </a:r>
                <a:r>
                  <a:rPr lang="en-US" sz="1600" dirty="0" smtClean="0"/>
                  <a:t>8 bit/s/Hz</a:t>
                </a:r>
                <a:r>
                  <a:rPr lang="el-GR" sz="1600" dirty="0" smtClean="0"/>
                  <a:t>. Επομένως: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i="1" dirty="0" err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600" i="1" dirty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1600" dirty="0">
                        <a:latin typeface="Cambria Math"/>
                      </a:rPr>
                      <m:t> = (</m:t>
                    </m:r>
                    <m:sSup>
                      <m:sSupPr>
                        <m:ctrlPr>
                          <a:rPr lang="el-GR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i="1" dirty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600" b="0" i="1" dirty="0" smtClean="0">
                            <a:latin typeface="Cambria Math"/>
                          </a:rPr>
                          <m:t>8</m:t>
                        </m:r>
                      </m:sup>
                    </m:sSup>
                    <m:r>
                      <a:rPr lang="el-GR" sz="1600" i="1" dirty="0">
                        <a:latin typeface="Cambria Math"/>
                      </a:rPr>
                      <m:t>−1)/</m:t>
                    </m:r>
                    <m:r>
                      <a:rPr lang="el-GR" sz="1600" b="0" i="1" dirty="0" smtClean="0">
                        <a:latin typeface="Cambria Math"/>
                      </a:rPr>
                      <m:t>8</m:t>
                    </m:r>
                    <m:r>
                      <a:rPr lang="el-GR" sz="1600" i="1" dirty="0">
                        <a:latin typeface="Cambria Math"/>
                      </a:rPr>
                      <m:t>=3</m:t>
                    </m:r>
                    <m:r>
                      <a:rPr lang="el-GR" sz="1600" b="0" i="1" dirty="0" smtClean="0">
                        <a:latin typeface="Cambria Math"/>
                      </a:rPr>
                      <m:t>1</m:t>
                    </m:r>
                    <m:r>
                      <a:rPr lang="el-GR" sz="1600" i="1" dirty="0">
                        <a:latin typeface="Cambria Math"/>
                      </a:rPr>
                      <m:t>,</m:t>
                    </m:r>
                    <m:r>
                      <a:rPr lang="el-GR" sz="1600" b="0" i="1" dirty="0" smtClean="0">
                        <a:latin typeface="Cambria Math"/>
                      </a:rPr>
                      <m:t>8</m:t>
                    </m:r>
                    <m:r>
                      <a:rPr lang="el-GR" sz="1600" i="1" dirty="0">
                        <a:latin typeface="Cambria Math"/>
                      </a:rPr>
                      <m:t>7</m:t>
                    </m:r>
                  </m:oMath>
                </a14:m>
                <a:r>
                  <a:rPr lang="el-GR" sz="1600" dirty="0"/>
                  <a:t> ή </a:t>
                </a:r>
                <a:r>
                  <a:rPr lang="el-GR" sz="1600" dirty="0" smtClean="0"/>
                  <a:t>1</a:t>
                </a:r>
                <a:r>
                  <a:rPr lang="en-US" sz="1600" dirty="0" smtClean="0"/>
                  <a:t>5,</a:t>
                </a:r>
                <a:r>
                  <a:rPr lang="el-GR" sz="1600" dirty="0" smtClean="0"/>
                  <a:t>03</a:t>
                </a:r>
                <a:r>
                  <a:rPr lang="en-US" sz="1600" dirty="0" smtClean="0"/>
                  <a:t> </a:t>
                </a:r>
                <a:r>
                  <a:rPr lang="en-US" sz="1600" dirty="0"/>
                  <a:t>dB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Άρα η εκπεμπόμενη ισχύς θα πρέπει να αυξηθεί κατά </a:t>
                </a:r>
                <a:r>
                  <a:rPr lang="en-US" sz="1600" dirty="0" smtClean="0"/>
                  <a:t>15,03 – 5,74 = 9,29 </a:t>
                </a:r>
                <a:r>
                  <a:rPr lang="en-US" sz="1600" dirty="0" err="1" smtClean="0"/>
                  <a:t>dB.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1695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mtClean="0"/>
              <a:t>Άσκηση 5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Μια υποθαλάσσια τηλεπικοινωνιακή σύνδεση πάσχει από πολύ υψηλή απώλεια σήματος ανά μικρή απόσταση, έτσι ώστε η μέγιστη εφικτή τιμή για το λόγο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να είναι μόλις -0,6</a:t>
                </a:r>
                <a:r>
                  <a:rPr lang="en-US" sz="1600" dirty="0" smtClean="0"/>
                  <a:t> </a:t>
                </a:r>
                <a:r>
                  <a:rPr lang="en-US" sz="1600" dirty="0" err="1" smtClean="0"/>
                  <a:t>dB.</a:t>
                </a:r>
                <a:r>
                  <a:rPr lang="el-GR" sz="1600" dirty="0" smtClean="0"/>
                  <a:t> Ποια είναι η μέγιστη φασματική απόδοση που μπορεί να αναμένεται από αυτή τη ζεύξη στην ακραία περίπτωση και ποιος είναι ο ρυθμός αποστολής πληροφορίας που μπορεί να επιτευχθεί σε εύρος ζώνης </a:t>
                </a:r>
                <a:r>
                  <a:rPr lang="en-US" sz="1600" dirty="0" smtClean="0"/>
                  <a:t>3.400 Hz</a:t>
                </a:r>
                <a:r>
                  <a:rPr lang="el-GR" sz="1600" dirty="0" smtClean="0"/>
                  <a:t>;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b="1" u="sng" dirty="0"/>
                  <a:t>Απάντηση</a:t>
                </a:r>
                <a:r>
                  <a:rPr lang="el-GR" sz="1600" dirty="0"/>
                  <a:t>: </a:t>
                </a:r>
                <a:r>
                  <a:rPr lang="el-GR" sz="1600" dirty="0" smtClean="0"/>
                  <a:t>Το θεώρημα </a:t>
                </a:r>
                <a:r>
                  <a:rPr lang="en-US" sz="1600" dirty="0" smtClean="0"/>
                  <a:t>Shannon–Hartley </a:t>
                </a:r>
                <a:r>
                  <a:rPr lang="el-GR" sz="1600" dirty="0" smtClean="0"/>
                  <a:t>μπορεί να γραφεί ως: 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7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latin typeface="Cambria Math"/>
                        </a:rPr>
                        <m:t>𝐶</m:t>
                      </m:r>
                      <m:r>
                        <a:rPr lang="en-US" sz="1600" i="1" dirty="0" smtClean="0">
                          <a:latin typeface="Cambria Math"/>
                        </a:rPr>
                        <m:t>/</m:t>
                      </m:r>
                      <m:r>
                        <a:rPr lang="en-US" sz="1600" i="1" dirty="0" smtClean="0">
                          <a:latin typeface="Cambria Math"/>
                        </a:rPr>
                        <m:t>𝐵</m:t>
                      </m:r>
                      <m:r>
                        <a:rPr lang="en-US" sz="1600" i="1" dirty="0" smtClean="0">
                          <a:latin typeface="Cambria Math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sz="1600" i="1" dirty="0">
                          <a:latin typeface="Cambria Math"/>
                        </a:rPr>
                        <m:t>log</m:t>
                      </m:r>
                      <m:r>
                        <a:rPr lang="en-US" sz="1600" i="1" baseline="-25000" dirty="0">
                          <a:latin typeface="Cambria Math"/>
                        </a:rPr>
                        <m:t>2</m:t>
                      </m:r>
                      <m:r>
                        <a:rPr lang="en-US" sz="1600" i="1" dirty="0">
                          <a:latin typeface="Cambria Math"/>
                        </a:rPr>
                        <m:t>[1 + </m:t>
                      </m:r>
                      <m:r>
                        <a:rPr lang="en-US" sz="1600" i="1" dirty="0" err="1">
                          <a:latin typeface="Cambria Math"/>
                        </a:rPr>
                        <m:t>𝐸</m:t>
                      </m:r>
                      <m:r>
                        <a:rPr lang="en-US" sz="1600" i="1" baseline="-25000" dirty="0" err="1">
                          <a:latin typeface="Cambria Math"/>
                        </a:rPr>
                        <m:t>𝑏</m:t>
                      </m:r>
                      <m:r>
                        <a:rPr lang="el-GR" sz="1600" b="0" i="1" baseline="-25000" dirty="0" smtClean="0">
                          <a:latin typeface="Cambria Math"/>
                        </a:rPr>
                        <m:t> </m:t>
                      </m:r>
                      <m:r>
                        <a:rPr lang="en-US" sz="1600" i="1" dirty="0" err="1">
                          <a:latin typeface="Cambria Math"/>
                        </a:rPr>
                        <m:t>𝐶</m:t>
                      </m:r>
                      <m:r>
                        <a:rPr lang="en-US" sz="1600" i="1" dirty="0">
                          <a:latin typeface="Cambria Math"/>
                        </a:rPr>
                        <m:t>/</m:t>
                      </m:r>
                      <m:r>
                        <a:rPr lang="en-US" sz="1600" i="1" dirty="0">
                          <a:latin typeface="Cambria Math"/>
                        </a:rPr>
                        <m:t>𝑁</m:t>
                      </m:r>
                      <m:r>
                        <a:rPr lang="en-US" sz="1600" i="1" baseline="-25000" dirty="0">
                          <a:latin typeface="Cambria Math"/>
                        </a:rPr>
                        <m:t>0</m:t>
                      </m:r>
                      <m:r>
                        <a:rPr lang="en-US" sz="1600" i="1" dirty="0">
                          <a:latin typeface="Cambria Math"/>
                        </a:rPr>
                        <m:t>𝐵</m:t>
                      </m:r>
                      <m:r>
                        <a:rPr lang="en-US" sz="1600" i="1" dirty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l-GR" sz="16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Για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𝐸</m:t>
                    </m:r>
                    <m:r>
                      <a:rPr lang="en-US" sz="1600" i="1" baseline="-25000" dirty="0" err="1" smtClean="0">
                        <a:latin typeface="Cambria Math"/>
                      </a:rPr>
                      <m:t>𝑏</m:t>
                    </m:r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𝑁</m:t>
                    </m:r>
                    <m:r>
                      <a:rPr lang="en-US" sz="1600" i="1" baseline="-25000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= –0</m:t>
                    </m:r>
                    <m:r>
                      <a:rPr lang="el-GR" sz="1600" b="0" i="1" dirty="0" smtClean="0">
                        <a:latin typeface="Cambria Math"/>
                      </a:rPr>
                      <m:t>,</m:t>
                    </m:r>
                    <m:r>
                      <a:rPr lang="en-US" sz="1600" i="1" dirty="0" smtClean="0">
                        <a:latin typeface="Cambria Math"/>
                      </a:rPr>
                      <m:t>6 </m:t>
                    </m:r>
                    <m:r>
                      <a:rPr lang="en-US" sz="1600" i="1" dirty="0" smtClean="0">
                        <a:latin typeface="Cambria Math"/>
                      </a:rPr>
                      <m:t>𝑑𝐵</m:t>
                    </m:r>
                  </m:oMath>
                </a14:m>
                <a:r>
                  <a:rPr lang="en-US" sz="1600" dirty="0"/>
                  <a:t> </a:t>
                </a:r>
                <a:r>
                  <a:rPr lang="el-GR" sz="1600" dirty="0" smtClean="0"/>
                  <a:t>ο λόγος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𝐸</m:t>
                    </m:r>
                    <m:r>
                      <a:rPr lang="en-US" sz="1600" i="1" baseline="-25000" dirty="0" err="1" smtClean="0">
                        <a:latin typeface="Cambria Math"/>
                      </a:rPr>
                      <m:t>𝑏</m:t>
                    </m:r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𝑁</m:t>
                    </m:r>
                    <m:r>
                      <a:rPr lang="en-US" sz="1600" i="1" baseline="-25000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 είναι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600" b="0" i="1" dirty="0" smtClean="0">
                            <a:latin typeface="Cambria Math"/>
                          </a:rPr>
                          <m:t>0,6/10</m:t>
                        </m:r>
                      </m:sup>
                    </m:sSup>
                    <m:r>
                      <a:rPr lang="en-US" sz="1600" i="1" dirty="0" smtClean="0">
                        <a:latin typeface="Cambria Math"/>
                      </a:rPr>
                      <m:t> </m:t>
                    </m:r>
                    <m:r>
                      <a:rPr lang="en-US" sz="1600" i="1" dirty="0">
                        <a:latin typeface="Cambria Math"/>
                      </a:rPr>
                      <m:t>= </m:t>
                    </m:r>
                    <m:r>
                      <a:rPr lang="en-US" sz="1600" i="1" dirty="0" smtClean="0">
                        <a:latin typeface="Cambria Math"/>
                      </a:rPr>
                      <m:t>0</m:t>
                    </m:r>
                    <m:r>
                      <a:rPr lang="el-GR" sz="1600" b="0" i="1" dirty="0" smtClean="0">
                        <a:latin typeface="Cambria Math"/>
                      </a:rPr>
                      <m:t>,</m:t>
                    </m:r>
                    <m:r>
                      <a:rPr lang="en-US" sz="1600" i="1" dirty="0" smtClean="0">
                        <a:latin typeface="Cambria Math"/>
                      </a:rPr>
                      <m:t>871</m:t>
                    </m:r>
                  </m:oMath>
                </a14:m>
                <a:endParaRPr lang="el-GR" sz="16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Η φασματική απόδοση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𝐶</m:t>
                    </m:r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𝐵</m:t>
                    </m:r>
                    <m:r>
                      <a:rPr lang="en-US" sz="1600" i="1" dirty="0" smtClean="0">
                        <a:latin typeface="Cambria Math"/>
                      </a:rPr>
                      <m:t>  </m:t>
                    </m:r>
                  </m:oMath>
                </a14:m>
                <a:r>
                  <a:rPr lang="el-GR" sz="1600" dirty="0" smtClean="0"/>
                  <a:t>που μπορεί να υποστηρίξει αυτό είναι</a:t>
                </a:r>
                <a:r>
                  <a:rPr lang="en-US" sz="1600" dirty="0" smtClean="0"/>
                  <a:t>: </a:t>
                </a:r>
                <a:endParaRPr lang="el-GR" sz="16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7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latin typeface="Cambria Math"/>
                        </a:rPr>
                        <m:t>𝐶</m:t>
                      </m:r>
                      <m:r>
                        <a:rPr lang="en-US" sz="1600" i="1" dirty="0" smtClean="0">
                          <a:latin typeface="Cambria Math"/>
                        </a:rPr>
                        <m:t>/</m:t>
                      </m:r>
                      <m:r>
                        <a:rPr lang="en-US" sz="1600" i="1" dirty="0" smtClean="0">
                          <a:latin typeface="Cambria Math"/>
                        </a:rPr>
                        <m:t>𝐵</m:t>
                      </m:r>
                      <m:r>
                        <a:rPr lang="en-US" sz="1600" i="1" dirty="0" smtClean="0">
                          <a:latin typeface="Cambria Math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sz="1600" i="1" dirty="0">
                          <a:latin typeface="Cambria Math"/>
                        </a:rPr>
                        <m:t>log</m:t>
                      </m:r>
                      <m:r>
                        <a:rPr lang="en-US" sz="1600" i="1" baseline="-25000" dirty="0">
                          <a:latin typeface="Cambria Math"/>
                        </a:rPr>
                        <m:t>2</m:t>
                      </m:r>
                      <m:r>
                        <a:rPr lang="en-US" sz="1600" i="1" dirty="0">
                          <a:latin typeface="Cambria Math"/>
                        </a:rPr>
                        <m:t>[1 + 0</m:t>
                      </m:r>
                      <m:r>
                        <a:rPr lang="el-GR" sz="1600" b="0" i="1" dirty="0" smtClean="0">
                          <a:latin typeface="Cambria Math"/>
                        </a:rPr>
                        <m:t>,</m:t>
                      </m:r>
                      <m:r>
                        <a:rPr lang="en-US" sz="1600" i="1" dirty="0">
                          <a:latin typeface="Cambria Math"/>
                        </a:rPr>
                        <m:t>871</m:t>
                      </m:r>
                      <m:r>
                        <a:rPr lang="el-GR" sz="1600" b="0" i="1" dirty="0" smtClean="0">
                          <a:latin typeface="Cambria Math"/>
                        </a:rPr>
                        <m:t> </m:t>
                      </m:r>
                      <m:r>
                        <a:rPr lang="en-US" sz="1600" i="1" dirty="0">
                          <a:latin typeface="Cambria Math"/>
                        </a:rPr>
                        <m:t>𝐶</m:t>
                      </m:r>
                      <m:r>
                        <a:rPr lang="en-US" sz="1600" i="1" dirty="0">
                          <a:latin typeface="Cambria Math"/>
                        </a:rPr>
                        <m:t>/</m:t>
                      </m:r>
                      <m:r>
                        <a:rPr lang="en-US" sz="1600" i="1" dirty="0">
                          <a:latin typeface="Cambria Math"/>
                        </a:rPr>
                        <m:t>𝐵</m:t>
                      </m:r>
                      <m:r>
                        <a:rPr lang="en-US" sz="1600" i="1" dirty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Οπότε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𝐶</m:t>
                    </m:r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𝐵</m:t>
                    </m:r>
                    <m:r>
                      <a:rPr lang="en-US" sz="1600" i="1" dirty="0" smtClean="0">
                        <a:latin typeface="Cambria Math"/>
                      </a:rPr>
                      <m:t> = 0,6 </m:t>
                    </m:r>
                    <m:r>
                      <a:rPr lang="en-US" sz="1600" i="1" dirty="0">
                        <a:latin typeface="Cambria Math"/>
                      </a:rPr>
                      <m:t>𝑏𝑖𝑡𝑠</m:t>
                    </m:r>
                    <m:r>
                      <a:rPr lang="en-US" sz="1600" i="1" dirty="0">
                        <a:latin typeface="Cambria Math"/>
                      </a:rPr>
                      <m:t>/</m:t>
                    </m:r>
                    <m:r>
                      <a:rPr lang="en-US" sz="1600" i="1" dirty="0">
                        <a:latin typeface="Cambria Math"/>
                      </a:rPr>
                      <m:t>𝑠</m:t>
                    </m:r>
                    <m:r>
                      <a:rPr lang="en-US" sz="1600" i="1" dirty="0">
                        <a:latin typeface="Cambria Math"/>
                      </a:rPr>
                      <m:t>/</m:t>
                    </m:r>
                    <m:r>
                      <a:rPr lang="en-US" sz="1600" i="1" dirty="0">
                        <a:latin typeface="Cambria Math"/>
                      </a:rPr>
                      <m:t>𝐻𝑧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dirty="0" smtClean="0"/>
                  <a:t>(</a:t>
                </a:r>
                <a:r>
                  <a:rPr lang="el-GR" sz="1600" dirty="0" smtClean="0"/>
                  <a:t>προσεγγιστικά</a:t>
                </a:r>
                <a:r>
                  <a:rPr lang="en-US" sz="1600" dirty="0" smtClean="0"/>
                  <a:t>).</a:t>
                </a:r>
                <a:endParaRPr lang="el-GR" sz="16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Με εύρος ζώνης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3</m:t>
                    </m:r>
                    <m:r>
                      <a:rPr lang="el-GR" sz="1600" i="1" dirty="0" smtClean="0">
                        <a:latin typeface="Cambria Math"/>
                      </a:rPr>
                      <m:t>.</m:t>
                    </m:r>
                    <m:r>
                      <a:rPr lang="en-US" sz="1600" i="1" dirty="0" smtClean="0">
                        <a:latin typeface="Cambria Math"/>
                      </a:rPr>
                      <m:t>400 </m:t>
                    </m:r>
                    <m:r>
                      <a:rPr lang="en-US" sz="1600" i="1" dirty="0">
                        <a:latin typeface="Cambria Math"/>
                      </a:rPr>
                      <m:t>𝐻𝑧</m:t>
                    </m:r>
                  </m:oMath>
                </a14:m>
                <a:r>
                  <a:rPr lang="en-US" sz="1600" dirty="0"/>
                  <a:t>, </a:t>
                </a:r>
                <a:r>
                  <a:rPr lang="el-GR" sz="1600" dirty="0" smtClean="0"/>
                  <a:t>το σύστημα μπορεί να παρέχει ρυθμό μεταφοράς πληροφορίας ίσο με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3</m:t>
                    </m:r>
                    <m:r>
                      <a:rPr lang="el-GR" sz="1600" i="1" dirty="0" smtClean="0">
                        <a:latin typeface="Cambria Math"/>
                      </a:rPr>
                      <m:t>.</m:t>
                    </m:r>
                    <m:r>
                      <a:rPr lang="en-US" sz="1600" i="1" dirty="0" smtClean="0">
                        <a:latin typeface="Cambria Math"/>
                      </a:rPr>
                      <m:t>400 </m:t>
                    </m:r>
                    <m:r>
                      <a:rPr lang="en-US" sz="1600" i="1" dirty="0">
                        <a:latin typeface="Cambria Math"/>
                      </a:rPr>
                      <m:t>𝑥</m:t>
                    </m:r>
                    <m:r>
                      <a:rPr lang="en-US" sz="1600" i="1" dirty="0">
                        <a:latin typeface="Cambria Math"/>
                      </a:rPr>
                      <m:t> 0,6 = 2.040 </m:t>
                    </m:r>
                    <m:r>
                      <a:rPr lang="en-US" sz="1600" i="1" dirty="0" smtClean="0">
                        <a:latin typeface="Cambria Math"/>
                      </a:rPr>
                      <m:t>𝑏𝑝𝑠</m:t>
                    </m:r>
                  </m:oMath>
                </a14:m>
                <a:endParaRPr lang="el-GR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299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Δυαδική Σηματοδοσία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800" dirty="0" smtClean="0"/>
              <a:t>Στη δυαδική σηματοδοσία (</a:t>
            </a:r>
            <a:r>
              <a:rPr lang="en-US" sz="1800" dirty="0" smtClean="0"/>
              <a:t>binary signaling)</a:t>
            </a:r>
            <a:r>
              <a:rPr lang="el-GR" sz="1800" dirty="0" smtClean="0"/>
              <a:t> χρησιμοποιούνται δύο στάθμες τάσης (χαμηλή και υψηλή).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b="1" dirty="0" smtClean="0"/>
              <a:t>Δυαδική σηματοδοσία με ένα καλώδιο</a:t>
            </a:r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dirty="0" smtClean="0"/>
              <a:t>Ο </a:t>
            </a:r>
            <a:r>
              <a:rPr lang="el-GR" sz="1600" b="1" dirty="0" smtClean="0"/>
              <a:t>ρυθμός εκπομπής </a:t>
            </a:r>
            <a:r>
              <a:rPr lang="el-GR" sz="1600" dirty="0" smtClean="0"/>
              <a:t>περιορίζεται από το </a:t>
            </a:r>
            <a:r>
              <a:rPr lang="el-GR" sz="1600" b="1" dirty="0" smtClean="0"/>
              <a:t>εύρος ζώνης </a:t>
            </a:r>
            <a:r>
              <a:rPr lang="el-GR" sz="1600" dirty="0" smtClean="0"/>
              <a:t>του καναλιού. Αυτό, επειδή ο ρυθμός εκπομπής καθορίζεται από το πόσο γρήγορα μπορεί να μεταβάλλεται η τάση, πριν το φασματικό περιεχόμενο γίνει τόσο μεγάλο ώστε το </a:t>
            </a:r>
            <a:br>
              <a:rPr lang="el-GR" sz="1600" dirty="0" smtClean="0"/>
            </a:br>
            <a:r>
              <a:rPr lang="el-GR" sz="1600" dirty="0" smtClean="0"/>
              <a:t>αναπόφευκτο φιλτράρισμα από το κανάλι θα </a:t>
            </a:r>
            <a:br>
              <a:rPr lang="el-GR" sz="1600" dirty="0" smtClean="0"/>
            </a:br>
            <a:r>
              <a:rPr lang="el-GR" sz="1600" dirty="0" smtClean="0"/>
              <a:t>παραμορφώνει την υπερβολικά την πληροφορία.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r>
              <a:rPr lang="el-GR" sz="1800" b="1" dirty="0" smtClean="0"/>
              <a:t>Δυαδική σηματοδοσία με πολλά καλώδια</a:t>
            </a:r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dirty="0" smtClean="0"/>
              <a:t>Χρησιμοποιώντας πολλά καλώδια αυξάνουμε τη χωρητικότητα της σύνδεσης ανάλογα με τον αριθμό των καλωδίων. </a:t>
            </a:r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dirty="0" smtClean="0"/>
              <a:t>Εναλλακτικά, μπορεί να διατηρηθεί η χωρητικότητα </a:t>
            </a:r>
            <a:br>
              <a:rPr lang="el-GR" sz="1600" dirty="0" smtClean="0"/>
            </a:br>
            <a:r>
              <a:rPr lang="el-GR" sz="1600" dirty="0" smtClean="0"/>
              <a:t>της προηγούμενης περίπτωσης και να χρησιμοποιηθούν </a:t>
            </a:r>
            <a:br>
              <a:rPr lang="el-GR" sz="1600" dirty="0" smtClean="0"/>
            </a:br>
            <a:r>
              <a:rPr lang="el-GR" sz="1600" dirty="0" smtClean="0"/>
              <a:t>καλώδια με μικρότερο εύρος ζώνης (πιο φθηνά).</a:t>
            </a:r>
            <a:endParaRPr lang="el-GR" sz="1600" dirty="0"/>
          </a:p>
        </p:txBody>
      </p:sp>
      <p:pic>
        <p:nvPicPr>
          <p:cNvPr id="4098" name="Picture 2" descr="C:\Users\foivos\Dropbox\ΤΕΙΜΕΣ\1_ΜΑΘΗΜΑΤΑ\4_ΤΗΛΕΠΙΚΟΙΝΩΝΙΑΚΑ_ΣΥΣΤΗΜΑΤΑ_ΙΙ\5_Digital_Communcations_Bateman\PAGES\CH2\ch2figs\sec2\bin1ca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068960"/>
            <a:ext cx="238125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foivos\Dropbox\ΤΕΙΜΕΣ\1_ΜΑΘΗΜΑΤΑ\4_ΤΗΛΕΠΙΚΟΙΝΩΝΙΑΚΑ_ΣΥΣΤΗΜΑΤΑ_ΙΙ\5_Digital_Communcations_Bateman\PAGES\CH2\ch2figs\sec2\bin3cab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97152"/>
            <a:ext cx="238125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391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Μορφές </a:t>
            </a:r>
            <a:r>
              <a:rPr lang="el-GR" dirty="0" smtClean="0"/>
              <a:t>Δυαδικ</a:t>
            </a:r>
            <a:r>
              <a:rPr lang="el-GR" dirty="0"/>
              <a:t>ή</a:t>
            </a:r>
            <a:r>
              <a:rPr lang="el-GR" dirty="0" smtClean="0"/>
              <a:t>ς </a:t>
            </a:r>
            <a:r>
              <a:rPr lang="el-GR" dirty="0"/>
              <a:t>Σηματοδοσίας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Η </a:t>
            </a:r>
            <a:r>
              <a:rPr lang="el-GR" sz="1800" b="1" dirty="0" smtClean="0"/>
              <a:t>Μονοπολική Σηματοδοσία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unipolar encoding</a:t>
            </a:r>
            <a:r>
              <a:rPr lang="en-US" sz="1800" dirty="0" smtClean="0"/>
              <a:t>) </a:t>
            </a:r>
            <a:r>
              <a:rPr lang="el-GR" sz="1800" dirty="0" smtClean="0"/>
              <a:t>χαρακτηρίζεται από δύο στάθμες τάσης, που είναι 0 και +</a:t>
            </a:r>
            <a:r>
              <a:rPr lang="en-US" sz="1800" dirty="0" smtClean="0"/>
              <a:t>V volts</a:t>
            </a:r>
            <a:r>
              <a:rPr lang="el-GR" sz="1800" dirty="0" smtClean="0"/>
              <a:t>, για την αναπαράσταση των ψηφίων 0 και </a:t>
            </a:r>
            <a:r>
              <a:rPr lang="el-GR" sz="1800" dirty="0"/>
              <a:t>1. Έχει </a:t>
            </a:r>
            <a:r>
              <a:rPr lang="el-GR" sz="1800" dirty="0" smtClean="0"/>
              <a:t>μία συνιστώσα </a:t>
            </a:r>
            <a:r>
              <a:rPr lang="en-US" sz="1800" dirty="0" smtClean="0"/>
              <a:t>DC</a:t>
            </a:r>
            <a:r>
              <a:rPr lang="el-GR" sz="1800" dirty="0" smtClean="0"/>
              <a:t> στο ανάπτυγμά της σε σειρά </a:t>
            </a:r>
            <a:r>
              <a:rPr lang="en-US" sz="1800" dirty="0" smtClean="0"/>
              <a:t>Fourier </a:t>
            </a:r>
            <a:r>
              <a:rPr lang="el-GR" sz="1800" dirty="0" smtClean="0"/>
              <a:t>(έχει μη μηδενική μέση τιμή).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Η </a:t>
            </a:r>
            <a:r>
              <a:rPr lang="el-GR" sz="1800" b="1" dirty="0" smtClean="0"/>
              <a:t>Διπολική Σηματοδοσία </a:t>
            </a:r>
            <a:r>
              <a:rPr lang="en-US" sz="1800" dirty="0" smtClean="0"/>
              <a:t>(</a:t>
            </a:r>
            <a:r>
              <a:rPr lang="en-US" sz="1800" dirty="0" smtClean="0">
                <a:hlinkClick r:id="rId3"/>
              </a:rPr>
              <a:t>bipolar encoding</a:t>
            </a:r>
            <a:r>
              <a:rPr lang="en-US" sz="1800" dirty="0" smtClean="0"/>
              <a:t>)</a:t>
            </a:r>
            <a:r>
              <a:rPr lang="el-GR" sz="1800" dirty="0"/>
              <a:t>, χαρακτηρίζεται από δύο στάθμες τάσης, που είναι </a:t>
            </a:r>
            <a:r>
              <a:rPr lang="en-US" sz="1800" dirty="0" smtClean="0"/>
              <a:t>+V</a:t>
            </a:r>
            <a:r>
              <a:rPr lang="el-GR" sz="1800" dirty="0" smtClean="0"/>
              <a:t> </a:t>
            </a:r>
            <a:r>
              <a:rPr lang="el-GR" sz="1800" dirty="0"/>
              <a:t>και </a:t>
            </a:r>
            <a:r>
              <a:rPr lang="en-US" sz="1800" dirty="0" smtClean="0"/>
              <a:t>-V </a:t>
            </a:r>
            <a:r>
              <a:rPr lang="en-US" sz="1800" dirty="0"/>
              <a:t>volts</a:t>
            </a:r>
            <a:r>
              <a:rPr lang="el-GR" sz="1800" dirty="0"/>
              <a:t>, για την αναπαράσταση των ψηφίων 0 και 1</a:t>
            </a:r>
            <a:r>
              <a:rPr lang="el-GR" sz="1800" dirty="0" smtClean="0"/>
              <a:t>. Έχει μηδενική </a:t>
            </a:r>
            <a:r>
              <a:rPr lang="en-US" sz="1800" dirty="0" smtClean="0"/>
              <a:t>DC</a:t>
            </a:r>
            <a:r>
              <a:rPr lang="el-GR" sz="1800" dirty="0" smtClean="0"/>
              <a:t> μέση τιμή.</a:t>
            </a:r>
            <a:endParaRPr lang="el-GR" sz="1800" dirty="0"/>
          </a:p>
          <a:p>
            <a:pPr algn="l">
              <a:spcBef>
                <a:spcPts val="1200"/>
              </a:spcBef>
            </a:pPr>
            <a:endParaRPr lang="el-GR" sz="1800" dirty="0" smtClean="0"/>
          </a:p>
          <a:p>
            <a:pPr algn="l">
              <a:spcBef>
                <a:spcPts val="1200"/>
              </a:spcBef>
            </a:pPr>
            <a:endParaRPr lang="el-GR" sz="1800" dirty="0"/>
          </a:p>
        </p:txBody>
      </p:sp>
      <p:pic>
        <p:nvPicPr>
          <p:cNvPr id="3074" name="Picture 2" descr="C:\Users\foivos\Dropbox\ΤΕΙΜΕΣ\1_ΜΑΘΗΜΑΤΑ\4_ΤΗΛΕΠΙΚΟΙΝΩΝΙΑΚΑ_ΣΥΣΤΗΜΑΤΑ_ΙΙ\5_Digital_Communcations_Bateman\PAGES\CH1\ch1figs\sec4\uni_bpl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619" y="3501008"/>
            <a:ext cx="3528761" cy="264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764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Σηματοδοσία Πολλών Επιπέδων (1/4)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/>
              <a:t>Στη </a:t>
            </a:r>
            <a:r>
              <a:rPr lang="el-GR" sz="1800" dirty="0" smtClean="0"/>
              <a:t>σηματοδοσία πολλών επιπέδων (</a:t>
            </a:r>
            <a:r>
              <a:rPr lang="en-US" sz="1800" dirty="0" smtClean="0"/>
              <a:t>multilevel </a:t>
            </a:r>
            <a:r>
              <a:rPr lang="en-US" sz="1800" dirty="0"/>
              <a:t>signaling)</a:t>
            </a:r>
            <a:r>
              <a:rPr lang="el-GR" sz="1800" dirty="0"/>
              <a:t> χρησιμοποιούνται </a:t>
            </a:r>
            <a:r>
              <a:rPr lang="el-GR" sz="1800" dirty="0" smtClean="0"/>
              <a:t>πολλές στάθμες τάσης (θεωρητικά απεριόριστο πλήθος).</a:t>
            </a:r>
            <a:endParaRPr lang="el-GR" sz="1800" dirty="0"/>
          </a:p>
          <a:p>
            <a:pPr marL="0" indent="0" algn="l">
              <a:spcBef>
                <a:spcPts val="1200"/>
              </a:spcBef>
              <a:buNone/>
            </a:pPr>
            <a:endParaRPr lang="el-GR" sz="1800" b="1" dirty="0" smtClean="0"/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Σηματοδοσία πολλών επιπέδων με ένα καλώδιο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Με π.χ. 4 επίπεδα τάσης μπορούμε να κωδικοποιήσουμε 4 </a:t>
            </a:r>
            <a:r>
              <a:rPr lang="en-US" sz="1800" dirty="0" smtClean="0"/>
              <a:t>bits (00=</a:t>
            </a:r>
            <a:r>
              <a:rPr lang="el-GR" sz="1800" dirty="0" smtClean="0"/>
              <a:t>επίπεδο Α, 01</a:t>
            </a:r>
            <a:r>
              <a:rPr lang="en-US" sz="1800" dirty="0" smtClean="0"/>
              <a:t>=</a:t>
            </a:r>
            <a:r>
              <a:rPr lang="el-GR" sz="1800" dirty="0" smtClean="0"/>
              <a:t>επίπεδο Β, 10=επιπέδο </a:t>
            </a:r>
            <a:r>
              <a:rPr lang="en-US" sz="1800" dirty="0" smtClean="0"/>
              <a:t>C, </a:t>
            </a:r>
            <a:r>
              <a:rPr lang="el-GR" sz="1800" dirty="0" smtClean="0"/>
              <a:t>11=επίπεδο </a:t>
            </a:r>
            <a:r>
              <a:rPr lang="en-US" sz="1800" dirty="0" smtClean="0"/>
              <a:t>D). </a:t>
            </a:r>
            <a:r>
              <a:rPr lang="el-GR" sz="1800" dirty="0" smtClean="0"/>
              <a:t>Αυτό </a:t>
            </a:r>
            <a:br>
              <a:rPr lang="el-GR" sz="1800" dirty="0" smtClean="0"/>
            </a:br>
            <a:r>
              <a:rPr lang="el-GR" sz="1800" dirty="0" smtClean="0"/>
              <a:t>σημαίνει ότι κάθε φορά που αλλάζει η κατάσταση </a:t>
            </a:r>
            <a:br>
              <a:rPr lang="el-GR" sz="1800" dirty="0" smtClean="0"/>
            </a:br>
            <a:r>
              <a:rPr lang="el-GR" sz="1800" dirty="0" smtClean="0"/>
              <a:t>μεταφέρονται 2 </a:t>
            </a:r>
            <a:r>
              <a:rPr lang="en-US" sz="1800" dirty="0" smtClean="0"/>
              <a:t>bits</a:t>
            </a:r>
            <a:r>
              <a:rPr lang="el-GR" sz="1800" dirty="0" smtClean="0"/>
              <a:t> πληροφορίας, αντί του ενός </a:t>
            </a:r>
            <a:br>
              <a:rPr lang="el-GR" sz="1800" dirty="0" smtClean="0"/>
            </a:br>
            <a:r>
              <a:rPr lang="el-GR" sz="1800" dirty="0" smtClean="0"/>
              <a:t>που μεταφέρεται στα δυαδικά. Άρα αυξάνει ο ρυθμός </a:t>
            </a:r>
            <a:br>
              <a:rPr lang="el-GR" sz="1800" dirty="0" smtClean="0"/>
            </a:br>
            <a:r>
              <a:rPr lang="el-GR" sz="1800" dirty="0" smtClean="0"/>
              <a:t>μετάδοσης πληροφορίας.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Σηματοδοσία πολλών επιπέδων με πολλά καλώδια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Χρησιμοποιώντας πολλά καλώδια αυξάνουμε </a:t>
            </a:r>
            <a:br>
              <a:rPr lang="el-GR" sz="1800" dirty="0" smtClean="0"/>
            </a:br>
            <a:r>
              <a:rPr lang="el-GR" sz="1800" dirty="0" smtClean="0"/>
              <a:t>τη χωρητικότητα της σύνδεσης ανάλογα με τον </a:t>
            </a:r>
            <a:br>
              <a:rPr lang="el-GR" sz="1800" dirty="0" smtClean="0"/>
            </a:br>
            <a:r>
              <a:rPr lang="el-GR" sz="1800" dirty="0" smtClean="0"/>
              <a:t>αριθμό των καλωδίων. </a:t>
            </a:r>
          </a:p>
        </p:txBody>
      </p:sp>
      <p:pic>
        <p:nvPicPr>
          <p:cNvPr id="5122" name="Picture 2" descr="C:\Users\foivos\Dropbox\ΤΕΙΜΕΣ\1_ΜΑΘΗΜΑΤΑ\4_ΤΗΛΕΠΙΚΟΙΝΩΝΙΑΚΑ_ΣΥΣΤΗΜΑΤΑ_ΙΙ\5_Digital_Communcations_Bateman\PAGES\CH2\ch2figs\sec2\Mary1ca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698" y="3212976"/>
            <a:ext cx="294578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foivos\Dropbox\ΤΕΙΜΕΣ\1_ΜΑΘΗΜΑΤΑ\4_ΤΗΛΕΠΙΚΟΙΝΩΝΙΑΚΑ_ΣΥΣΤΗΜΑΤΑ_ΙΙ\5_Digital_Communcations_Bateman\PAGES\CH2\ch2figs\sec2\mary3cab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502" y="5229200"/>
            <a:ext cx="3066978" cy="101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0672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Σηματοδοσία Πολλών Επιπέδων (2/4)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Στα σύγχρονα ψηφιακά συστήματα επικοινωνίας δεν χρησιμοποιείται πλέον η δυαδική σηματοδοσία, αλλά η </a:t>
                </a:r>
                <a:r>
                  <a:rPr lang="el-GR" sz="1600" b="1" dirty="0" smtClean="0"/>
                  <a:t>σηματοδοσία πολλών επιπέδων (Μ-</a:t>
                </a:r>
                <a:r>
                  <a:rPr lang="el-GR" sz="1600" b="1" dirty="0" err="1" smtClean="0"/>
                  <a:t>αδική</a:t>
                </a:r>
                <a:r>
                  <a:rPr lang="el-GR" sz="1600" b="1" dirty="0" smtClean="0"/>
                  <a:t> </a:t>
                </a:r>
                <a:r>
                  <a:rPr lang="el-GR" sz="1600" b="1" dirty="0" smtClean="0"/>
                  <a:t>σηματοδοσία</a:t>
                </a:r>
                <a:r>
                  <a:rPr lang="el-GR" sz="1600" b="1" dirty="0" smtClean="0"/>
                  <a:t>)</a:t>
                </a:r>
                <a:r>
                  <a:rPr lang="el-GR" sz="1600" dirty="0" smtClean="0"/>
                  <a:t>, π.χ. 1024 καταστάσεων.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Ο αριθμός των </a:t>
                </a:r>
                <a:r>
                  <a:rPr lang="el-GR" sz="1600" b="1" dirty="0" smtClean="0"/>
                  <a:t>καταστάσεων σηματοδοσίας </a:t>
                </a:r>
                <a:r>
                  <a:rPr lang="en-US" sz="1600" b="1" i="1" dirty="0" smtClean="0"/>
                  <a:t>(M) </a:t>
                </a:r>
                <a:r>
                  <a:rPr lang="el-GR" sz="1600" dirty="0" smtClean="0"/>
                  <a:t>που απαιτείται για να αναπαρασταθεί με μοναδικό τρόπο κάθε σχηματισμός από </a:t>
                </a:r>
                <a:r>
                  <a:rPr lang="en-US" sz="1600" b="1" dirty="0" smtClean="0"/>
                  <a:t>n</a:t>
                </a:r>
                <a:r>
                  <a:rPr lang="el-GR" sz="1600" b="1" dirty="0" smtClean="0"/>
                  <a:t> </a:t>
                </a:r>
                <a:r>
                  <a:rPr lang="en-US" sz="1600" b="1" dirty="0" smtClean="0"/>
                  <a:t>bits</a:t>
                </a:r>
                <a:r>
                  <a:rPr lang="el-GR" sz="1600" dirty="0" smtClean="0"/>
                  <a:t>, δίνεται από τη σχέση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/>
                      </a:rPr>
                      <m:t>𝑴</m:t>
                    </m:r>
                    <m:r>
                      <a:rPr lang="en-US" sz="16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en-US" sz="1600" b="1" i="1" smtClean="0">
                            <a:latin typeface="Cambria Math"/>
                          </a:rPr>
                          <m:t>𝒏</m:t>
                        </m:r>
                      </m:sup>
                    </m:sSup>
                  </m:oMath>
                </a14:m>
                <a:endParaRPr lang="en-US" sz="1600" b="1" i="1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600" b="1" i="1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b="1" u="sng" dirty="0" smtClean="0"/>
                  <a:t>Παράδειγμα</a:t>
                </a:r>
                <a:r>
                  <a:rPr lang="el-GR" sz="1600" dirty="0" smtClean="0"/>
                  <a:t>: Έστω σύστημα με Μ=8 καταστάσεις.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b="1" dirty="0" smtClean="0"/>
                  <a:t>Σχήμα Α</a:t>
                </a:r>
                <a:r>
                  <a:rPr lang="el-GR" sz="1600" dirty="0" smtClean="0"/>
                  <a:t>: Το </a:t>
                </a:r>
                <a:r>
                  <a:rPr lang="el-GR" sz="1600" b="1" dirty="0" smtClean="0"/>
                  <a:t>δυαδικό σήμα </a:t>
                </a:r>
                <a:r>
                  <a:rPr lang="el-GR" sz="1600" dirty="0" smtClean="0"/>
                  <a:t>που παράγεται από την πηγή</a:t>
                </a:r>
                <a:br>
                  <a:rPr lang="el-GR" sz="1600" dirty="0" smtClean="0"/>
                </a:br>
                <a:r>
                  <a:rPr lang="el-GR" sz="1600" dirty="0" smtClean="0"/>
                  <a:t>και πρέπει να κωδικοποιηθεί σε 8 καταστάσεις.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b="1" dirty="0" smtClean="0"/>
                  <a:t>Σχήμα Β</a:t>
                </a:r>
                <a:r>
                  <a:rPr lang="el-GR" sz="1600" dirty="0" smtClean="0"/>
                  <a:t>: Το κωδικοποιημένο μήνυμα με </a:t>
                </a:r>
                <a:r>
                  <a:rPr lang="el-GR" sz="1600" b="1" dirty="0" smtClean="0"/>
                  <a:t>ίδιο ρυθμό </a:t>
                </a:r>
                <a:br>
                  <a:rPr lang="el-GR" sz="1600" b="1" dirty="0" smtClean="0"/>
                </a:br>
                <a:r>
                  <a:rPr lang="el-GR" sz="1600" b="1" dirty="0" smtClean="0"/>
                  <a:t>μεταφοράς </a:t>
                </a:r>
                <a:r>
                  <a:rPr lang="el-GR" sz="1600" dirty="0" smtClean="0"/>
                  <a:t>με το δυαδικό σήμα. Ο ρυθμός με τον οποίο </a:t>
                </a:r>
                <a:br>
                  <a:rPr lang="el-GR" sz="1600" dirty="0" smtClean="0"/>
                </a:br>
                <a:r>
                  <a:rPr lang="el-GR" sz="1600" dirty="0" smtClean="0"/>
                  <a:t>μεταβάλλεται η τάση </a:t>
                </a:r>
                <a:r>
                  <a:rPr lang="el-GR" sz="1600" b="1" dirty="0" smtClean="0"/>
                  <a:t>μειώνεται κατά 3 φορές</a:t>
                </a:r>
                <a:r>
                  <a:rPr lang="el-GR" sz="1600" dirty="0" smtClean="0"/>
                  <a:t>, γεγονός </a:t>
                </a:r>
                <a:br>
                  <a:rPr lang="el-GR" sz="1600" dirty="0" smtClean="0"/>
                </a:br>
                <a:r>
                  <a:rPr lang="el-GR" sz="1600" dirty="0" smtClean="0"/>
                  <a:t>που αντιστοιχεί σε </a:t>
                </a:r>
                <a:r>
                  <a:rPr lang="el-GR" sz="1600" b="1" dirty="0" smtClean="0"/>
                  <a:t>μείωση </a:t>
                </a:r>
                <a:r>
                  <a:rPr lang="el-GR" sz="1600" dirty="0" smtClean="0"/>
                  <a:t>του απαιτούμενου για τη</a:t>
                </a:r>
                <a:br>
                  <a:rPr lang="el-GR" sz="1600" dirty="0" smtClean="0"/>
                </a:br>
                <a:r>
                  <a:rPr lang="el-GR" sz="1600" dirty="0" smtClean="0"/>
                  <a:t>μετάδοση </a:t>
                </a:r>
                <a:r>
                  <a:rPr lang="el-GR" sz="1600" b="1" dirty="0" smtClean="0"/>
                  <a:t>εύρους ζώνης</a:t>
                </a:r>
                <a:r>
                  <a:rPr lang="el-GR" sz="1600" dirty="0" smtClean="0"/>
                  <a:t>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b="1" dirty="0" smtClean="0"/>
                  <a:t>Σχήμα </a:t>
                </a:r>
                <a:r>
                  <a:rPr lang="en-US" sz="1600" b="1" dirty="0" smtClean="0"/>
                  <a:t>C</a:t>
                </a:r>
                <a:r>
                  <a:rPr lang="el-GR" sz="1600" dirty="0" smtClean="0"/>
                  <a:t>: Ένα σήμα οκτώ επιπέδων με τον ίδιο ρυθμό </a:t>
                </a:r>
                <a:br>
                  <a:rPr lang="el-GR" sz="1600" dirty="0" smtClean="0"/>
                </a:br>
                <a:r>
                  <a:rPr lang="el-GR" sz="1600" dirty="0" smtClean="0"/>
                  <a:t>συμβόλων με το δυαδικό σήμα με το ίδιο εύρος ζώνης, </a:t>
                </a:r>
                <a:br>
                  <a:rPr lang="el-GR" sz="1600" dirty="0" smtClean="0"/>
                </a:br>
                <a:r>
                  <a:rPr lang="el-GR" sz="1600" dirty="0" smtClean="0"/>
                  <a:t>αλλά με τριπλάσιο ρυθμό μεταφοράς πληροφορίας.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6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  <p:pic>
        <p:nvPicPr>
          <p:cNvPr id="2052" name="Picture 4" descr="C:\Users\foivos\Dropbox\ΤΕΙΜΕΣ\1_ΜΑΘΗΜΑΤΑ\4_ΤΗΛΕΠΙΚΟΙΝΩΝΙΑΚΑ_ΣΥΣΤΗΜΑΤΑ_ΙΙ\5_Digital_Communcations_Bateman\PAGES\CH2\ch2figs\sec3\8ary_dat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044682"/>
            <a:ext cx="3456384" cy="312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00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Σηματοδοσία Πολλών Επιπέδων (3/4)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Χρησιμοποιώντας Μ διαφορετικές καταστάσεις μπορούμε να μεταφέρουμε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1800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r>
                          <a:rPr lang="en-US" sz="1800" b="1" i="1" smtClean="0">
                            <a:latin typeface="Cambria Math"/>
                          </a:rPr>
                          <m:t>𝑴</m:t>
                        </m:r>
                        <m:r>
                          <a:rPr lang="en-US" sz="1800" b="1" i="1" smtClean="0">
                            <a:latin typeface="Cambria Math"/>
                          </a:rPr>
                          <m:t>=</m:t>
                        </m:r>
                        <m:r>
                          <a:rPr lang="en-US" sz="1800" b="1" i="1" smtClean="0">
                            <a:latin typeface="Cambria Math"/>
                          </a:rPr>
                          <m:t>𝑳</m:t>
                        </m:r>
                      </m:e>
                    </m:func>
                  </m:oMath>
                </a14:m>
                <a:r>
                  <a:rPr lang="en-US" sz="1800" b="1" dirty="0" smtClean="0"/>
                  <a:t> </a:t>
                </a:r>
                <a:r>
                  <a:rPr lang="en-US" sz="1800" dirty="0" smtClean="0"/>
                  <a:t>bits</a:t>
                </a:r>
                <a:r>
                  <a:rPr lang="el-GR" sz="1800" dirty="0" smtClean="0"/>
                  <a:t> πληροφορίας σε μία κατάσταση. Π.χ. αν Μ=1024 τότε </a:t>
                </a:r>
                <a:r>
                  <a:rPr lang="en-US" sz="1800" dirty="0" smtClean="0"/>
                  <a:t>L=10 bits</a:t>
                </a:r>
                <a:r>
                  <a:rPr lang="el-GR" sz="1800" dirty="0" smtClean="0"/>
                  <a:t>. 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Εναλλακτικά αν επιθυμούμε κάθε κατάσταση να μεταφέρει 20 </a:t>
                </a:r>
                <a:r>
                  <a:rPr lang="en-US" sz="1800" dirty="0" smtClean="0"/>
                  <a:t>bits</a:t>
                </a:r>
                <a:r>
                  <a:rPr lang="el-GR" sz="1800" dirty="0" smtClean="0"/>
                  <a:t>, θα πρέπει να χρησιμοποιήσουμε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20</m:t>
                        </m:r>
                      </m:sup>
                    </m:sSup>
                    <m:r>
                      <a:rPr lang="el-GR" sz="1800" b="0" i="1" smtClean="0">
                        <a:latin typeface="Cambria Math"/>
                      </a:rPr>
                      <m:t>=1.048.576</m:t>
                    </m:r>
                  </m:oMath>
                </a14:m>
                <a:r>
                  <a:rPr lang="el-GR" sz="1800" dirty="0" smtClean="0"/>
                  <a:t> καταστάσεις συμβόλων.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Δεν υπάρχει θεωρητικό όριο στο πλήθος Μ των διαφορετικών καταστάσεων.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Στην πράξη όμως η ικανότητα του δέκτη να </a:t>
                </a:r>
                <a:br>
                  <a:rPr lang="el-GR" sz="1800" dirty="0" smtClean="0"/>
                </a:br>
                <a:r>
                  <a:rPr lang="el-GR" sz="1800" dirty="0" smtClean="0"/>
                  <a:t>διακρίνει με ακρίβεια τις επιμέρους καταστάσεις </a:t>
                </a:r>
                <a:br>
                  <a:rPr lang="el-GR" sz="1800" dirty="0" smtClean="0"/>
                </a:br>
                <a:r>
                  <a:rPr lang="el-GR" sz="1800" dirty="0" smtClean="0"/>
                  <a:t>περιορίζεται πολύ από την ύπαρξη θορύβου και </a:t>
                </a:r>
                <a:br>
                  <a:rPr lang="el-GR" sz="1800" dirty="0" smtClean="0"/>
                </a:br>
                <a:r>
                  <a:rPr lang="el-GR" sz="1800" dirty="0" smtClean="0"/>
                  <a:t>παραμορφώσεων, καθώς και από τις μονάδες </a:t>
                </a:r>
                <a:br>
                  <a:rPr lang="el-GR" sz="1800" dirty="0" smtClean="0"/>
                </a:br>
                <a:r>
                  <a:rPr lang="el-GR" sz="1800" dirty="0" smtClean="0"/>
                  <a:t>πομπού και δέκτη.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Οι καταστάσεις μπορεί να είναι στάθμες τάσης, </a:t>
                </a:r>
                <a:br>
                  <a:rPr lang="el-GR" sz="1800" dirty="0" smtClean="0"/>
                </a:br>
                <a:r>
                  <a:rPr lang="el-GR" sz="1800" dirty="0" smtClean="0"/>
                  <a:t>συχνότητες, συνδυασμοί πλάτους και φάσης, </a:t>
                </a:r>
                <a:br>
                  <a:rPr lang="el-GR" sz="1800" dirty="0" smtClean="0"/>
                </a:br>
                <a:r>
                  <a:rPr lang="el-GR" sz="1800" dirty="0" smtClean="0"/>
                  <a:t>εντάσεις </a:t>
                </a:r>
                <a:r>
                  <a:rPr lang="el-GR" sz="1800" dirty="0"/>
                  <a:t>φωτός, </a:t>
                </a:r>
                <a:r>
                  <a:rPr lang="el-GR" sz="1800" dirty="0" smtClean="0"/>
                  <a:t>κλπ.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:\Users\user\Dropbox\ΤΕΙΜΕΣ\1_ΜΑΘΗΜΑΤΑ\4_ΤΗΛΕΠΙΚΟΙΝΩΝΙΑΚΑ_ΣΥΣΤΗΜΑΤΑ_ΙΙ\5_Digital_Communcations_Bateman\PAGES\CH2\ch2figs\sec2\m_cons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195693"/>
            <a:ext cx="3024336" cy="268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304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Σηματοδοσία Πολλών Επιπέδων </a:t>
            </a:r>
            <a:r>
              <a:rPr lang="el-GR" dirty="0" smtClean="0"/>
              <a:t>(4/4)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Πλεονεκτήματα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Είναι εφικτός υψηλότερος ρυθμός μεταφοράς πληροφορίας για δεδομένο ρυθμό συμβόλων και εύρος ζώνης.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Μπορεί να ληφθεί μικρότερος ρυθμός συμβόλων, που </a:t>
            </a:r>
            <a:br>
              <a:rPr lang="el-GR" sz="1800" dirty="0" smtClean="0"/>
            </a:br>
            <a:r>
              <a:rPr lang="el-GR" sz="1800" dirty="0" smtClean="0"/>
              <a:t>θα οδηγήσει σε μικρότερο εύρος ζώνης για δεδομένο </a:t>
            </a:r>
            <a:br>
              <a:rPr lang="el-GR" sz="1800" dirty="0" smtClean="0"/>
            </a:br>
            <a:r>
              <a:rPr lang="el-GR" sz="1800" dirty="0" smtClean="0"/>
              <a:t>ρυθμό πληροφορίας.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dirty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Μειονεκτήματα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Μειωμένη ανοσία σε θόρυβο, καθώς είναι πιο δύσκολη </a:t>
            </a:r>
            <a:br>
              <a:rPr lang="el-GR" sz="1800" dirty="0" smtClean="0"/>
            </a:br>
            <a:r>
              <a:rPr lang="el-GR" sz="1800" dirty="0" smtClean="0"/>
              <a:t>η διάκριση μεταξύ των διαδοχικών καταστάσεων.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Περιλαμβάνεται πιο περίπλοκη διαδικασία ανάκτησης συμβόλων στο δέκτη.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Αυξημένες απαιτήσεις γραμμικότητας και μειωμένης παραμόρφωσης στα κυκλώματα πομπού και δέκτη, αλλά και στο κανάλι.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5" name="Picture 2" descr="C:\Users\foivos\Dropbox\ΤΕΙΜΕΣ\1_ΜΑΘΗΜΑΤΑ\4_ΤΗΛΕΠΙΚΟΙΝΩΝΙΑΚΑ_ΣΥΣΤΗΜΑΤΑ_ΙΙ\5_Digital_Communcations_Bateman\PAGES\CH2\ch2figs\sec3\m_qa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2507297"/>
            <a:ext cx="2160239" cy="1641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47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Υπολογισμός Χωρητικότητας Καναλιού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3898776" cy="5400600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Ένα </a:t>
                </a:r>
                <a:r>
                  <a:rPr lang="el-GR" sz="1800" dirty="0"/>
                  <a:t>ιδανικό (χωρίς θόρυβο) κανάλι </a:t>
                </a:r>
                <a:r>
                  <a:rPr lang="el-GR" sz="1800" b="1" dirty="0"/>
                  <a:t>βασικής ζώνης </a:t>
                </a:r>
                <a:r>
                  <a:rPr lang="el-GR" sz="1800" dirty="0"/>
                  <a:t>(</a:t>
                </a:r>
                <a:r>
                  <a:rPr lang="en-US" sz="1800" dirty="0"/>
                  <a:t>baseband) </a:t>
                </a:r>
                <a:r>
                  <a:rPr lang="en-GB" sz="1800" dirty="0" err="1" smtClean="0"/>
                  <a:t>λειτουργεί</a:t>
                </a:r>
                <a:r>
                  <a:rPr lang="en-GB" sz="1800" dirty="0" smtClean="0"/>
                  <a:t> </a:t>
                </a:r>
                <a:r>
                  <a:rPr lang="en-GB" sz="1800" dirty="0"/>
                  <a:t>σαν </a:t>
                </a:r>
                <a:r>
                  <a:rPr lang="el-GR" sz="1800" dirty="0" smtClean="0"/>
                  <a:t>ένα </a:t>
                </a:r>
                <a:r>
                  <a:rPr lang="el-GR" sz="1800" b="1" dirty="0" err="1" smtClean="0">
                    <a:hlinkClick r:id="rId2"/>
                  </a:rPr>
                  <a:t>χαμηλοδιαβατό</a:t>
                </a:r>
                <a:r>
                  <a:rPr lang="el-GR" sz="1800" b="1" dirty="0" smtClean="0">
                    <a:hlinkClick r:id="rId2"/>
                  </a:rPr>
                  <a:t> </a:t>
                </a:r>
                <a:r>
                  <a:rPr lang="en-GB" sz="1800" b="1" dirty="0" err="1">
                    <a:hlinkClick r:id="rId2"/>
                  </a:rPr>
                  <a:t>φίλτρο</a:t>
                </a:r>
                <a:r>
                  <a:rPr lang="en-GB" sz="1800" b="1" dirty="0">
                    <a:hlinkClick r:id="rId2"/>
                  </a:rPr>
                  <a:t> </a:t>
                </a:r>
                <a:r>
                  <a:rPr lang="el-GR" sz="1800" dirty="0"/>
                  <a:t>(</a:t>
                </a:r>
                <a:r>
                  <a:rPr lang="en-US" sz="1800" dirty="0"/>
                  <a:t>LPF</a:t>
                </a:r>
                <a:r>
                  <a:rPr lang="el-GR" sz="1800" dirty="0"/>
                  <a:t>)</a:t>
                </a:r>
                <a:r>
                  <a:rPr lang="en-US" sz="1800" dirty="0"/>
                  <a:t> </a:t>
                </a:r>
                <a:r>
                  <a:rPr lang="el-GR" sz="1800" dirty="0"/>
                  <a:t>με </a:t>
                </a:r>
                <a:r>
                  <a:rPr lang="el-GR" sz="1800" b="1" dirty="0"/>
                  <a:t>εύρος ζώνης </a:t>
                </a:r>
                <a:r>
                  <a:rPr lang="el-GR" sz="1800" dirty="0"/>
                  <a:t>0 – Β (</a:t>
                </a:r>
                <a:r>
                  <a:rPr lang="en-US" sz="1800" dirty="0"/>
                  <a:t>Hz</a:t>
                </a:r>
                <a:r>
                  <a:rPr lang="en-US" sz="1800" dirty="0" smtClean="0"/>
                  <a:t>).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Ένα σήμα π.χ. 8 επιπέδων </a:t>
                </a:r>
                <a:r>
                  <a:rPr lang="el-GR" sz="1800" dirty="0" err="1" smtClean="0"/>
                  <a:t>μεταβάλ</a:t>
                </a:r>
                <a:r>
                  <a:rPr lang="el-GR" sz="1800" dirty="0" smtClean="0"/>
                  <a:t>-</a:t>
                </a:r>
                <a:r>
                  <a:rPr lang="el-GR" sz="1800" dirty="0" err="1" smtClean="0"/>
                  <a:t>λεται</a:t>
                </a:r>
                <a:r>
                  <a:rPr lang="el-GR" sz="1800" dirty="0" smtClean="0"/>
                  <a:t> μεταξύ ενός κατώτατου και ενός ανώτατου επιπέδου τάσης και εισέρχεται στο κανάλι. 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Το σήμα μοιάζει με τετραγωνικό κύμα,  του οποίου γνωρίζουμε το ανάπτυγμα </a:t>
                </a:r>
                <a:r>
                  <a:rPr lang="en-US" sz="1800" dirty="0" smtClean="0"/>
                  <a:t>Fourier.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Η </a:t>
                </a:r>
                <a:r>
                  <a:rPr lang="el-GR" sz="1800" b="1" dirty="0" smtClean="0"/>
                  <a:t>θεμελιώδης συχνότητά του </a:t>
                </a: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0,5 </m:t>
                    </m:r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f>
                      <m:f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800" i="1" dirty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800" dirty="0" smtClean="0"/>
                  <a:t>,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 smtClean="0"/>
                  <a:t> είναι η </a:t>
                </a:r>
                <a:r>
                  <a:rPr lang="el-GR" sz="1800" b="1" dirty="0" smtClean="0"/>
                  <a:t>περίοδος συμβόλου.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3898776" cy="5400600"/>
              </a:xfrm>
              <a:blipFill rotWithShape="1">
                <a:blip r:embed="rId3"/>
                <a:stretch>
                  <a:fillRect l="-1250" t="-678" r="-62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3074" name="Picture 2" descr="C:\Users\foivos\Dropbox\ΤΕΙΜΕΣ\1_ΜΑΘΗΜΑΤΑ\4_ΤΗΛΕΠΙΚΟΙΝΩΝΙΑΚΑ_ΣΥΣΤΗΜΑΤΑ_ΙΙ\5_Digital_Communcations_Bateman\PAGES\CH2\ch2figs\sec4\minbwdth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45941"/>
            <a:ext cx="4361887" cy="3683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59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21946</TotalTime>
  <Words>957</Words>
  <Application>Microsoft Office PowerPoint</Application>
  <PresentationFormat>On-screen Show (4:3)</PresentationFormat>
  <Paragraphs>189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Cambria Math</vt:lpstr>
      <vt:lpstr>Office Theme</vt:lpstr>
      <vt:lpstr>Τηλεπικοινωνιακά Συστήματα ΙΙ</vt:lpstr>
      <vt:lpstr>PowerPoint Presentation</vt:lpstr>
      <vt:lpstr>Δυαδική Σηματοδοσία</vt:lpstr>
      <vt:lpstr>Μορφές Δυαδικής Σηματοδοσίας</vt:lpstr>
      <vt:lpstr>Σηματοδοσία Πολλών Επιπέδων (1/4)</vt:lpstr>
      <vt:lpstr>Σηματοδοσία Πολλών Επιπέδων (2/4)</vt:lpstr>
      <vt:lpstr>Σηματοδοσία Πολλών Επιπέδων (3/4)</vt:lpstr>
      <vt:lpstr>Σηματοδοσία Πολλών Επιπέδων (4/4)</vt:lpstr>
      <vt:lpstr>Υπολογισμός Χωρητικότητας Καναλιού (1/2)</vt:lpstr>
      <vt:lpstr>Υπολογισμός Χωρητικότητας Καναλιού (2/2)</vt:lpstr>
      <vt:lpstr>Χωρητικότητα Καναλιού (1/4)</vt:lpstr>
      <vt:lpstr>Χωρητικότητα Καναλιού (2/4)</vt:lpstr>
      <vt:lpstr>Χωρητικότητα Καναλιού (3/4)</vt:lpstr>
      <vt:lpstr>Θεώρημα Shannon - Hartley</vt:lpstr>
      <vt:lpstr>Χωρητικότητα Καναλιού (4/4)</vt:lpstr>
      <vt:lpstr>Άσκηση 1 </vt:lpstr>
      <vt:lpstr>Άσκηση 2</vt:lpstr>
      <vt:lpstr>Άσκηση 3</vt:lpstr>
      <vt:lpstr>Απόδοση Ισχύος και Εύρους Ζώνης</vt:lpstr>
      <vt:lpstr>Γραφική Απεικόνιση Θεωρήματος Shannon - Hartley</vt:lpstr>
      <vt:lpstr>Άσκηση 4</vt:lpstr>
      <vt:lpstr>Άσκηση 5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756</cp:revision>
  <dcterms:created xsi:type="dcterms:W3CDTF">2012-03-18T08:27:36Z</dcterms:created>
  <dcterms:modified xsi:type="dcterms:W3CDTF">2017-03-26T18:21:18Z</dcterms:modified>
</cp:coreProperties>
</file>