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90" r:id="rId2"/>
    <p:sldId id="346" r:id="rId3"/>
    <p:sldId id="391" r:id="rId4"/>
    <p:sldId id="392" r:id="rId5"/>
    <p:sldId id="393" r:id="rId6"/>
    <p:sldId id="416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417" r:id="rId15"/>
    <p:sldId id="401" r:id="rId16"/>
    <p:sldId id="402" r:id="rId17"/>
    <p:sldId id="403" r:id="rId18"/>
    <p:sldId id="404" r:id="rId19"/>
    <p:sldId id="405" r:id="rId20"/>
    <p:sldId id="406" r:id="rId21"/>
    <p:sldId id="407" r:id="rId22"/>
    <p:sldId id="418" r:id="rId23"/>
    <p:sldId id="408" r:id="rId24"/>
    <p:sldId id="409" r:id="rId25"/>
    <p:sldId id="411" r:id="rId26"/>
    <p:sldId id="412" r:id="rId27"/>
    <p:sldId id="414" r:id="rId28"/>
    <p:sldId id="415" r:id="rId29"/>
    <p:sldId id="413" r:id="rId30"/>
    <p:sldId id="420" r:id="rId31"/>
    <p:sldId id="419" r:id="rId3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>
      <p:cViewPr varScale="1">
        <p:scale>
          <a:sx n="84" d="100"/>
          <a:sy n="84" d="100"/>
        </p:scale>
        <p:origin x="128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BFC9FE-ABEB-4900-AF7F-97AD3A4B3FFC}" type="doc">
      <dgm:prSet loTypeId="urn:diagrams.loki3.com/BracketList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l-GR"/>
        </a:p>
      </dgm:t>
    </dgm:pt>
    <dgm:pt modelId="{66EFBD10-312F-4119-92BB-5B7CAC8AC50E}">
      <dgm:prSet phldrT="[Text]" custT="1"/>
      <dgm:spPr/>
      <dgm:t>
        <a:bodyPr/>
        <a:lstStyle/>
        <a:p>
          <a:r>
            <a:rPr lang="el-GR" sz="1800" b="1" i="0" dirty="0" smtClean="0">
              <a:latin typeface="Cambria Math" panose="02040503050406030204" pitchFamily="18" charset="0"/>
              <a:ea typeface="Cambria Math" panose="02040503050406030204" pitchFamily="18" charset="0"/>
            </a:rPr>
            <a:t>Παλμοί </a:t>
          </a:r>
          <a:r>
            <a:rPr lang="el-GR" sz="1800" b="1" i="0" dirty="0" err="1" smtClean="0">
              <a:latin typeface="Cambria Math" panose="02040503050406030204" pitchFamily="18" charset="0"/>
              <a:ea typeface="Cambria Math" panose="02040503050406030204" pitchFamily="18" charset="0"/>
            </a:rPr>
            <a:t>Nyquist</a:t>
          </a:r>
          <a:endParaRPr lang="el-GR" sz="1800" i="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2B6B39BB-D3EF-4D3B-834C-D8F5522CA1A8}" type="parTrans" cxnId="{B5CA85B1-68DD-4F18-A96B-BEB19CD0F7EF}">
      <dgm:prSet/>
      <dgm:spPr/>
      <dgm:t>
        <a:bodyPr/>
        <a:lstStyle/>
        <a:p>
          <a:endParaRPr lang="el-GR"/>
        </a:p>
      </dgm:t>
    </dgm:pt>
    <dgm:pt modelId="{0ED86536-DEC6-44E8-ABF5-43E3B88B5818}" type="sibTrans" cxnId="{B5CA85B1-68DD-4F18-A96B-BEB19CD0F7EF}">
      <dgm:prSet/>
      <dgm:spPr/>
      <dgm:t>
        <a:bodyPr/>
        <a:lstStyle/>
        <a:p>
          <a:endParaRPr lang="el-GR"/>
        </a:p>
      </dgm:t>
    </dgm:pt>
    <dgm:pt modelId="{8A342778-5D63-4CCC-81A2-94E1D1CF581B}">
      <dgm:prSet phldrT="[Text]" custT="1"/>
      <dgm:spPr/>
      <dgm:t>
        <a:bodyPr/>
        <a:lstStyle/>
        <a:p>
          <a:r>
            <a:rPr lang="el-GR" sz="1800" i="0" dirty="0" smtClean="0">
              <a:latin typeface="Cambria Math" panose="02040503050406030204" pitchFamily="18" charset="0"/>
              <a:ea typeface="Cambria Math" panose="02040503050406030204" pitchFamily="18" charset="0"/>
            </a:rPr>
            <a:t>Με τη σχεδίαση κατάλληλων παλμών βασικής ζώνης ώστε να ελαχιστοποιείται η αρνητική επίδραση της δημιουργούμενης IS</a:t>
          </a:r>
          <a:r>
            <a:rPr lang="en-US" sz="1800" i="0" dirty="0" smtClean="0">
              <a:latin typeface="Cambria Math" panose="02040503050406030204" pitchFamily="18" charset="0"/>
              <a:ea typeface="Cambria Math" panose="02040503050406030204" pitchFamily="18" charset="0"/>
            </a:rPr>
            <a:t>I</a:t>
          </a:r>
          <a:r>
            <a:rPr lang="el-GR" sz="1800" i="0" dirty="0" smtClean="0">
              <a:latin typeface="Cambria Math" panose="02040503050406030204" pitchFamily="18" charset="0"/>
              <a:ea typeface="Cambria Math" panose="02040503050406030204" pitchFamily="18" charset="0"/>
            </a:rPr>
            <a:t> κατά τη στιγμή της δειγματοληψίας της </a:t>
          </a:r>
          <a:r>
            <a:rPr lang="el-GR" sz="1800" i="0" dirty="0" err="1" smtClean="0">
              <a:latin typeface="Cambria Math" panose="02040503050406030204" pitchFamily="18" charset="0"/>
              <a:ea typeface="Cambria Math" panose="02040503050406030204" pitchFamily="18" charset="0"/>
            </a:rPr>
            <a:t>κυματομορφής</a:t>
          </a:r>
          <a:r>
            <a:rPr lang="el-GR" sz="1800" i="0" dirty="0" smtClean="0">
              <a:latin typeface="Cambria Math" panose="02040503050406030204" pitchFamily="18" charset="0"/>
              <a:ea typeface="Cambria Math" panose="02040503050406030204" pitchFamily="18" charset="0"/>
            </a:rPr>
            <a:t>-σύμβολο </a:t>
          </a:r>
          <a:endParaRPr lang="el-GR" sz="1800" i="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A159D1D3-0D6F-4D58-8B61-F81146209678}" type="parTrans" cxnId="{3EBCB0B1-79B0-4BB0-91D5-70933BA02ABF}">
      <dgm:prSet/>
      <dgm:spPr/>
      <dgm:t>
        <a:bodyPr/>
        <a:lstStyle/>
        <a:p>
          <a:endParaRPr lang="el-GR"/>
        </a:p>
      </dgm:t>
    </dgm:pt>
    <dgm:pt modelId="{7EBB484A-323B-4224-BF43-C11C1B756365}" type="sibTrans" cxnId="{3EBCB0B1-79B0-4BB0-91D5-70933BA02ABF}">
      <dgm:prSet/>
      <dgm:spPr/>
      <dgm:t>
        <a:bodyPr/>
        <a:lstStyle/>
        <a:p>
          <a:endParaRPr lang="el-GR"/>
        </a:p>
      </dgm:t>
    </dgm:pt>
    <dgm:pt modelId="{C01DEFE3-524C-4DE4-B1A8-510B88DE9809}">
      <dgm:prSet phldrT="[Text]" custT="1"/>
      <dgm:spPr/>
      <dgm:t>
        <a:bodyPr/>
        <a:lstStyle/>
        <a:p>
          <a:r>
            <a:rPr lang="el-GR" sz="1800" i="0" dirty="0" smtClean="0">
              <a:latin typeface="Cambria Math" panose="02040503050406030204" pitchFamily="18" charset="0"/>
              <a:ea typeface="Cambria Math" panose="02040503050406030204" pitchFamily="18" charset="0"/>
            </a:rPr>
            <a:t>Με το κατάλληλο φιλτράρισμα του λαμβανόμενου σήματος ώστε να αντιμετωπιστεί η ISI που εισάγεται και οφείλεται στα χαρακτηριστικά διασποράς του καναλιού</a:t>
          </a:r>
          <a:endParaRPr lang="el-GR" sz="1800" i="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34AAA90-F476-416F-BD0F-CD2A2F80C9A8}" type="sibTrans" cxnId="{2D70B8E9-D16C-4654-8110-E907738D982E}">
      <dgm:prSet/>
      <dgm:spPr/>
      <dgm:t>
        <a:bodyPr/>
        <a:lstStyle/>
        <a:p>
          <a:endParaRPr lang="el-GR"/>
        </a:p>
      </dgm:t>
    </dgm:pt>
    <dgm:pt modelId="{375D6FA0-BA8D-4612-8C12-ADB8F801722B}" type="parTrans" cxnId="{2D70B8E9-D16C-4654-8110-E907738D982E}">
      <dgm:prSet/>
      <dgm:spPr/>
      <dgm:t>
        <a:bodyPr/>
        <a:lstStyle/>
        <a:p>
          <a:endParaRPr lang="el-GR"/>
        </a:p>
      </dgm:t>
    </dgm:pt>
    <dgm:pt modelId="{705DD986-06FB-48A7-9332-C7BB2484ADAF}">
      <dgm:prSet phldrT="[Text]" custT="1"/>
      <dgm:spPr/>
      <dgm:t>
        <a:bodyPr/>
        <a:lstStyle/>
        <a:p>
          <a:r>
            <a:rPr lang="el-GR" sz="1800" b="1" i="0" dirty="0" smtClean="0">
              <a:latin typeface="Cambria Math" panose="02040503050406030204" pitchFamily="18" charset="0"/>
              <a:ea typeface="Cambria Math" panose="02040503050406030204" pitchFamily="18" charset="0"/>
            </a:rPr>
            <a:t>Ισοστάθμιση (</a:t>
          </a:r>
          <a:r>
            <a:rPr lang="el-GR" sz="1800" b="1" i="0" dirty="0" err="1" smtClean="0">
              <a:latin typeface="Cambria Math" panose="02040503050406030204" pitchFamily="18" charset="0"/>
              <a:ea typeface="Cambria Math" panose="02040503050406030204" pitchFamily="18" charset="0"/>
            </a:rPr>
            <a:t>Equalization</a:t>
          </a:r>
          <a:r>
            <a:rPr lang="el-GR" sz="1800" b="1" i="0" dirty="0" smtClean="0">
              <a:latin typeface="Cambria Math" panose="02040503050406030204" pitchFamily="18" charset="0"/>
              <a:ea typeface="Cambria Math" panose="02040503050406030204" pitchFamily="18" charset="0"/>
            </a:rPr>
            <a:t>)</a:t>
          </a:r>
          <a:endParaRPr lang="el-GR" sz="1800" i="0" dirty="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29C1F92E-3E0B-407F-9AEE-5945699CE627}" type="parTrans" cxnId="{7C099D33-3986-483D-AA0C-EB3B401727B2}">
      <dgm:prSet/>
      <dgm:spPr/>
      <dgm:t>
        <a:bodyPr/>
        <a:lstStyle/>
        <a:p>
          <a:endParaRPr lang="el-GR"/>
        </a:p>
      </dgm:t>
    </dgm:pt>
    <dgm:pt modelId="{3CD8181A-079D-41E1-9BB1-37B1AB7D8CD1}" type="sibTrans" cxnId="{7C099D33-3986-483D-AA0C-EB3B401727B2}">
      <dgm:prSet/>
      <dgm:spPr/>
      <dgm:t>
        <a:bodyPr/>
        <a:lstStyle/>
        <a:p>
          <a:endParaRPr lang="el-GR"/>
        </a:p>
      </dgm:t>
    </dgm:pt>
    <dgm:pt modelId="{B4135115-744D-4E8B-A75F-31DD7764C4F7}" type="pres">
      <dgm:prSet presAssocID="{1FBFC9FE-ABEB-4900-AF7F-97AD3A4B3F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0755AF8D-E643-4D5D-98DC-A014DD0D0C67}" type="pres">
      <dgm:prSet presAssocID="{66EFBD10-312F-4119-92BB-5B7CAC8AC50E}" presName="linNode" presStyleCnt="0"/>
      <dgm:spPr/>
      <dgm:t>
        <a:bodyPr/>
        <a:lstStyle/>
        <a:p>
          <a:endParaRPr lang="el-GR"/>
        </a:p>
      </dgm:t>
    </dgm:pt>
    <dgm:pt modelId="{DFEFE8D9-D611-4092-988A-5085269CCF76}" type="pres">
      <dgm:prSet presAssocID="{66EFBD10-312F-4119-92BB-5B7CAC8AC50E}" presName="parTx" presStyleLbl="revTx" presStyleIdx="0" presStyleCnt="2" custLinFactNeighborY="-1517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0717651-58A6-4E04-A005-1CF1805FC7C2}" type="pres">
      <dgm:prSet presAssocID="{66EFBD10-312F-4119-92BB-5B7CAC8AC50E}" presName="bracket" presStyleLbl="parChTrans1D1" presStyleIdx="0" presStyleCnt="2" custLinFactNeighborY="-14279"/>
      <dgm:spPr/>
      <dgm:t>
        <a:bodyPr/>
        <a:lstStyle/>
        <a:p>
          <a:endParaRPr lang="el-GR"/>
        </a:p>
      </dgm:t>
    </dgm:pt>
    <dgm:pt modelId="{0F6E3084-5197-4CCB-B778-989A83F82BE8}" type="pres">
      <dgm:prSet presAssocID="{66EFBD10-312F-4119-92BB-5B7CAC8AC50E}" presName="spH" presStyleCnt="0"/>
      <dgm:spPr/>
      <dgm:t>
        <a:bodyPr/>
        <a:lstStyle/>
        <a:p>
          <a:endParaRPr lang="el-GR"/>
        </a:p>
      </dgm:t>
    </dgm:pt>
    <dgm:pt modelId="{CAA8600F-36E1-43FA-AD2C-34579C0B7FE2}" type="pres">
      <dgm:prSet presAssocID="{66EFBD10-312F-4119-92BB-5B7CAC8AC50E}" presName="desTx" presStyleLbl="node1" presStyleIdx="0" presStyleCnt="2" custScaleX="94610" custLinFactNeighborY="-1270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E1DC931-AA79-4E28-9DFC-909D2FE546F5}" type="pres">
      <dgm:prSet presAssocID="{0ED86536-DEC6-44E8-ABF5-43E3B88B5818}" presName="spV" presStyleCnt="0"/>
      <dgm:spPr/>
      <dgm:t>
        <a:bodyPr/>
        <a:lstStyle/>
        <a:p>
          <a:endParaRPr lang="el-GR"/>
        </a:p>
      </dgm:t>
    </dgm:pt>
    <dgm:pt modelId="{5FC9950B-14D7-4851-94E3-30CE1E1C33DB}" type="pres">
      <dgm:prSet presAssocID="{705DD986-06FB-48A7-9332-C7BB2484ADAF}" presName="linNode" presStyleCnt="0"/>
      <dgm:spPr/>
      <dgm:t>
        <a:bodyPr/>
        <a:lstStyle/>
        <a:p>
          <a:endParaRPr lang="el-GR"/>
        </a:p>
      </dgm:t>
    </dgm:pt>
    <dgm:pt modelId="{7B59619F-C643-41F1-8B62-B31B767A7F42}" type="pres">
      <dgm:prSet presAssocID="{705DD986-06FB-48A7-9332-C7BB2484ADAF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61DA249-9222-4315-8851-352F07642A2E}" type="pres">
      <dgm:prSet presAssocID="{705DD986-06FB-48A7-9332-C7BB2484ADAF}" presName="bracket" presStyleLbl="parChTrans1D1" presStyleIdx="1" presStyleCnt="2"/>
      <dgm:spPr/>
      <dgm:t>
        <a:bodyPr/>
        <a:lstStyle/>
        <a:p>
          <a:endParaRPr lang="el-GR"/>
        </a:p>
      </dgm:t>
    </dgm:pt>
    <dgm:pt modelId="{2F30CBD9-396F-4739-9C99-011FB4E0D7F4}" type="pres">
      <dgm:prSet presAssocID="{705DD986-06FB-48A7-9332-C7BB2484ADAF}" presName="spH" presStyleCnt="0"/>
      <dgm:spPr/>
      <dgm:t>
        <a:bodyPr/>
        <a:lstStyle/>
        <a:p>
          <a:endParaRPr lang="el-GR"/>
        </a:p>
      </dgm:t>
    </dgm:pt>
    <dgm:pt modelId="{C04E8C69-FA45-4BA0-A96A-45C15EF26F20}" type="pres">
      <dgm:prSet presAssocID="{705DD986-06FB-48A7-9332-C7BB2484ADAF}" presName="desTx" presStyleLbl="node1" presStyleIdx="1" presStyleCnt="2" custScaleX="9461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5CA85B1-68DD-4F18-A96B-BEB19CD0F7EF}" srcId="{1FBFC9FE-ABEB-4900-AF7F-97AD3A4B3FFC}" destId="{66EFBD10-312F-4119-92BB-5B7CAC8AC50E}" srcOrd="0" destOrd="0" parTransId="{2B6B39BB-D3EF-4D3B-834C-D8F5522CA1A8}" sibTransId="{0ED86536-DEC6-44E8-ABF5-43E3B88B5818}"/>
    <dgm:cxn modelId="{28F02FE7-5ED1-440C-BC83-E2B2E38A8C09}" type="presOf" srcId="{66EFBD10-312F-4119-92BB-5B7CAC8AC50E}" destId="{DFEFE8D9-D611-4092-988A-5085269CCF76}" srcOrd="0" destOrd="0" presId="urn:diagrams.loki3.com/BracketList"/>
    <dgm:cxn modelId="{93474664-7A6C-4E91-80D3-BC26CC24BFC9}" type="presOf" srcId="{C01DEFE3-524C-4DE4-B1A8-510B88DE9809}" destId="{C04E8C69-FA45-4BA0-A96A-45C15EF26F20}" srcOrd="0" destOrd="0" presId="urn:diagrams.loki3.com/BracketList"/>
    <dgm:cxn modelId="{608F7695-C96A-442F-BD86-35AAC93020D6}" type="presOf" srcId="{1FBFC9FE-ABEB-4900-AF7F-97AD3A4B3FFC}" destId="{B4135115-744D-4E8B-A75F-31DD7764C4F7}" srcOrd="0" destOrd="0" presId="urn:diagrams.loki3.com/BracketList"/>
    <dgm:cxn modelId="{74B6F18E-5369-41AD-AD60-504988BF494F}" type="presOf" srcId="{705DD986-06FB-48A7-9332-C7BB2484ADAF}" destId="{7B59619F-C643-41F1-8B62-B31B767A7F42}" srcOrd="0" destOrd="0" presId="urn:diagrams.loki3.com/BracketList"/>
    <dgm:cxn modelId="{7C099D33-3986-483D-AA0C-EB3B401727B2}" srcId="{1FBFC9FE-ABEB-4900-AF7F-97AD3A4B3FFC}" destId="{705DD986-06FB-48A7-9332-C7BB2484ADAF}" srcOrd="1" destOrd="0" parTransId="{29C1F92E-3E0B-407F-9AEE-5945699CE627}" sibTransId="{3CD8181A-079D-41E1-9BB1-37B1AB7D8CD1}"/>
    <dgm:cxn modelId="{22A339CA-0910-4697-87EF-7BA506302F44}" type="presOf" srcId="{8A342778-5D63-4CCC-81A2-94E1D1CF581B}" destId="{CAA8600F-36E1-43FA-AD2C-34579C0B7FE2}" srcOrd="0" destOrd="0" presId="urn:diagrams.loki3.com/BracketList"/>
    <dgm:cxn modelId="{3EBCB0B1-79B0-4BB0-91D5-70933BA02ABF}" srcId="{66EFBD10-312F-4119-92BB-5B7CAC8AC50E}" destId="{8A342778-5D63-4CCC-81A2-94E1D1CF581B}" srcOrd="0" destOrd="0" parTransId="{A159D1D3-0D6F-4D58-8B61-F81146209678}" sibTransId="{7EBB484A-323B-4224-BF43-C11C1B756365}"/>
    <dgm:cxn modelId="{2D70B8E9-D16C-4654-8110-E907738D982E}" srcId="{705DD986-06FB-48A7-9332-C7BB2484ADAF}" destId="{C01DEFE3-524C-4DE4-B1A8-510B88DE9809}" srcOrd="0" destOrd="0" parTransId="{375D6FA0-BA8D-4612-8C12-ADB8F801722B}" sibTransId="{834AAA90-F476-416F-BD0F-CD2A2F80C9A8}"/>
    <dgm:cxn modelId="{8AD2B2B1-41D5-4934-A078-0F2B81BC50D1}" type="presParOf" srcId="{B4135115-744D-4E8B-A75F-31DD7764C4F7}" destId="{0755AF8D-E643-4D5D-98DC-A014DD0D0C67}" srcOrd="0" destOrd="0" presId="urn:diagrams.loki3.com/BracketList"/>
    <dgm:cxn modelId="{4327E2A5-C399-4F68-A183-660E9E7F92CE}" type="presParOf" srcId="{0755AF8D-E643-4D5D-98DC-A014DD0D0C67}" destId="{DFEFE8D9-D611-4092-988A-5085269CCF76}" srcOrd="0" destOrd="0" presId="urn:diagrams.loki3.com/BracketList"/>
    <dgm:cxn modelId="{1F47183C-BC2C-4DF2-AF67-4AB3D404782A}" type="presParOf" srcId="{0755AF8D-E643-4D5D-98DC-A014DD0D0C67}" destId="{30717651-58A6-4E04-A005-1CF1805FC7C2}" srcOrd="1" destOrd="0" presId="urn:diagrams.loki3.com/BracketList"/>
    <dgm:cxn modelId="{617E3012-097C-4C4B-A398-F653BD891A6B}" type="presParOf" srcId="{0755AF8D-E643-4D5D-98DC-A014DD0D0C67}" destId="{0F6E3084-5197-4CCB-B778-989A83F82BE8}" srcOrd="2" destOrd="0" presId="urn:diagrams.loki3.com/BracketList"/>
    <dgm:cxn modelId="{22752360-BB5A-4298-ADB0-1A129156642B}" type="presParOf" srcId="{0755AF8D-E643-4D5D-98DC-A014DD0D0C67}" destId="{CAA8600F-36E1-43FA-AD2C-34579C0B7FE2}" srcOrd="3" destOrd="0" presId="urn:diagrams.loki3.com/BracketList"/>
    <dgm:cxn modelId="{44700969-BCEC-4B13-A428-C1D65C192E37}" type="presParOf" srcId="{B4135115-744D-4E8B-A75F-31DD7764C4F7}" destId="{3E1DC931-AA79-4E28-9DFC-909D2FE546F5}" srcOrd="1" destOrd="0" presId="urn:diagrams.loki3.com/BracketList"/>
    <dgm:cxn modelId="{C3A32384-A457-429D-9724-CC8EF3A79E8D}" type="presParOf" srcId="{B4135115-744D-4E8B-A75F-31DD7764C4F7}" destId="{5FC9950B-14D7-4851-94E3-30CE1E1C33DB}" srcOrd="2" destOrd="0" presId="urn:diagrams.loki3.com/BracketList"/>
    <dgm:cxn modelId="{16257B98-EC4A-4482-AC57-5247100D43DC}" type="presParOf" srcId="{5FC9950B-14D7-4851-94E3-30CE1E1C33DB}" destId="{7B59619F-C643-41F1-8B62-B31B767A7F42}" srcOrd="0" destOrd="0" presId="urn:diagrams.loki3.com/BracketList"/>
    <dgm:cxn modelId="{59FFF6EC-F266-4272-BCCB-9C1927B5BC62}" type="presParOf" srcId="{5FC9950B-14D7-4851-94E3-30CE1E1C33DB}" destId="{F61DA249-9222-4315-8851-352F07642A2E}" srcOrd="1" destOrd="0" presId="urn:diagrams.loki3.com/BracketList"/>
    <dgm:cxn modelId="{03FF72AB-2B0E-4FA8-AB0E-FB22A5B0F828}" type="presParOf" srcId="{5FC9950B-14D7-4851-94E3-30CE1E1C33DB}" destId="{2F30CBD9-396F-4739-9C99-011FB4E0D7F4}" srcOrd="2" destOrd="0" presId="urn:diagrams.loki3.com/BracketList"/>
    <dgm:cxn modelId="{8C1D10FB-8845-4F53-BE77-64D9C11EF7F3}" type="presParOf" srcId="{5FC9950B-14D7-4851-94E3-30CE1E1C33DB}" destId="{C04E8C69-FA45-4BA0-A96A-45C15EF26F20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FDFB83-CBB3-46F5-ADA4-C4F4F08DC27E}" type="doc">
      <dgm:prSet loTypeId="urn:microsoft.com/office/officeart/2005/8/layout/hierarchy2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l-GR"/>
        </a:p>
      </dgm:t>
    </dgm:pt>
    <dgm:pt modelId="{0B71DC9A-3986-48B7-92CF-E3D091430822}">
      <dgm:prSet phldrT="[Text]"/>
      <dgm:spPr/>
      <dgm:t>
        <a:bodyPr/>
        <a:lstStyle/>
        <a:p>
          <a:r>
            <a:rPr lang="el-GR" dirty="0" smtClean="0"/>
            <a:t>Ισοσταθμιστές</a:t>
          </a:r>
          <a:endParaRPr lang="el-GR" dirty="0"/>
        </a:p>
      </dgm:t>
    </dgm:pt>
    <dgm:pt modelId="{0FCB7651-BF0A-4CC4-B328-6FE0C87F917A}" type="parTrans" cxnId="{197CAF89-5537-48F9-B6F7-708E5385636A}">
      <dgm:prSet/>
      <dgm:spPr/>
      <dgm:t>
        <a:bodyPr/>
        <a:lstStyle/>
        <a:p>
          <a:endParaRPr lang="el-GR"/>
        </a:p>
      </dgm:t>
    </dgm:pt>
    <dgm:pt modelId="{C1E57490-5A5F-4C48-B5D2-26C016F5924F}" type="sibTrans" cxnId="{197CAF89-5537-48F9-B6F7-708E5385636A}">
      <dgm:prSet/>
      <dgm:spPr/>
      <dgm:t>
        <a:bodyPr/>
        <a:lstStyle/>
        <a:p>
          <a:endParaRPr lang="el-GR"/>
        </a:p>
      </dgm:t>
    </dgm:pt>
    <dgm:pt modelId="{1350C285-4EE8-4E34-992F-56435A229132}">
      <dgm:prSet phldrT="[Text]"/>
      <dgm:spPr/>
      <dgm:t>
        <a:bodyPr/>
        <a:lstStyle/>
        <a:p>
          <a:r>
            <a:rPr lang="el-GR" dirty="0" smtClean="0"/>
            <a:t>Γραμμικοί (</a:t>
          </a:r>
          <a:r>
            <a:rPr lang="el-GR" dirty="0" err="1" smtClean="0"/>
            <a:t>Linear</a:t>
          </a:r>
          <a:r>
            <a:rPr lang="el-GR" dirty="0" smtClean="0"/>
            <a:t>)</a:t>
          </a:r>
          <a:endParaRPr lang="el-GR" dirty="0"/>
        </a:p>
      </dgm:t>
    </dgm:pt>
    <dgm:pt modelId="{7D0D55B8-7A2A-473E-B970-E9CEF8DD0F34}" type="parTrans" cxnId="{F8316683-2228-4030-9B68-B8B36E42271E}">
      <dgm:prSet/>
      <dgm:spPr/>
      <dgm:t>
        <a:bodyPr/>
        <a:lstStyle/>
        <a:p>
          <a:endParaRPr lang="el-GR"/>
        </a:p>
      </dgm:t>
    </dgm:pt>
    <dgm:pt modelId="{5CDADA56-90AD-49C4-8937-E88F3395315E}" type="sibTrans" cxnId="{F8316683-2228-4030-9B68-B8B36E42271E}">
      <dgm:prSet/>
      <dgm:spPr/>
      <dgm:t>
        <a:bodyPr/>
        <a:lstStyle/>
        <a:p>
          <a:endParaRPr lang="el-GR"/>
        </a:p>
      </dgm:t>
    </dgm:pt>
    <dgm:pt modelId="{6D6FF42B-195D-4CF6-B2F0-A0B734608FFB}">
      <dgm:prSet phldrT="[Text]"/>
      <dgm:spPr/>
      <dgm:t>
        <a:bodyPr/>
        <a:lstStyle/>
        <a:p>
          <a:r>
            <a:rPr lang="el-GR" dirty="0" smtClean="0"/>
            <a:t>Μη-Γραμμικοί (Non-</a:t>
          </a:r>
          <a:r>
            <a:rPr lang="el-GR" dirty="0" err="1" smtClean="0"/>
            <a:t>Linear</a:t>
          </a:r>
          <a:r>
            <a:rPr lang="el-GR" dirty="0" smtClean="0"/>
            <a:t>)</a:t>
          </a:r>
          <a:endParaRPr lang="el-GR" dirty="0"/>
        </a:p>
      </dgm:t>
    </dgm:pt>
    <dgm:pt modelId="{C3B2C48A-5935-4FB8-BEC2-15B6B4A0A746}" type="parTrans" cxnId="{BBF8500B-06F2-4589-AD30-49F2365ADAFB}">
      <dgm:prSet/>
      <dgm:spPr/>
      <dgm:t>
        <a:bodyPr/>
        <a:lstStyle/>
        <a:p>
          <a:endParaRPr lang="el-GR"/>
        </a:p>
      </dgm:t>
    </dgm:pt>
    <dgm:pt modelId="{E33F9C9E-3B79-44CE-987F-2918E89CFC0B}" type="sibTrans" cxnId="{BBF8500B-06F2-4589-AD30-49F2365ADAFB}">
      <dgm:prSet/>
      <dgm:spPr/>
      <dgm:t>
        <a:bodyPr/>
        <a:lstStyle/>
        <a:p>
          <a:endParaRPr lang="el-GR"/>
        </a:p>
      </dgm:t>
    </dgm:pt>
    <dgm:pt modelId="{C0AD9486-DF22-4AC0-92A6-EDA8A99ED214}">
      <dgm:prSet phldrT="[Text]"/>
      <dgm:spPr/>
      <dgm:t>
        <a:bodyPr/>
        <a:lstStyle/>
        <a:p>
          <a:r>
            <a:rPr lang="el-GR" dirty="0" smtClean="0"/>
            <a:t>Προσαρμοστικοί (</a:t>
          </a:r>
          <a:r>
            <a:rPr lang="el-GR" dirty="0" err="1" smtClean="0"/>
            <a:t>Adaptive</a:t>
          </a:r>
          <a:r>
            <a:rPr lang="el-GR" dirty="0" smtClean="0"/>
            <a:t>)</a:t>
          </a:r>
          <a:endParaRPr lang="el-GR" dirty="0"/>
        </a:p>
      </dgm:t>
    </dgm:pt>
    <dgm:pt modelId="{18A7BBB3-DB0E-4461-B2CC-2ED99DFE8F2A}" type="parTrans" cxnId="{40C5E917-115A-4A75-8BA9-30C8C5AD9487}">
      <dgm:prSet/>
      <dgm:spPr/>
      <dgm:t>
        <a:bodyPr/>
        <a:lstStyle/>
        <a:p>
          <a:endParaRPr lang="el-GR"/>
        </a:p>
      </dgm:t>
    </dgm:pt>
    <dgm:pt modelId="{4488A5D1-2324-4694-A5B9-F523568531CA}" type="sibTrans" cxnId="{40C5E917-115A-4A75-8BA9-30C8C5AD9487}">
      <dgm:prSet/>
      <dgm:spPr/>
      <dgm:t>
        <a:bodyPr/>
        <a:lstStyle/>
        <a:p>
          <a:endParaRPr lang="el-GR"/>
        </a:p>
      </dgm:t>
    </dgm:pt>
    <dgm:pt modelId="{CA80A0EF-3638-40CF-A6FE-F9216D3E1F42}" type="pres">
      <dgm:prSet presAssocID="{DFFDFB83-CBB3-46F5-ADA4-C4F4F08DC27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31B1E941-121B-4573-840D-8C5407379FEC}" type="pres">
      <dgm:prSet presAssocID="{0B71DC9A-3986-48B7-92CF-E3D091430822}" presName="root1" presStyleCnt="0"/>
      <dgm:spPr/>
      <dgm:t>
        <a:bodyPr/>
        <a:lstStyle/>
        <a:p>
          <a:endParaRPr lang="en-US"/>
        </a:p>
      </dgm:t>
    </dgm:pt>
    <dgm:pt modelId="{CD17FA7C-C480-46F2-A285-5725408C8B41}" type="pres">
      <dgm:prSet presAssocID="{0B71DC9A-3986-48B7-92CF-E3D09143082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5A1FD70F-64B7-4C1E-8555-9FBEB8C3F303}" type="pres">
      <dgm:prSet presAssocID="{0B71DC9A-3986-48B7-92CF-E3D091430822}" presName="level2hierChild" presStyleCnt="0"/>
      <dgm:spPr/>
      <dgm:t>
        <a:bodyPr/>
        <a:lstStyle/>
        <a:p>
          <a:endParaRPr lang="en-US"/>
        </a:p>
      </dgm:t>
    </dgm:pt>
    <dgm:pt modelId="{EA319D76-DF53-4C39-9C90-59C99FCD4FE6}" type="pres">
      <dgm:prSet presAssocID="{7D0D55B8-7A2A-473E-B970-E9CEF8DD0F34}" presName="conn2-1" presStyleLbl="parChTrans1D2" presStyleIdx="0" presStyleCnt="3"/>
      <dgm:spPr/>
      <dgm:t>
        <a:bodyPr/>
        <a:lstStyle/>
        <a:p>
          <a:endParaRPr lang="el-GR"/>
        </a:p>
      </dgm:t>
    </dgm:pt>
    <dgm:pt modelId="{C2FF5587-2AB1-4244-9536-1D1DC31474AE}" type="pres">
      <dgm:prSet presAssocID="{7D0D55B8-7A2A-473E-B970-E9CEF8DD0F34}" presName="connTx" presStyleLbl="parChTrans1D2" presStyleIdx="0" presStyleCnt="3"/>
      <dgm:spPr/>
      <dgm:t>
        <a:bodyPr/>
        <a:lstStyle/>
        <a:p>
          <a:endParaRPr lang="el-GR"/>
        </a:p>
      </dgm:t>
    </dgm:pt>
    <dgm:pt modelId="{6D7DD475-0EF1-41C7-8A63-12266D99156F}" type="pres">
      <dgm:prSet presAssocID="{1350C285-4EE8-4E34-992F-56435A229132}" presName="root2" presStyleCnt="0"/>
      <dgm:spPr/>
      <dgm:t>
        <a:bodyPr/>
        <a:lstStyle/>
        <a:p>
          <a:endParaRPr lang="en-US"/>
        </a:p>
      </dgm:t>
    </dgm:pt>
    <dgm:pt modelId="{BCB58B60-5841-45F3-9F4A-94DE69E2E9B7}" type="pres">
      <dgm:prSet presAssocID="{1350C285-4EE8-4E34-992F-56435A229132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767EC2C3-B740-474E-BFE9-CDE6F7F734DD}" type="pres">
      <dgm:prSet presAssocID="{1350C285-4EE8-4E34-992F-56435A229132}" presName="level3hierChild" presStyleCnt="0"/>
      <dgm:spPr/>
      <dgm:t>
        <a:bodyPr/>
        <a:lstStyle/>
        <a:p>
          <a:endParaRPr lang="en-US"/>
        </a:p>
      </dgm:t>
    </dgm:pt>
    <dgm:pt modelId="{E423F481-1A67-4347-B93C-DA56C5E0859E}" type="pres">
      <dgm:prSet presAssocID="{C3B2C48A-5935-4FB8-BEC2-15B6B4A0A746}" presName="conn2-1" presStyleLbl="parChTrans1D2" presStyleIdx="1" presStyleCnt="3"/>
      <dgm:spPr/>
      <dgm:t>
        <a:bodyPr/>
        <a:lstStyle/>
        <a:p>
          <a:endParaRPr lang="el-GR"/>
        </a:p>
      </dgm:t>
    </dgm:pt>
    <dgm:pt modelId="{FC6A6594-C47A-4397-A5FE-F1DC8412C222}" type="pres">
      <dgm:prSet presAssocID="{C3B2C48A-5935-4FB8-BEC2-15B6B4A0A746}" presName="connTx" presStyleLbl="parChTrans1D2" presStyleIdx="1" presStyleCnt="3"/>
      <dgm:spPr/>
      <dgm:t>
        <a:bodyPr/>
        <a:lstStyle/>
        <a:p>
          <a:endParaRPr lang="el-GR"/>
        </a:p>
      </dgm:t>
    </dgm:pt>
    <dgm:pt modelId="{E9F64144-C5FD-4C45-818C-31FA78BDC431}" type="pres">
      <dgm:prSet presAssocID="{6D6FF42B-195D-4CF6-B2F0-A0B734608FFB}" presName="root2" presStyleCnt="0"/>
      <dgm:spPr/>
      <dgm:t>
        <a:bodyPr/>
        <a:lstStyle/>
        <a:p>
          <a:endParaRPr lang="en-US"/>
        </a:p>
      </dgm:t>
    </dgm:pt>
    <dgm:pt modelId="{4AF3EFA1-E163-420A-8671-56FBC16C65A2}" type="pres">
      <dgm:prSet presAssocID="{6D6FF42B-195D-4CF6-B2F0-A0B734608FFB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E4CB405C-03AF-4830-8277-08EC42FA216F}" type="pres">
      <dgm:prSet presAssocID="{6D6FF42B-195D-4CF6-B2F0-A0B734608FFB}" presName="level3hierChild" presStyleCnt="0"/>
      <dgm:spPr/>
      <dgm:t>
        <a:bodyPr/>
        <a:lstStyle/>
        <a:p>
          <a:endParaRPr lang="en-US"/>
        </a:p>
      </dgm:t>
    </dgm:pt>
    <dgm:pt modelId="{9396943F-B739-4B38-BF09-4D8303E02EC9}" type="pres">
      <dgm:prSet presAssocID="{18A7BBB3-DB0E-4461-B2CC-2ED99DFE8F2A}" presName="conn2-1" presStyleLbl="parChTrans1D2" presStyleIdx="2" presStyleCnt="3"/>
      <dgm:spPr/>
      <dgm:t>
        <a:bodyPr/>
        <a:lstStyle/>
        <a:p>
          <a:endParaRPr lang="el-GR"/>
        </a:p>
      </dgm:t>
    </dgm:pt>
    <dgm:pt modelId="{FCCF4F82-E477-48EC-871B-12A32DD18421}" type="pres">
      <dgm:prSet presAssocID="{18A7BBB3-DB0E-4461-B2CC-2ED99DFE8F2A}" presName="connTx" presStyleLbl="parChTrans1D2" presStyleIdx="2" presStyleCnt="3"/>
      <dgm:spPr/>
      <dgm:t>
        <a:bodyPr/>
        <a:lstStyle/>
        <a:p>
          <a:endParaRPr lang="el-GR"/>
        </a:p>
      </dgm:t>
    </dgm:pt>
    <dgm:pt modelId="{2F19D043-8E5C-4730-A3B5-2290AB7347B6}" type="pres">
      <dgm:prSet presAssocID="{C0AD9486-DF22-4AC0-92A6-EDA8A99ED214}" presName="root2" presStyleCnt="0"/>
      <dgm:spPr/>
      <dgm:t>
        <a:bodyPr/>
        <a:lstStyle/>
        <a:p>
          <a:endParaRPr lang="en-US"/>
        </a:p>
      </dgm:t>
    </dgm:pt>
    <dgm:pt modelId="{9AF94CBB-4468-4717-866A-90C9BB3459E7}" type="pres">
      <dgm:prSet presAssocID="{C0AD9486-DF22-4AC0-92A6-EDA8A99ED21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763977A3-A4CA-4A1D-9B56-12C14F48527F}" type="pres">
      <dgm:prSet presAssocID="{C0AD9486-DF22-4AC0-92A6-EDA8A99ED214}" presName="level3hierChild" presStyleCnt="0"/>
      <dgm:spPr/>
      <dgm:t>
        <a:bodyPr/>
        <a:lstStyle/>
        <a:p>
          <a:endParaRPr lang="en-US"/>
        </a:p>
      </dgm:t>
    </dgm:pt>
  </dgm:ptLst>
  <dgm:cxnLst>
    <dgm:cxn modelId="{BC06DEFC-0170-48DB-B0A5-6AE967A618C9}" type="presOf" srcId="{C3B2C48A-5935-4FB8-BEC2-15B6B4A0A746}" destId="{FC6A6594-C47A-4397-A5FE-F1DC8412C222}" srcOrd="1" destOrd="0" presId="urn:microsoft.com/office/officeart/2005/8/layout/hierarchy2"/>
    <dgm:cxn modelId="{40C5E917-115A-4A75-8BA9-30C8C5AD9487}" srcId="{0B71DC9A-3986-48B7-92CF-E3D091430822}" destId="{C0AD9486-DF22-4AC0-92A6-EDA8A99ED214}" srcOrd="2" destOrd="0" parTransId="{18A7BBB3-DB0E-4461-B2CC-2ED99DFE8F2A}" sibTransId="{4488A5D1-2324-4694-A5B9-F523568531CA}"/>
    <dgm:cxn modelId="{710DEE85-CF63-43C5-99CE-0934489022E8}" type="presOf" srcId="{7D0D55B8-7A2A-473E-B970-E9CEF8DD0F34}" destId="{C2FF5587-2AB1-4244-9536-1D1DC31474AE}" srcOrd="1" destOrd="0" presId="urn:microsoft.com/office/officeart/2005/8/layout/hierarchy2"/>
    <dgm:cxn modelId="{423C7999-571F-4CC2-9625-82FF78DFEBD0}" type="presOf" srcId="{DFFDFB83-CBB3-46F5-ADA4-C4F4F08DC27E}" destId="{CA80A0EF-3638-40CF-A6FE-F9216D3E1F42}" srcOrd="0" destOrd="0" presId="urn:microsoft.com/office/officeart/2005/8/layout/hierarchy2"/>
    <dgm:cxn modelId="{82EC569C-0328-4013-A235-7A723DEB0EC3}" type="presOf" srcId="{C3B2C48A-5935-4FB8-BEC2-15B6B4A0A746}" destId="{E423F481-1A67-4347-B93C-DA56C5E0859E}" srcOrd="0" destOrd="0" presId="urn:microsoft.com/office/officeart/2005/8/layout/hierarchy2"/>
    <dgm:cxn modelId="{72E3D0E1-2EC8-4230-97B4-F3CD59DC8162}" type="presOf" srcId="{1350C285-4EE8-4E34-992F-56435A229132}" destId="{BCB58B60-5841-45F3-9F4A-94DE69E2E9B7}" srcOrd="0" destOrd="0" presId="urn:microsoft.com/office/officeart/2005/8/layout/hierarchy2"/>
    <dgm:cxn modelId="{A85DAAD7-E0DD-41F4-B2CA-49366B3CDC95}" type="presOf" srcId="{C0AD9486-DF22-4AC0-92A6-EDA8A99ED214}" destId="{9AF94CBB-4468-4717-866A-90C9BB3459E7}" srcOrd="0" destOrd="0" presId="urn:microsoft.com/office/officeart/2005/8/layout/hierarchy2"/>
    <dgm:cxn modelId="{2BB57DEB-752C-4DB8-8A0E-1654EA6C7BED}" type="presOf" srcId="{18A7BBB3-DB0E-4461-B2CC-2ED99DFE8F2A}" destId="{FCCF4F82-E477-48EC-871B-12A32DD18421}" srcOrd="1" destOrd="0" presId="urn:microsoft.com/office/officeart/2005/8/layout/hierarchy2"/>
    <dgm:cxn modelId="{66187AAA-2780-451F-8183-D9B77EFDC9BE}" type="presOf" srcId="{6D6FF42B-195D-4CF6-B2F0-A0B734608FFB}" destId="{4AF3EFA1-E163-420A-8671-56FBC16C65A2}" srcOrd="0" destOrd="0" presId="urn:microsoft.com/office/officeart/2005/8/layout/hierarchy2"/>
    <dgm:cxn modelId="{F8316683-2228-4030-9B68-B8B36E42271E}" srcId="{0B71DC9A-3986-48B7-92CF-E3D091430822}" destId="{1350C285-4EE8-4E34-992F-56435A229132}" srcOrd="0" destOrd="0" parTransId="{7D0D55B8-7A2A-473E-B970-E9CEF8DD0F34}" sibTransId="{5CDADA56-90AD-49C4-8937-E88F3395315E}"/>
    <dgm:cxn modelId="{9AE2EAE2-7534-4F22-A7D2-616C76FD7FCC}" type="presOf" srcId="{0B71DC9A-3986-48B7-92CF-E3D091430822}" destId="{CD17FA7C-C480-46F2-A285-5725408C8B41}" srcOrd="0" destOrd="0" presId="urn:microsoft.com/office/officeart/2005/8/layout/hierarchy2"/>
    <dgm:cxn modelId="{BBF8500B-06F2-4589-AD30-49F2365ADAFB}" srcId="{0B71DC9A-3986-48B7-92CF-E3D091430822}" destId="{6D6FF42B-195D-4CF6-B2F0-A0B734608FFB}" srcOrd="1" destOrd="0" parTransId="{C3B2C48A-5935-4FB8-BEC2-15B6B4A0A746}" sibTransId="{E33F9C9E-3B79-44CE-987F-2918E89CFC0B}"/>
    <dgm:cxn modelId="{A546F109-7095-4287-A3BC-B64C13479627}" type="presOf" srcId="{18A7BBB3-DB0E-4461-B2CC-2ED99DFE8F2A}" destId="{9396943F-B739-4B38-BF09-4D8303E02EC9}" srcOrd="0" destOrd="0" presId="urn:microsoft.com/office/officeart/2005/8/layout/hierarchy2"/>
    <dgm:cxn modelId="{42DC4148-9B8F-4A8C-9EF0-EDCFC2032A81}" type="presOf" srcId="{7D0D55B8-7A2A-473E-B970-E9CEF8DD0F34}" destId="{EA319D76-DF53-4C39-9C90-59C99FCD4FE6}" srcOrd="0" destOrd="0" presId="urn:microsoft.com/office/officeart/2005/8/layout/hierarchy2"/>
    <dgm:cxn modelId="{197CAF89-5537-48F9-B6F7-708E5385636A}" srcId="{DFFDFB83-CBB3-46F5-ADA4-C4F4F08DC27E}" destId="{0B71DC9A-3986-48B7-92CF-E3D091430822}" srcOrd="0" destOrd="0" parTransId="{0FCB7651-BF0A-4CC4-B328-6FE0C87F917A}" sibTransId="{C1E57490-5A5F-4C48-B5D2-26C016F5924F}"/>
    <dgm:cxn modelId="{F4D01E41-E572-457F-A688-821BB14698F9}" type="presParOf" srcId="{CA80A0EF-3638-40CF-A6FE-F9216D3E1F42}" destId="{31B1E941-121B-4573-840D-8C5407379FEC}" srcOrd="0" destOrd="0" presId="urn:microsoft.com/office/officeart/2005/8/layout/hierarchy2"/>
    <dgm:cxn modelId="{8408EE84-9814-4F27-A1B1-C6B9E099E725}" type="presParOf" srcId="{31B1E941-121B-4573-840D-8C5407379FEC}" destId="{CD17FA7C-C480-46F2-A285-5725408C8B41}" srcOrd="0" destOrd="0" presId="urn:microsoft.com/office/officeart/2005/8/layout/hierarchy2"/>
    <dgm:cxn modelId="{DCDD300A-760E-49EF-B9F8-779C8CBB3C55}" type="presParOf" srcId="{31B1E941-121B-4573-840D-8C5407379FEC}" destId="{5A1FD70F-64B7-4C1E-8555-9FBEB8C3F303}" srcOrd="1" destOrd="0" presId="urn:microsoft.com/office/officeart/2005/8/layout/hierarchy2"/>
    <dgm:cxn modelId="{75D7C7B8-D449-48A8-859E-EAAFF3ED6904}" type="presParOf" srcId="{5A1FD70F-64B7-4C1E-8555-9FBEB8C3F303}" destId="{EA319D76-DF53-4C39-9C90-59C99FCD4FE6}" srcOrd="0" destOrd="0" presId="urn:microsoft.com/office/officeart/2005/8/layout/hierarchy2"/>
    <dgm:cxn modelId="{572FF419-A899-4EAA-8CBD-C71068464D51}" type="presParOf" srcId="{EA319D76-DF53-4C39-9C90-59C99FCD4FE6}" destId="{C2FF5587-2AB1-4244-9536-1D1DC31474AE}" srcOrd="0" destOrd="0" presId="urn:microsoft.com/office/officeart/2005/8/layout/hierarchy2"/>
    <dgm:cxn modelId="{BE1B05EC-0C65-4C03-A063-F3853A8D6493}" type="presParOf" srcId="{5A1FD70F-64B7-4C1E-8555-9FBEB8C3F303}" destId="{6D7DD475-0EF1-41C7-8A63-12266D99156F}" srcOrd="1" destOrd="0" presId="urn:microsoft.com/office/officeart/2005/8/layout/hierarchy2"/>
    <dgm:cxn modelId="{1BFC0416-0E9B-4FC0-B104-A766BB079ED4}" type="presParOf" srcId="{6D7DD475-0EF1-41C7-8A63-12266D99156F}" destId="{BCB58B60-5841-45F3-9F4A-94DE69E2E9B7}" srcOrd="0" destOrd="0" presId="urn:microsoft.com/office/officeart/2005/8/layout/hierarchy2"/>
    <dgm:cxn modelId="{F039A3AF-40CF-4D52-AFB8-CA32B6F02E70}" type="presParOf" srcId="{6D7DD475-0EF1-41C7-8A63-12266D99156F}" destId="{767EC2C3-B740-474E-BFE9-CDE6F7F734DD}" srcOrd="1" destOrd="0" presId="urn:microsoft.com/office/officeart/2005/8/layout/hierarchy2"/>
    <dgm:cxn modelId="{880C73E7-1530-4830-B69B-2434EEBE598A}" type="presParOf" srcId="{5A1FD70F-64B7-4C1E-8555-9FBEB8C3F303}" destId="{E423F481-1A67-4347-B93C-DA56C5E0859E}" srcOrd="2" destOrd="0" presId="urn:microsoft.com/office/officeart/2005/8/layout/hierarchy2"/>
    <dgm:cxn modelId="{1BAE342A-1524-478A-80AF-0FD9A6DFDC38}" type="presParOf" srcId="{E423F481-1A67-4347-B93C-DA56C5E0859E}" destId="{FC6A6594-C47A-4397-A5FE-F1DC8412C222}" srcOrd="0" destOrd="0" presId="urn:microsoft.com/office/officeart/2005/8/layout/hierarchy2"/>
    <dgm:cxn modelId="{0C33F17B-07DA-4C01-9CD5-BAB09707CB56}" type="presParOf" srcId="{5A1FD70F-64B7-4C1E-8555-9FBEB8C3F303}" destId="{E9F64144-C5FD-4C45-818C-31FA78BDC431}" srcOrd="3" destOrd="0" presId="urn:microsoft.com/office/officeart/2005/8/layout/hierarchy2"/>
    <dgm:cxn modelId="{A71D98B9-8B43-41C2-8928-932881B21099}" type="presParOf" srcId="{E9F64144-C5FD-4C45-818C-31FA78BDC431}" destId="{4AF3EFA1-E163-420A-8671-56FBC16C65A2}" srcOrd="0" destOrd="0" presId="urn:microsoft.com/office/officeart/2005/8/layout/hierarchy2"/>
    <dgm:cxn modelId="{321A864E-6AC5-4171-A72C-36CC7DE91B9B}" type="presParOf" srcId="{E9F64144-C5FD-4C45-818C-31FA78BDC431}" destId="{E4CB405C-03AF-4830-8277-08EC42FA216F}" srcOrd="1" destOrd="0" presId="urn:microsoft.com/office/officeart/2005/8/layout/hierarchy2"/>
    <dgm:cxn modelId="{AA31DAF2-9D06-45B7-9D1A-C56376091337}" type="presParOf" srcId="{5A1FD70F-64B7-4C1E-8555-9FBEB8C3F303}" destId="{9396943F-B739-4B38-BF09-4D8303E02EC9}" srcOrd="4" destOrd="0" presId="urn:microsoft.com/office/officeart/2005/8/layout/hierarchy2"/>
    <dgm:cxn modelId="{B0572180-CD82-403F-8797-4DF4C8B01B97}" type="presParOf" srcId="{9396943F-B739-4B38-BF09-4D8303E02EC9}" destId="{FCCF4F82-E477-48EC-871B-12A32DD18421}" srcOrd="0" destOrd="0" presId="urn:microsoft.com/office/officeart/2005/8/layout/hierarchy2"/>
    <dgm:cxn modelId="{37BBE853-D22B-433D-9123-3972A2E52DC8}" type="presParOf" srcId="{5A1FD70F-64B7-4C1E-8555-9FBEB8C3F303}" destId="{2F19D043-8E5C-4730-A3B5-2290AB7347B6}" srcOrd="5" destOrd="0" presId="urn:microsoft.com/office/officeart/2005/8/layout/hierarchy2"/>
    <dgm:cxn modelId="{A119C683-6297-4A1D-A03C-CF3C6C862727}" type="presParOf" srcId="{2F19D043-8E5C-4730-A3B5-2290AB7347B6}" destId="{9AF94CBB-4468-4717-866A-90C9BB3459E7}" srcOrd="0" destOrd="0" presId="urn:microsoft.com/office/officeart/2005/8/layout/hierarchy2"/>
    <dgm:cxn modelId="{785BDD84-9390-40E3-BC21-6B54A2904CAB}" type="presParOf" srcId="{2F19D043-8E5C-4730-A3B5-2290AB7347B6}" destId="{763977A3-A4CA-4A1D-9B56-12C14F4852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24F8C9-94AC-402F-8073-D6D397D5FF28}" type="doc">
      <dgm:prSet loTypeId="urn:microsoft.com/office/officeart/2005/8/layout/hierarchy3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l-GR"/>
        </a:p>
      </dgm:t>
    </dgm:pt>
    <dgm:pt modelId="{657873A1-41ED-445E-AC84-A1E9D6F3DCC2}">
      <dgm:prSet phldrT="[Text]" custT="1"/>
      <dgm:spPr/>
      <dgm:t>
        <a:bodyPr/>
        <a:lstStyle/>
        <a:p>
          <a:r>
            <a:rPr lang="el-GR" sz="2400" dirty="0" smtClean="0"/>
            <a:t>τ=Τ</a:t>
          </a:r>
          <a:endParaRPr lang="el-GR" sz="2400" dirty="0"/>
        </a:p>
      </dgm:t>
    </dgm:pt>
    <dgm:pt modelId="{F830947E-1890-425C-8BDD-3DA1ADA39B24}" type="parTrans" cxnId="{BA6D2AD8-3C82-44A1-9BE3-0CE694583A3D}">
      <dgm:prSet/>
      <dgm:spPr/>
      <dgm:t>
        <a:bodyPr/>
        <a:lstStyle/>
        <a:p>
          <a:endParaRPr lang="el-GR"/>
        </a:p>
      </dgm:t>
    </dgm:pt>
    <dgm:pt modelId="{F91D03B8-FB28-488B-A7BD-CD22922FAC28}" type="sibTrans" cxnId="{BA6D2AD8-3C82-44A1-9BE3-0CE694583A3D}">
      <dgm:prSet/>
      <dgm:spPr/>
      <dgm:t>
        <a:bodyPr/>
        <a:lstStyle/>
        <a:p>
          <a:endParaRPr lang="el-GR"/>
        </a:p>
      </dgm:t>
    </dgm:pt>
    <dgm:pt modelId="{58D5A0AB-D57B-41F3-AD20-9C6193E54C26}">
      <dgm:prSet phldrT="[Text]" custT="1"/>
      <dgm:spPr/>
      <dgm:t>
        <a:bodyPr/>
        <a:lstStyle/>
        <a:p>
          <a:r>
            <a:rPr lang="el-GR" sz="1200" dirty="0" err="1" smtClean="0"/>
            <a:t>διαστημοθετημένος</a:t>
          </a:r>
          <a:r>
            <a:rPr lang="el-GR" sz="1200" dirty="0" smtClean="0"/>
            <a:t> κατά σύμβολα </a:t>
          </a:r>
          <a:r>
            <a:rPr lang="el-GR" sz="1200" dirty="0" smtClean="0"/>
            <a:t/>
          </a:r>
          <a:br>
            <a:rPr lang="el-GR" sz="1200" dirty="0" smtClean="0"/>
          </a:br>
          <a:r>
            <a:rPr lang="el-GR" sz="1200" dirty="0" smtClean="0"/>
            <a:t>(</a:t>
          </a:r>
          <a:r>
            <a:rPr lang="el-GR" sz="1200" dirty="0" err="1" smtClean="0"/>
            <a:t>symbol-spaced</a:t>
          </a:r>
          <a:r>
            <a:rPr lang="el-GR" sz="1200" dirty="0" smtClean="0"/>
            <a:t>)</a:t>
          </a:r>
          <a:endParaRPr lang="el-GR" sz="1200" dirty="0"/>
        </a:p>
      </dgm:t>
    </dgm:pt>
    <dgm:pt modelId="{A981BDC7-2CDF-44EC-A6CF-90A332258E08}" type="parTrans" cxnId="{38BEF150-04B2-4770-8DCF-41B19D68C308}">
      <dgm:prSet/>
      <dgm:spPr/>
      <dgm:t>
        <a:bodyPr/>
        <a:lstStyle/>
        <a:p>
          <a:endParaRPr lang="el-GR"/>
        </a:p>
      </dgm:t>
    </dgm:pt>
    <dgm:pt modelId="{2CDABC4E-73B7-458D-8838-BCFC9946B8B6}" type="sibTrans" cxnId="{38BEF150-04B2-4770-8DCF-41B19D68C308}">
      <dgm:prSet/>
      <dgm:spPr/>
      <dgm:t>
        <a:bodyPr/>
        <a:lstStyle/>
        <a:p>
          <a:endParaRPr lang="el-GR"/>
        </a:p>
      </dgm:t>
    </dgm:pt>
    <dgm:pt modelId="{F7E3D6D8-46AC-4AE0-B83B-CA8E10F9A495}">
      <dgm:prSet phldrT="[Text]" custT="1"/>
      <dgm:spPr/>
      <dgm:t>
        <a:bodyPr/>
        <a:lstStyle/>
        <a:p>
          <a:r>
            <a:rPr lang="el-GR" sz="2400" dirty="0" smtClean="0"/>
            <a:t>τ&lt;</a:t>
          </a:r>
          <a:r>
            <a:rPr lang="en-US" sz="2400" dirty="0" smtClean="0"/>
            <a:t>T</a:t>
          </a:r>
          <a:endParaRPr lang="el-GR" sz="2400" dirty="0"/>
        </a:p>
      </dgm:t>
    </dgm:pt>
    <dgm:pt modelId="{CA3330A2-EA93-427A-ACE9-00B20611DB48}" type="parTrans" cxnId="{C58FB279-1A49-47C7-9095-8F936E19E226}">
      <dgm:prSet/>
      <dgm:spPr/>
      <dgm:t>
        <a:bodyPr/>
        <a:lstStyle/>
        <a:p>
          <a:endParaRPr lang="el-GR"/>
        </a:p>
      </dgm:t>
    </dgm:pt>
    <dgm:pt modelId="{028F79FB-98CA-4218-85B4-C52797EC8E75}" type="sibTrans" cxnId="{C58FB279-1A49-47C7-9095-8F936E19E226}">
      <dgm:prSet/>
      <dgm:spPr/>
      <dgm:t>
        <a:bodyPr/>
        <a:lstStyle/>
        <a:p>
          <a:endParaRPr lang="el-GR"/>
        </a:p>
      </dgm:t>
    </dgm:pt>
    <dgm:pt modelId="{21AE1791-0D95-4196-96D4-BCA5026274DE}">
      <dgm:prSet phldrT="[Text]" custT="1"/>
      <dgm:spPr/>
      <dgm:t>
        <a:bodyPr/>
        <a:lstStyle/>
        <a:p>
          <a:r>
            <a:rPr lang="el-GR" sz="1200" dirty="0" smtClean="0"/>
            <a:t>κλασματικά </a:t>
          </a:r>
          <a:r>
            <a:rPr lang="el-GR" sz="1200" dirty="0" err="1" smtClean="0"/>
            <a:t>διαστημοθετημένος</a:t>
          </a:r>
          <a:r>
            <a:rPr lang="el-GR" sz="1200" dirty="0" smtClean="0"/>
            <a:t> (</a:t>
          </a:r>
          <a:r>
            <a:rPr lang="el-GR" sz="1200" dirty="0" err="1" smtClean="0"/>
            <a:t>fractionally</a:t>
          </a:r>
          <a:r>
            <a:rPr lang="el-GR" sz="1200" dirty="0" smtClean="0"/>
            <a:t> </a:t>
          </a:r>
          <a:r>
            <a:rPr lang="el-GR" sz="1200" dirty="0" err="1" smtClean="0"/>
            <a:t>spaced</a:t>
          </a:r>
          <a:r>
            <a:rPr lang="el-GR" sz="1200" dirty="0" smtClean="0"/>
            <a:t>)</a:t>
          </a:r>
          <a:endParaRPr lang="el-GR" sz="1200" dirty="0"/>
        </a:p>
      </dgm:t>
    </dgm:pt>
    <dgm:pt modelId="{D6613BAD-C18F-4211-B27C-C46B18CEBF24}" type="parTrans" cxnId="{C76F3207-5480-47E7-B1F2-545A3782C4E7}">
      <dgm:prSet/>
      <dgm:spPr/>
      <dgm:t>
        <a:bodyPr/>
        <a:lstStyle/>
        <a:p>
          <a:endParaRPr lang="el-GR"/>
        </a:p>
      </dgm:t>
    </dgm:pt>
    <dgm:pt modelId="{1BA35139-535C-427E-B293-306B5696D55E}" type="sibTrans" cxnId="{C76F3207-5480-47E7-B1F2-545A3782C4E7}">
      <dgm:prSet/>
      <dgm:spPr/>
      <dgm:t>
        <a:bodyPr/>
        <a:lstStyle/>
        <a:p>
          <a:endParaRPr lang="el-GR"/>
        </a:p>
      </dgm:t>
    </dgm:pt>
    <dgm:pt modelId="{F4552265-CAB8-4C4E-951D-A4EC817F6049}" type="pres">
      <dgm:prSet presAssocID="{FB24F8C9-94AC-402F-8073-D6D397D5FF2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DDEB6206-1FAD-4520-B6BA-41FEDD696639}" type="pres">
      <dgm:prSet presAssocID="{657873A1-41ED-445E-AC84-A1E9D6F3DCC2}" presName="root" presStyleCnt="0"/>
      <dgm:spPr/>
      <dgm:t>
        <a:bodyPr/>
        <a:lstStyle/>
        <a:p>
          <a:endParaRPr lang="en-US"/>
        </a:p>
      </dgm:t>
    </dgm:pt>
    <dgm:pt modelId="{9C4509C2-740A-4657-946D-CDC34AF63CFA}" type="pres">
      <dgm:prSet presAssocID="{657873A1-41ED-445E-AC84-A1E9D6F3DCC2}" presName="rootComposite" presStyleCnt="0"/>
      <dgm:spPr/>
      <dgm:t>
        <a:bodyPr/>
        <a:lstStyle/>
        <a:p>
          <a:endParaRPr lang="en-US"/>
        </a:p>
      </dgm:t>
    </dgm:pt>
    <dgm:pt modelId="{9DA25E0D-F232-4D36-9BC3-8A1EB0A7D9A4}" type="pres">
      <dgm:prSet presAssocID="{657873A1-41ED-445E-AC84-A1E9D6F3DCC2}" presName="rootText" presStyleLbl="node1" presStyleIdx="0" presStyleCnt="2"/>
      <dgm:spPr/>
      <dgm:t>
        <a:bodyPr/>
        <a:lstStyle/>
        <a:p>
          <a:endParaRPr lang="el-GR"/>
        </a:p>
      </dgm:t>
    </dgm:pt>
    <dgm:pt modelId="{D2DE7D54-8E8E-4E70-83A7-BB7DBF369F3D}" type="pres">
      <dgm:prSet presAssocID="{657873A1-41ED-445E-AC84-A1E9D6F3DCC2}" presName="rootConnector" presStyleLbl="node1" presStyleIdx="0" presStyleCnt="2"/>
      <dgm:spPr/>
      <dgm:t>
        <a:bodyPr/>
        <a:lstStyle/>
        <a:p>
          <a:endParaRPr lang="el-GR"/>
        </a:p>
      </dgm:t>
    </dgm:pt>
    <dgm:pt modelId="{718A3721-B54F-424A-B0BA-9A2DBBC18E82}" type="pres">
      <dgm:prSet presAssocID="{657873A1-41ED-445E-AC84-A1E9D6F3DCC2}" presName="childShape" presStyleCnt="0"/>
      <dgm:spPr/>
      <dgm:t>
        <a:bodyPr/>
        <a:lstStyle/>
        <a:p>
          <a:endParaRPr lang="en-US"/>
        </a:p>
      </dgm:t>
    </dgm:pt>
    <dgm:pt modelId="{01079A72-FEBB-4BB0-B37C-2C2222159E23}" type="pres">
      <dgm:prSet presAssocID="{A981BDC7-2CDF-44EC-A6CF-90A332258E08}" presName="Name13" presStyleLbl="parChTrans1D2" presStyleIdx="0" presStyleCnt="2"/>
      <dgm:spPr/>
      <dgm:t>
        <a:bodyPr/>
        <a:lstStyle/>
        <a:p>
          <a:endParaRPr lang="el-GR"/>
        </a:p>
      </dgm:t>
    </dgm:pt>
    <dgm:pt modelId="{746A86DF-3B6B-46FA-9304-1E70CD670A4F}" type="pres">
      <dgm:prSet presAssocID="{58D5A0AB-D57B-41F3-AD20-9C6193E54C26}" presName="childText" presStyleLbl="bgAcc1" presStyleIdx="0" presStyleCnt="2" custScaleX="13706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968E10F-CD96-4A4E-9F5A-0288406BD600}" type="pres">
      <dgm:prSet presAssocID="{F7E3D6D8-46AC-4AE0-B83B-CA8E10F9A495}" presName="root" presStyleCnt="0"/>
      <dgm:spPr/>
      <dgm:t>
        <a:bodyPr/>
        <a:lstStyle/>
        <a:p>
          <a:endParaRPr lang="en-US"/>
        </a:p>
      </dgm:t>
    </dgm:pt>
    <dgm:pt modelId="{3727DC56-852E-437F-B04A-24FFC7410DDB}" type="pres">
      <dgm:prSet presAssocID="{F7E3D6D8-46AC-4AE0-B83B-CA8E10F9A495}" presName="rootComposite" presStyleCnt="0"/>
      <dgm:spPr/>
      <dgm:t>
        <a:bodyPr/>
        <a:lstStyle/>
        <a:p>
          <a:endParaRPr lang="en-US"/>
        </a:p>
      </dgm:t>
    </dgm:pt>
    <dgm:pt modelId="{3107034B-25DA-4EE3-9B0E-962E228FCA20}" type="pres">
      <dgm:prSet presAssocID="{F7E3D6D8-46AC-4AE0-B83B-CA8E10F9A495}" presName="rootText" presStyleLbl="node1" presStyleIdx="1" presStyleCnt="2"/>
      <dgm:spPr/>
      <dgm:t>
        <a:bodyPr/>
        <a:lstStyle/>
        <a:p>
          <a:endParaRPr lang="el-GR"/>
        </a:p>
      </dgm:t>
    </dgm:pt>
    <dgm:pt modelId="{FC9F6E47-6E7B-46CA-9D5D-29329E6F7140}" type="pres">
      <dgm:prSet presAssocID="{F7E3D6D8-46AC-4AE0-B83B-CA8E10F9A495}" presName="rootConnector" presStyleLbl="node1" presStyleIdx="1" presStyleCnt="2"/>
      <dgm:spPr/>
      <dgm:t>
        <a:bodyPr/>
        <a:lstStyle/>
        <a:p>
          <a:endParaRPr lang="el-GR"/>
        </a:p>
      </dgm:t>
    </dgm:pt>
    <dgm:pt modelId="{57F7D7B4-CA9A-4AB4-AEEC-5D7958D84146}" type="pres">
      <dgm:prSet presAssocID="{F7E3D6D8-46AC-4AE0-B83B-CA8E10F9A495}" presName="childShape" presStyleCnt="0"/>
      <dgm:spPr/>
      <dgm:t>
        <a:bodyPr/>
        <a:lstStyle/>
        <a:p>
          <a:endParaRPr lang="en-US"/>
        </a:p>
      </dgm:t>
    </dgm:pt>
    <dgm:pt modelId="{88A1ED67-2074-4C21-9D85-28F38EFAE1C6}" type="pres">
      <dgm:prSet presAssocID="{D6613BAD-C18F-4211-B27C-C46B18CEBF24}" presName="Name13" presStyleLbl="parChTrans1D2" presStyleIdx="1" presStyleCnt="2"/>
      <dgm:spPr/>
      <dgm:t>
        <a:bodyPr/>
        <a:lstStyle/>
        <a:p>
          <a:endParaRPr lang="el-GR"/>
        </a:p>
      </dgm:t>
    </dgm:pt>
    <dgm:pt modelId="{A922BD5D-77EA-44FE-8DF0-D92EE0E70BAA}" type="pres">
      <dgm:prSet presAssocID="{21AE1791-0D95-4196-96D4-BCA5026274DE}" presName="childText" presStyleLbl="bgAcc1" presStyleIdx="1" presStyleCnt="2" custScaleX="14303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AD92900-0684-40FE-BB66-5B606DEEFBFA}" type="presOf" srcId="{A981BDC7-2CDF-44EC-A6CF-90A332258E08}" destId="{01079A72-FEBB-4BB0-B37C-2C2222159E23}" srcOrd="0" destOrd="0" presId="urn:microsoft.com/office/officeart/2005/8/layout/hierarchy3"/>
    <dgm:cxn modelId="{FAC1EDA2-A615-4116-B649-4A656111CB5D}" type="presOf" srcId="{D6613BAD-C18F-4211-B27C-C46B18CEBF24}" destId="{88A1ED67-2074-4C21-9D85-28F38EFAE1C6}" srcOrd="0" destOrd="0" presId="urn:microsoft.com/office/officeart/2005/8/layout/hierarchy3"/>
    <dgm:cxn modelId="{FF085030-EF05-4356-A7AC-B0F5AE5BE92E}" type="presOf" srcId="{657873A1-41ED-445E-AC84-A1E9D6F3DCC2}" destId="{D2DE7D54-8E8E-4E70-83A7-BB7DBF369F3D}" srcOrd="1" destOrd="0" presId="urn:microsoft.com/office/officeart/2005/8/layout/hierarchy3"/>
    <dgm:cxn modelId="{C76F3207-5480-47E7-B1F2-545A3782C4E7}" srcId="{F7E3D6D8-46AC-4AE0-B83B-CA8E10F9A495}" destId="{21AE1791-0D95-4196-96D4-BCA5026274DE}" srcOrd="0" destOrd="0" parTransId="{D6613BAD-C18F-4211-B27C-C46B18CEBF24}" sibTransId="{1BA35139-535C-427E-B293-306B5696D55E}"/>
    <dgm:cxn modelId="{BA6D2AD8-3C82-44A1-9BE3-0CE694583A3D}" srcId="{FB24F8C9-94AC-402F-8073-D6D397D5FF28}" destId="{657873A1-41ED-445E-AC84-A1E9D6F3DCC2}" srcOrd="0" destOrd="0" parTransId="{F830947E-1890-425C-8BDD-3DA1ADA39B24}" sibTransId="{F91D03B8-FB28-488B-A7BD-CD22922FAC28}"/>
    <dgm:cxn modelId="{8F5DDED3-F972-407B-B65E-1245AA53E5FE}" type="presOf" srcId="{FB24F8C9-94AC-402F-8073-D6D397D5FF28}" destId="{F4552265-CAB8-4C4E-951D-A4EC817F6049}" srcOrd="0" destOrd="0" presId="urn:microsoft.com/office/officeart/2005/8/layout/hierarchy3"/>
    <dgm:cxn modelId="{95105CE1-3939-4D34-933F-0B2BE401F15A}" type="presOf" srcId="{F7E3D6D8-46AC-4AE0-B83B-CA8E10F9A495}" destId="{FC9F6E47-6E7B-46CA-9D5D-29329E6F7140}" srcOrd="1" destOrd="0" presId="urn:microsoft.com/office/officeart/2005/8/layout/hierarchy3"/>
    <dgm:cxn modelId="{B85C5DF9-95FA-4050-9C7E-EB4952D8343C}" type="presOf" srcId="{58D5A0AB-D57B-41F3-AD20-9C6193E54C26}" destId="{746A86DF-3B6B-46FA-9304-1E70CD670A4F}" srcOrd="0" destOrd="0" presId="urn:microsoft.com/office/officeart/2005/8/layout/hierarchy3"/>
    <dgm:cxn modelId="{38BEF150-04B2-4770-8DCF-41B19D68C308}" srcId="{657873A1-41ED-445E-AC84-A1E9D6F3DCC2}" destId="{58D5A0AB-D57B-41F3-AD20-9C6193E54C26}" srcOrd="0" destOrd="0" parTransId="{A981BDC7-2CDF-44EC-A6CF-90A332258E08}" sibTransId="{2CDABC4E-73B7-458D-8838-BCFC9946B8B6}"/>
    <dgm:cxn modelId="{993DCF07-39E8-4F5C-8989-1DC7147A2644}" type="presOf" srcId="{F7E3D6D8-46AC-4AE0-B83B-CA8E10F9A495}" destId="{3107034B-25DA-4EE3-9B0E-962E228FCA20}" srcOrd="0" destOrd="0" presId="urn:microsoft.com/office/officeart/2005/8/layout/hierarchy3"/>
    <dgm:cxn modelId="{C58FB279-1A49-47C7-9095-8F936E19E226}" srcId="{FB24F8C9-94AC-402F-8073-D6D397D5FF28}" destId="{F7E3D6D8-46AC-4AE0-B83B-CA8E10F9A495}" srcOrd="1" destOrd="0" parTransId="{CA3330A2-EA93-427A-ACE9-00B20611DB48}" sibTransId="{028F79FB-98CA-4218-85B4-C52797EC8E75}"/>
    <dgm:cxn modelId="{5A908B49-0C3E-49F1-92A9-8DED2FA08013}" type="presOf" srcId="{21AE1791-0D95-4196-96D4-BCA5026274DE}" destId="{A922BD5D-77EA-44FE-8DF0-D92EE0E70BAA}" srcOrd="0" destOrd="0" presId="urn:microsoft.com/office/officeart/2005/8/layout/hierarchy3"/>
    <dgm:cxn modelId="{3DB4C899-CE90-468A-AC59-81E844B2CCE9}" type="presOf" srcId="{657873A1-41ED-445E-AC84-A1E9D6F3DCC2}" destId="{9DA25E0D-F232-4D36-9BC3-8A1EB0A7D9A4}" srcOrd="0" destOrd="0" presId="urn:microsoft.com/office/officeart/2005/8/layout/hierarchy3"/>
    <dgm:cxn modelId="{BC67750F-32B4-4DB2-8B93-5A7C882041A0}" type="presParOf" srcId="{F4552265-CAB8-4C4E-951D-A4EC817F6049}" destId="{DDEB6206-1FAD-4520-B6BA-41FEDD696639}" srcOrd="0" destOrd="0" presId="urn:microsoft.com/office/officeart/2005/8/layout/hierarchy3"/>
    <dgm:cxn modelId="{D3E0CA2D-F709-4BA1-8330-82463A48A3D2}" type="presParOf" srcId="{DDEB6206-1FAD-4520-B6BA-41FEDD696639}" destId="{9C4509C2-740A-4657-946D-CDC34AF63CFA}" srcOrd="0" destOrd="0" presId="urn:microsoft.com/office/officeart/2005/8/layout/hierarchy3"/>
    <dgm:cxn modelId="{CC6BB636-298D-447E-9B76-EA03812E493A}" type="presParOf" srcId="{9C4509C2-740A-4657-946D-CDC34AF63CFA}" destId="{9DA25E0D-F232-4D36-9BC3-8A1EB0A7D9A4}" srcOrd="0" destOrd="0" presId="urn:microsoft.com/office/officeart/2005/8/layout/hierarchy3"/>
    <dgm:cxn modelId="{3DE93405-A198-48BD-BFDB-6F012820DFC7}" type="presParOf" srcId="{9C4509C2-740A-4657-946D-CDC34AF63CFA}" destId="{D2DE7D54-8E8E-4E70-83A7-BB7DBF369F3D}" srcOrd="1" destOrd="0" presId="urn:microsoft.com/office/officeart/2005/8/layout/hierarchy3"/>
    <dgm:cxn modelId="{78533CBB-ADC6-4864-9ED3-D6AA24487A07}" type="presParOf" srcId="{DDEB6206-1FAD-4520-B6BA-41FEDD696639}" destId="{718A3721-B54F-424A-B0BA-9A2DBBC18E82}" srcOrd="1" destOrd="0" presId="urn:microsoft.com/office/officeart/2005/8/layout/hierarchy3"/>
    <dgm:cxn modelId="{C392F250-E0B8-46F0-BCA4-98BE671916F1}" type="presParOf" srcId="{718A3721-B54F-424A-B0BA-9A2DBBC18E82}" destId="{01079A72-FEBB-4BB0-B37C-2C2222159E23}" srcOrd="0" destOrd="0" presId="urn:microsoft.com/office/officeart/2005/8/layout/hierarchy3"/>
    <dgm:cxn modelId="{6D75535C-15C3-4918-B4F9-06939A5CD927}" type="presParOf" srcId="{718A3721-B54F-424A-B0BA-9A2DBBC18E82}" destId="{746A86DF-3B6B-46FA-9304-1E70CD670A4F}" srcOrd="1" destOrd="0" presId="urn:microsoft.com/office/officeart/2005/8/layout/hierarchy3"/>
    <dgm:cxn modelId="{9E78F612-3B94-4DE1-BB1A-2E69240A42EB}" type="presParOf" srcId="{F4552265-CAB8-4C4E-951D-A4EC817F6049}" destId="{F968E10F-CD96-4A4E-9F5A-0288406BD600}" srcOrd="1" destOrd="0" presId="urn:microsoft.com/office/officeart/2005/8/layout/hierarchy3"/>
    <dgm:cxn modelId="{28548D54-8372-46C9-9F6D-B862F6D245F5}" type="presParOf" srcId="{F968E10F-CD96-4A4E-9F5A-0288406BD600}" destId="{3727DC56-852E-437F-B04A-24FFC7410DDB}" srcOrd="0" destOrd="0" presId="urn:microsoft.com/office/officeart/2005/8/layout/hierarchy3"/>
    <dgm:cxn modelId="{08996DD9-98C3-41E7-91D6-DDB8E7C9FD3D}" type="presParOf" srcId="{3727DC56-852E-437F-B04A-24FFC7410DDB}" destId="{3107034B-25DA-4EE3-9B0E-962E228FCA20}" srcOrd="0" destOrd="0" presId="urn:microsoft.com/office/officeart/2005/8/layout/hierarchy3"/>
    <dgm:cxn modelId="{549D8838-1D74-4EB6-B80A-FDDF64EA60A6}" type="presParOf" srcId="{3727DC56-852E-437F-B04A-24FFC7410DDB}" destId="{FC9F6E47-6E7B-46CA-9D5D-29329E6F7140}" srcOrd="1" destOrd="0" presId="urn:microsoft.com/office/officeart/2005/8/layout/hierarchy3"/>
    <dgm:cxn modelId="{0F9790FE-94E9-4F24-B2E8-68B76F753873}" type="presParOf" srcId="{F968E10F-CD96-4A4E-9F5A-0288406BD600}" destId="{57F7D7B4-CA9A-4AB4-AEEC-5D7958D84146}" srcOrd="1" destOrd="0" presId="urn:microsoft.com/office/officeart/2005/8/layout/hierarchy3"/>
    <dgm:cxn modelId="{11A4897D-BE32-4AC3-9A06-901BF6CEC539}" type="presParOf" srcId="{57F7D7B4-CA9A-4AB4-AEEC-5D7958D84146}" destId="{88A1ED67-2074-4C21-9D85-28F38EFAE1C6}" srcOrd="0" destOrd="0" presId="urn:microsoft.com/office/officeart/2005/8/layout/hierarchy3"/>
    <dgm:cxn modelId="{0C63FBE1-222D-4943-B860-0A86531FC434}" type="presParOf" srcId="{57F7D7B4-CA9A-4AB4-AEEC-5D7958D84146}" destId="{A922BD5D-77EA-44FE-8DF0-D92EE0E70BA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6642F0-6099-4B4D-82CA-C5B902ECEDB5}" type="doc">
      <dgm:prSet loTypeId="urn:microsoft.com/office/officeart/2005/8/layout/hProcess9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l-GR"/>
        </a:p>
      </dgm:t>
    </dgm:pt>
    <mc:AlternateContent xmlns:mc="http://schemas.openxmlformats.org/markup-compatibility/2006">
      <mc:Choice xmlns:a14="http://schemas.microsoft.com/office/drawing/2010/main" Requires="a14">
        <dgm:pt modelId="{20304A31-2B11-4F2D-9976-BACC2921C2E7}">
          <dgm:prSet phldrT="[Text]" custT="1"/>
          <dgm:spPr/>
          <dgm:t>
            <a:bodyPr/>
            <a:lstStyle/>
            <a:p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σε πρακτικά τηλεπικοινωνιακά </a:t>
              </a:r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συστήματα ισχύει </a:t>
              </a:r>
              <a:b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l-G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l-G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m:oMathPara>
              </a14:m>
              <a:endParaRPr lang="el-GR" sz="18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dgm:t>
        </dgm:pt>
      </mc:Choice>
      <mc:Fallback>
        <dgm:pt modelId="{20304A31-2B11-4F2D-9976-BACC2921C2E7}">
          <dgm:prSet phldrT="[Text]" custT="1"/>
          <dgm:spPr/>
          <dgm:t>
            <a:bodyPr/>
            <a:lstStyle/>
            <a:p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σε πρακτικά τηλεπικοινωνιακά </a:t>
              </a:r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συστήματα ισχύει </a:t>
              </a:r>
              <a:b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el-GR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𝜏=</a:t>
              </a:r>
              <a:r>
                <a:rPr lang="en-US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𝑇</a:t>
              </a:r>
              <a:r>
                <a:rPr lang="en-GB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/</a:t>
              </a:r>
              <a:r>
                <a:rPr lang="en-US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  <a:endParaRPr lang="el-GR" sz="18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dgm:t>
        </dgm:pt>
      </mc:Fallback>
    </mc:AlternateContent>
    <dgm:pt modelId="{BE2BBB48-079B-48AA-88C6-63B1BB0F8F71}" type="parTrans" cxnId="{684D35D8-33CD-42C3-9CD8-83C09EAF7233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06D2FD9C-35EE-4863-965B-679635766EC3}" type="sibTrans" cxnId="{684D35D8-33CD-42C3-9CD8-83C09EAF7233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mc:AlternateContent xmlns:mc="http://schemas.openxmlformats.org/markup-compatibility/2006">
      <mc:Choice xmlns:a14="http://schemas.microsoft.com/office/drawing/2010/main" Requires="a14">
        <dgm:pt modelId="{442EE4AD-F3F0-4D7B-B6B0-CAA2F4C0941C}">
          <dgm:prSet phldrT="[Text]" custT="1"/>
          <dgm:spPr/>
          <dgm:t>
            <a:bodyPr/>
            <a:lstStyle/>
            <a:p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οπότε η έξοδος του προσαρμοσμένου φίλτρου </a:t>
              </a:r>
              <a:r>
                <a:rPr lang="el-GR" sz="1800" dirty="0" err="1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δειγματο-ληπτείται</a:t>
              </a:r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με ρυθμό </a:t>
              </a:r>
              <a14:m>
                <m:oMath xmlns:m="http://schemas.openxmlformats.org/officeDocument/2006/math">
                  <m:f>
                    <m:fPr>
                      <m:ctrlPr>
                        <a:rPr lang="en-GB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fPr>
                    <m:num>
                      <m:r>
                        <a:rPr lang="el-GR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num>
                    <m:den>
                      <m:r>
                        <m:rPr>
                          <m:sty m:val="p"/>
                        </m:rPr>
                        <a:rPr lang="el-GR" sz="1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Τ</m:t>
                      </m:r>
                    </m:den>
                  </m:f>
                </m:oMath>
              </a14:m>
              <a:endParaRPr lang="el-GR" sz="18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dgm:t>
        </dgm:pt>
      </mc:Choice>
      <mc:Fallback>
        <dgm:pt modelId="{442EE4AD-F3F0-4D7B-B6B0-CAA2F4C0941C}">
          <dgm:prSet phldrT="[Text]" custT="1"/>
          <dgm:spPr/>
          <dgm:t>
            <a:bodyPr/>
            <a:lstStyle/>
            <a:p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οπότε η έξοδος του προσαρμοσμένου φίλτρου </a:t>
              </a:r>
              <a:r>
                <a:rPr lang="el-GR" sz="1800" dirty="0" err="1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δειγματο-ληπτείται</a:t>
              </a:r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με ρυθμό </a:t>
              </a:r>
              <a:r>
                <a:rPr lang="el-GR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  <a:r>
                <a:rPr lang="en-GB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/</a:t>
              </a:r>
              <a:r>
                <a:rPr lang="el-GR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Τ</a:t>
              </a:r>
              <a:endParaRPr lang="el-GR" sz="18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dgm:t>
        </dgm:pt>
      </mc:Fallback>
    </mc:AlternateContent>
    <dgm:pt modelId="{838A000C-CC92-4D34-927E-1E13BF3144FD}" type="parTrans" cxnId="{1DDE4461-C983-427E-BC87-C762AC8A0B71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6B8F02CD-AC65-41C1-B293-A3A62AD6AF0D}" type="sibTrans" cxnId="{1DDE4461-C983-427E-BC87-C762AC8A0B71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mc:AlternateContent xmlns:mc="http://schemas.openxmlformats.org/markup-compatibility/2006">
      <mc:Choice xmlns:a14="http://schemas.microsoft.com/office/drawing/2010/main" Requires="a14">
        <dgm:pt modelId="{37122833-8277-455D-B9FF-D4B86DE27080}">
          <dgm:prSet phldrT="[Text]" custT="1"/>
          <dgm:spPr/>
          <dgm:t>
            <a:bodyPr/>
            <a:lstStyle/>
            <a:p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Σήμα Εξόδου</a:t>
              </a:r>
              <a:b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l-GR" sz="1800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/>
              </a:r>
              <a:br>
                <a:rPr lang="el-GR" sz="1800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𝑚𝑇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l-GR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m:oMathPara>
              </a14:m>
              <a:endParaRPr lang="el-GR" sz="18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dgm:t>
        </dgm:pt>
      </mc:Choice>
      <mc:Fallback>
        <dgm:pt modelId="{37122833-8277-455D-B9FF-D4B86DE27080}">
          <dgm:prSet phldrT="[Text]" custT="1"/>
          <dgm:spPr/>
          <dgm:t>
            <a:bodyPr/>
            <a:lstStyle/>
            <a:p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Σήμα Εξόδου</a:t>
              </a:r>
              <a:b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el-GR" sz="18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el-GR" sz="1800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/>
              </a:r>
              <a:br>
                <a:rPr lang="el-GR" sz="1800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en-US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𝑦</a:t>
              </a:r>
              <a:r>
                <a:rPr lang="en-GB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_</a:t>
              </a:r>
              <a:r>
                <a:rPr lang="en-US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𝑚=∑_(𝑛=−𝐿)^𝐿▒〖𝑐_𝑛 𝑥(𝑚𝑇−𝑛</a:t>
              </a:r>
              <a:r>
                <a:rPr lang="el-GR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𝜏</a:t>
              </a:r>
              <a:r>
                <a:rPr lang="en-US" sz="1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)〗</a:t>
              </a:r>
              <a:endParaRPr lang="el-GR" sz="18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dgm:t>
        </dgm:pt>
      </mc:Fallback>
    </mc:AlternateContent>
    <dgm:pt modelId="{67E2C6AE-0E0A-444B-8BE6-FF69F48D0B9A}" type="parTrans" cxnId="{DE5E1F63-BCED-43C3-BE08-1B9D56963299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742D385-FE2B-4532-A1DC-3FC4881DC7B8}" type="sibTrans" cxnId="{DE5E1F63-BCED-43C3-BE08-1B9D56963299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B1F6D8F7-F16D-437B-B80E-FB4940A7BC1E}" type="pres">
      <dgm:prSet presAssocID="{046642F0-6099-4B4D-82CA-C5B902ECEDB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D7C2EB-E487-429A-9C4C-79BB3E7C8C77}" type="pres">
      <dgm:prSet presAssocID="{046642F0-6099-4B4D-82CA-C5B902ECEDB5}" presName="arrow" presStyleLbl="bgShp" presStyleIdx="0" presStyleCnt="1"/>
      <dgm:spPr/>
      <dgm:t>
        <a:bodyPr/>
        <a:lstStyle/>
        <a:p>
          <a:endParaRPr lang="en-US"/>
        </a:p>
      </dgm:t>
    </dgm:pt>
    <dgm:pt modelId="{FB5CF71F-FF15-44C3-B92D-7ACA4D8670AA}" type="pres">
      <dgm:prSet presAssocID="{046642F0-6099-4B4D-82CA-C5B902ECEDB5}" presName="linearProcess" presStyleCnt="0"/>
      <dgm:spPr/>
      <dgm:t>
        <a:bodyPr/>
        <a:lstStyle/>
        <a:p>
          <a:endParaRPr lang="en-US"/>
        </a:p>
      </dgm:t>
    </dgm:pt>
    <dgm:pt modelId="{29F5F8CF-A3B7-4F0D-91A3-92EFE29DD922}" type="pres">
      <dgm:prSet presAssocID="{20304A31-2B11-4F2D-9976-BACC2921C2E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E4B6-C108-4DF7-A67E-CFC89C7F1770}" type="pres">
      <dgm:prSet presAssocID="{06D2FD9C-35EE-4863-965B-679635766EC3}" presName="sibTrans" presStyleCnt="0"/>
      <dgm:spPr/>
      <dgm:t>
        <a:bodyPr/>
        <a:lstStyle/>
        <a:p>
          <a:endParaRPr lang="en-US"/>
        </a:p>
      </dgm:t>
    </dgm:pt>
    <dgm:pt modelId="{D43F8028-F673-40D3-9C43-548E46EEA750}" type="pres">
      <dgm:prSet presAssocID="{442EE4AD-F3F0-4D7B-B6B0-CAA2F4C0941C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A1B867-A8FF-437B-A2E5-14F06D4B7D07}" type="pres">
      <dgm:prSet presAssocID="{6B8F02CD-AC65-41C1-B293-A3A62AD6AF0D}" presName="sibTrans" presStyleCnt="0"/>
      <dgm:spPr/>
      <dgm:t>
        <a:bodyPr/>
        <a:lstStyle/>
        <a:p>
          <a:endParaRPr lang="en-US"/>
        </a:p>
      </dgm:t>
    </dgm:pt>
    <dgm:pt modelId="{ACC16081-1D13-4B20-8DD5-B9D11BFC9D99}" type="pres">
      <dgm:prSet presAssocID="{37122833-8277-455D-B9FF-D4B86DE27080}" presName="textNode" presStyleLbl="node1" presStyleIdx="2" presStyleCnt="3" custScaleX="118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5E1F63-BCED-43C3-BE08-1B9D56963299}" srcId="{046642F0-6099-4B4D-82CA-C5B902ECEDB5}" destId="{37122833-8277-455D-B9FF-D4B86DE27080}" srcOrd="2" destOrd="0" parTransId="{67E2C6AE-0E0A-444B-8BE6-FF69F48D0B9A}" sibTransId="{8742D385-FE2B-4532-A1DC-3FC4881DC7B8}"/>
    <dgm:cxn modelId="{F7A6A273-2496-42AC-8630-ABF72E0F64CC}" type="presOf" srcId="{20304A31-2B11-4F2D-9976-BACC2921C2E7}" destId="{29F5F8CF-A3B7-4F0D-91A3-92EFE29DD922}" srcOrd="0" destOrd="0" presId="urn:microsoft.com/office/officeart/2005/8/layout/hProcess9"/>
    <dgm:cxn modelId="{08E98856-5E21-4DAA-AFCA-64FFBAFAB665}" type="presOf" srcId="{37122833-8277-455D-B9FF-D4B86DE27080}" destId="{ACC16081-1D13-4B20-8DD5-B9D11BFC9D99}" srcOrd="0" destOrd="0" presId="urn:microsoft.com/office/officeart/2005/8/layout/hProcess9"/>
    <dgm:cxn modelId="{684D35D8-33CD-42C3-9CD8-83C09EAF7233}" srcId="{046642F0-6099-4B4D-82CA-C5B902ECEDB5}" destId="{20304A31-2B11-4F2D-9976-BACC2921C2E7}" srcOrd="0" destOrd="0" parTransId="{BE2BBB48-079B-48AA-88C6-63B1BB0F8F71}" sibTransId="{06D2FD9C-35EE-4863-965B-679635766EC3}"/>
    <dgm:cxn modelId="{C1F3BC17-4E45-436E-B49C-669C40E43ECF}" type="presOf" srcId="{046642F0-6099-4B4D-82CA-C5B902ECEDB5}" destId="{B1F6D8F7-F16D-437B-B80E-FB4940A7BC1E}" srcOrd="0" destOrd="0" presId="urn:microsoft.com/office/officeart/2005/8/layout/hProcess9"/>
    <dgm:cxn modelId="{DDB7524E-F5AE-4663-8D2F-4B280F400DAC}" type="presOf" srcId="{442EE4AD-F3F0-4D7B-B6B0-CAA2F4C0941C}" destId="{D43F8028-F673-40D3-9C43-548E46EEA750}" srcOrd="0" destOrd="0" presId="urn:microsoft.com/office/officeart/2005/8/layout/hProcess9"/>
    <dgm:cxn modelId="{1DDE4461-C983-427E-BC87-C762AC8A0B71}" srcId="{046642F0-6099-4B4D-82CA-C5B902ECEDB5}" destId="{442EE4AD-F3F0-4D7B-B6B0-CAA2F4C0941C}" srcOrd="1" destOrd="0" parTransId="{838A000C-CC92-4D34-927E-1E13BF3144FD}" sibTransId="{6B8F02CD-AC65-41C1-B293-A3A62AD6AF0D}"/>
    <dgm:cxn modelId="{E46C9BBC-7F14-4897-A433-712F30F9FC1C}" type="presParOf" srcId="{B1F6D8F7-F16D-437B-B80E-FB4940A7BC1E}" destId="{7DD7C2EB-E487-429A-9C4C-79BB3E7C8C77}" srcOrd="0" destOrd="0" presId="urn:microsoft.com/office/officeart/2005/8/layout/hProcess9"/>
    <dgm:cxn modelId="{B3289714-AE57-40A0-9DFF-78D99D76CF0E}" type="presParOf" srcId="{B1F6D8F7-F16D-437B-B80E-FB4940A7BC1E}" destId="{FB5CF71F-FF15-44C3-B92D-7ACA4D8670AA}" srcOrd="1" destOrd="0" presId="urn:microsoft.com/office/officeart/2005/8/layout/hProcess9"/>
    <dgm:cxn modelId="{36D98DF0-1B58-4F0B-9EC5-CC24AD713BCD}" type="presParOf" srcId="{FB5CF71F-FF15-44C3-B92D-7ACA4D8670AA}" destId="{29F5F8CF-A3B7-4F0D-91A3-92EFE29DD922}" srcOrd="0" destOrd="0" presId="urn:microsoft.com/office/officeart/2005/8/layout/hProcess9"/>
    <dgm:cxn modelId="{BF9B6634-0224-4F22-A9A9-C79AD78638E0}" type="presParOf" srcId="{FB5CF71F-FF15-44C3-B92D-7ACA4D8670AA}" destId="{68A1E4B6-C108-4DF7-A67E-CFC89C7F1770}" srcOrd="1" destOrd="0" presId="urn:microsoft.com/office/officeart/2005/8/layout/hProcess9"/>
    <dgm:cxn modelId="{3DEC94D0-4F53-4AD2-9037-46126D31C0B0}" type="presParOf" srcId="{FB5CF71F-FF15-44C3-B92D-7ACA4D8670AA}" destId="{D43F8028-F673-40D3-9C43-548E46EEA750}" srcOrd="2" destOrd="0" presId="urn:microsoft.com/office/officeart/2005/8/layout/hProcess9"/>
    <dgm:cxn modelId="{A59A2E09-7A95-493E-AAAA-82ECC50EACE5}" type="presParOf" srcId="{FB5CF71F-FF15-44C3-B92D-7ACA4D8670AA}" destId="{10A1B867-A8FF-437B-A2E5-14F06D4B7D07}" srcOrd="3" destOrd="0" presId="urn:microsoft.com/office/officeart/2005/8/layout/hProcess9"/>
    <dgm:cxn modelId="{60000F64-EEA7-4631-B5DD-7D2817F1706F}" type="presParOf" srcId="{FB5CF71F-FF15-44C3-B92D-7ACA4D8670AA}" destId="{ACC16081-1D13-4B20-8DD5-B9D11BFC9D9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6642F0-6099-4B4D-82CA-C5B902ECEDB5}" type="doc">
      <dgm:prSet loTypeId="urn:microsoft.com/office/officeart/2005/8/layout/hProcess9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l-GR"/>
        </a:p>
      </dgm:t>
    </dgm:pt>
    <dgm:pt modelId="{20304A31-2B11-4F2D-9976-BACC2921C2E7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BE2BBB48-079B-48AA-88C6-63B1BB0F8F71}" type="parTrans" cxnId="{684D35D8-33CD-42C3-9CD8-83C09EAF7233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06D2FD9C-35EE-4863-965B-679635766EC3}" type="sibTrans" cxnId="{684D35D8-33CD-42C3-9CD8-83C09EAF7233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442EE4AD-F3F0-4D7B-B6B0-CAA2F4C0941C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838A000C-CC92-4D34-927E-1E13BF3144FD}" type="parTrans" cxnId="{1DDE4461-C983-427E-BC87-C762AC8A0B71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6B8F02CD-AC65-41C1-B293-A3A62AD6AF0D}" type="sibTrans" cxnId="{1DDE4461-C983-427E-BC87-C762AC8A0B71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37122833-8277-455D-B9FF-D4B86DE27080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l-GR">
              <a:noFill/>
            </a:rPr>
            <a:t> </a:t>
          </a:r>
        </a:p>
      </dgm:t>
    </dgm:pt>
    <dgm:pt modelId="{67E2C6AE-0E0A-444B-8BE6-FF69F48D0B9A}" type="parTrans" cxnId="{DE5E1F63-BCED-43C3-BE08-1B9D56963299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8742D385-FE2B-4532-A1DC-3FC4881DC7B8}" type="sibTrans" cxnId="{DE5E1F63-BCED-43C3-BE08-1B9D56963299}">
      <dgm:prSet/>
      <dgm:spPr/>
      <dgm:t>
        <a:bodyPr/>
        <a:lstStyle/>
        <a:p>
          <a:endParaRPr lang="el-GR" sz="1600"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B1F6D8F7-F16D-437B-B80E-FB4940A7BC1E}" type="pres">
      <dgm:prSet presAssocID="{046642F0-6099-4B4D-82CA-C5B902ECEDB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D7C2EB-E487-429A-9C4C-79BB3E7C8C77}" type="pres">
      <dgm:prSet presAssocID="{046642F0-6099-4B4D-82CA-C5B902ECEDB5}" presName="arrow" presStyleLbl="bgShp" presStyleIdx="0" presStyleCnt="1"/>
      <dgm:spPr/>
      <dgm:t>
        <a:bodyPr/>
        <a:lstStyle/>
        <a:p>
          <a:endParaRPr lang="en-US"/>
        </a:p>
      </dgm:t>
    </dgm:pt>
    <dgm:pt modelId="{FB5CF71F-FF15-44C3-B92D-7ACA4D8670AA}" type="pres">
      <dgm:prSet presAssocID="{046642F0-6099-4B4D-82CA-C5B902ECEDB5}" presName="linearProcess" presStyleCnt="0"/>
      <dgm:spPr/>
      <dgm:t>
        <a:bodyPr/>
        <a:lstStyle/>
        <a:p>
          <a:endParaRPr lang="en-US"/>
        </a:p>
      </dgm:t>
    </dgm:pt>
    <dgm:pt modelId="{29F5F8CF-A3B7-4F0D-91A3-92EFE29DD922}" type="pres">
      <dgm:prSet presAssocID="{20304A31-2B11-4F2D-9976-BACC2921C2E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E4B6-C108-4DF7-A67E-CFC89C7F1770}" type="pres">
      <dgm:prSet presAssocID="{06D2FD9C-35EE-4863-965B-679635766EC3}" presName="sibTrans" presStyleCnt="0"/>
      <dgm:spPr/>
      <dgm:t>
        <a:bodyPr/>
        <a:lstStyle/>
        <a:p>
          <a:endParaRPr lang="en-US"/>
        </a:p>
      </dgm:t>
    </dgm:pt>
    <dgm:pt modelId="{D43F8028-F673-40D3-9C43-548E46EEA750}" type="pres">
      <dgm:prSet presAssocID="{442EE4AD-F3F0-4D7B-B6B0-CAA2F4C0941C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A1B867-A8FF-437B-A2E5-14F06D4B7D07}" type="pres">
      <dgm:prSet presAssocID="{6B8F02CD-AC65-41C1-B293-A3A62AD6AF0D}" presName="sibTrans" presStyleCnt="0"/>
      <dgm:spPr/>
      <dgm:t>
        <a:bodyPr/>
        <a:lstStyle/>
        <a:p>
          <a:endParaRPr lang="en-US"/>
        </a:p>
      </dgm:t>
    </dgm:pt>
    <dgm:pt modelId="{ACC16081-1D13-4B20-8DD5-B9D11BFC9D99}" type="pres">
      <dgm:prSet presAssocID="{37122833-8277-455D-B9FF-D4B86DE27080}" presName="textNode" presStyleLbl="node1" presStyleIdx="2" presStyleCnt="3" custScaleX="118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5E1F63-BCED-43C3-BE08-1B9D56963299}" srcId="{046642F0-6099-4B4D-82CA-C5B902ECEDB5}" destId="{37122833-8277-455D-B9FF-D4B86DE27080}" srcOrd="2" destOrd="0" parTransId="{67E2C6AE-0E0A-444B-8BE6-FF69F48D0B9A}" sibTransId="{8742D385-FE2B-4532-A1DC-3FC4881DC7B8}"/>
    <dgm:cxn modelId="{F7A6A273-2496-42AC-8630-ABF72E0F64CC}" type="presOf" srcId="{20304A31-2B11-4F2D-9976-BACC2921C2E7}" destId="{29F5F8CF-A3B7-4F0D-91A3-92EFE29DD922}" srcOrd="0" destOrd="0" presId="urn:microsoft.com/office/officeart/2005/8/layout/hProcess9"/>
    <dgm:cxn modelId="{08E98856-5E21-4DAA-AFCA-64FFBAFAB665}" type="presOf" srcId="{37122833-8277-455D-B9FF-D4B86DE27080}" destId="{ACC16081-1D13-4B20-8DD5-B9D11BFC9D99}" srcOrd="0" destOrd="0" presId="urn:microsoft.com/office/officeart/2005/8/layout/hProcess9"/>
    <dgm:cxn modelId="{684D35D8-33CD-42C3-9CD8-83C09EAF7233}" srcId="{046642F0-6099-4B4D-82CA-C5B902ECEDB5}" destId="{20304A31-2B11-4F2D-9976-BACC2921C2E7}" srcOrd="0" destOrd="0" parTransId="{BE2BBB48-079B-48AA-88C6-63B1BB0F8F71}" sibTransId="{06D2FD9C-35EE-4863-965B-679635766EC3}"/>
    <dgm:cxn modelId="{C1F3BC17-4E45-436E-B49C-669C40E43ECF}" type="presOf" srcId="{046642F0-6099-4B4D-82CA-C5B902ECEDB5}" destId="{B1F6D8F7-F16D-437B-B80E-FB4940A7BC1E}" srcOrd="0" destOrd="0" presId="urn:microsoft.com/office/officeart/2005/8/layout/hProcess9"/>
    <dgm:cxn modelId="{DDB7524E-F5AE-4663-8D2F-4B280F400DAC}" type="presOf" srcId="{442EE4AD-F3F0-4D7B-B6B0-CAA2F4C0941C}" destId="{D43F8028-F673-40D3-9C43-548E46EEA750}" srcOrd="0" destOrd="0" presId="urn:microsoft.com/office/officeart/2005/8/layout/hProcess9"/>
    <dgm:cxn modelId="{1DDE4461-C983-427E-BC87-C762AC8A0B71}" srcId="{046642F0-6099-4B4D-82CA-C5B902ECEDB5}" destId="{442EE4AD-F3F0-4D7B-B6B0-CAA2F4C0941C}" srcOrd="1" destOrd="0" parTransId="{838A000C-CC92-4D34-927E-1E13BF3144FD}" sibTransId="{6B8F02CD-AC65-41C1-B293-A3A62AD6AF0D}"/>
    <dgm:cxn modelId="{E46C9BBC-7F14-4897-A433-712F30F9FC1C}" type="presParOf" srcId="{B1F6D8F7-F16D-437B-B80E-FB4940A7BC1E}" destId="{7DD7C2EB-E487-429A-9C4C-79BB3E7C8C77}" srcOrd="0" destOrd="0" presId="urn:microsoft.com/office/officeart/2005/8/layout/hProcess9"/>
    <dgm:cxn modelId="{B3289714-AE57-40A0-9DFF-78D99D76CF0E}" type="presParOf" srcId="{B1F6D8F7-F16D-437B-B80E-FB4940A7BC1E}" destId="{FB5CF71F-FF15-44C3-B92D-7ACA4D8670AA}" srcOrd="1" destOrd="0" presId="urn:microsoft.com/office/officeart/2005/8/layout/hProcess9"/>
    <dgm:cxn modelId="{36D98DF0-1B58-4F0B-9EC5-CC24AD713BCD}" type="presParOf" srcId="{FB5CF71F-FF15-44C3-B92D-7ACA4D8670AA}" destId="{29F5F8CF-A3B7-4F0D-91A3-92EFE29DD922}" srcOrd="0" destOrd="0" presId="urn:microsoft.com/office/officeart/2005/8/layout/hProcess9"/>
    <dgm:cxn modelId="{BF9B6634-0224-4F22-A9A9-C79AD78638E0}" type="presParOf" srcId="{FB5CF71F-FF15-44C3-B92D-7ACA4D8670AA}" destId="{68A1E4B6-C108-4DF7-A67E-CFC89C7F1770}" srcOrd="1" destOrd="0" presId="urn:microsoft.com/office/officeart/2005/8/layout/hProcess9"/>
    <dgm:cxn modelId="{3DEC94D0-4F53-4AD2-9037-46126D31C0B0}" type="presParOf" srcId="{FB5CF71F-FF15-44C3-B92D-7ACA4D8670AA}" destId="{D43F8028-F673-40D3-9C43-548E46EEA750}" srcOrd="2" destOrd="0" presId="urn:microsoft.com/office/officeart/2005/8/layout/hProcess9"/>
    <dgm:cxn modelId="{A59A2E09-7A95-493E-AAAA-82ECC50EACE5}" type="presParOf" srcId="{FB5CF71F-FF15-44C3-B92D-7ACA4D8670AA}" destId="{10A1B867-A8FF-437B-A2E5-14F06D4B7D07}" srcOrd="3" destOrd="0" presId="urn:microsoft.com/office/officeart/2005/8/layout/hProcess9"/>
    <dgm:cxn modelId="{60000F64-EEA7-4631-B5DD-7D2817F1706F}" type="presParOf" srcId="{FB5CF71F-FF15-44C3-B92D-7ACA4D8670AA}" destId="{ACC16081-1D13-4B20-8DD5-B9D11BFC9D9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EFE8D9-D611-4092-988A-5085269CCF76}">
      <dsp:nvSpPr>
        <dsp:cNvPr id="0" name=""/>
        <dsp:cNvSpPr/>
      </dsp:nvSpPr>
      <dsp:spPr>
        <a:xfrm>
          <a:off x="144001" y="760309"/>
          <a:ext cx="1964804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Παλμοί </a:t>
          </a:r>
          <a:r>
            <a:rPr lang="el-GR" sz="1800" b="1" i="0" kern="1200" dirty="0" err="1" smtClean="0">
              <a:latin typeface="Cambria Math" panose="02040503050406030204" pitchFamily="18" charset="0"/>
              <a:ea typeface="Cambria Math" panose="02040503050406030204" pitchFamily="18" charset="0"/>
            </a:rPr>
            <a:t>Nyquist</a:t>
          </a:r>
          <a:endParaRPr lang="el-GR" sz="1800" i="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44001" y="760309"/>
        <a:ext cx="1964804" cy="1287000"/>
      </dsp:txXfrm>
    </dsp:sp>
    <dsp:sp modelId="{30717651-58A6-4E04-A005-1CF1805FC7C2}">
      <dsp:nvSpPr>
        <dsp:cNvPr id="0" name=""/>
        <dsp:cNvSpPr/>
      </dsp:nvSpPr>
      <dsp:spPr>
        <a:xfrm>
          <a:off x="2108805" y="720085"/>
          <a:ext cx="392960" cy="136743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8600F-36E1-43FA-AD2C-34579C0B7FE2}">
      <dsp:nvSpPr>
        <dsp:cNvPr id="0" name=""/>
        <dsp:cNvSpPr/>
      </dsp:nvSpPr>
      <dsp:spPr>
        <a:xfrm>
          <a:off x="2658950" y="741567"/>
          <a:ext cx="5056210" cy="136743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800" i="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Με τη σχεδίαση κατάλληλων παλμών βασικής ζώνης ώστε να ελαχιστοποιείται η αρνητική επίδραση της δημιουργούμενης IS</a:t>
          </a:r>
          <a:r>
            <a:rPr lang="en-US" sz="1800" i="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I</a:t>
          </a:r>
          <a:r>
            <a:rPr lang="el-GR" sz="1800" i="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 κατά τη στιγμή της δειγματοληψίας της </a:t>
          </a:r>
          <a:r>
            <a:rPr lang="el-GR" sz="1800" i="0" kern="1200" dirty="0" err="1" smtClean="0">
              <a:latin typeface="Cambria Math" panose="02040503050406030204" pitchFamily="18" charset="0"/>
              <a:ea typeface="Cambria Math" panose="02040503050406030204" pitchFamily="18" charset="0"/>
            </a:rPr>
            <a:t>κυματομορφής</a:t>
          </a:r>
          <a:r>
            <a:rPr lang="el-GR" sz="1800" i="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-σύμβολο </a:t>
          </a:r>
          <a:endParaRPr lang="el-GR" sz="1800" i="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658950" y="741567"/>
        <a:ext cx="5056210" cy="1367437"/>
      </dsp:txXfrm>
    </dsp:sp>
    <dsp:sp modelId="{7B59619F-C643-41F1-8B62-B31B767A7F42}">
      <dsp:nvSpPr>
        <dsp:cNvPr id="0" name=""/>
        <dsp:cNvSpPr/>
      </dsp:nvSpPr>
      <dsp:spPr>
        <a:xfrm>
          <a:off x="144001" y="2556997"/>
          <a:ext cx="1964804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b="1" i="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Ισοστάθμιση (</a:t>
          </a:r>
          <a:r>
            <a:rPr lang="el-GR" sz="1800" b="1" i="0" kern="1200" dirty="0" err="1" smtClean="0">
              <a:latin typeface="Cambria Math" panose="02040503050406030204" pitchFamily="18" charset="0"/>
              <a:ea typeface="Cambria Math" panose="02040503050406030204" pitchFamily="18" charset="0"/>
            </a:rPr>
            <a:t>Equalization</a:t>
          </a:r>
          <a:r>
            <a:rPr lang="el-GR" sz="1800" b="1" i="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)</a:t>
          </a:r>
          <a:endParaRPr lang="el-GR" sz="1800" i="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144001" y="2556997"/>
        <a:ext cx="1964804" cy="1287000"/>
      </dsp:txXfrm>
    </dsp:sp>
    <dsp:sp modelId="{F61DA249-9222-4315-8851-352F07642A2E}">
      <dsp:nvSpPr>
        <dsp:cNvPr id="0" name=""/>
        <dsp:cNvSpPr/>
      </dsp:nvSpPr>
      <dsp:spPr>
        <a:xfrm>
          <a:off x="2108805" y="2516779"/>
          <a:ext cx="392960" cy="136743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E8C69-FA45-4BA0-A96A-45C15EF26F20}">
      <dsp:nvSpPr>
        <dsp:cNvPr id="0" name=""/>
        <dsp:cNvSpPr/>
      </dsp:nvSpPr>
      <dsp:spPr>
        <a:xfrm>
          <a:off x="2658950" y="2516779"/>
          <a:ext cx="5056264" cy="136743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800" i="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Με το κατάλληλο φιλτράρισμα του λαμβανόμενου σήματος ώστε να αντιμετωπιστεί η ISI που εισάγεται και οφείλεται στα χαρακτηριστικά διασποράς του καναλιού</a:t>
          </a:r>
          <a:endParaRPr lang="el-GR" sz="1800" i="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658950" y="2516779"/>
        <a:ext cx="5056264" cy="1367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7FA7C-C480-46F2-A285-5725408C8B41}">
      <dsp:nvSpPr>
        <dsp:cNvPr id="0" name=""/>
        <dsp:cNvSpPr/>
      </dsp:nvSpPr>
      <dsp:spPr>
        <a:xfrm>
          <a:off x="375956" y="1120987"/>
          <a:ext cx="1946813" cy="973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100" kern="1200" dirty="0" smtClean="0"/>
            <a:t>Ισοσταθμιστές</a:t>
          </a:r>
          <a:endParaRPr lang="el-GR" sz="2100" kern="1200" dirty="0"/>
        </a:p>
      </dsp:txBody>
      <dsp:txXfrm>
        <a:off x="404466" y="1149497"/>
        <a:ext cx="1889793" cy="916386"/>
      </dsp:txXfrm>
    </dsp:sp>
    <dsp:sp modelId="{EA319D76-DF53-4C39-9C90-59C99FCD4FE6}">
      <dsp:nvSpPr>
        <dsp:cNvPr id="0" name=""/>
        <dsp:cNvSpPr/>
      </dsp:nvSpPr>
      <dsp:spPr>
        <a:xfrm rot="18289469">
          <a:off x="2030312" y="1020736"/>
          <a:ext cx="1363638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363638" y="2724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2678041" y="1013891"/>
        <a:ext cx="68181" cy="68181"/>
      </dsp:txXfrm>
    </dsp:sp>
    <dsp:sp modelId="{BCB58B60-5841-45F3-9F4A-94DE69E2E9B7}">
      <dsp:nvSpPr>
        <dsp:cNvPr id="0" name=""/>
        <dsp:cNvSpPr/>
      </dsp:nvSpPr>
      <dsp:spPr>
        <a:xfrm>
          <a:off x="3101494" y="1570"/>
          <a:ext cx="1946813" cy="9734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100" kern="1200" dirty="0" smtClean="0"/>
            <a:t>Γραμμικοί (</a:t>
          </a:r>
          <a:r>
            <a:rPr lang="el-GR" sz="2100" kern="1200" dirty="0" err="1" smtClean="0"/>
            <a:t>Linear</a:t>
          </a:r>
          <a:r>
            <a:rPr lang="el-GR" sz="2100" kern="1200" dirty="0" smtClean="0"/>
            <a:t>)</a:t>
          </a:r>
          <a:endParaRPr lang="el-GR" sz="2100" kern="1200" dirty="0"/>
        </a:p>
      </dsp:txBody>
      <dsp:txXfrm>
        <a:off x="3130004" y="30080"/>
        <a:ext cx="1889793" cy="916386"/>
      </dsp:txXfrm>
    </dsp:sp>
    <dsp:sp modelId="{E423F481-1A67-4347-B93C-DA56C5E0859E}">
      <dsp:nvSpPr>
        <dsp:cNvPr id="0" name=""/>
        <dsp:cNvSpPr/>
      </dsp:nvSpPr>
      <dsp:spPr>
        <a:xfrm>
          <a:off x="2322769" y="1580444"/>
          <a:ext cx="77872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778725" y="2724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2692663" y="1588222"/>
        <a:ext cx="38936" cy="38936"/>
      </dsp:txXfrm>
    </dsp:sp>
    <dsp:sp modelId="{4AF3EFA1-E163-420A-8671-56FBC16C65A2}">
      <dsp:nvSpPr>
        <dsp:cNvPr id="0" name=""/>
        <dsp:cNvSpPr/>
      </dsp:nvSpPr>
      <dsp:spPr>
        <a:xfrm>
          <a:off x="3101494" y="1120987"/>
          <a:ext cx="1946813" cy="9734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100" kern="1200" dirty="0" smtClean="0"/>
            <a:t>Μη-Γραμμικοί (Non-</a:t>
          </a:r>
          <a:r>
            <a:rPr lang="el-GR" sz="2100" kern="1200" dirty="0" err="1" smtClean="0"/>
            <a:t>Linear</a:t>
          </a:r>
          <a:r>
            <a:rPr lang="el-GR" sz="2100" kern="1200" dirty="0" smtClean="0"/>
            <a:t>)</a:t>
          </a:r>
          <a:endParaRPr lang="el-GR" sz="2100" kern="1200" dirty="0"/>
        </a:p>
      </dsp:txBody>
      <dsp:txXfrm>
        <a:off x="3130004" y="1149497"/>
        <a:ext cx="1889793" cy="916386"/>
      </dsp:txXfrm>
    </dsp:sp>
    <dsp:sp modelId="{9396943F-B739-4B38-BF09-4D8303E02EC9}">
      <dsp:nvSpPr>
        <dsp:cNvPr id="0" name=""/>
        <dsp:cNvSpPr/>
      </dsp:nvSpPr>
      <dsp:spPr>
        <a:xfrm rot="3310531">
          <a:off x="2030312" y="2140153"/>
          <a:ext cx="1363638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363638" y="2724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2678041" y="2133308"/>
        <a:ext cx="68181" cy="68181"/>
      </dsp:txXfrm>
    </dsp:sp>
    <dsp:sp modelId="{9AF94CBB-4468-4717-866A-90C9BB3459E7}">
      <dsp:nvSpPr>
        <dsp:cNvPr id="0" name=""/>
        <dsp:cNvSpPr/>
      </dsp:nvSpPr>
      <dsp:spPr>
        <a:xfrm>
          <a:off x="3101494" y="2240405"/>
          <a:ext cx="1946813" cy="9734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100" kern="1200" dirty="0" smtClean="0"/>
            <a:t>Προσαρμοστικοί (</a:t>
          </a:r>
          <a:r>
            <a:rPr lang="el-GR" sz="2100" kern="1200" dirty="0" err="1" smtClean="0"/>
            <a:t>Adaptive</a:t>
          </a:r>
          <a:r>
            <a:rPr lang="el-GR" sz="2100" kern="1200" dirty="0" smtClean="0"/>
            <a:t>)</a:t>
          </a:r>
          <a:endParaRPr lang="el-GR" sz="2100" kern="1200" dirty="0"/>
        </a:p>
      </dsp:txBody>
      <dsp:txXfrm>
        <a:off x="3130004" y="2268915"/>
        <a:ext cx="1889793" cy="9163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A25E0D-F232-4D36-9BC3-8A1EB0A7D9A4}">
      <dsp:nvSpPr>
        <dsp:cNvPr id="0" name=""/>
        <dsp:cNvSpPr/>
      </dsp:nvSpPr>
      <dsp:spPr>
        <a:xfrm>
          <a:off x="264" y="680541"/>
          <a:ext cx="1337843" cy="6689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τ=Τ</a:t>
          </a:r>
          <a:endParaRPr lang="el-GR" sz="2400" kern="1200" dirty="0"/>
        </a:p>
      </dsp:txBody>
      <dsp:txXfrm>
        <a:off x="19856" y="700133"/>
        <a:ext cx="1298659" cy="629737"/>
      </dsp:txXfrm>
    </dsp:sp>
    <dsp:sp modelId="{01079A72-FEBB-4BB0-B37C-2C2222159E23}">
      <dsp:nvSpPr>
        <dsp:cNvPr id="0" name=""/>
        <dsp:cNvSpPr/>
      </dsp:nvSpPr>
      <dsp:spPr>
        <a:xfrm>
          <a:off x="134049" y="1349463"/>
          <a:ext cx="133784" cy="501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691"/>
              </a:lnTo>
              <a:lnTo>
                <a:pt x="133784" y="5016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6A86DF-3B6B-46FA-9304-1E70CD670A4F}">
      <dsp:nvSpPr>
        <dsp:cNvPr id="0" name=""/>
        <dsp:cNvSpPr/>
      </dsp:nvSpPr>
      <dsp:spPr>
        <a:xfrm>
          <a:off x="267833" y="1516693"/>
          <a:ext cx="1466961" cy="668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err="1" smtClean="0"/>
            <a:t>διαστημοθετημένος</a:t>
          </a:r>
          <a:r>
            <a:rPr lang="el-GR" sz="1200" kern="1200" dirty="0" smtClean="0"/>
            <a:t> κατά σύμβολα </a:t>
          </a:r>
          <a:r>
            <a:rPr lang="el-GR" sz="1200" kern="1200" dirty="0" smtClean="0"/>
            <a:t/>
          </a:r>
          <a:br>
            <a:rPr lang="el-GR" sz="1200" kern="1200" dirty="0" smtClean="0"/>
          </a:br>
          <a:r>
            <a:rPr lang="el-GR" sz="1200" kern="1200" dirty="0" smtClean="0"/>
            <a:t>(</a:t>
          </a:r>
          <a:r>
            <a:rPr lang="el-GR" sz="1200" kern="1200" dirty="0" err="1" smtClean="0"/>
            <a:t>symbol-spaced</a:t>
          </a:r>
          <a:r>
            <a:rPr lang="el-GR" sz="1200" kern="1200" dirty="0" smtClean="0"/>
            <a:t>)</a:t>
          </a:r>
          <a:endParaRPr lang="el-GR" sz="1200" kern="1200" dirty="0"/>
        </a:p>
      </dsp:txBody>
      <dsp:txXfrm>
        <a:off x="287425" y="1536285"/>
        <a:ext cx="1427777" cy="629737"/>
      </dsp:txXfrm>
    </dsp:sp>
    <dsp:sp modelId="{3107034B-25DA-4EE3-9B0E-962E228FCA20}">
      <dsp:nvSpPr>
        <dsp:cNvPr id="0" name=""/>
        <dsp:cNvSpPr/>
      </dsp:nvSpPr>
      <dsp:spPr>
        <a:xfrm>
          <a:off x="1801687" y="680541"/>
          <a:ext cx="1337843" cy="668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τ&lt;</a:t>
          </a:r>
          <a:r>
            <a:rPr lang="en-US" sz="2400" kern="1200" dirty="0" smtClean="0"/>
            <a:t>T</a:t>
          </a:r>
          <a:endParaRPr lang="el-GR" sz="2400" kern="1200" dirty="0"/>
        </a:p>
      </dsp:txBody>
      <dsp:txXfrm>
        <a:off x="1821279" y="700133"/>
        <a:ext cx="1298659" cy="629737"/>
      </dsp:txXfrm>
    </dsp:sp>
    <dsp:sp modelId="{88A1ED67-2074-4C21-9D85-28F38EFAE1C6}">
      <dsp:nvSpPr>
        <dsp:cNvPr id="0" name=""/>
        <dsp:cNvSpPr/>
      </dsp:nvSpPr>
      <dsp:spPr>
        <a:xfrm>
          <a:off x="1935472" y="1349463"/>
          <a:ext cx="133784" cy="501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691"/>
              </a:lnTo>
              <a:lnTo>
                <a:pt x="133784" y="5016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22BD5D-77EA-44FE-8DF0-D92EE0E70BAA}">
      <dsp:nvSpPr>
        <dsp:cNvPr id="0" name=""/>
        <dsp:cNvSpPr/>
      </dsp:nvSpPr>
      <dsp:spPr>
        <a:xfrm>
          <a:off x="2069256" y="1516693"/>
          <a:ext cx="1530878" cy="668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/>
            <a:t>κλασματικά </a:t>
          </a:r>
          <a:r>
            <a:rPr lang="el-GR" sz="1200" kern="1200" dirty="0" err="1" smtClean="0"/>
            <a:t>διαστημοθετημένος</a:t>
          </a:r>
          <a:r>
            <a:rPr lang="el-GR" sz="1200" kern="1200" dirty="0" smtClean="0"/>
            <a:t> (</a:t>
          </a:r>
          <a:r>
            <a:rPr lang="el-GR" sz="1200" kern="1200" dirty="0" err="1" smtClean="0"/>
            <a:t>fractionally</a:t>
          </a:r>
          <a:r>
            <a:rPr lang="el-GR" sz="1200" kern="1200" dirty="0" smtClean="0"/>
            <a:t> </a:t>
          </a:r>
          <a:r>
            <a:rPr lang="el-GR" sz="1200" kern="1200" dirty="0" err="1" smtClean="0"/>
            <a:t>spaced</a:t>
          </a:r>
          <a:r>
            <a:rPr lang="el-GR" sz="1200" kern="1200" dirty="0" smtClean="0"/>
            <a:t>)</a:t>
          </a:r>
          <a:endParaRPr lang="el-GR" sz="1200" kern="1200" dirty="0"/>
        </a:p>
      </dsp:txBody>
      <dsp:txXfrm>
        <a:off x="2088848" y="1536285"/>
        <a:ext cx="1491694" cy="6297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7C2EB-E487-429A-9C4C-79BB3E7C8C77}">
      <dsp:nvSpPr>
        <dsp:cNvPr id="0" name=""/>
        <dsp:cNvSpPr/>
      </dsp:nvSpPr>
      <dsp:spPr>
        <a:xfrm>
          <a:off x="653472" y="0"/>
          <a:ext cx="7406022" cy="372452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F5F8CF-A3B7-4F0D-91A3-92EFE29DD922}">
      <dsp:nvSpPr>
        <dsp:cNvPr id="0" name=""/>
        <dsp:cNvSpPr/>
      </dsp:nvSpPr>
      <dsp:spPr>
        <a:xfrm>
          <a:off x="4617" y="1117356"/>
          <a:ext cx="2528909" cy="14898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σε πρακτικά τηλεπικοινωνιακά </a:t>
          </a:r>
          <a:r>
            <a:rPr lang="el-GR" sz="180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συστήματα ισχύει </a:t>
          </a:r>
          <a:br>
            <a:rPr lang="el-GR" sz="180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</a:b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l-GR" sz="18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𝜏</m:t>
                </m:r>
                <m:r>
                  <a:rPr lang="el-GR" sz="18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=</m:t>
                </m:r>
                <m:f>
                  <m:fPr>
                    <m:ctrlPr>
                      <a:rPr lang="en-GB" sz="18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fPr>
                  <m:num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num>
                  <m:den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den>
                </m:f>
              </m:oMath>
            </m:oMathPara>
          </a14:m>
          <a:endParaRPr lang="el-GR" sz="18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77343" y="1190082"/>
        <a:ext cx="2383457" cy="1344357"/>
      </dsp:txXfrm>
    </dsp:sp>
    <dsp:sp modelId="{D43F8028-F673-40D3-9C43-548E46EEA750}">
      <dsp:nvSpPr>
        <dsp:cNvPr id="0" name=""/>
        <dsp:cNvSpPr/>
      </dsp:nvSpPr>
      <dsp:spPr>
        <a:xfrm>
          <a:off x="2859837" y="1117356"/>
          <a:ext cx="2528909" cy="1489809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οπότε η έξοδος του προσαρμοσμένου φίλτρου </a:t>
          </a:r>
          <a:r>
            <a:rPr lang="el-GR" sz="1800" kern="1200" dirty="0" err="1" smtClean="0">
              <a:latin typeface="Cambria Math" panose="02040503050406030204" pitchFamily="18" charset="0"/>
              <a:ea typeface="Cambria Math" panose="02040503050406030204" pitchFamily="18" charset="0"/>
            </a:rPr>
            <a:t>δειγματο-ληπτείται</a:t>
          </a:r>
          <a:r>
            <a:rPr lang="el-GR" sz="180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 με ρυθμό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GB" sz="180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m:ctrlPr>
                </m:fPr>
                <m:num>
                  <m:r>
                    <a:rPr lang="el-GR" sz="18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2</m:t>
                  </m:r>
                </m:num>
                <m:den>
                  <m:r>
                    <m:rPr>
                      <m:sty m:val="p"/>
                    </m:rPr>
                    <a:rPr lang="el-GR" sz="1800" b="0" i="0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Τ</m:t>
                  </m:r>
                </m:den>
              </m:f>
            </m:oMath>
          </a14:m>
          <a:endParaRPr lang="el-GR" sz="18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2932563" y="1190082"/>
        <a:ext cx="2383457" cy="1344357"/>
      </dsp:txXfrm>
    </dsp:sp>
    <dsp:sp modelId="{ACC16081-1D13-4B20-8DD5-B9D11BFC9D99}">
      <dsp:nvSpPr>
        <dsp:cNvPr id="0" name=""/>
        <dsp:cNvSpPr/>
      </dsp:nvSpPr>
      <dsp:spPr>
        <a:xfrm>
          <a:off x="5715057" y="1117356"/>
          <a:ext cx="2993292" cy="1489809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Σήμα Εξόδου</a:t>
          </a:r>
          <a:br>
            <a:rPr lang="el-GR" sz="180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</a:br>
          <a:r>
            <a:rPr lang="el-GR" sz="1800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> </a:t>
          </a:r>
          <a:r>
            <a:rPr lang="el-GR" sz="1800" i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  <a:t/>
          </a:r>
          <a:br>
            <a:rPr lang="el-GR" sz="1800" i="1" kern="1200" dirty="0" smtClean="0">
              <a:latin typeface="Cambria Math" panose="02040503050406030204" pitchFamily="18" charset="0"/>
              <a:ea typeface="Cambria Math" panose="02040503050406030204" pitchFamily="18" charset="0"/>
            </a:rPr>
          </a:b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GB" sz="18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e>
                  <m:sub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sub>
                </m:sSub>
                <m:r>
                  <a:rPr lang="en-US" sz="18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=</m:t>
                </m:r>
                <m:nary>
                  <m:naryPr>
                    <m:chr m:val="∑"/>
                    <m:ctrlP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naryPr>
                  <m:sub>
                    <m:r>
                      <m:rPr>
                        <m:brk m:alnAt="23"/>
                      </m:rP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sub>
                  <m:sup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</m:sup>
                  <m:e>
                    <m:sSub>
                      <m:sSubPr>
                        <m:ctrlPr>
                          <a:rPr lang="en-US" sz="18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8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𝑚𝑇</m:t>
                    </m:r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l-GR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1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e>
                </m:nary>
              </m:oMath>
            </m:oMathPara>
          </a14:m>
          <a:endParaRPr lang="el-GR" sz="1800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</dsp:txBody>
      <dsp:txXfrm>
        <a:off x="5787783" y="1190082"/>
        <a:ext cx="2847840" cy="1344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16/5/2017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4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0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27127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</a:t>
            </a:r>
            <a:r>
              <a:rPr lang="en-US" sz="2800" b="1" dirty="0" smtClean="0"/>
              <a:t>11</a:t>
            </a:r>
            <a:r>
              <a:rPr lang="el-GR" sz="2800" b="1" dirty="0" smtClean="0"/>
              <a:t>:</a:t>
            </a:r>
            <a:r>
              <a:rPr lang="en-US" sz="2800" b="1" dirty="0" smtClean="0"/>
              <a:t> </a:t>
            </a:r>
            <a:r>
              <a:rPr lang="el-GR" sz="2800" b="1" dirty="0" smtClean="0"/>
              <a:t> </a:t>
            </a:r>
            <a:r>
              <a:rPr lang="el-GR" sz="2800" b="1" dirty="0"/>
              <a:t>Ψηφιακές επικοινωνίες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l-GR" sz="2800" b="1" dirty="0" smtClean="0"/>
              <a:t>σε </a:t>
            </a:r>
            <a:r>
              <a:rPr lang="el-GR" sz="2800" b="1" dirty="0"/>
              <a:t>κανάλια με διασυμβολική παρεμβολή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 dirty="0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20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Αντιμετώπιση Διασυμβολικής Παρεμβολής</a:t>
            </a:r>
            <a:endParaRPr lang="el-GR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35682"/>
            <a:ext cx="8229600" cy="4901629"/>
          </a:xfrm>
        </p:spPr>
        <p:txBody>
          <a:bodyPr>
            <a:normAutofit/>
          </a:bodyPr>
          <a:lstStyle/>
          <a:p>
            <a:pPr algn="l"/>
            <a:r>
              <a:rPr lang="el-GR" sz="1800" dirty="0"/>
              <a:t>Η διασυμβολική παρεμβολή αντιμετωπίζεται κυρίως με δύο </a:t>
            </a:r>
            <a:r>
              <a:rPr lang="el-GR" sz="1800" dirty="0" smtClean="0"/>
              <a:t>τρόπους: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75201634"/>
              </p:ext>
            </p:extLst>
          </p:nvPr>
        </p:nvGraphicFramePr>
        <p:xfrm>
          <a:off x="457200" y="1628800"/>
          <a:ext cx="7859216" cy="4799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136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0717651-58A6-4E04-A005-1CF1805FC7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graphicEl>
                                              <a:dgm id="{30717651-58A6-4E04-A005-1CF1805FC7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FEFE8D9-D611-4092-988A-5085269CCF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DFEFE8D9-D611-4092-988A-5085269CCF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61DA249-9222-4315-8851-352F07642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graphicEl>
                                              <a:dgm id="{F61DA249-9222-4315-8851-352F07642A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B59619F-C643-41F1-8B62-B31B767A7F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7B59619F-C643-41F1-8B62-B31B767A7F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AA8600F-36E1-43FA-AD2C-34579C0B7F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CAA8600F-36E1-43FA-AD2C-34579C0B7F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04E8C69-FA45-4BA0-A96A-45C15EF26F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dgm id="{C04E8C69-FA45-4BA0-A96A-45C15EF26F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Graphic spid="2" grpId="0">
        <p:bldSub>
          <a:bldDgm bld="lvlAtOnc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l-GR" sz="2400" b="1" dirty="0" smtClean="0"/>
              <a:t>Αξιολόγηση επίδρασης </a:t>
            </a:r>
            <a:r>
              <a:rPr lang="en-US" sz="2400" b="1" dirty="0" smtClean="0"/>
              <a:t>ISI</a:t>
            </a:r>
            <a:r>
              <a:rPr lang="el-GR" sz="2400" b="1" dirty="0" smtClean="0"/>
              <a:t> - Διάγραμμα Οφθαλμού</a:t>
            </a:r>
            <a:endParaRPr lang="el-GR" sz="2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83568" y="1243782"/>
            <a:ext cx="8003232" cy="49074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l-GR" sz="1800" dirty="0"/>
              <a:t>Το </a:t>
            </a:r>
            <a:r>
              <a:rPr lang="el-GR" sz="1800" b="1" dirty="0"/>
              <a:t>διάγραμμα οφθαλμού </a:t>
            </a:r>
            <a:r>
              <a:rPr lang="el-GR" sz="1800" dirty="0"/>
              <a:t>(</a:t>
            </a:r>
            <a:r>
              <a:rPr lang="el-GR" sz="1800" dirty="0" err="1"/>
              <a:t>eye</a:t>
            </a:r>
            <a:r>
              <a:rPr lang="el-GR" sz="1800" dirty="0"/>
              <a:t> </a:t>
            </a:r>
            <a:r>
              <a:rPr lang="el-GR" sz="1800" dirty="0" err="1"/>
              <a:t>diagram</a:t>
            </a:r>
            <a:r>
              <a:rPr lang="el-GR" sz="1800" dirty="0"/>
              <a:t>) είναι μία ιδιαίτερα χρήσιμη και διαδεδομένη μέθοδος για την αξιολόγηση της επίδοσης ενός ψηφιακού τηλεπικοινωνιακού συστήματος και ιδιαίτερα της επίδρασης της ISI.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l-GR" sz="1800" dirty="0" smtClean="0"/>
              <a:t>Το </a:t>
            </a:r>
            <a:r>
              <a:rPr lang="el-GR" sz="1800" dirty="0"/>
              <a:t>διάγραμμα οφθαλμού προκύπτει από την τοποθέτηση στην ίδια οθόνη του παλμογράφου του συνόλου των παλμών βασικής ζώνης που λαμβάνονται στο </a:t>
            </a:r>
            <a:r>
              <a:rPr lang="el-GR" sz="1800" dirty="0" smtClean="0"/>
              <a:t>δέκτη.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l-GR" sz="1800" dirty="0" smtClean="0"/>
              <a:t>Υ</a:t>
            </a:r>
            <a:r>
              <a:rPr lang="el-GR" sz="1800" dirty="0" smtClean="0"/>
              <a:t>λοποιείται </a:t>
            </a:r>
            <a:r>
              <a:rPr lang="el-GR" sz="1800" dirty="0"/>
              <a:t>ως </a:t>
            </a:r>
            <a:r>
              <a:rPr lang="el-GR" sz="1800" dirty="0" smtClean="0"/>
              <a:t>εξής: Στην </a:t>
            </a:r>
            <a:r>
              <a:rPr lang="el-GR" sz="1800" dirty="0"/>
              <a:t>είσοδο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του </a:t>
            </a:r>
            <a:r>
              <a:rPr lang="el-GR" sz="1800" dirty="0"/>
              <a:t>παλμογράφου </a:t>
            </a:r>
            <a:r>
              <a:rPr lang="el-GR" sz="1800" dirty="0" smtClean="0"/>
              <a:t>εφαρμόζεται </a:t>
            </a:r>
            <a:br>
              <a:rPr lang="el-GR" sz="1800" dirty="0" smtClean="0"/>
            </a:br>
            <a:r>
              <a:rPr lang="el-GR" sz="1800" dirty="0" smtClean="0"/>
              <a:t>η </a:t>
            </a:r>
            <a:r>
              <a:rPr lang="el-GR" sz="1800" dirty="0"/>
              <a:t>απόκριση του </a:t>
            </a:r>
            <a:r>
              <a:rPr lang="el-GR" sz="1800" dirty="0" smtClean="0"/>
              <a:t>δέκτη </a:t>
            </a:r>
            <a:r>
              <a:rPr lang="el-GR" sz="1800" dirty="0"/>
              <a:t>σε μία τυχαία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ακολουθία παλμών-συμβόλων </a:t>
            </a:r>
            <a:r>
              <a:rPr lang="el-GR" sz="1800" dirty="0"/>
              <a:t>που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εκπέμπει ο </a:t>
            </a:r>
            <a:r>
              <a:rPr lang="el-GR" sz="1800" dirty="0"/>
              <a:t>πομπός, ενώ η περίοδος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σάρωσης </a:t>
            </a:r>
            <a:r>
              <a:rPr lang="el-GR" sz="1800" dirty="0"/>
              <a:t>τοποθετείται ίση με </a:t>
            </a:r>
            <a:r>
              <a:rPr lang="el-GR" sz="1800" dirty="0" smtClean="0"/>
              <a:t>την </a:t>
            </a:r>
            <a:br>
              <a:rPr lang="el-GR" sz="1800" dirty="0" smtClean="0"/>
            </a:br>
            <a:r>
              <a:rPr lang="el-GR" sz="1800" dirty="0" smtClean="0"/>
              <a:t>περίοδο </a:t>
            </a:r>
            <a:r>
              <a:rPr lang="el-GR" sz="1800" dirty="0"/>
              <a:t>του συμβόλου Τ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858" y="3371035"/>
            <a:ext cx="4037614" cy="286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1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Αξιολόγηση επίδρασης </a:t>
            </a:r>
            <a:r>
              <a:rPr lang="en-US" dirty="0" smtClean="0"/>
              <a:t>ISI</a:t>
            </a:r>
            <a:r>
              <a:rPr lang="el-GR" dirty="0" smtClean="0"/>
              <a:t> - Διάγραμμα </a:t>
            </a:r>
            <a:r>
              <a:rPr lang="el-GR" dirty="0" smtClean="0"/>
              <a:t>Οφθαλμού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056" y="1196752"/>
            <a:ext cx="8260408" cy="5328592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500" dirty="0"/>
              <a:t>Ένα διάγραμμα οφθαλμού περιέχει τις παρακάτω </a:t>
            </a:r>
            <a:r>
              <a:rPr lang="el-GR" sz="1500" dirty="0" smtClean="0"/>
              <a:t>παραμέτρους, </a:t>
            </a:r>
            <a:r>
              <a:rPr lang="el-GR" sz="1500" dirty="0"/>
              <a:t>οι οποίες σχετίζονται με ποιοτικά χαρακτηριστικά του τηλεπικοινωνιακού </a:t>
            </a:r>
            <a:r>
              <a:rPr lang="el-GR" sz="1500" dirty="0" smtClean="0"/>
              <a:t>συστή­ματος:</a:t>
            </a:r>
          </a:p>
          <a:p>
            <a:pPr algn="l">
              <a:spcBef>
                <a:spcPts val="600"/>
              </a:spcBef>
            </a:pPr>
            <a:r>
              <a:rPr lang="el-GR" sz="1500" b="1" dirty="0" smtClean="0"/>
              <a:t>Βέλτιστη </a:t>
            </a:r>
            <a:r>
              <a:rPr lang="el-GR" sz="1500" b="1" dirty="0"/>
              <a:t>χρονική στιγμή </a:t>
            </a:r>
            <a:r>
              <a:rPr lang="el-GR" sz="1500" b="1" dirty="0" smtClean="0"/>
              <a:t>δειγματοληψίας</a:t>
            </a:r>
          </a:p>
          <a:p>
            <a:pPr algn="l">
              <a:spcBef>
                <a:spcPts val="600"/>
              </a:spcBef>
            </a:pPr>
            <a:r>
              <a:rPr lang="el-GR" sz="1500" b="1" dirty="0" smtClean="0"/>
              <a:t>Παραμόρφωση </a:t>
            </a:r>
            <a:r>
              <a:rPr lang="el-GR" sz="1500" b="1" dirty="0" smtClean="0"/>
              <a:t>κορυφής</a:t>
            </a:r>
            <a:r>
              <a:rPr lang="el-GR" sz="1500" dirty="0" smtClean="0"/>
              <a:t>: </a:t>
            </a:r>
            <a:r>
              <a:rPr lang="el-GR" sz="1500" dirty="0"/>
              <a:t>Αναφέρεται στο κατακόρυφο κλείσιμο του οφθαλ­μού και προκύπτει από τις διαφορετικές τιμές των παλμών στη βέλτιστη χρονική στιγμή δειγματοληψίας εξαιτίας της </a:t>
            </a:r>
            <a:r>
              <a:rPr lang="en-US" sz="1500" b="1" dirty="0"/>
              <a:t>ISI</a:t>
            </a:r>
            <a:r>
              <a:rPr lang="el-GR" sz="1500" b="1" dirty="0"/>
              <a:t>. </a:t>
            </a:r>
            <a:r>
              <a:rPr lang="el-GR" sz="1500" dirty="0"/>
              <a:t>Σε σύστημα χωρίς </a:t>
            </a:r>
            <a:r>
              <a:rPr lang="en-US" sz="1500" b="1" dirty="0" smtClean="0"/>
              <a:t>ISI</a:t>
            </a:r>
            <a:r>
              <a:rPr lang="el-GR" sz="1500" b="1" dirty="0" smtClean="0"/>
              <a:t>,</a:t>
            </a:r>
            <a:r>
              <a:rPr lang="en-US" sz="1500" b="1" dirty="0" smtClean="0"/>
              <a:t> </a:t>
            </a:r>
            <a:r>
              <a:rPr lang="el-GR" sz="1500" dirty="0" smtClean="0"/>
              <a:t>είναι </a:t>
            </a:r>
            <a:r>
              <a:rPr lang="el-GR" sz="1500" dirty="0"/>
              <a:t>ίση με </a:t>
            </a:r>
            <a:r>
              <a:rPr lang="el-GR" sz="1500" dirty="0" smtClean="0"/>
              <a:t>μηδέν.</a:t>
            </a:r>
            <a:endParaRPr lang="el-GR" sz="1500" dirty="0" smtClean="0"/>
          </a:p>
          <a:p>
            <a:pPr algn="l">
              <a:spcBef>
                <a:spcPts val="600"/>
              </a:spcBef>
            </a:pPr>
            <a:r>
              <a:rPr lang="el-GR" sz="1500" b="1" dirty="0" smtClean="0"/>
              <a:t>Περιθώριο </a:t>
            </a:r>
            <a:r>
              <a:rPr lang="el-GR" sz="1500" b="1" dirty="0" smtClean="0"/>
              <a:t>Θορύβου: </a:t>
            </a:r>
            <a:r>
              <a:rPr lang="el-GR" sz="1500" dirty="0" smtClean="0"/>
              <a:t>Είναι η μέγιστη τιμή του θορύβου για την οποία δεν προκαλείται σφάλμα κατά την ανίχνευση του συμβόλου στο δέκτη. Συνδέεται </a:t>
            </a:r>
            <a:r>
              <a:rPr lang="el-GR" sz="1500" dirty="0"/>
              <a:t>με την παραμόρφωση κορυφής και αναφέρεται στο περιθώριο </a:t>
            </a:r>
            <a:r>
              <a:rPr lang="el-GR" sz="1500" dirty="0" smtClean="0"/>
              <a:t>έναντι </a:t>
            </a:r>
            <a:r>
              <a:rPr lang="el-GR" sz="1500" dirty="0"/>
              <a:t>του προσθετικού </a:t>
            </a:r>
            <a:r>
              <a:rPr lang="el-GR" sz="1500" dirty="0" smtClean="0"/>
              <a:t>θορύβου.</a:t>
            </a:r>
            <a:endParaRPr lang="el-GR" sz="1500" dirty="0" smtClean="0"/>
          </a:p>
          <a:p>
            <a:pPr algn="l">
              <a:spcBef>
                <a:spcPts val="600"/>
              </a:spcBef>
            </a:pPr>
            <a:r>
              <a:rPr lang="el-GR" sz="1500" b="1" dirty="0" smtClean="0"/>
              <a:t>Χρονική απόκλιση </a:t>
            </a:r>
            <a:r>
              <a:rPr lang="el-GR" sz="1500" dirty="0" smtClean="0"/>
              <a:t>διελεύσεων από το μηδενικό πλάτος του παλμού (</a:t>
            </a:r>
            <a:r>
              <a:rPr lang="en-US" sz="1500" dirty="0" smtClean="0"/>
              <a:t>jitter)</a:t>
            </a:r>
            <a:r>
              <a:rPr lang="el-GR" sz="1500" dirty="0" smtClean="0"/>
              <a:t>. Αναφέρεται στο οριζόντιο κλείσιμο του οφθαλμού 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l-GR" sz="1500" dirty="0" smtClean="0"/>
              <a:t>εξαιτίας της μη-ταυτόχρονης διέλευσης </a:t>
            </a:r>
            <a:r>
              <a:rPr lang="en-US" sz="1500" dirty="0" smtClean="0"/>
              <a:t/>
            </a:r>
            <a:br>
              <a:rPr lang="en-US" sz="1500" dirty="0" smtClean="0"/>
            </a:br>
            <a:r>
              <a:rPr lang="el-GR" sz="1500" dirty="0" smtClean="0"/>
              <a:t>των παλμών από τον οριζόντιο άξονα. </a:t>
            </a:r>
          </a:p>
          <a:p>
            <a:pPr algn="l">
              <a:spcBef>
                <a:spcPts val="600"/>
              </a:spcBef>
            </a:pPr>
            <a:r>
              <a:rPr lang="el-GR" sz="1500" b="1" dirty="0" smtClean="0"/>
              <a:t>Ευαισθησία σε σφάλμα χρονισμού</a:t>
            </a:r>
            <a:r>
              <a:rPr lang="el-GR" sz="1500" dirty="0" smtClean="0"/>
              <a:t>: </a:t>
            </a:r>
            <a:br>
              <a:rPr lang="el-GR" sz="1500" dirty="0" smtClean="0"/>
            </a:br>
            <a:r>
              <a:rPr lang="el-GR" sz="1500" dirty="0" smtClean="0"/>
              <a:t>Σχετίζεται με την προηγούμενη </a:t>
            </a:r>
            <a:br>
              <a:rPr lang="el-GR" sz="1500" dirty="0" smtClean="0"/>
            </a:br>
            <a:r>
              <a:rPr lang="el-GR" sz="1500" dirty="0" smtClean="0"/>
              <a:t>παράμετρο και εκφράζει το περιθώριο </a:t>
            </a:r>
            <a:br>
              <a:rPr lang="el-GR" sz="1500" dirty="0" smtClean="0"/>
            </a:br>
            <a:r>
              <a:rPr lang="el-GR" sz="1500" dirty="0" smtClean="0"/>
              <a:t>ανοχής του συστήματος σε σφάλματα </a:t>
            </a:r>
            <a:br>
              <a:rPr lang="el-GR" sz="1500" dirty="0" smtClean="0"/>
            </a:br>
            <a:r>
              <a:rPr lang="el-GR" sz="1500" dirty="0" smtClean="0"/>
              <a:t>εξαιτίας κακού χρονισμού, δηλαδή </a:t>
            </a:r>
            <a:br>
              <a:rPr lang="el-GR" sz="1500" dirty="0" smtClean="0"/>
            </a:br>
            <a:r>
              <a:rPr lang="el-GR" sz="1500" dirty="0" smtClean="0"/>
              <a:t>απόκλισης από τη βέλτιστη χρονική </a:t>
            </a:r>
            <a:br>
              <a:rPr lang="el-GR" sz="1500" dirty="0" smtClean="0"/>
            </a:br>
            <a:r>
              <a:rPr lang="el-GR" sz="1500" dirty="0" smtClean="0"/>
              <a:t>στιγμή δειγματοληψίας.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21731" y="6220089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094016"/>
            <a:ext cx="4217883" cy="251109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876499" y="4005064"/>
            <a:ext cx="172819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489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-0.20469 -0.0048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69 -0.00486 L -0.00781 0.0884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8843 L 2.22222E-6 0.2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25 L -0.2283 0.2645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Παλμοί </a:t>
            </a:r>
            <a:r>
              <a:rPr lang="en-US" dirty="0" smtClean="0"/>
              <a:t>Nyquist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052736"/>
                <a:ext cx="8064896" cy="5184576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800" dirty="0" smtClean="0"/>
                  <a:t>O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όρος που αντιπροσωπεύει την ISI μπορεί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να </a:t>
                </a:r>
                <a:r>
                  <a:rPr lang="el-GR" sz="1800" dirty="0"/>
                  <a:t>μηδενιστεί αν </a:t>
                </a:r>
                <a:r>
                  <a:rPr lang="el-GR" sz="1800" dirty="0" smtClean="0"/>
                  <a:t>ισχύουν </a:t>
                </a:r>
                <a:r>
                  <a:rPr lang="el-GR" sz="1800" dirty="0"/>
                  <a:t>οι </a:t>
                </a:r>
                <a:r>
                  <a:rPr lang="el-GR" sz="1800" dirty="0" smtClean="0"/>
                  <a:t>συνθήκες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/>
                        </m:ctrlPr>
                      </m:sSubPr>
                      <m:e>
                        <m:r>
                          <a:rPr lang="en-US" sz="1800" i="1"/>
                          <m:t>𝑥</m:t>
                        </m:r>
                      </m:e>
                      <m:sub>
                        <m:r>
                          <a:rPr lang="en-US" sz="1800" b="0" i="1" smtClean="0"/>
                          <m:t>𝑚</m:t>
                        </m:r>
                        <m:r>
                          <a:rPr lang="en-US" sz="1800" b="0" i="1" smtClean="0"/>
                          <m:t>−</m:t>
                        </m:r>
                        <m:r>
                          <a:rPr lang="en-US" sz="1800" i="1"/>
                          <m:t>𝑛</m:t>
                        </m:r>
                      </m:sub>
                    </m:sSub>
                    <m:r>
                      <a:rPr lang="en-US" sz="1800" b="0" i="1" smtClean="0"/>
                      <m:t>=</m:t>
                    </m:r>
                    <m:r>
                      <a:rPr lang="en-US" sz="1800" b="0" i="1" smtClean="0"/>
                      <m:t>𝑥</m:t>
                    </m:r>
                    <m:d>
                      <m:dPr>
                        <m:ctrlPr>
                          <a:rPr lang="en-US" sz="1800" b="0" i="1" smtClean="0"/>
                        </m:ctrlPr>
                      </m:dPr>
                      <m:e>
                        <m:r>
                          <a:rPr lang="en-US" sz="1800" b="0" i="1" smtClean="0"/>
                          <m:t>𝑚𝑇</m:t>
                        </m:r>
                        <m:r>
                          <a:rPr lang="en-US" sz="1800" b="0" i="1" smtClean="0"/>
                          <m:t>−</m:t>
                        </m:r>
                        <m:r>
                          <a:rPr lang="en-US" sz="1800" b="0" i="1" smtClean="0"/>
                          <m:t>𝑛𝑇</m:t>
                        </m:r>
                      </m:e>
                    </m:d>
                    <m:r>
                      <a:rPr lang="en-US" sz="1800" b="0" i="1" smtClean="0"/>
                      <m:t>=0, </m:t>
                    </m:r>
                    <m:r>
                      <a:rPr lang="en-US" sz="1800" b="0" i="1" smtClean="0"/>
                      <m:t>𝑛</m:t>
                    </m:r>
                    <m:r>
                      <a:rPr lang="en-US" sz="1800" b="0" i="1" smtClean="0"/>
                      <m:t>≠</m:t>
                    </m:r>
                    <m:r>
                      <a:rPr lang="en-US" sz="1800" b="0" i="1" smtClean="0"/>
                      <m:t>𝑚</m:t>
                    </m:r>
                  </m:oMath>
                </a14:m>
                <a:endParaRPr lang="en-US" sz="1800" b="0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/>
                        </m:ctrlPr>
                      </m:sSubPr>
                      <m:e>
                        <m:r>
                          <a:rPr lang="en-US" sz="1800" i="1"/>
                          <m:t>𝑥</m:t>
                        </m:r>
                      </m:e>
                      <m:sub>
                        <m:r>
                          <a:rPr lang="en-US" sz="1800" b="0" i="1" smtClean="0"/>
                          <m:t>0</m:t>
                        </m:r>
                      </m:sub>
                    </m:sSub>
                    <m:r>
                      <a:rPr lang="en-US" sz="1800" b="0" i="1" smtClean="0"/>
                      <m:t>=</m:t>
                    </m:r>
                    <m:r>
                      <a:rPr lang="en-US" sz="1800" b="0" i="1" smtClean="0"/>
                      <m:t>𝑥</m:t>
                    </m:r>
                    <m:r>
                      <a:rPr lang="en-US" sz="1800" b="0" i="1" smtClean="0"/>
                      <m:t>(0)</m:t>
                    </m:r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/>
                      <m:t>≠</m:t>
                    </m:r>
                  </m:oMath>
                </a14:m>
                <a:r>
                  <a:rPr lang="en-US" sz="1800" dirty="0" smtClean="0"/>
                  <a:t>0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endParaRPr lang="en-US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Οι παραπάνω συνθήκες μπορούν να εκφραστούν ως εξής: </a:t>
                </a:r>
                <a:endParaRPr lang="en-US" sz="1800" dirty="0" smtClean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 smtClean="0"/>
                  <a:t>διασυμβολική παρεμβολή μπορεί να μηδενιστεί αν το </a:t>
                </a:r>
                <a14:m>
                  <m:oMath xmlns:m="http://schemas.openxmlformats.org/officeDocument/2006/math">
                    <m:r>
                      <a:rPr lang="en-US" sz="1800" b="0" i="1" smtClean="0"/>
                      <m:t>𝑥</m:t>
                    </m:r>
                    <m:r>
                      <a:rPr lang="en-US" sz="1800" b="0" i="1" smtClean="0"/>
                      <m:t>(</m:t>
                    </m:r>
                    <m:r>
                      <a:rPr lang="en-US" sz="1800" b="0" i="1" smtClean="0"/>
                      <m:t>𝑡</m:t>
                    </m:r>
                    <m:r>
                      <a:rPr lang="en-US" sz="1800" b="0" i="1" smtClean="0"/>
                      <m:t>)</m:t>
                    </m:r>
                  </m:oMath>
                </a14:m>
                <a:r>
                  <a:rPr lang="el-GR" sz="1800" dirty="0" smtClean="0"/>
                  <a:t> είναι ένας </a:t>
                </a:r>
                <a:r>
                  <a:rPr lang="el-GR" sz="1800" dirty="0" smtClean="0"/>
                  <a:t>παλμός </a:t>
                </a:r>
                <a:r>
                  <a:rPr lang="el-GR" sz="1800" dirty="0" smtClean="0"/>
                  <a:t>με χρονική διάρκεια μικρότερη από Τα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Όμως </a:t>
                </a:r>
                <a:r>
                  <a:rPr lang="el-GR" sz="1800" dirty="0"/>
                  <a:t>παλμοί οι οποίοι είναι περιορισμένοι χρονικά απαιτούν για την </a:t>
                </a:r>
                <a:r>
                  <a:rPr lang="el-GR" sz="1800" dirty="0" smtClean="0"/>
                  <a:t>εκπομπή </a:t>
                </a:r>
                <a:r>
                  <a:rPr lang="el-GR" sz="1800" dirty="0"/>
                  <a:t>τους μεγάλο εύρος ζώνης, οπότε δεν είναι κατάλληλοι για ζωνοπερατά κανάλια τα οποία συναντώνται σε όλα σχεδόν τα τηλεπικοινωνιακά συστήματα</a:t>
                </a:r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052736"/>
                <a:ext cx="8064896" cy="5184576"/>
              </a:xfrm>
              <a:blipFill>
                <a:blip r:embed="rId2"/>
                <a:stretch>
                  <a:fillRect l="-529" t="-82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ounded Rectangle 8"/>
              <p:cNvSpPr/>
              <p:nvPr/>
            </p:nvSpPr>
            <p:spPr>
              <a:xfrm>
                <a:off x="5292080" y="2132856"/>
                <a:ext cx="3600400" cy="108012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dirty="0"/>
              </a:p>
            </p:txBody>
          </p:sp>
        </mc:Choice>
        <mc:Fallback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132856"/>
                <a:ext cx="3600400" cy="108012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93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Παλμοί </a:t>
            </a:r>
            <a:r>
              <a:rPr lang="en-US" dirty="0" smtClean="0"/>
              <a:t>Nyquist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5"/>
              <p:cNvSpPr txBox="1">
                <a:spLocks/>
              </p:cNvSpPr>
              <p:nvPr/>
            </p:nvSpPr>
            <p:spPr>
              <a:xfrm>
                <a:off x="611560" y="1124744"/>
                <a:ext cx="8075240" cy="540826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ISI μπορεί να είναι μηδενική τη χρονική στιγμή δειγματοληψίας του </a:t>
                </a:r>
                <a:r>
                  <a:rPr lang="el-GR" sz="1800" dirty="0" smtClean="0"/>
                  <a:t>συμβόλου </a:t>
                </a:r>
                <a:r>
                  <a:rPr lang="el-GR" sz="1800" dirty="0"/>
                  <a:t>και επομένως να μην έχει καμία επίδραση στην ανίχνευση αυτού, ακόμα </a:t>
                </a:r>
                <a:r>
                  <a:rPr lang="el-GR" sz="1800" dirty="0" smtClean="0"/>
                  <a:t>και αν ο </a:t>
                </a:r>
                <a:r>
                  <a:rPr lang="el-GR" sz="1800" dirty="0"/>
                  <a:t>παλμός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/>
                      <m:t>x</m:t>
                    </m:r>
                    <m:r>
                      <a:rPr lang="en-US" sz="1800" b="0" i="0" smtClean="0"/>
                      <m:t>(</m:t>
                    </m:r>
                    <m:r>
                      <m:rPr>
                        <m:sty m:val="p"/>
                      </m:rPr>
                      <a:rPr lang="en-US" sz="1800" b="0" i="0" smtClean="0"/>
                      <m:t>t</m:t>
                    </m:r>
                    <m:r>
                      <a:rPr lang="en-US" sz="1800" b="0" i="0" smtClean="0"/>
                      <m:t>)</m:t>
                    </m:r>
                  </m:oMath>
                </a14:m>
                <a:r>
                  <a:rPr lang="el-GR" sz="1800" dirty="0"/>
                  <a:t> δεν έχει πεπερασμένη χρονική </a:t>
                </a:r>
                <a:r>
                  <a:rPr lang="el-GR" sz="1800" dirty="0" smtClean="0"/>
                  <a:t>διάρκεια</a:t>
                </a:r>
                <a:r>
                  <a:rPr lang="el-GR" sz="1800" dirty="0"/>
                  <a:t>. </a:t>
                </a:r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Αυτό </a:t>
                </a:r>
                <a:r>
                  <a:rPr lang="el-GR" sz="1800" dirty="0"/>
                  <a:t>μπορεί να </a:t>
                </a:r>
                <a:r>
                  <a:rPr lang="el-GR" sz="1800" dirty="0" smtClean="0"/>
                  <a:t>συμβεί αν </a:t>
                </a:r>
                <a:r>
                  <a:rPr lang="el-GR" sz="1800" dirty="0" smtClean="0"/>
                  <a:t>ισχύει</a:t>
                </a:r>
                <a:r>
                  <a:rPr lang="en-US" sz="1800" dirty="0"/>
                  <a:t>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/>
                        <m:t>x</m:t>
                      </m:r>
                      <m:r>
                        <a:rPr lang="en-US" sz="1800"/>
                        <m:t>(</m:t>
                      </m:r>
                      <m:r>
                        <m:rPr>
                          <m:sty m:val="p"/>
                        </m:rPr>
                        <a:rPr lang="en-US" sz="1800"/>
                        <m:t>t</m:t>
                      </m:r>
                      <m:r>
                        <a:rPr lang="en-US" sz="1800"/>
                        <m:t>)</m:t>
                      </m:r>
                      <m:r>
                        <a:rPr lang="en-US" sz="1800" i="1" smtClean="0"/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 smtClean="0"/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i="1" smtClean="0"/>
                              </m:ctrlPr>
                            </m:eqArrPr>
                            <m:e>
                              <m:r>
                                <a:rPr lang="en-US" sz="1800" b="0" i="1" smtClean="0"/>
                                <m:t>𝑐</m:t>
                              </m:r>
                              <m:r>
                                <a:rPr lang="en-US" sz="1800" b="0" i="1" smtClean="0"/>
                                <m:t>, </m:t>
                              </m:r>
                              <m:r>
                                <a:rPr lang="en-US" sz="1800" b="0" i="1" smtClean="0"/>
                                <m:t>𝑛</m:t>
                              </m:r>
                              <m:r>
                                <a:rPr lang="en-US" sz="1800" b="0" i="1" smtClean="0"/>
                                <m:t>=0</m:t>
                              </m:r>
                            </m:e>
                            <m:e>
                              <m:r>
                                <a:rPr lang="en-US" sz="1800" b="0" i="1" smtClean="0"/>
                                <m:t>0, </m:t>
                              </m:r>
                              <m:r>
                                <a:rPr lang="en-US" sz="1800" b="0" i="1" smtClean="0"/>
                                <m:t>𝑛</m:t>
                              </m:r>
                              <m:r>
                                <a:rPr lang="en-US" sz="1800" b="0" i="1" smtClean="0"/>
                                <m:t>≠0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:r>
                  <a:rPr lang="el-GR" sz="1800" dirty="0"/>
                  <a:t>c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μία σταθερά η </a:t>
                </a:r>
                <a:r>
                  <a:rPr lang="el-GR" sz="1800" dirty="0" smtClean="0"/>
                  <a:t>οποία, χωρίς </a:t>
                </a:r>
                <a:r>
                  <a:rPr lang="el-GR" sz="1800" dirty="0"/>
                  <a:t>να χάνεται η </a:t>
                </a:r>
                <a:r>
                  <a:rPr lang="el-GR" sz="1800" dirty="0" smtClean="0"/>
                  <a:t>γενικότητα</a:t>
                </a:r>
                <a:r>
                  <a:rPr lang="en-US" sz="1800" dirty="0" smtClean="0"/>
                  <a:t>, </a:t>
                </a:r>
                <a:r>
                  <a:rPr lang="el-GR" sz="1800" dirty="0" smtClean="0"/>
                  <a:t>μπορεί να θεωρηθεί </a:t>
                </a:r>
                <a:r>
                  <a:rPr lang="el-GR" sz="1800" dirty="0"/>
                  <a:t>ίση με 1.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 smtClean="0"/>
                  <a:t>παραπάνω σχέση εκφράζει </a:t>
                </a:r>
                <a:r>
                  <a:rPr lang="el-GR" sz="1800" dirty="0"/>
                  <a:t>τη </a:t>
                </a:r>
                <a:r>
                  <a:rPr lang="el-GR" sz="1800" b="1" dirty="0"/>
                  <a:t>σ</a:t>
                </a:r>
                <a:r>
                  <a:rPr lang="el-GR" sz="1800" b="1" dirty="0" smtClean="0"/>
                  <a:t>υνθήκη </a:t>
                </a:r>
                <a:r>
                  <a:rPr lang="el-GR" sz="1800" b="1" dirty="0" smtClean="0"/>
                  <a:t>του </a:t>
                </a:r>
                <a:r>
                  <a:rPr lang="el-GR" sz="1800" b="1" dirty="0"/>
                  <a:t>Nyquist</a:t>
                </a:r>
                <a:r>
                  <a:rPr lang="el-GR" sz="1800" dirty="0"/>
                  <a:t> η οποία </a:t>
                </a:r>
                <a:r>
                  <a:rPr lang="el-GR" sz="1800" dirty="0" smtClean="0"/>
                  <a:t>διατυπώνεται ως </a:t>
                </a:r>
                <a:r>
                  <a:rPr lang="el-GR" sz="1800" dirty="0"/>
                  <a:t>εξής: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ISI μπορεί να μηδενιστεί αν επιλεγεί ένας παλμός x(t), ο </a:t>
                </a:r>
                <a:r>
                  <a:rPr lang="el-GR" sz="1800" dirty="0" smtClean="0"/>
                  <a:t>οποίος </a:t>
                </a:r>
                <a:r>
                  <a:rPr lang="el-GR" sz="1800" dirty="0"/>
                  <a:t>είναι μη-μηδενικός τη χρονική στιγμή δειγματοληψίας του επιθυμητού </a:t>
                </a:r>
                <a:r>
                  <a:rPr lang="el-GR" sz="1800" dirty="0" smtClean="0"/>
                  <a:t>συμβόλου </a:t>
                </a:r>
                <a:r>
                  <a:rPr lang="el-GR" sz="1800" dirty="0"/>
                  <a:t>και μηδενικός τις στιγμές δειγματοληψίας των υπολοίπων συμβόλων.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Υπάρχουν </a:t>
                </a:r>
                <a:r>
                  <a:rPr lang="el-GR" sz="1800" dirty="0"/>
                  <a:t>διάφορες οικογένειες παλμών οι οποίες ικανοποιούν τη </a:t>
                </a:r>
                <a:r>
                  <a:rPr lang="el-GR" sz="1800" dirty="0" smtClean="0"/>
                  <a:t>συνθήκη </a:t>
                </a:r>
                <a:r>
                  <a:rPr lang="el-GR" sz="1800" dirty="0" err="1" smtClean="0"/>
                  <a:t>Nyquist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και χρησιμοποιούνται στην </a:t>
                </a:r>
                <a:r>
                  <a:rPr lang="el-GR" sz="1800" dirty="0" smtClean="0"/>
                  <a:t>πράξη.</a:t>
                </a:r>
                <a:endParaRPr lang="el-GR" sz="1800" dirty="0"/>
              </a:p>
            </p:txBody>
          </p:sp>
        </mc:Choice>
        <mc:Fallback>
          <p:sp>
            <p:nvSpPr>
              <p:cNvPr id="8" name="Content Placehol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124744"/>
                <a:ext cx="8075240" cy="5408266"/>
              </a:xfrm>
              <a:prstGeom prst="rect">
                <a:avLst/>
              </a:prstGeom>
              <a:blipFill>
                <a:blip r:embed="rId2"/>
                <a:stretch>
                  <a:fillRect l="-604" t="-789" r="-10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ounded Rectangle 8"/>
              <p:cNvSpPr/>
              <p:nvPr/>
            </p:nvSpPr>
            <p:spPr>
              <a:xfrm>
                <a:off x="5292080" y="2132856"/>
                <a:ext cx="3600400" cy="108012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dirty="0"/>
              </a:p>
            </p:txBody>
          </p:sp>
        </mc:Choice>
        <mc:Fallback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132856"/>
                <a:ext cx="3600400" cy="108012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815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Παλμός Ανυψωμένου </a:t>
            </a:r>
            <a:r>
              <a:rPr lang="el-GR" sz="2800" dirty="0" smtClean="0"/>
              <a:t>Συνημιτόνου 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323528" y="1124744"/>
                <a:ext cx="2880320" cy="15841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 smtClean="0"/>
                  <a:t>Πεδίο του Χρόνου</a:t>
                </a:r>
              </a:p>
              <a:p>
                <a:pPr algn="ctr"/>
                <a:endParaRPr lang="el-GR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𝑅𝐶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4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𝑎𝑡</m:t>
                                  </m:r>
                                </m:num>
                                <m:den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el-GR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2880320" cy="15841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3347864" y="1124744"/>
                <a:ext cx="5760640" cy="15841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600" dirty="0" smtClean="0"/>
                  <a:t>Πεδίο της Συχνότητας</a:t>
                </a:r>
              </a:p>
              <a:p>
                <a:pPr algn="ctr"/>
                <a:endParaRPr lang="el-GR" sz="11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b="0" i="0" smtClean="0">
                              <a:latin typeface="Cambria Math" panose="02040503050406030204" pitchFamily="18" charset="0"/>
                            </a:rPr>
                            <m:t>Χ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𝑅𝐶</m:t>
                          </m:r>
                        </m:sub>
                      </m:sSub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,                   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0≤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1200" i="1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</m:num>
                                        <m:den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𝐵𝑎</m:t>
                                          </m:r>
                                        </m:den>
                                      </m:f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d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d>
                                        <m:dPr>
                                          <m:ctrlP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1−</m:t>
                                          </m:r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0,                               </m:t>
                              </m:r>
                              <m:d>
                                <m:d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eqAr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≤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1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124744"/>
                <a:ext cx="5760640" cy="1584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loud Callout 8"/>
              <p:cNvSpPr/>
              <p:nvPr/>
            </p:nvSpPr>
            <p:spPr>
              <a:xfrm>
                <a:off x="6444208" y="332656"/>
                <a:ext cx="2592288" cy="1440160"/>
              </a:xfrm>
              <a:prstGeom prst="cloudCallout">
                <a:avLst>
                  <a:gd name="adj1" fmla="val -50488"/>
                  <a:gd name="adj2" fmla="val 51262"/>
                </a:avLst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US" sz="1200" b="0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1200" dirty="0" smtClean="0"/>
                  <a:t> </a:t>
                </a:r>
                <a:r>
                  <a:rPr lang="el-GR" sz="1200" dirty="0"/>
                  <a:t>είναι μία παράμετρος η οποία </a:t>
                </a:r>
                <a:r>
                  <a:rPr lang="el-GR" sz="1200" dirty="0" smtClean="0"/>
                  <a:t>ονομάζεται</a:t>
                </a:r>
                <a:r>
                  <a:rPr lang="en-US" sz="1200" dirty="0" smtClean="0"/>
                  <a:t> </a:t>
                </a:r>
                <a:r>
                  <a:rPr lang="el-GR" sz="1200" dirty="0" smtClean="0"/>
                  <a:t>συντελεστής επέκτασης</a:t>
                </a:r>
                <a:endParaRPr lang="el-GR" sz="1200" dirty="0"/>
              </a:p>
            </p:txBody>
          </p:sp>
        </mc:Choice>
        <mc:Fallback>
          <p:sp>
            <p:nvSpPr>
              <p:cNvPr id="9" name="Cloud Callout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32656"/>
                <a:ext cx="2592288" cy="1440160"/>
              </a:xfrm>
              <a:prstGeom prst="cloudCallout">
                <a:avLst>
                  <a:gd name="adj1" fmla="val -50488"/>
                  <a:gd name="adj2" fmla="val 51262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3284984"/>
            <a:ext cx="3528392" cy="27947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5592" y="2807677"/>
            <a:ext cx="4618856" cy="341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27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51520" y="4437112"/>
            <a:ext cx="8568952" cy="144016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Παλμοί </a:t>
            </a:r>
            <a:r>
              <a:rPr lang="en-US" sz="2800" dirty="0" err="1" smtClean="0"/>
              <a:t>Nyquist</a:t>
            </a:r>
            <a:r>
              <a:rPr lang="el-GR" sz="2800" dirty="0" smtClean="0"/>
              <a:t>: </a:t>
            </a:r>
            <a:r>
              <a:rPr lang="en-GB" sz="2800" dirty="0" smtClean="0"/>
              <a:t>Beaulieu </a:t>
            </a:r>
            <a:r>
              <a:rPr lang="el-GR" sz="2800" dirty="0"/>
              <a:t>ή </a:t>
            </a:r>
            <a:r>
              <a:rPr lang="en-GB" sz="2800" dirty="0"/>
              <a:t>Better-than-Nyquist</a:t>
            </a:r>
            <a:r>
              <a:rPr lang="el-GR" sz="2800" dirty="0" smtClean="0"/>
              <a:t> </a:t>
            </a:r>
            <a:endParaRPr lang="el-GR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endParaRPr lang="el-GR" sz="1800" dirty="0"/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endParaRPr lang="el-GR" sz="1800" dirty="0"/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Οι </a:t>
            </a:r>
            <a:r>
              <a:rPr lang="el-GR" sz="1800" dirty="0"/>
              <a:t>παλμοί </a:t>
            </a:r>
            <a:r>
              <a:rPr lang="el-GR" sz="1800" dirty="0" err="1"/>
              <a:t>Beaulieu</a:t>
            </a:r>
            <a:r>
              <a:rPr lang="el-GR" sz="1800" dirty="0"/>
              <a:t>, αν και έχουν μεγαλύτερο ρυθμό απόσβεσης στο χρόνο από τους αντίστοιχους του ανυψωμένου συνημίτονου (της τάξης </a:t>
            </a:r>
            <a:r>
              <a:rPr lang="el-GR" sz="1800" dirty="0" smtClean="0"/>
              <a:t>t</a:t>
            </a:r>
            <a:r>
              <a:rPr lang="en-US" sz="1800" baseline="30000" dirty="0" smtClean="0"/>
              <a:t>-</a:t>
            </a:r>
            <a:r>
              <a:rPr lang="el-GR" sz="1800" baseline="30000" dirty="0" smtClean="0"/>
              <a:t>2</a:t>
            </a:r>
            <a:r>
              <a:rPr lang="el-GR" sz="1800" dirty="0"/>
              <a:t>), </a:t>
            </a:r>
            <a:r>
              <a:rPr lang="el-GR" sz="1800" dirty="0" smtClean="0"/>
              <a:t>παρουσιάζουν </a:t>
            </a:r>
            <a:r>
              <a:rPr lang="el-GR" sz="1800" dirty="0"/>
              <a:t>καλύτερη επίδοση σφάλματος επειδή έχουν μικρότερο πλάτος στους δύο πρώτους πλευρικούς λοβούς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n-US" sz="1800" dirty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dirty="0" smtClean="0">
                <a:solidFill>
                  <a:schemeClr val="bg1"/>
                </a:solidFill>
              </a:rPr>
              <a:t>Οι </a:t>
            </a:r>
            <a:r>
              <a:rPr lang="el-GR" sz="1800" dirty="0">
                <a:solidFill>
                  <a:schemeClr val="bg1"/>
                </a:solidFill>
              </a:rPr>
              <a:t>παλμοί ανυψωμένου συνημίτονου και </a:t>
            </a:r>
            <a:r>
              <a:rPr lang="el-GR" sz="1800" dirty="0" err="1">
                <a:solidFill>
                  <a:schemeClr val="bg1"/>
                </a:solidFill>
              </a:rPr>
              <a:t>Beaulieu</a:t>
            </a:r>
            <a:r>
              <a:rPr lang="el-GR" sz="1800" dirty="0">
                <a:solidFill>
                  <a:schemeClr val="bg1"/>
                </a:solidFill>
              </a:rPr>
              <a:t> είναι οι μοναδικοί έως </a:t>
            </a:r>
            <a:r>
              <a:rPr lang="el-GR" sz="1800" dirty="0" smtClean="0">
                <a:solidFill>
                  <a:schemeClr val="bg1"/>
                </a:solidFill>
              </a:rPr>
              <a:t>σήμερα γν</a:t>
            </a:r>
            <a:r>
              <a:rPr lang="el-GR" sz="1800" dirty="0">
                <a:solidFill>
                  <a:schemeClr val="bg1"/>
                </a:solidFill>
              </a:rPr>
              <a:t>ω</a:t>
            </a:r>
            <a:r>
              <a:rPr lang="el-GR" sz="1800" dirty="0" smtClean="0">
                <a:solidFill>
                  <a:schemeClr val="bg1"/>
                </a:solidFill>
              </a:rPr>
              <a:t>στοί </a:t>
            </a:r>
            <a:r>
              <a:rPr lang="el-GR" sz="1800" dirty="0">
                <a:solidFill>
                  <a:schemeClr val="bg1"/>
                </a:solidFill>
              </a:rPr>
              <a:t>παλμοί που ικανοποιούν τη συνθήκη του Nyquist και έχουν αναλυτική έκφραση στο πεδίο του χρόνου και της συχνότητας.</a:t>
            </a:r>
          </a:p>
          <a:p>
            <a:pPr algn="l">
              <a:spcBef>
                <a:spcPts val="600"/>
              </a:spcBef>
            </a:pP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395536" y="1124744"/>
                <a:ext cx="2880320" cy="15841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 smtClean="0"/>
                  <a:t>Πεδίο του Χρόνου</a:t>
                </a:r>
              </a:p>
              <a:p>
                <a:pPr algn="ctr"/>
                <a:endParaRPr lang="el-GR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𝑅𝐶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𝑎𝑡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el-GR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124744"/>
                <a:ext cx="2880320" cy="15841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3337520" y="1124744"/>
                <a:ext cx="5410944" cy="158417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600" dirty="0" smtClean="0"/>
                  <a:t>Πεδίο της Συχνότητας</a:t>
                </a:r>
              </a:p>
              <a:p>
                <a:pPr algn="ctr"/>
                <a:endParaRPr lang="el-GR" sz="11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b="0" i="0" smtClean="0">
                              <a:latin typeface="Cambria Math" panose="02040503050406030204" pitchFamily="18" charset="0"/>
                            </a:rPr>
                            <m:t>Χ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𝑅𝐶</m:t>
                          </m:r>
                        </m:sub>
                      </m:sSub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,                   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0≤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num>
                                <m:den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1200" i="1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</m:num>
                                        <m:den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𝐵𝑎</m:t>
                                          </m:r>
                                        </m:den>
                                      </m:f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d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d>
                                        <m:dPr>
                                          <m:ctrlP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1−</m:t>
                                          </m:r>
                                          <m:r>
                                            <a:rPr lang="en-US" sz="1200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0,                               </m:t>
                              </m:r>
                              <m:d>
                                <m:d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eqAr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≤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2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520" y="1124744"/>
                <a:ext cx="5410944" cy="1584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loud Callout 8"/>
              <p:cNvSpPr/>
              <p:nvPr/>
            </p:nvSpPr>
            <p:spPr>
              <a:xfrm>
                <a:off x="6372200" y="332656"/>
                <a:ext cx="2592288" cy="1440160"/>
              </a:xfrm>
              <a:prstGeom prst="cloudCallout">
                <a:avLst>
                  <a:gd name="adj1" fmla="val -50488"/>
                  <a:gd name="adj2" fmla="val 51262"/>
                </a:avLst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US" sz="1200" b="0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1200" dirty="0" smtClean="0"/>
                  <a:t> </a:t>
                </a:r>
                <a:r>
                  <a:rPr lang="el-GR" sz="1200" dirty="0"/>
                  <a:t>είναι μία παράμετρος η οποία </a:t>
                </a:r>
                <a:r>
                  <a:rPr lang="el-GR" sz="1200" dirty="0" smtClean="0"/>
                  <a:t>ονομάζεται</a:t>
                </a:r>
                <a:r>
                  <a:rPr lang="en-US" sz="1200" dirty="0" smtClean="0"/>
                  <a:t> </a:t>
                </a:r>
                <a:r>
                  <a:rPr lang="el-GR" sz="1200" dirty="0" smtClean="0"/>
                  <a:t>συντελεστής επέκτασης</a:t>
                </a:r>
                <a:endParaRPr lang="el-GR" sz="1200" dirty="0"/>
              </a:p>
            </p:txBody>
          </p:sp>
        </mc:Choice>
        <mc:Fallback>
          <p:sp>
            <p:nvSpPr>
              <p:cNvPr id="9" name="Cloud Callout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332656"/>
                <a:ext cx="2592288" cy="1440160"/>
              </a:xfrm>
              <a:prstGeom prst="cloudCallout">
                <a:avLst>
                  <a:gd name="adj1" fmla="val -50488"/>
                  <a:gd name="adj2" fmla="val 51262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036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Ισοσταθμιστές (</a:t>
            </a:r>
            <a:r>
              <a:rPr lang="en-US" sz="2800" dirty="0" smtClean="0"/>
              <a:t>Equalizers</a:t>
            </a:r>
            <a:r>
              <a:rPr lang="el-GR" sz="2800" dirty="0" smtClean="0"/>
              <a:t>)</a:t>
            </a:r>
            <a:endParaRPr lang="el-GR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>
            <a:normAutofit/>
          </a:bodyPr>
          <a:lstStyle/>
          <a:p>
            <a:pPr algn="l"/>
            <a:r>
              <a:rPr lang="el-GR" sz="2000" dirty="0"/>
              <a:t>Με την Ισοστάθμιση (</a:t>
            </a:r>
            <a:r>
              <a:rPr lang="el-GR" sz="2000" dirty="0" err="1"/>
              <a:t>Equalization</a:t>
            </a:r>
            <a:r>
              <a:rPr lang="el-GR" sz="2000" dirty="0"/>
              <a:t>) μπορεί να αντιμετωπιστεί η </a:t>
            </a:r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l-GR" sz="2000" dirty="0" smtClean="0"/>
              <a:t>ISI </a:t>
            </a:r>
            <a:r>
              <a:rPr lang="el-GR" sz="2000" dirty="0"/>
              <a:t>που </a:t>
            </a:r>
            <a:r>
              <a:rPr lang="el-GR" sz="2000" dirty="0" smtClean="0"/>
              <a:t>εισάγεται εξαιτίας </a:t>
            </a:r>
            <a:r>
              <a:rPr lang="el-GR" sz="2000" dirty="0"/>
              <a:t>της διασποράς του καναλιού. Το τμήμα </a:t>
            </a:r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l-GR" sz="2000" dirty="0" smtClean="0"/>
              <a:t>του </a:t>
            </a:r>
            <a:r>
              <a:rPr lang="el-GR" sz="2000" dirty="0"/>
              <a:t>δέκτη που </a:t>
            </a:r>
            <a:r>
              <a:rPr lang="el-GR" sz="2000" dirty="0" smtClean="0"/>
              <a:t>χρησιμοποιείται </a:t>
            </a:r>
            <a:r>
              <a:rPr lang="el-GR" sz="2000" dirty="0"/>
              <a:t>για την ισοστάθμιση ονομάζεται </a:t>
            </a:r>
            <a:r>
              <a:rPr lang="el-GR" sz="2000" b="1" dirty="0"/>
              <a:t>Ισοσταθμιστής </a:t>
            </a:r>
            <a:r>
              <a:rPr lang="el-GR" sz="2000" dirty="0"/>
              <a:t>(</a:t>
            </a:r>
            <a:r>
              <a:rPr lang="el-GR" sz="2000" dirty="0" err="1"/>
              <a:t>Equalizer</a:t>
            </a:r>
            <a:r>
              <a:rPr lang="el-GR" sz="2000" dirty="0"/>
              <a:t>).</a:t>
            </a:r>
          </a:p>
          <a:p>
            <a:pPr algn="l"/>
            <a:endParaRPr lang="el-GR" sz="2000" dirty="0" smtClean="0"/>
          </a:p>
          <a:p>
            <a:pPr algn="l"/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00860795"/>
              </p:ext>
            </p:extLst>
          </p:nvPr>
        </p:nvGraphicFramePr>
        <p:xfrm>
          <a:off x="2172072" y="3081449"/>
          <a:ext cx="5424264" cy="3215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791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D17FA7C-C480-46F2-A285-5725408C8B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CD17FA7C-C480-46F2-A285-5725408C8B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A319D76-DF53-4C39-9C90-59C99FCD4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EA319D76-DF53-4C39-9C90-59C99FCD4F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58B60-5841-45F3-9F4A-94DE69E2E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BCB58B60-5841-45F3-9F4A-94DE69E2E9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423F481-1A67-4347-B93C-DA56C5E085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E423F481-1A67-4347-B93C-DA56C5E085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F3EFA1-E163-420A-8671-56FBC16C65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4AF3EFA1-E163-420A-8671-56FBC16C65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396943F-B739-4B38-BF09-4D8303E02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9396943F-B739-4B38-BF09-4D8303E02E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AF94CBB-4468-4717-866A-90C9BB3459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9AF94CBB-4468-4717-866A-90C9BB3459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Graphic spid="8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Γραμμικοί Ισοσταθμιστές</a:t>
            </a:r>
            <a:endParaRPr lang="el-G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l-GR" sz="2000" dirty="0"/>
              <a:t>Οι γραμμικοί </a:t>
            </a:r>
            <a:r>
              <a:rPr lang="el-GR" sz="2000" dirty="0" smtClean="0"/>
              <a:t>ισοσταθμιστές </a:t>
            </a:r>
            <a:r>
              <a:rPr lang="el-GR" sz="2000" dirty="0"/>
              <a:t>είναι η πιο απλή μορφή και η ευκολότερη </a:t>
            </a:r>
            <a:r>
              <a:rPr lang="el-GR" sz="2000" dirty="0" smtClean="0"/>
              <a:t>για </a:t>
            </a:r>
            <a:r>
              <a:rPr lang="el-GR" sz="2000" dirty="0"/>
              <a:t>να κατανοήσει κάποιος την έννοια του </a:t>
            </a:r>
            <a:r>
              <a:rPr lang="el-GR" sz="2000" dirty="0" err="1" smtClean="0"/>
              <a:t>ισοσταθμιστή</a:t>
            </a:r>
            <a:r>
              <a:rPr lang="el-GR" sz="2000" dirty="0" smtClean="0"/>
              <a:t>:</a:t>
            </a:r>
            <a:endParaRPr lang="el-GR" sz="2000" dirty="0" smtClean="0"/>
          </a:p>
          <a:p>
            <a:pPr lvl="1" algn="l"/>
            <a:r>
              <a:rPr lang="el-GR" dirty="0" smtClean="0"/>
              <a:t>υπολείπονται </a:t>
            </a:r>
            <a:r>
              <a:rPr lang="el-GR" dirty="0"/>
              <a:t>σε </a:t>
            </a:r>
            <a:r>
              <a:rPr lang="el-GR" dirty="0" smtClean="0"/>
              <a:t>επιδόσεις </a:t>
            </a:r>
            <a:r>
              <a:rPr lang="el-GR" dirty="0"/>
              <a:t>άλλων </a:t>
            </a:r>
            <a:r>
              <a:rPr lang="el-GR" dirty="0" err="1" smtClean="0"/>
              <a:t>ισοσταθμιστών</a:t>
            </a:r>
            <a:r>
              <a:rPr lang="el-GR" dirty="0" smtClean="0"/>
              <a:t>.</a:t>
            </a:r>
            <a:endParaRPr lang="el-GR" dirty="0" smtClean="0"/>
          </a:p>
          <a:p>
            <a:pPr lvl="1" algn="l"/>
            <a:r>
              <a:rPr lang="el-GR" dirty="0" smtClean="0"/>
              <a:t>βασίζονται </a:t>
            </a:r>
            <a:r>
              <a:rPr lang="el-GR" dirty="0"/>
              <a:t>στην τοποθέτηση αμέσως μετά </a:t>
            </a:r>
            <a:r>
              <a:rPr lang="el-GR" dirty="0" smtClean="0"/>
              <a:t>την </a:t>
            </a:r>
            <a:r>
              <a:rPr lang="el-GR" dirty="0"/>
              <a:t>έξοδο του προσαρμοσμένου φίλτρου ενός </a:t>
            </a:r>
            <a:r>
              <a:rPr lang="el-GR" b="1" dirty="0"/>
              <a:t>εγκάρσιου</a:t>
            </a:r>
            <a:r>
              <a:rPr lang="el-GR" dirty="0"/>
              <a:t> (</a:t>
            </a:r>
            <a:r>
              <a:rPr lang="el-GR" i="1" dirty="0" err="1"/>
              <a:t>transversal</a:t>
            </a:r>
            <a:r>
              <a:rPr lang="el-GR" dirty="0"/>
              <a:t>) FIR </a:t>
            </a:r>
            <a:r>
              <a:rPr lang="el-GR" dirty="0" smtClean="0"/>
              <a:t>φίλτρο.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52320" y="6376243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pPr/>
              <a:t>18</a:t>
            </a:fld>
            <a:endParaRPr lang="el-GR" dirty="0"/>
          </a:p>
        </p:txBody>
      </p:sp>
      <p:grpSp>
        <p:nvGrpSpPr>
          <p:cNvPr id="66" name="Group 65"/>
          <p:cNvGrpSpPr/>
          <p:nvPr/>
        </p:nvGrpSpPr>
        <p:grpSpPr>
          <a:xfrm>
            <a:off x="457200" y="3429000"/>
            <a:ext cx="8163195" cy="3223027"/>
            <a:chOff x="143508" y="3565547"/>
            <a:chExt cx="8163195" cy="3223027"/>
          </a:xfrm>
        </p:grpSpPr>
        <p:sp>
          <p:nvSpPr>
            <p:cNvPr id="10" name="Rounded Rectangle 9"/>
            <p:cNvSpPr/>
            <p:nvPr/>
          </p:nvSpPr>
          <p:spPr>
            <a:xfrm>
              <a:off x="2114015" y="3596531"/>
              <a:ext cx="720080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3200" dirty="0" smtClean="0"/>
                <a:t>τ</a:t>
              </a:r>
              <a:endParaRPr lang="el-GR" sz="3200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1403648" y="4676651"/>
              <a:ext cx="792088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>
                  <a:solidFill>
                    <a:schemeClr val="tx1"/>
                  </a:solidFill>
                </a:rPr>
                <a:t>Χ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410159" y="3596531"/>
              <a:ext cx="720080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3200" dirty="0" smtClean="0"/>
                <a:t>τ</a:t>
              </a:r>
              <a:endParaRPr lang="el-GR" sz="3200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2699792" y="4676651"/>
              <a:ext cx="792088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>
                  <a:solidFill>
                    <a:schemeClr val="tx1"/>
                  </a:solidFill>
                </a:rPr>
                <a:t>Χ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146463" y="3600326"/>
              <a:ext cx="720080" cy="5760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3200" dirty="0" smtClean="0"/>
                <a:t>τ</a:t>
              </a:r>
              <a:endParaRPr lang="el-GR" sz="3200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5436096" y="4680446"/>
              <a:ext cx="792088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>
                  <a:solidFill>
                    <a:schemeClr val="tx1"/>
                  </a:solidFill>
                </a:rPr>
                <a:t>Χ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7304985" y="4676651"/>
              <a:ext cx="792088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>
                  <a:solidFill>
                    <a:schemeClr val="tx1"/>
                  </a:solidFill>
                </a:rPr>
                <a:t>Χ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87624" y="5915486"/>
              <a:ext cx="7119079" cy="4790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4400" dirty="0" smtClean="0"/>
                <a:t>+</a:t>
              </a:r>
              <a:endParaRPr lang="el-GR" sz="4400" dirty="0"/>
            </a:p>
          </p:txBody>
        </p:sp>
        <p:sp>
          <p:nvSpPr>
            <p:cNvPr id="18" name="Rectangle 17"/>
            <p:cNvSpPr/>
            <p:nvPr/>
          </p:nvSpPr>
          <p:spPr>
            <a:xfrm rot="16200000">
              <a:off x="-149696" y="4674133"/>
              <a:ext cx="1522512" cy="9361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dirty="0" smtClean="0"/>
                <a:t>Αλγόριθμος Επιλογής</a:t>
              </a:r>
              <a:endParaRPr lang="el-GR" dirty="0"/>
            </a:p>
          </p:txBody>
        </p:sp>
        <p:cxnSp>
          <p:nvCxnSpPr>
            <p:cNvPr id="20" name="Straight Arrow Connector 19"/>
            <p:cNvCxnSpPr>
              <a:endCxn id="10" idx="1"/>
            </p:cNvCxnSpPr>
            <p:nvPr/>
          </p:nvCxnSpPr>
          <p:spPr>
            <a:xfrm>
              <a:off x="1239575" y="3884563"/>
              <a:ext cx="87444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0" idx="3"/>
              <a:endCxn id="12" idx="1"/>
            </p:cNvCxnSpPr>
            <p:nvPr/>
          </p:nvCxnSpPr>
          <p:spPr>
            <a:xfrm>
              <a:off x="2834095" y="3884563"/>
              <a:ext cx="5760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570399" y="3884563"/>
              <a:ext cx="5760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endCxn id="11" idx="2"/>
            </p:cNvCxnSpPr>
            <p:nvPr/>
          </p:nvCxnSpPr>
          <p:spPr>
            <a:xfrm>
              <a:off x="1079612" y="5072695"/>
              <a:ext cx="3240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14" idx="3"/>
              <a:endCxn id="16" idx="0"/>
            </p:cNvCxnSpPr>
            <p:nvPr/>
          </p:nvCxnSpPr>
          <p:spPr>
            <a:xfrm>
              <a:off x="6866543" y="3888358"/>
              <a:ext cx="834486" cy="788293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>
              <a:endCxn id="16" idx="2"/>
            </p:cNvCxnSpPr>
            <p:nvPr/>
          </p:nvCxnSpPr>
          <p:spPr>
            <a:xfrm>
              <a:off x="965206" y="4489822"/>
              <a:ext cx="6339779" cy="582873"/>
            </a:xfrm>
            <a:prstGeom prst="bentConnector3">
              <a:avLst>
                <a:gd name="adj1" fmla="val 9372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/>
            <p:cNvCxnSpPr>
              <a:endCxn id="15" idx="2"/>
            </p:cNvCxnSpPr>
            <p:nvPr/>
          </p:nvCxnSpPr>
          <p:spPr>
            <a:xfrm flipV="1">
              <a:off x="1079612" y="5076490"/>
              <a:ext cx="4356484" cy="653250"/>
            </a:xfrm>
            <a:prstGeom prst="bentConnector3">
              <a:avLst>
                <a:gd name="adj1" fmla="val 92197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/>
            <p:cNvCxnSpPr>
              <a:endCxn id="13" idx="2"/>
            </p:cNvCxnSpPr>
            <p:nvPr/>
          </p:nvCxnSpPr>
          <p:spPr>
            <a:xfrm flipV="1">
              <a:off x="1041949" y="5072695"/>
              <a:ext cx="1657843" cy="457126"/>
            </a:xfrm>
            <a:prstGeom prst="bentConnector3">
              <a:avLst>
                <a:gd name="adj1" fmla="val 86196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endCxn id="11" idx="0"/>
            </p:cNvCxnSpPr>
            <p:nvPr/>
          </p:nvCxnSpPr>
          <p:spPr>
            <a:xfrm>
              <a:off x="1799692" y="3888358"/>
              <a:ext cx="0" cy="7882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3085778" y="3888358"/>
              <a:ext cx="0" cy="7882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5812768" y="3888358"/>
              <a:ext cx="0" cy="7882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15" idx="4"/>
            </p:cNvCxnSpPr>
            <p:nvPr/>
          </p:nvCxnSpPr>
          <p:spPr>
            <a:xfrm flipH="1">
              <a:off x="5827260" y="5472534"/>
              <a:ext cx="4880" cy="430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16" idx="4"/>
            </p:cNvCxnSpPr>
            <p:nvPr/>
          </p:nvCxnSpPr>
          <p:spPr>
            <a:xfrm>
              <a:off x="7701029" y="5468739"/>
              <a:ext cx="0" cy="4414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3093396" y="5481912"/>
              <a:ext cx="4880" cy="430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>
              <a:off x="1805156" y="5481911"/>
              <a:ext cx="4880" cy="430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1264675" y="3565547"/>
                  <a:ext cx="56130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lang="el-GR" dirty="0"/>
                </a:p>
              </p:txBody>
            </p:sp>
          </mc:Choice>
          <mc:Fallback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4675" y="3565547"/>
                  <a:ext cx="561308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5435" r="-3261" b="-15556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4733813" y="3720134"/>
                  <a:ext cx="2260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3813" y="3720134"/>
                  <a:ext cx="226024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1095360" y="4770281"/>
                  <a:ext cx="3802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lang="el-GR" dirty="0"/>
                </a:p>
              </p:txBody>
            </p:sp>
          </mc:Choice>
          <mc:Fallback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5360" y="4770281"/>
                  <a:ext cx="380296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7937" r="-4762" b="-15217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2167035" y="4723256"/>
                  <a:ext cx="59990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oMath>
                    </m:oMathPara>
                  </a14:m>
                  <a:endParaRPr lang="el-GR" dirty="0"/>
                </a:p>
              </p:txBody>
            </p:sp>
          </mc:Choice>
          <mc:Fallback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67035" y="4723256"/>
                  <a:ext cx="599908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5102" r="-3061" b="-15217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4798524" y="4752244"/>
                  <a:ext cx="47808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oMath>
                    </m:oMathPara>
                  </a14:m>
                  <a:endParaRPr lang="el-GR" dirty="0"/>
                </a:p>
              </p:txBody>
            </p:sp>
          </mc:Choice>
          <mc:Fallback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8524" y="4752244"/>
                  <a:ext cx="478080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6410" r="-5128" b="-15217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6997028" y="4767645"/>
                  <a:ext cx="25846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lang="el-GR" dirty="0"/>
                </a:p>
              </p:txBody>
            </p:sp>
          </mc:Choice>
          <mc:Fallback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7028" y="4767645"/>
                  <a:ext cx="258469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3953" r="-4651" b="-15556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4908329" y="6453002"/>
                  <a:ext cx="33201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oMath>
                    </m:oMathPara>
                  </a14:m>
                  <a:endParaRPr lang="el-GR" dirty="0"/>
                </a:p>
              </p:txBody>
            </p:sp>
          </mc:Choice>
          <mc:Fallback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8329" y="6453002"/>
                  <a:ext cx="332014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16667" r="-3704" b="-23913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Straight Arrow Connector 60"/>
            <p:cNvCxnSpPr/>
            <p:nvPr/>
          </p:nvCxnSpPr>
          <p:spPr>
            <a:xfrm>
              <a:off x="4747163" y="6394428"/>
              <a:ext cx="0" cy="39414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>
              <a:endCxn id="18" idx="1"/>
            </p:cNvCxnSpPr>
            <p:nvPr/>
          </p:nvCxnSpPr>
          <p:spPr>
            <a:xfrm rot="10800000">
              <a:off x="611561" y="5903441"/>
              <a:ext cx="4135605" cy="621902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924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Γραμμικοί Ισοσταθμιστές</a:t>
            </a:r>
            <a:endParaRPr lang="el-GR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08587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Το εγκάρσιο φίλτρο έχει τα εξής </a:t>
            </a:r>
            <a:r>
              <a:rPr lang="el-GR" sz="1800" dirty="0" smtClean="0"/>
              <a:t>χαρακτηριστικά:</a:t>
            </a:r>
            <a:endParaRPr lang="en-US" sz="1800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Είσοδος </a:t>
            </a:r>
            <a:r>
              <a:rPr lang="el-GR" sz="1800" dirty="0"/>
              <a:t>στο φίλτρο είναι οι συντελεστές του ισοδύναμου FIR φίλτρου </a:t>
            </a:r>
            <a:r>
              <a:rPr lang="el-GR" sz="1800" dirty="0" smtClean="0"/>
              <a:t>το</a:t>
            </a:r>
            <a:r>
              <a:rPr lang="el-GR" sz="1800" dirty="0"/>
              <a:t>υ</a:t>
            </a:r>
            <a:r>
              <a:rPr lang="el-GR" sz="1800" dirty="0" smtClean="0"/>
              <a:t> </a:t>
            </a:r>
            <a:r>
              <a:rPr lang="el-GR" sz="1800" dirty="0"/>
              <a:t>καναλιού, οι οποίοι γενικά υπολογίζονται ως εξής: Ο πομπός εκπέμπει μία πιλοτική ακολουθία παλμών με πολύ μικρή διάρκεια, η οποία λαμβάνεται στο δέκτη με σκοπό τη μέτρηση της απόκρισης του συστήματος</a:t>
            </a:r>
            <a:r>
              <a:rPr lang="el-GR" sz="1800" dirty="0" smtClean="0"/>
              <a:t>.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Ένα απλοποιημένο παράδειγμα της διαδικασίας αυτής είναι η εκπομπή ενός πιλοτικού παλμού ανυψωμένου συνημίτονου, ο οποίος λαμβάνεται με παραμόρφωση. Οι συντελεστές του καναλιού είναι οι τιμές που λαμβάνει ο παλμός στις αντίστοιχες χρονικές στιγμές δειγματοληψίας: </a:t>
            </a:r>
            <a:r>
              <a:rPr lang="en-US" sz="1800" dirty="0" smtClean="0"/>
              <a:t>x</a:t>
            </a:r>
            <a:r>
              <a:rPr lang="el-GR" sz="1800" dirty="0"/>
              <a:t>(-2) = 0</a:t>
            </a:r>
            <a:r>
              <a:rPr lang="en-US" sz="1800" dirty="0"/>
              <a:t>.</a:t>
            </a:r>
            <a:r>
              <a:rPr lang="el-GR" sz="1800" dirty="0"/>
              <a:t>08</a:t>
            </a:r>
            <a:r>
              <a:rPr lang="en-US" sz="1800" dirty="0"/>
              <a:t>,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n-US" sz="1800" dirty="0" smtClean="0"/>
              <a:t>x</a:t>
            </a:r>
            <a:r>
              <a:rPr lang="el-GR" sz="1800" dirty="0"/>
              <a:t>(</a:t>
            </a:r>
            <a:r>
              <a:rPr lang="en-US" sz="1800" dirty="0"/>
              <a:t>-</a:t>
            </a:r>
            <a:r>
              <a:rPr lang="el-GR" sz="1800" dirty="0"/>
              <a:t>1) = -0.18, </a:t>
            </a:r>
            <a:r>
              <a:rPr lang="en-US" sz="1800" dirty="0"/>
              <a:t>x(</a:t>
            </a:r>
            <a:r>
              <a:rPr lang="el-GR" sz="1800" dirty="0"/>
              <a:t>0) = 0.9</a:t>
            </a:r>
            <a:r>
              <a:rPr lang="en-US" sz="1800" dirty="0"/>
              <a:t>,</a:t>
            </a:r>
            <a:r>
              <a:rPr lang="el-GR" sz="1800" dirty="0"/>
              <a:t> </a:t>
            </a:r>
            <a:r>
              <a:rPr lang="en-US" sz="1800" dirty="0"/>
              <a:t>x</a:t>
            </a:r>
            <a:r>
              <a:rPr lang="el-GR" sz="1800" dirty="0"/>
              <a:t>(1) = 0.3</a:t>
            </a:r>
            <a:r>
              <a:rPr lang="en-US" sz="1800" dirty="0"/>
              <a:t>,</a:t>
            </a:r>
            <a:r>
              <a:rPr lang="el-GR" sz="1800" dirty="0"/>
              <a:t> </a:t>
            </a:r>
            <a:r>
              <a:rPr lang="en-US" sz="1800" dirty="0"/>
              <a:t>x</a:t>
            </a:r>
            <a:r>
              <a:rPr lang="el-GR" sz="1800" dirty="0"/>
              <a:t>(2) = -0.0</a:t>
            </a:r>
            <a:r>
              <a:rPr lang="en-US" sz="1800" dirty="0"/>
              <a:t>9</a:t>
            </a:r>
            <a:r>
              <a:rPr lang="el-GR" sz="1800" dirty="0"/>
              <a:t>, κ.λπ</a:t>
            </a:r>
            <a:r>
              <a:rPr lang="el-GR" sz="18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Επειδή σε πραγματικά κανάλια η επίδραση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της </a:t>
            </a:r>
            <a:r>
              <a:rPr lang="en-US" sz="1800" dirty="0" smtClean="0"/>
              <a:t>I</a:t>
            </a:r>
            <a:r>
              <a:rPr lang="el-GR" sz="1800" dirty="0"/>
              <a:t>SI </a:t>
            </a:r>
            <a:r>
              <a:rPr lang="el-GR" sz="1800" dirty="0" smtClean="0"/>
              <a:t>αφορά </a:t>
            </a:r>
            <a:r>
              <a:rPr lang="el-GR" sz="1800" dirty="0"/>
              <a:t>πεπερασμένο αριθμό L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συμβόλων</a:t>
            </a:r>
            <a:r>
              <a:rPr lang="el-GR" sz="1800" dirty="0"/>
              <a:t>, </a:t>
            </a:r>
            <a:r>
              <a:rPr lang="el-GR" sz="1800" dirty="0" smtClean="0"/>
              <a:t>το φίλτρο αποτελείται </a:t>
            </a:r>
            <a:r>
              <a:rPr lang="el-GR" sz="1800" dirty="0"/>
              <a:t>στη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γενική </a:t>
            </a:r>
            <a:r>
              <a:rPr lang="el-GR" sz="1800" dirty="0"/>
              <a:t>του περίπτωση </a:t>
            </a:r>
            <a:r>
              <a:rPr lang="el-GR" sz="1800" dirty="0" smtClean="0"/>
              <a:t>από </a:t>
            </a:r>
            <a:r>
              <a:rPr lang="el-GR" sz="1800" dirty="0"/>
              <a:t>2L </a:t>
            </a:r>
            <a:r>
              <a:rPr lang="el-GR" sz="1800" dirty="0" err="1" smtClean="0"/>
              <a:t>καθυστερητές</a:t>
            </a: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και </a:t>
            </a:r>
            <a:r>
              <a:rPr lang="el-GR" sz="1800" dirty="0"/>
              <a:t>2L + 1 </a:t>
            </a:r>
            <a:r>
              <a:rPr lang="el-GR" sz="1800" dirty="0" err="1"/>
              <a:t>taps</a:t>
            </a:r>
            <a:r>
              <a:rPr lang="el-GR" sz="1800" dirty="0"/>
              <a:t>, ενώ η </a:t>
            </a:r>
            <a:r>
              <a:rPr lang="el-GR" sz="1800" dirty="0" smtClean="0"/>
              <a:t>επιλογή </a:t>
            </a:r>
            <a:r>
              <a:rPr lang="el-GR" sz="1800" dirty="0"/>
              <a:t>των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smtClean="0"/>
              <a:t>συντελεστών </a:t>
            </a:r>
            <a:r>
              <a:rPr lang="en-US" sz="1800" b="1" i="1" dirty="0" err="1" smtClean="0"/>
              <a:t>c</a:t>
            </a:r>
            <a:r>
              <a:rPr lang="en-US" sz="1800" b="1" i="1" baseline="-25000" dirty="0" err="1" smtClean="0"/>
              <a:t>n</a:t>
            </a:r>
            <a:r>
              <a:rPr lang="en-US" sz="1800" dirty="0" smtClean="0"/>
              <a:t> </a:t>
            </a:r>
            <a:r>
              <a:rPr lang="el-GR" sz="1800" dirty="0"/>
              <a:t>πραγματοποιείται </a:t>
            </a:r>
            <a:r>
              <a:rPr lang="el-GR" sz="1800" dirty="0" smtClean="0"/>
              <a:t>από </a:t>
            </a:r>
            <a:br>
              <a:rPr lang="el-GR" sz="1800" dirty="0" smtClean="0"/>
            </a:br>
            <a:r>
              <a:rPr lang="el-GR" sz="1800" dirty="0" smtClean="0"/>
              <a:t>αλγόριθμο που </a:t>
            </a:r>
            <a:r>
              <a:rPr lang="el-GR" sz="1800" dirty="0"/>
              <a:t>χαρακτηρίζει τον </a:t>
            </a:r>
            <a:r>
              <a:rPr lang="el-GR" sz="1800" dirty="0" smtClean="0"/>
              <a:t/>
            </a:r>
            <a:br>
              <a:rPr lang="el-GR" sz="1800" dirty="0" smtClean="0"/>
            </a:br>
            <a:r>
              <a:rPr lang="el-GR" sz="1800" dirty="0" err="1" smtClean="0"/>
              <a:t>ισοσταθμιστή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19</a:t>
            </a:fld>
            <a:endParaRPr lang="el-GR"/>
          </a:p>
        </p:txBody>
      </p:sp>
      <p:pic>
        <p:nvPicPr>
          <p:cNvPr id="39" name="Picture 38" descr="C:\Users\mparask\AppData\Local\Temp\FineReader12.00\media\image46.jpe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46066"/>
            <a:ext cx="4137134" cy="2279278"/>
          </a:xfrm>
          <a:prstGeom prst="rect">
            <a:avLst/>
          </a:prstGeom>
          <a:noFill/>
        </p:spPr>
      </p:pic>
      <p:sp>
        <p:nvSpPr>
          <p:cNvPr id="40" name="Content Placeholder 8"/>
          <p:cNvSpPr txBox="1">
            <a:spLocks/>
          </p:cNvSpPr>
          <p:nvPr/>
        </p:nvSpPr>
        <p:spPr>
          <a:xfrm>
            <a:off x="457200" y="2495004"/>
            <a:ext cx="5999956" cy="1656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l-GR" sz="1900" dirty="0" smtClean="0"/>
          </a:p>
        </p:txBody>
      </p:sp>
      <p:sp>
        <p:nvSpPr>
          <p:cNvPr id="41" name="Content Placeholder 8"/>
          <p:cNvSpPr txBox="1">
            <a:spLocks/>
          </p:cNvSpPr>
          <p:nvPr/>
        </p:nvSpPr>
        <p:spPr>
          <a:xfrm>
            <a:off x="291651" y="4847555"/>
            <a:ext cx="8362446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296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228600" lvl="0" indent="-2286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prstClr val="black"/>
                </a:solidFill>
              </a:rPr>
              <a:t>Διασυμβολική παρεμβολή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228600" lvl="0" indent="-2286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prstClr val="black"/>
                </a:solidFill>
              </a:rPr>
              <a:t>Αντιμετώπιση </a:t>
            </a:r>
            <a:r>
              <a:rPr lang="el-GR" sz="2400" dirty="0">
                <a:solidFill>
                  <a:prstClr val="black"/>
                </a:solidFill>
              </a:rPr>
              <a:t>διασυμβολικής παρεμβολής με φίλτρα </a:t>
            </a:r>
            <a:r>
              <a:rPr lang="el-GR" sz="2400" dirty="0" smtClean="0">
                <a:solidFill>
                  <a:prstClr val="black"/>
                </a:solidFill>
              </a:rPr>
              <a:t>Nyquist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228600" lvl="0" indent="-2286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prstClr val="black"/>
                </a:solidFill>
              </a:rPr>
              <a:t>Φίλτρα </a:t>
            </a:r>
            <a:r>
              <a:rPr lang="el-GR" sz="2400" dirty="0">
                <a:solidFill>
                  <a:prstClr val="black"/>
                </a:solidFill>
              </a:rPr>
              <a:t>υψωμένου </a:t>
            </a:r>
            <a:r>
              <a:rPr lang="el-GR" sz="2400" dirty="0" err="1" smtClean="0">
                <a:solidFill>
                  <a:prstClr val="black"/>
                </a:solidFill>
              </a:rPr>
              <a:t>συνημιτόνου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228600" lvl="0" indent="-2286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prstClr val="black"/>
                </a:solidFill>
              </a:rPr>
              <a:t>Διαγράμματα οφθαλμού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228600" lvl="0" indent="-2286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prstClr val="black"/>
                </a:solidFill>
              </a:rPr>
              <a:t>Προσαρμοσμένα φίλτρα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228600" lvl="0" indent="-2286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prstClr val="black"/>
                </a:solidFill>
              </a:rPr>
              <a:t>Ισοσταθμιστές </a:t>
            </a:r>
            <a:r>
              <a:rPr lang="el-GR" sz="2400" dirty="0">
                <a:solidFill>
                  <a:prstClr val="black"/>
                </a:solidFill>
              </a:rPr>
              <a:t>(γραμμικοί, </a:t>
            </a:r>
            <a:r>
              <a:rPr lang="el-GR" sz="2400" dirty="0" smtClean="0">
                <a:solidFill>
                  <a:prstClr val="black"/>
                </a:solidFill>
              </a:rPr>
              <a:t>μη-γραμμικοί)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228600" lvl="0" indent="-2286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prstClr val="black"/>
                </a:solidFill>
              </a:rPr>
              <a:t>Ανίχνευση </a:t>
            </a:r>
            <a:r>
              <a:rPr lang="el-GR" sz="2400" dirty="0">
                <a:solidFill>
                  <a:prstClr val="black"/>
                </a:solidFill>
              </a:rPr>
              <a:t>ακολουθίας μέγιστης </a:t>
            </a:r>
            <a:r>
              <a:rPr lang="el-GR" sz="2400" dirty="0" err="1" smtClean="0">
                <a:solidFill>
                  <a:prstClr val="black"/>
                </a:solidFill>
              </a:rPr>
              <a:t>πιθανοφάνειας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228600" lvl="0" indent="-2286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400" dirty="0" smtClean="0">
                <a:solidFill>
                  <a:prstClr val="black"/>
                </a:solidFill>
              </a:rPr>
              <a:t>Αλγόριθμος </a:t>
            </a:r>
            <a:r>
              <a:rPr lang="el-GR" sz="2400" dirty="0" err="1" smtClean="0">
                <a:solidFill>
                  <a:prstClr val="black"/>
                </a:solidFill>
              </a:rPr>
              <a:t>Viterbi</a:t>
            </a:r>
            <a:endParaRPr lang="el-GR" sz="2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7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Γραμμικοί </a:t>
            </a:r>
            <a:r>
              <a:rPr lang="el-GR" sz="2800" dirty="0"/>
              <a:t>Ισοσταθμιστές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003232" cy="5184576"/>
          </a:xfrm>
        </p:spPr>
        <p:txBody>
          <a:bodyPr>
            <a:normAutofit/>
          </a:bodyPr>
          <a:lstStyle/>
          <a:p>
            <a:r>
              <a:rPr lang="el-GR" sz="2000" dirty="0" smtClean="0"/>
              <a:t>Η καθυστέρηση είναι ίση με τ. 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667151838"/>
              </p:ext>
            </p:extLst>
          </p:nvPr>
        </p:nvGraphicFramePr>
        <p:xfrm>
          <a:off x="2051720" y="1196752"/>
          <a:ext cx="3600400" cy="2866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2331898388"/>
                  </p:ext>
                </p:extLst>
              </p:nvPr>
            </p:nvGraphicFramePr>
            <p:xfrm>
              <a:off x="251520" y="3068960"/>
              <a:ext cx="8712968" cy="372452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Choice>
        <mc:Fallback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2331898388"/>
                  </p:ext>
                </p:extLst>
              </p:nvPr>
            </p:nvGraphicFramePr>
            <p:xfrm>
              <a:off x="251520" y="3068960"/>
              <a:ext cx="8712968" cy="372452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3830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DA25E0D-F232-4D36-9BC3-8A1EB0A7D9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9DA25E0D-F232-4D36-9BC3-8A1EB0A7D9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1079A72-FEBB-4BB0-B37C-2C2222159E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01079A72-FEBB-4BB0-B37C-2C2222159E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46A86DF-3B6B-46FA-9304-1E70CD670A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746A86DF-3B6B-46FA-9304-1E70CD670A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107034B-25DA-4EE3-9B0E-962E228FCA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107034B-25DA-4EE3-9B0E-962E228FCA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A1ED67-2074-4C21-9D85-28F38EFAE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88A1ED67-2074-4C21-9D85-28F38EFAE1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22BD5D-77EA-44FE-8DF0-D92EE0E70B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A922BD5D-77EA-44FE-8DF0-D92EE0E70B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DD7C2EB-E487-429A-9C4C-79BB3E7C8C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7DD7C2EB-E487-429A-9C4C-79BB3E7C8C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9F5F8CF-A3B7-4F0D-91A3-92EFE29DD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29F5F8CF-A3B7-4F0D-91A3-92EFE29DD9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43F8028-F673-40D3-9C43-548E46EEA7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dgm id="{D43F8028-F673-40D3-9C43-548E46EEA7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CC16081-1D13-4B20-8DD5-B9D11BFC9D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ACC16081-1D13-4B20-8DD5-B9D11BFC9D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Graphic spid="8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Ισοσταθμιστής επιβολής </a:t>
            </a:r>
            <a:r>
              <a:rPr lang="el-GR" sz="2400" dirty="0" smtClean="0"/>
              <a:t>μηδενισμών (</a:t>
            </a:r>
            <a:r>
              <a:rPr lang="en-US" sz="2400" dirty="0" smtClean="0"/>
              <a:t>Zero-forcing</a:t>
            </a:r>
            <a:r>
              <a:rPr lang="el-GR" sz="2400" dirty="0" smtClean="0"/>
              <a:t>, </a:t>
            </a:r>
            <a:r>
              <a:rPr lang="en-US" sz="2400" dirty="0" smtClean="0"/>
              <a:t>ZF</a:t>
            </a:r>
            <a:r>
              <a:rPr lang="en-US" sz="2400" dirty="0" smtClean="0"/>
              <a:t>)</a:t>
            </a:r>
            <a:endParaRPr lang="el-GR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303614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Ο </a:t>
                </a:r>
                <a:r>
                  <a:rPr lang="el-GR" sz="1800" dirty="0" err="1"/>
                  <a:t>ισοσταθμιστής</a:t>
                </a:r>
                <a:r>
                  <a:rPr lang="el-GR" sz="1800" dirty="0"/>
                  <a:t> </a:t>
                </a:r>
                <a:r>
                  <a:rPr lang="el-GR" sz="1800" i="1" dirty="0"/>
                  <a:t>επιβολής μηδενισμών </a:t>
                </a:r>
                <a:r>
                  <a:rPr lang="en-US" sz="1800" i="1" dirty="0"/>
                  <a:t>zero</a:t>
                </a:r>
                <a:r>
                  <a:rPr lang="el-GR" sz="1800" i="1" dirty="0"/>
                  <a:t>-</a:t>
                </a:r>
                <a:r>
                  <a:rPr lang="en-US" sz="1800" i="1" dirty="0"/>
                  <a:t>forcing</a:t>
                </a:r>
                <a:r>
                  <a:rPr lang="el-GR" sz="1800" dirty="0"/>
                  <a:t> (</a:t>
                </a:r>
                <a:r>
                  <a:rPr lang="en-US" sz="1800" dirty="0"/>
                  <a:t>ZF</a:t>
                </a:r>
                <a:r>
                  <a:rPr lang="el-GR" sz="1800" dirty="0"/>
                  <a:t>) προκύπτει αν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επι­βληθεί </a:t>
                </a:r>
                <a:r>
                  <a:rPr lang="el-GR" sz="1800" dirty="0"/>
                  <a:t>η συνθήκη του </a:t>
                </a:r>
                <a:r>
                  <a:rPr lang="en-US" sz="1800" dirty="0"/>
                  <a:t>Nyquist </a:t>
                </a:r>
                <a:r>
                  <a:rPr lang="el-GR" sz="1800" dirty="0"/>
                  <a:t>στην έξοδο του αντίστροφου </a:t>
                </a:r>
                <a:r>
                  <a:rPr lang="el-GR" sz="1800" dirty="0" smtClean="0"/>
                  <a:t>φίλτρου: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/>
                          </m:ctrlPr>
                        </m:sSubPr>
                        <m:e>
                          <m:r>
                            <a:rPr lang="en-US" sz="1800" b="0" i="1" smtClean="0"/>
                            <m:t>𝑦</m:t>
                          </m:r>
                        </m:e>
                        <m:sub>
                          <m:r>
                            <a:rPr lang="en-US" sz="1800" b="0" i="1" smtClean="0"/>
                            <m:t>𝑚</m:t>
                          </m:r>
                        </m:sub>
                      </m:sSub>
                      <m:r>
                        <a:rPr lang="en-US" sz="1800" b="0" i="1" smtClean="0"/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/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i="1"/>
                              </m:ctrlPr>
                            </m:eqArrPr>
                            <m:e>
                              <m:r>
                                <a:rPr lang="en-US" sz="1800" b="0" i="1" smtClean="0"/>
                                <m:t>1, </m:t>
                              </m:r>
                              <m:r>
                                <a:rPr lang="el-GR" sz="1800" b="0" i="1" smtClean="0"/>
                                <m:t> </m:t>
                              </m:r>
                              <m:r>
                                <a:rPr lang="en-US" sz="1800" b="0" i="1" smtClean="0"/>
                                <m:t>𝑚</m:t>
                              </m:r>
                              <m:r>
                                <a:rPr lang="en-US" sz="1800" b="0" i="1" smtClean="0"/>
                                <m:t>=0</m:t>
                              </m:r>
                            </m:e>
                            <m:e>
                              <m:r>
                                <a:rPr lang="en-US" sz="1800" b="0" i="1" smtClean="0"/>
                                <m:t>0, </m:t>
                              </m:r>
                              <m:r>
                                <a:rPr lang="el-GR" sz="1800" b="0" i="1" smtClean="0"/>
                                <m:t> </m:t>
                              </m:r>
                              <m:r>
                                <a:rPr lang="el-GR" sz="1800" b="0" i="1" smtClean="0"/>
                                <m:t>𝛼𝜆𝜆𝜊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/>
                                <m:t>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/>
                  <a:t>Για τον </a:t>
                </a:r>
                <a:r>
                  <a:rPr lang="el-GR" sz="1800" dirty="0" err="1"/>
                  <a:t>ισοσταθμιστή</a:t>
                </a:r>
                <a:r>
                  <a:rPr lang="el-GR" sz="1800" dirty="0"/>
                  <a:t> </a:t>
                </a:r>
                <a:r>
                  <a:rPr lang="en-US" sz="1800" dirty="0"/>
                  <a:t>ZF </a:t>
                </a:r>
                <a:r>
                  <a:rPr lang="el-GR" sz="1800" dirty="0"/>
                  <a:t>ισχύουν τα εξής:</a:t>
                </a:r>
              </a:p>
              <a:p>
                <a:pPr lvl="1" algn="l">
                  <a:spcBef>
                    <a:spcPts val="600"/>
                  </a:spcBef>
                </a:pPr>
                <a:r>
                  <a:rPr lang="el-GR" sz="1800" dirty="0"/>
                  <a:t>Χρησιμοποιείται αποκλειστικά για την καταπολέμηση της </a:t>
                </a:r>
                <a:r>
                  <a:rPr lang="el-GR" sz="1800" dirty="0" err="1"/>
                  <a:t>διασυμβολικής</a:t>
                </a:r>
                <a:r>
                  <a:rPr lang="el-GR" sz="1800" dirty="0"/>
                  <a:t> πα­ρεμβολής και της παραμόρφωσης που προκαλεί αυτή στον εκπεμπόμενο παλ­μό. </a:t>
                </a:r>
                <a:r>
                  <a:rPr lang="el-GR" sz="1800" dirty="0" smtClean="0"/>
                  <a:t>Επιτυγχάνει την αποκατάσταση </a:t>
                </a:r>
                <a:r>
                  <a:rPr lang="el-GR" sz="1800" dirty="0"/>
                  <a:t>της μορφής του παλμού, με την επιβολή μηδενισμών στα σημεία δειγματοληψίας τα οποία εξαιτίας της παραμόρφωσης του παλμού λαμβάνονται μη-μηδενικά.</a:t>
                </a:r>
              </a:p>
              <a:p>
                <a:pPr lvl="1" algn="l">
                  <a:spcBef>
                    <a:spcPts val="600"/>
                  </a:spcBef>
                </a:pPr>
                <a:r>
                  <a:rPr lang="el-GR" sz="1800" dirty="0"/>
                  <a:t>Στην πράξη δεν καταργεί εντελώς την </a:t>
                </a:r>
                <a:r>
                  <a:rPr lang="en-US" sz="1800" dirty="0"/>
                  <a:t>ISI</a:t>
                </a:r>
                <a:r>
                  <a:rPr lang="el-GR" sz="1800" dirty="0"/>
                  <a:t>. Αν όμως </a:t>
                </a:r>
                <a:r>
                  <a:rPr lang="en-US" sz="1800" i="1" dirty="0"/>
                  <a:t>L</a:t>
                </a:r>
                <a:r>
                  <a:rPr lang="en-US" sz="1800" dirty="0"/>
                  <a:t> </a:t>
                </a:r>
                <a:r>
                  <a:rPr lang="el-GR" sz="1800" dirty="0"/>
                  <a:t>⟶∞ τότε θεωρητικά η </a:t>
                </a:r>
                <a:r>
                  <a:rPr lang="en-US" sz="1800" dirty="0"/>
                  <a:t>IS</a:t>
                </a:r>
                <a:r>
                  <a:rPr lang="el-GR" sz="1800" dirty="0"/>
                  <a:t>Ι εξαλείφεται πλήρως.</a:t>
                </a:r>
              </a:p>
              <a:p>
                <a:pPr lvl="1" algn="l">
                  <a:spcBef>
                    <a:spcPts val="600"/>
                  </a:spcBef>
                </a:pPr>
                <a:r>
                  <a:rPr lang="el-GR" sz="1800" dirty="0"/>
                  <a:t>Δε λαμβάνει υπόψη τον προσθετικό θόρυβο. Αυτό έχει σαν συνέπεια να παρουσιάζει κακές επιδόσεις όσον αφορά την πιθανότητα σφάλματος σε πε­ριβάλλον ισχυρού θορύβου.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303614"/>
              </a:xfrm>
              <a:blipFill>
                <a:blip r:embed="rId2"/>
                <a:stretch>
                  <a:fillRect l="-444" t="-805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57200" y="2996952"/>
            <a:ext cx="8229600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4926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916832"/>
            <a:ext cx="7335108" cy="3321174"/>
          </a:xfrm>
          <a:prstGeom prst="rect">
            <a:avLst/>
          </a:prstGeom>
        </p:spPr>
      </p:pic>
      <p:sp>
        <p:nvSpPr>
          <p:cNvPr id="7" name="Title 4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400" dirty="0" err="1" smtClean="0"/>
              <a:t>Ισοσταθμιστής</a:t>
            </a:r>
            <a:r>
              <a:rPr lang="el-GR" sz="2400" dirty="0" smtClean="0"/>
              <a:t> επιβολής μηδενισμών (</a:t>
            </a:r>
            <a:r>
              <a:rPr lang="en-US" sz="2400" dirty="0" smtClean="0"/>
              <a:t>Zero-forcing</a:t>
            </a:r>
            <a:r>
              <a:rPr lang="el-GR" sz="2400" dirty="0" smtClean="0"/>
              <a:t>, </a:t>
            </a:r>
            <a:r>
              <a:rPr lang="en-US" sz="2400" dirty="0" smtClean="0"/>
              <a:t>ZF)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68005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Ισοσταθμιστής Ελάχιστου Μέσου Τετραγωνικού </a:t>
            </a:r>
            <a:r>
              <a:rPr lang="el-GR" sz="2400" dirty="0" smtClean="0"/>
              <a:t>Σφάλματος</a:t>
            </a:r>
            <a:endParaRPr lang="el-GR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4968552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Ο </a:t>
                </a:r>
                <a:r>
                  <a:rPr lang="el-GR" sz="2000" dirty="0" err="1"/>
                  <a:t>ισοσταθμιστής</a:t>
                </a:r>
                <a:r>
                  <a:rPr lang="el-GR" sz="2000" dirty="0"/>
                  <a:t> Ισοσταθμιστής Ελάχιστου Μέσου Τετραγωνικού Σφάλματος </a:t>
                </a:r>
                <a:r>
                  <a:rPr lang="el-GR" sz="2000" dirty="0"/>
                  <a:t>(</a:t>
                </a:r>
                <a:r>
                  <a:rPr lang="el-GR" sz="2000" dirty="0" err="1"/>
                  <a:t>Minimum</a:t>
                </a:r>
                <a:r>
                  <a:rPr lang="el-GR" sz="2000" dirty="0"/>
                  <a:t> </a:t>
                </a:r>
                <a:r>
                  <a:rPr lang="el-GR" sz="2000" dirty="0" err="1"/>
                  <a:t>Mean</a:t>
                </a:r>
                <a:r>
                  <a:rPr lang="el-GR" sz="2000" dirty="0"/>
                  <a:t> </a:t>
                </a:r>
                <a:r>
                  <a:rPr lang="el-GR" sz="2000" dirty="0" err="1"/>
                  <a:t>Square</a:t>
                </a:r>
                <a:r>
                  <a:rPr lang="el-GR" sz="2000" dirty="0"/>
                  <a:t> </a:t>
                </a:r>
                <a:r>
                  <a:rPr lang="el-GR" sz="2000" dirty="0" err="1"/>
                  <a:t>Error</a:t>
                </a:r>
                <a:r>
                  <a:rPr lang="el-GR" sz="2000" dirty="0"/>
                  <a:t>-MMSE) αποτελεί </a:t>
                </a:r>
                <a:r>
                  <a:rPr lang="el-GR" sz="2000" dirty="0"/>
                  <a:t>μία περισσότερο αποδοτική έκδοση </a:t>
                </a:r>
                <a:r>
                  <a:rPr lang="el-GR" sz="2000" dirty="0" smtClean="0"/>
                  <a:t>γραμμικού ισοσταθμιστή</a:t>
                </a:r>
                <a:r>
                  <a:rPr lang="en-US" sz="2000" dirty="0" smtClean="0"/>
                  <a:t>,</a:t>
                </a:r>
                <a:r>
                  <a:rPr lang="el-GR" sz="2000" dirty="0" smtClean="0"/>
                  <a:t> </a:t>
                </a:r>
                <a:r>
                  <a:rPr lang="el-GR" sz="2000" dirty="0"/>
                  <a:t>αφού λαμβάνει υπόψη και την παρουσία του θορύβου</a:t>
                </a:r>
                <a:r>
                  <a:rPr lang="el-GR" sz="2000" dirty="0" smtClean="0"/>
                  <a:t>.</a:t>
                </a:r>
                <a:endParaRPr lang="en-US" sz="20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Οι </a:t>
                </a:r>
                <a:r>
                  <a:rPr lang="el-GR" sz="2000" dirty="0"/>
                  <a:t>συντελεστές </a:t>
                </a:r>
                <a:r>
                  <a:rPr lang="en-US" sz="2000" b="1" i="1" dirty="0" err="1" smtClean="0"/>
                  <a:t>c</a:t>
                </a:r>
                <a:r>
                  <a:rPr lang="en-US" sz="2000" b="1" i="1" baseline="-25000" dirty="0" err="1" smtClean="0"/>
                  <a:t>n</a:t>
                </a:r>
                <a:r>
                  <a:rPr lang="el-GR" sz="2000" dirty="0" smtClean="0"/>
                  <a:t> </a:t>
                </a:r>
                <a:r>
                  <a:rPr lang="el-GR" sz="2000" dirty="0"/>
                  <a:t>του MMSE επιλέγονται έτσι ώστε να </a:t>
                </a:r>
                <a:r>
                  <a:rPr lang="el-GR" sz="2000" dirty="0" err="1" smtClean="0"/>
                  <a:t>ελαχιστο</a:t>
                </a:r>
                <a:r>
                  <a:rPr lang="el-GR" sz="2000" dirty="0" smtClean="0"/>
                  <a:t>-ποιείται </a:t>
                </a:r>
                <a:r>
                  <a:rPr lang="el-GR" sz="2000" dirty="0"/>
                  <a:t>το μέσο τετραγωνικό σφάλμα όλων των όρων </a:t>
                </a:r>
                <a:r>
                  <a:rPr lang="en-US" sz="2000" dirty="0" smtClean="0"/>
                  <a:t>I</a:t>
                </a:r>
                <a:r>
                  <a:rPr lang="el-GR" sz="2000" dirty="0" smtClean="0"/>
                  <a:t>SI </a:t>
                </a:r>
                <a:r>
                  <a:rPr lang="el-GR" sz="2000" dirty="0"/>
                  <a:t>συν το θόρυβο στην έξοδο του ισοσταθμιστή</a:t>
                </a:r>
                <a:r>
                  <a:rPr lang="el-GR" sz="2000" dirty="0" smtClean="0"/>
                  <a:t>.</a:t>
                </a:r>
                <a:endParaRPr lang="en-US" sz="20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Αν </a:t>
                </a:r>
                <a:r>
                  <a:rPr lang="el-GR" sz="2000" dirty="0"/>
                  <a:t>η έξοδος του εγκάρσιου φίλτρου είναι διαβρωμένη από το θόρυβο και δειγματοληπτείται τη χρονική στιγμή </a:t>
                </a:r>
                <a:r>
                  <a:rPr lang="el-GR" sz="2000" dirty="0" smtClean="0"/>
                  <a:t>t=</a:t>
                </a:r>
                <a:r>
                  <a:rPr lang="en-US" sz="2000" dirty="0" smtClean="0"/>
                  <a:t>m</a:t>
                </a:r>
                <a:r>
                  <a:rPr lang="el-GR" sz="2000" dirty="0" smtClean="0"/>
                  <a:t>Τ </a:t>
                </a:r>
                <a:r>
                  <a:rPr lang="el-GR" sz="2000" dirty="0"/>
                  <a:t>θα </a:t>
                </a:r>
                <a:r>
                  <a:rPr lang="el-GR" sz="2000" dirty="0" smtClean="0"/>
                  <a:t>ισχύει</a:t>
                </a:r>
                <a:r>
                  <a:rPr lang="en-US" sz="2000" dirty="0" smtClean="0"/>
                  <a:t> </a:t>
                </a:r>
                <a:endParaRPr lang="el-GR" sz="20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/>
                          </m:ctrlPr>
                        </m:sSubPr>
                        <m:e>
                          <m:r>
                            <a:rPr lang="en-US" sz="2000" b="0" i="1" smtClean="0"/>
                            <m:t>𝑞</m:t>
                          </m:r>
                        </m:e>
                        <m:sub>
                          <m:r>
                            <a:rPr lang="en-US" sz="2000" i="1"/>
                            <m:t>𝑚</m:t>
                          </m:r>
                        </m:sub>
                      </m:sSub>
                      <m:r>
                        <a:rPr lang="en-US" sz="2000" i="1"/>
                        <m:t>=</m:t>
                      </m:r>
                      <m:nary>
                        <m:naryPr>
                          <m:chr m:val="∑"/>
                          <m:ctrlPr>
                            <a:rPr lang="en-US" sz="2000" i="1"/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/>
                            <m:t>𝑛</m:t>
                          </m:r>
                          <m:r>
                            <a:rPr lang="en-US" sz="2000" i="1"/>
                            <m:t>=−</m:t>
                          </m:r>
                          <m:r>
                            <a:rPr lang="en-US" sz="2000" i="1"/>
                            <m:t>𝐿</m:t>
                          </m:r>
                        </m:sub>
                        <m:sup>
                          <m:r>
                            <a:rPr lang="en-US" sz="2000" i="1"/>
                            <m:t>𝐿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/>
                              </m:ctrlPr>
                            </m:sSubPr>
                            <m:e>
                              <m:r>
                                <a:rPr lang="en-US" sz="2000" i="1"/>
                                <m:t>𝑐</m:t>
                              </m:r>
                            </m:e>
                            <m:sub>
                              <m:r>
                                <a:rPr lang="en-US" sz="2000" i="1"/>
                                <m:t>𝑛</m:t>
                              </m:r>
                            </m:sub>
                          </m:sSub>
                          <m:r>
                            <a:rPr lang="en-US" sz="2000" b="0" i="1" smtClean="0"/>
                            <m:t>𝑧</m:t>
                          </m:r>
                          <m:r>
                            <a:rPr lang="en-US" sz="2000" i="1"/>
                            <m:t>(</m:t>
                          </m:r>
                          <m:r>
                            <a:rPr lang="en-US" sz="2000" i="1"/>
                            <m:t>𝑚𝑇</m:t>
                          </m:r>
                          <m:r>
                            <a:rPr lang="en-US" sz="2000" i="1"/>
                            <m:t>−</m:t>
                          </m:r>
                          <m:r>
                            <a:rPr lang="en-US" sz="2000" b="0" i="1" smtClean="0"/>
                            <m:t>𝑛</m:t>
                          </m:r>
                          <m:r>
                            <a:rPr lang="el-GR" sz="2000" b="0" i="1" smtClean="0"/>
                            <m:t>𝜏</m:t>
                          </m:r>
                          <m:r>
                            <a:rPr lang="en-US" sz="2000" i="1"/>
                            <m:t>)</m:t>
                          </m:r>
                        </m:e>
                      </m:nary>
                    </m:oMath>
                  </m:oMathPara>
                </a14:m>
                <a:endParaRPr lang="el-GR" sz="20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4968552"/>
              </a:xfrm>
              <a:blipFill>
                <a:blip r:embed="rId2"/>
                <a:stretch>
                  <a:fillRect l="-667" t="-6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146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Μη-γραμμικοί ισοσταθμιστές</a:t>
            </a:r>
            <a:br>
              <a:rPr lang="el-GR" sz="2400" dirty="0" smtClean="0"/>
            </a:br>
            <a:r>
              <a:rPr lang="el-GR" sz="2400" dirty="0" smtClean="0"/>
              <a:t>Ισοσταθμιστής ανάδρασης απόφασης</a:t>
            </a:r>
            <a:endParaRPr lang="el-GR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/>
                          </m:ctrlPr>
                        </m:sSubPr>
                        <m:e>
                          <m:r>
                            <a:rPr lang="en-US" sz="1800" i="1"/>
                            <m:t>𝑧</m:t>
                          </m:r>
                        </m:e>
                        <m:sub>
                          <m:r>
                            <a:rPr lang="en-US" sz="1800" i="1"/>
                            <m:t>𝑚</m:t>
                          </m:r>
                        </m:sub>
                      </m:sSub>
                      <m:r>
                        <a:rPr lang="en-US" sz="1800" i="1"/>
                        <m:t>=</m:t>
                      </m:r>
                      <m:sSub>
                        <m:sSubPr>
                          <m:ctrlPr>
                            <a:rPr lang="en-US" sz="1800" i="1"/>
                          </m:ctrlPr>
                        </m:sSubPr>
                        <m:e>
                          <m:r>
                            <a:rPr lang="en-US" sz="1800" i="1"/>
                            <m:t>𝑎</m:t>
                          </m:r>
                        </m:e>
                        <m:sub>
                          <m:r>
                            <a:rPr lang="en-US" sz="1800" i="1"/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sz="1800" i="1"/>
                          </m:ctrlPr>
                        </m:sSubPr>
                        <m:e>
                          <m:r>
                            <a:rPr lang="en-US" sz="1800" i="1"/>
                            <m:t>𝑥</m:t>
                          </m:r>
                        </m:e>
                        <m:sub>
                          <m:r>
                            <a:rPr lang="en-US" sz="1800" i="1"/>
                            <m:t>0</m:t>
                          </m:r>
                        </m:sub>
                      </m:sSub>
                      <m:r>
                        <a:rPr lang="en-US" sz="1800" i="1"/>
                        <m:t>+</m:t>
                      </m:r>
                      <m:nary>
                        <m:naryPr>
                          <m:chr m:val="∑"/>
                          <m:ctrlPr>
                            <a:rPr lang="en-US" sz="1800" i="1"/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/>
                            <m:t>𝑛</m:t>
                          </m:r>
                          <m:r>
                            <a:rPr lang="en-US" sz="1800" i="1"/>
                            <m:t>=−∞</m:t>
                          </m:r>
                        </m:sub>
                        <m:sup>
                          <m:r>
                            <a:rPr lang="en-US" sz="1800" i="1"/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/>
                              </m:ctrlPr>
                            </m:sSubPr>
                            <m:e>
                              <m:r>
                                <a:rPr lang="en-US" sz="1800" i="1"/>
                                <m:t>𝑎</m:t>
                              </m:r>
                            </m:e>
                            <m:sub>
                              <m:r>
                                <a:rPr lang="en-US" sz="1800" i="1"/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/>
                              </m:ctrlPr>
                            </m:sSubPr>
                            <m:e>
                              <m:r>
                                <a:rPr lang="en-US" sz="1800" i="1"/>
                                <m:t>𝑥</m:t>
                              </m:r>
                            </m:e>
                            <m:sub>
                              <m:r>
                                <a:rPr lang="en-US" sz="1800" b="0" i="1" smtClean="0"/>
                                <m:t>𝑚</m:t>
                              </m:r>
                              <m:r>
                                <a:rPr lang="el-GR" sz="1800" b="0" i="1" smtClean="0"/>
                                <m:t>−</m:t>
                              </m:r>
                              <m:r>
                                <a:rPr lang="en-US" sz="1800" i="1"/>
                                <m:t>𝑛</m:t>
                              </m:r>
                            </m:sub>
                          </m:sSub>
                          <m:r>
                            <a:rPr lang="en-US" sz="1800" i="1"/>
                            <m:t>+</m:t>
                          </m:r>
                          <m:sSub>
                            <m:sSubPr>
                              <m:ctrlPr>
                                <a:rPr lang="en-US" sz="1800" i="1"/>
                              </m:ctrlPr>
                            </m:sSubPr>
                            <m:e>
                              <m:r>
                                <a:rPr lang="en-US" sz="1800" i="1"/>
                                <m:t>𝑛</m:t>
                              </m:r>
                            </m:e>
                            <m:sub>
                              <m:r>
                                <a:rPr lang="en-US" sz="1800" i="1"/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Αν ο δέκτης είχε ακριβή γνώση των </a:t>
                </a:r>
                <a:r>
                  <a:rPr lang="el-GR" sz="1800" dirty="0" smtClean="0"/>
                  <a:t>συμβόλων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/>
                        </m:ctrlPr>
                      </m:sSubPr>
                      <m:e>
                        <m:r>
                          <a:rPr lang="en-US" sz="1800" i="1"/>
                          <m:t>𝑎</m:t>
                        </m:r>
                      </m:e>
                      <m:sub>
                        <m:r>
                          <a:rPr lang="en-US" sz="1800" i="1"/>
                          <m:t>𝑛</m:t>
                        </m:r>
                      </m:sub>
                    </m:sSub>
                  </m:oMath>
                </a14:m>
                <a:r>
                  <a:rPr lang="el-GR" sz="1800" dirty="0" smtClean="0"/>
                  <a:t> με </a:t>
                </a:r>
                <a14:m>
                  <m:oMath xmlns:m="http://schemas.openxmlformats.org/officeDocument/2006/math">
                    <m:r>
                      <a:rPr lang="en-US" sz="1800" b="0" i="1" smtClean="0"/>
                      <m:t>𝑛</m:t>
                    </m:r>
                    <m:r>
                      <a:rPr lang="en-US" sz="1800" b="0" i="1" smtClean="0"/>
                      <m:t>≠</m:t>
                    </m:r>
                    <m:r>
                      <a:rPr lang="en-US" sz="1800" b="0" i="1" smtClean="0"/>
                      <m:t>𝑚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τότε </a:t>
                </a:r>
                <a:r>
                  <a:rPr lang="el-GR" sz="1800" dirty="0"/>
                  <a:t>η </a:t>
                </a:r>
                <a:r>
                  <a:rPr lang="el-GR" sz="1800" dirty="0" smtClean="0"/>
                  <a:t>δημιουργούμενη </a:t>
                </a:r>
                <a:r>
                  <a:rPr lang="el-GR" sz="1800" dirty="0"/>
                  <a:t>ISI θ</a:t>
                </a:r>
                <a:r>
                  <a:rPr lang="el-GR" sz="1800" dirty="0" smtClean="0"/>
                  <a:t>α </a:t>
                </a:r>
                <a:r>
                  <a:rPr lang="el-GR" sz="1800" dirty="0"/>
                  <a:t>μπορούσε να </a:t>
                </a:r>
                <a:r>
                  <a:rPr lang="el-GR" sz="1800" dirty="0" smtClean="0"/>
                  <a:t>καταργηθεί </a:t>
                </a:r>
                <a:r>
                  <a:rPr lang="el-GR" sz="1800" dirty="0"/>
                  <a:t>αν αφαιρεθεί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/>
                        </m:ctrlPr>
                      </m:sSubPr>
                      <m:e>
                        <m:r>
                          <a:rPr lang="en-US" sz="1800" i="1"/>
                          <m:t>𝑧</m:t>
                        </m:r>
                      </m:e>
                      <m:sub>
                        <m:r>
                          <a:rPr lang="en-US" sz="1800" i="1"/>
                          <m:t>𝑚</m:t>
                        </m:r>
                      </m:sub>
                    </m:sSub>
                  </m:oMath>
                </a14:m>
                <a:endParaRPr lang="en-US" sz="1800" i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/>
                          </m:ctrlPr>
                        </m:accPr>
                        <m:e>
                          <m:sSub>
                            <m:sSubPr>
                              <m:ctrlPr>
                                <a:rPr lang="en-US" sz="1800" i="1"/>
                              </m:ctrlPr>
                            </m:sSubPr>
                            <m:e>
                              <m:r>
                                <a:rPr lang="en-US" sz="1800" i="1"/>
                                <m:t>𝑧</m:t>
                              </m:r>
                            </m:e>
                            <m:sub>
                              <m:r>
                                <a:rPr lang="en-US" sz="1800" i="1"/>
                                <m:t>𝑚</m:t>
                              </m:r>
                            </m:sub>
                          </m:sSub>
                        </m:e>
                      </m:acc>
                      <m:r>
                        <a:rPr lang="en-US" sz="1800" i="1"/>
                        <m:t>=</m:t>
                      </m:r>
                      <m:sSub>
                        <m:sSubPr>
                          <m:ctrlPr>
                            <a:rPr lang="en-US" sz="1800" i="1"/>
                          </m:ctrlPr>
                        </m:sSubPr>
                        <m:e>
                          <m:r>
                            <a:rPr lang="en-US" sz="1800" i="1"/>
                            <m:t>𝑧</m:t>
                          </m:r>
                        </m:e>
                        <m:sub>
                          <m:r>
                            <a:rPr lang="en-US" sz="1800" i="1"/>
                            <m:t>𝑚</m:t>
                          </m:r>
                        </m:sub>
                      </m:sSub>
                      <m:r>
                        <a:rPr lang="el-GR" sz="1800" b="0" i="1" smtClean="0"/>
                        <m:t> − </m:t>
                      </m:r>
                      <m:nary>
                        <m:naryPr>
                          <m:chr m:val="∑"/>
                          <m:ctrlPr>
                            <a:rPr lang="en-US" sz="1800" i="1"/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/>
                            <m:t>𝑛</m:t>
                          </m:r>
                          <m:r>
                            <a:rPr lang="en-US" sz="1800" i="1"/>
                            <m:t>=−∞</m:t>
                          </m:r>
                          <m:r>
                            <a:rPr lang="el-GR" sz="1800" b="0" i="1" smtClean="0"/>
                            <m:t>,</m:t>
                          </m:r>
                          <m:r>
                            <a:rPr lang="en-US" sz="1800" b="0" i="1" smtClean="0"/>
                            <m:t>𝑛</m:t>
                          </m:r>
                          <m:r>
                            <a:rPr lang="en-US" sz="1800" b="0" i="1" smtClean="0"/>
                            <m:t>≠</m:t>
                          </m:r>
                          <m:r>
                            <a:rPr lang="en-US" sz="1800" b="0" i="1" smtClean="0"/>
                            <m:t>𝑚</m:t>
                          </m:r>
                        </m:sub>
                        <m:sup>
                          <m:r>
                            <a:rPr lang="en-US" sz="1800" i="1"/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/>
                              </m:ctrlPr>
                            </m:sSubPr>
                            <m:e>
                              <m:r>
                                <a:rPr lang="en-US" sz="1800" i="1"/>
                                <m:t>𝑎</m:t>
                              </m:r>
                            </m:e>
                            <m:sub>
                              <m:r>
                                <a:rPr lang="en-US" sz="1800" i="1"/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/>
                              </m:ctrlPr>
                            </m:sSubPr>
                            <m:e>
                              <m:r>
                                <a:rPr lang="en-US" sz="1800" i="1"/>
                                <m:t>𝑥</m:t>
                              </m:r>
                            </m:e>
                            <m:sub>
                              <m:r>
                                <a:rPr lang="en-US" sz="1800" i="1"/>
                                <m:t>𝑚</m:t>
                              </m:r>
                              <m:r>
                                <a:rPr lang="el-GR" sz="1800" i="1"/>
                                <m:t>−</m:t>
                              </m:r>
                              <m:r>
                                <a:rPr lang="en-US" sz="1800" i="1"/>
                                <m:t>𝑛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i="1"/>
                        </m:ctrlPr>
                      </m:accPr>
                      <m:e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i="1"/>
                              <m:t>𝑧</m:t>
                            </m:r>
                          </m:e>
                          <m:sub>
                            <m:r>
                              <a:rPr lang="en-US" sz="1800" i="1"/>
                              <m:t>𝑚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απαλλαγμένη </a:t>
                </a:r>
                <a:r>
                  <a:rPr lang="el-GR" sz="1800" dirty="0"/>
                  <a:t>από ISI και θα περιείχε </a:t>
                </a:r>
                <a:r>
                  <a:rPr lang="el-GR" sz="1800" dirty="0" smtClean="0"/>
                  <a:t>μόνο το θόρυβο.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Στη γενική </a:t>
                </a:r>
                <a:r>
                  <a:rPr lang="el-GR" sz="1800" dirty="0"/>
                  <a:t>περίπτωση δεν είναι δυνατή η ακριβής γνώση όλων των </a:t>
                </a:r>
                <a:r>
                  <a:rPr lang="el-GR" sz="1800" dirty="0" smtClean="0"/>
                  <a:t>προηγούμενων </a:t>
                </a:r>
                <a:r>
                  <a:rPr lang="el-GR" sz="1800" dirty="0"/>
                  <a:t>συμβόλων που δημιουργούν την </a:t>
                </a:r>
                <a:r>
                  <a:rPr lang="en-US" sz="1800" dirty="0" smtClean="0"/>
                  <a:t>ISI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η οποία διαβρώνει το τρέχον σύμβολο. </a:t>
                </a:r>
                <a:r>
                  <a:rPr lang="el-GR" sz="1800" dirty="0" smtClean="0"/>
                  <a:t>Όμως </a:t>
                </a:r>
                <a:r>
                  <a:rPr lang="el-GR" sz="1800" dirty="0"/>
                  <a:t>είναι δυνατή η χρησιμοποίηση αποφάσεων του ανιχνευτή για ορισμένο </a:t>
                </a:r>
                <a:r>
                  <a:rPr lang="el-GR" sz="1800" dirty="0" smtClean="0"/>
                  <a:t>αριθμό προηγούμενων συμβόλων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5676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Φίλτρα </a:t>
            </a:r>
            <a:r>
              <a:rPr lang="el-GR" dirty="0"/>
              <a:t>εκπομπής και λήψης σε συστήματα με ISI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Αν η απόκριση συχνότητας του καναλιού ήταν γνωστή στον πομπό και χρονι­κά αμετάβλητη, τότε τα φίλτρα εκπομπής και λήψης (αν χρησιμοποιούνται παλμοί ανυψωμένου συνημίτονου) </a:t>
                </a:r>
                <a:r>
                  <a:rPr lang="el-GR" sz="2000" dirty="0" smtClean="0"/>
                  <a:t>μπορούν </a:t>
                </a:r>
                <a:r>
                  <a:rPr lang="el-GR" sz="2000" dirty="0" smtClean="0"/>
                  <a:t>να επιλεγούν </a:t>
                </a:r>
                <a:r>
                  <a:rPr lang="el-GR" sz="2000" dirty="0" smtClean="0"/>
                  <a:t>ως:</a:t>
                </a:r>
                <a:endParaRPr lang="en-US" sz="20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/>
                          </m:ctrlPr>
                        </m:sSubPr>
                        <m:e>
                          <m:r>
                            <a:rPr lang="en-US" sz="2000" b="0" i="1" smtClean="0"/>
                            <m:t>𝐺</m:t>
                          </m:r>
                        </m:e>
                        <m:sub>
                          <m:r>
                            <a:rPr lang="en-US" sz="2000" b="0" i="1" smtClean="0"/>
                            <m:t>𝑇𝑋</m:t>
                          </m:r>
                        </m:sub>
                      </m:sSub>
                      <m:d>
                        <m:dPr>
                          <m:ctrlPr>
                            <a:rPr lang="el-GR" sz="2000" i="1" smtClean="0"/>
                          </m:ctrlPr>
                        </m:dPr>
                        <m:e>
                          <m:r>
                            <a:rPr lang="en-US" sz="2000" b="0" i="1" smtClean="0"/>
                            <m:t>𝑓</m:t>
                          </m:r>
                        </m:e>
                      </m:d>
                      <m:r>
                        <a:rPr lang="en-US" sz="2000" b="0" i="1" smtClean="0"/>
                        <m:t>=</m:t>
                      </m:r>
                      <m:f>
                        <m:fPr>
                          <m:ctrlPr>
                            <a:rPr lang="en-US" sz="2000" b="0" i="1" smtClean="0"/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b="0" i="1" smtClean="0"/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000" b="0" i="1" smtClean="0"/>
                                  </m:ctrlPr>
                                </m:sSubPr>
                                <m:e>
                                  <m:r>
                                    <a:rPr lang="en-US" sz="2000" b="0" i="1" smtClean="0"/>
                                    <m:t>𝑋</m:t>
                                  </m:r>
                                </m:e>
                                <m:sub>
                                  <m:r>
                                    <a:rPr lang="en-US" sz="2000" b="0" i="1" smtClean="0"/>
                                    <m:t>𝑅𝐶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smtClean="0"/>
                                  </m:ctrlPr>
                                </m:dPr>
                                <m:e>
                                  <m:r>
                                    <a:rPr lang="en-US" sz="2000" b="0" i="1" smtClean="0"/>
                                    <m:t>𝑓</m:t>
                                  </m:r>
                                </m:e>
                              </m:d>
                            </m:e>
                          </m:rad>
                        </m:num>
                        <m:den>
                          <m:r>
                            <a:rPr lang="en-US" sz="2000" b="0" i="1" smtClean="0"/>
                            <m:t>𝐻</m:t>
                          </m:r>
                          <m:d>
                            <m:dPr>
                              <m:ctrlPr>
                                <a:rPr lang="en-US" sz="2000" b="0" i="1" smtClean="0"/>
                              </m:ctrlPr>
                            </m:dPr>
                            <m:e>
                              <m:r>
                                <a:rPr lang="en-US" sz="2000" b="0" i="1" smtClean="0"/>
                                <m:t>𝑓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sz="2000" b="0" i="1" smtClean="0"/>
                          </m:ctrlPr>
                        </m:sSupPr>
                        <m:e>
                          <m:r>
                            <a:rPr lang="en-US" sz="2000" b="0" i="1" smtClean="0"/>
                            <m:t>𝑒</m:t>
                          </m:r>
                        </m:e>
                        <m:sup>
                          <m:r>
                            <a:rPr lang="en-US" sz="2000" b="0" i="1" smtClean="0"/>
                            <m:t>−</m:t>
                          </m:r>
                          <m:r>
                            <a:rPr lang="en-US" sz="2000" b="0" i="1" smtClean="0"/>
                            <m:t>𝑗</m:t>
                          </m:r>
                          <m:r>
                            <a:rPr lang="en-US" sz="2000" b="0" i="1" smtClean="0"/>
                            <m:t>2</m:t>
                          </m:r>
                          <m:r>
                            <a:rPr lang="el-GR" sz="2000" b="0" i="1" smtClean="0"/>
                            <m:t>𝜋</m:t>
                          </m:r>
                          <m:r>
                            <a:rPr lang="en-US" sz="2000" b="0" i="1" smtClean="0"/>
                            <m:t>𝑓</m:t>
                          </m:r>
                          <m:sSub>
                            <m:sSubPr>
                              <m:ctrlPr>
                                <a:rPr lang="en-US" sz="2000" b="0" i="1" smtClean="0"/>
                              </m:ctrlPr>
                            </m:sSubPr>
                            <m:e>
                              <m:r>
                                <a:rPr lang="en-US" sz="2000" b="0" i="1" smtClean="0"/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/>
                                <m:t>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20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/>
                          </m:ctrlPr>
                        </m:sSubPr>
                        <m:e>
                          <m:r>
                            <a:rPr lang="en-US" sz="2000" i="1"/>
                            <m:t>𝐺</m:t>
                          </m:r>
                        </m:e>
                        <m:sub>
                          <m:r>
                            <a:rPr lang="en-US" sz="2000" b="0" i="1" smtClean="0"/>
                            <m:t>𝑅</m:t>
                          </m:r>
                          <m:r>
                            <a:rPr lang="en-US" sz="2000" i="1"/>
                            <m:t>𝑋</m:t>
                          </m:r>
                        </m:sub>
                      </m:sSub>
                      <m:d>
                        <m:dPr>
                          <m:ctrlPr>
                            <a:rPr lang="el-GR" sz="2000" i="1"/>
                          </m:ctrlPr>
                        </m:dPr>
                        <m:e>
                          <m:r>
                            <a:rPr lang="en-US" sz="2000" i="1"/>
                            <m:t>𝑓</m:t>
                          </m:r>
                        </m:e>
                      </m:d>
                      <m:r>
                        <a:rPr lang="en-US" sz="2000" i="1"/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/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2000" i="1"/>
                              </m:ctrlPr>
                            </m:sSubPr>
                            <m:e>
                              <m:r>
                                <a:rPr lang="en-US" sz="2000" i="1"/>
                                <m:t>𝑋</m:t>
                              </m:r>
                            </m:e>
                            <m:sub>
                              <m:r>
                                <a:rPr lang="en-US" sz="2000" i="1"/>
                                <m:t>𝑅𝐶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i="1"/>
                              </m:ctrlPr>
                            </m:dPr>
                            <m:e>
                              <m:r>
                                <a:rPr lang="en-US" sz="2000" i="1"/>
                                <m:t>𝑓</m:t>
                              </m:r>
                            </m:e>
                          </m:d>
                        </m:e>
                      </m:rad>
                      <m:sSup>
                        <m:sSupPr>
                          <m:ctrlPr>
                            <a:rPr lang="en-US" sz="2000" i="1"/>
                          </m:ctrlPr>
                        </m:sSupPr>
                        <m:e>
                          <m:r>
                            <a:rPr lang="en-US" sz="2000" i="1"/>
                            <m:t>𝑒</m:t>
                          </m:r>
                        </m:e>
                        <m:sup>
                          <m:r>
                            <a:rPr lang="en-US" sz="2000" i="1"/>
                            <m:t>−</m:t>
                          </m:r>
                          <m:r>
                            <a:rPr lang="en-US" sz="2000" i="1"/>
                            <m:t>𝑗</m:t>
                          </m:r>
                          <m:r>
                            <a:rPr lang="en-US" sz="2000" i="1"/>
                            <m:t>2</m:t>
                          </m:r>
                          <m:r>
                            <a:rPr lang="el-GR" sz="2000" i="1"/>
                            <m:t>𝜋</m:t>
                          </m:r>
                          <m:r>
                            <a:rPr lang="en-US" sz="2000" i="1"/>
                            <m:t>𝑓</m:t>
                          </m:r>
                          <m:sSub>
                            <m:sSubPr>
                              <m:ctrlPr>
                                <a:rPr lang="en-US" sz="2000" i="1"/>
                              </m:ctrlPr>
                            </m:sSubPr>
                            <m:e>
                              <m:r>
                                <a:rPr lang="en-US" sz="2000" i="1"/>
                                <m:t>𝑡</m:t>
                              </m:r>
                            </m:e>
                            <m:sub>
                              <m:r>
                                <a:rPr lang="en-US" sz="2000" b="0" i="1" smtClean="0"/>
                                <m:t>2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20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και </a:t>
                </a:r>
                <a:r>
                  <a:rPr lang="el-GR" sz="2000" dirty="0"/>
                  <a:t>συνεπώς</a:t>
                </a:r>
                <a:r>
                  <a:rPr lang="el-GR" sz="2000" dirty="0" smtClean="0"/>
                  <a:t> η συνολική απόκριση θα </a:t>
                </a:r>
                <a:r>
                  <a:rPr lang="el-GR" sz="2000" dirty="0" smtClean="0"/>
                  <a:t>είναι: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/>
                        </m:ctrlPr>
                      </m:sSubPr>
                      <m:e>
                        <m:r>
                          <a:rPr lang="en-US" sz="2000" i="1"/>
                          <m:t>𝐺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b="0" i="0" smtClean="0"/>
                          <m:t>Τ</m:t>
                        </m:r>
                        <m:r>
                          <a:rPr lang="en-US" sz="2000" i="1"/>
                          <m:t>𝑋</m:t>
                        </m:r>
                      </m:sub>
                    </m:sSub>
                    <m:d>
                      <m:dPr>
                        <m:ctrlPr>
                          <a:rPr lang="el-GR" sz="2000" i="1"/>
                        </m:ctrlPr>
                      </m:dPr>
                      <m:e>
                        <m:r>
                          <a:rPr lang="en-US" sz="2000" i="1"/>
                          <m:t>𝑓</m:t>
                        </m:r>
                      </m:e>
                    </m:d>
                    <m:r>
                      <a:rPr lang="en-US" sz="2000" i="1"/>
                      <m:t>𝐻</m:t>
                    </m:r>
                    <m:d>
                      <m:dPr>
                        <m:ctrlPr>
                          <a:rPr lang="en-US" sz="2000" i="1"/>
                        </m:ctrlPr>
                      </m:dPr>
                      <m:e>
                        <m:r>
                          <a:rPr lang="en-US" sz="2000" i="1"/>
                          <m:t>𝑓</m:t>
                        </m:r>
                      </m:e>
                    </m:d>
                    <m:sSub>
                      <m:sSubPr>
                        <m:ctrlPr>
                          <a:rPr lang="el-GR" sz="2000" i="1"/>
                        </m:ctrlPr>
                      </m:sSubPr>
                      <m:e>
                        <m:r>
                          <a:rPr lang="en-US" sz="2000" i="1"/>
                          <m:t>𝐺</m:t>
                        </m:r>
                      </m:e>
                      <m:sub>
                        <m:r>
                          <a:rPr lang="en-US" sz="2000" i="1"/>
                          <m:t>𝑅𝑋</m:t>
                        </m:r>
                      </m:sub>
                    </m:sSub>
                    <m:d>
                      <m:dPr>
                        <m:ctrlPr>
                          <a:rPr lang="el-GR" sz="2000" i="1"/>
                        </m:ctrlPr>
                      </m:dPr>
                      <m:e>
                        <m:r>
                          <a:rPr lang="en-US" sz="2000" i="1"/>
                          <m:t>𝑓</m:t>
                        </m:r>
                      </m:e>
                    </m:d>
                    <m:r>
                      <a:rPr lang="en-US" sz="2000" i="1"/>
                      <m:t>=</m:t>
                    </m:r>
                    <m:sSub>
                      <m:sSubPr>
                        <m:ctrlPr>
                          <a:rPr lang="en-US" sz="2000" i="1"/>
                        </m:ctrlPr>
                      </m:sSubPr>
                      <m:e>
                        <m:r>
                          <a:rPr lang="en-US" sz="2000" i="1"/>
                          <m:t>𝑋</m:t>
                        </m:r>
                      </m:e>
                      <m:sub>
                        <m:r>
                          <a:rPr lang="en-US" sz="2000" i="1"/>
                          <m:t>𝑅𝐶</m:t>
                        </m:r>
                      </m:sub>
                    </m:sSub>
                    <m:d>
                      <m:dPr>
                        <m:ctrlPr>
                          <a:rPr lang="en-US" sz="2000" i="1"/>
                        </m:ctrlPr>
                      </m:dPr>
                      <m:e>
                        <m:r>
                          <a:rPr lang="en-US" sz="2000" i="1"/>
                          <m:t>𝑓</m:t>
                        </m:r>
                      </m:e>
                    </m:d>
                    <m:sSup>
                      <m:sSupPr>
                        <m:ctrlPr>
                          <a:rPr lang="en-US" sz="2000" i="1"/>
                        </m:ctrlPr>
                      </m:sSupPr>
                      <m:e>
                        <m:r>
                          <a:rPr lang="en-US" sz="2000" i="1"/>
                          <m:t>𝑒</m:t>
                        </m:r>
                      </m:e>
                      <m:sup>
                        <m:r>
                          <a:rPr lang="en-US" sz="2000" i="1"/>
                          <m:t>−</m:t>
                        </m:r>
                        <m:r>
                          <a:rPr lang="en-US" sz="2000" i="1"/>
                          <m:t>𝑗</m:t>
                        </m:r>
                        <m:r>
                          <a:rPr lang="en-US" sz="2000" i="1"/>
                          <m:t>2</m:t>
                        </m:r>
                        <m:r>
                          <a:rPr lang="el-GR" sz="2000" i="1"/>
                          <m:t>𝜋</m:t>
                        </m:r>
                        <m:r>
                          <a:rPr lang="en-US" sz="2000" i="1"/>
                          <m:t>𝑓</m:t>
                        </m:r>
                        <m:sSub>
                          <m:sSubPr>
                            <m:ctrlPr>
                              <a:rPr lang="en-US" sz="2000" i="1"/>
                            </m:ctrlPr>
                          </m:sSubPr>
                          <m:e>
                            <m:r>
                              <a:rPr lang="en-US" sz="2000" i="1"/>
                              <m:t>𝑡</m:t>
                            </m:r>
                          </m:e>
                          <m:sub>
                            <m:r>
                              <a:rPr lang="el-GR" sz="2000" b="0" i="1" smtClean="0"/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endParaRPr lang="el-GR" sz="20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Ο </a:t>
                </a:r>
                <a:r>
                  <a:rPr lang="el-GR" sz="2000" dirty="0" smtClean="0"/>
                  <a:t>παλμός με απόκριση συχνότητας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/>
                      <m:t>G</m:t>
                    </m:r>
                    <m:d>
                      <m:dPr>
                        <m:ctrlPr>
                          <a:rPr lang="el-GR" sz="2000" i="1"/>
                        </m:ctrlPr>
                      </m:dPr>
                      <m:e>
                        <m:r>
                          <a:rPr lang="en-US" sz="2000" i="1"/>
                          <m:t>𝑓</m:t>
                        </m:r>
                      </m:e>
                    </m:d>
                    <m:r>
                      <a:rPr lang="en-US" sz="2000" i="1"/>
                      <m:t>=</m:t>
                    </m:r>
                    <m:rad>
                      <m:radPr>
                        <m:degHide m:val="on"/>
                        <m:ctrlPr>
                          <a:rPr lang="en-US" sz="2000" i="1"/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i="1"/>
                            </m:ctrlPr>
                          </m:sSubPr>
                          <m:e>
                            <m:r>
                              <a:rPr lang="en-US" sz="2000" i="1"/>
                              <m:t>𝑋</m:t>
                            </m:r>
                          </m:e>
                          <m:sub>
                            <m:r>
                              <a:rPr lang="en-US" sz="2000" i="1"/>
                              <m:t>𝑅𝐶</m:t>
                            </m:r>
                          </m:sub>
                        </m:sSub>
                        <m:d>
                          <m:dPr>
                            <m:ctrlPr>
                              <a:rPr lang="en-US" sz="2000" i="1"/>
                            </m:ctrlPr>
                          </m:dPr>
                          <m:e>
                            <m:r>
                              <a:rPr lang="en-US" sz="2000" i="1"/>
                              <m:t>𝑓</m:t>
                            </m:r>
                          </m:e>
                        </m:d>
                      </m:e>
                    </m:rad>
                  </m:oMath>
                </a14:m>
                <a:r>
                  <a:rPr lang="en-US" sz="2000" dirty="0" smtClean="0"/>
                  <a:t> </a:t>
                </a:r>
                <a:r>
                  <a:rPr lang="el-GR" sz="2000" dirty="0" smtClean="0"/>
                  <a:t>ονομάζεται παλμός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τετραγωνικής </a:t>
                </a:r>
                <a:r>
                  <a:rPr lang="el-GR" sz="2000" dirty="0" smtClean="0"/>
                  <a:t>ρίζας ανυψωμένου </a:t>
                </a:r>
                <a:r>
                  <a:rPr lang="el-GR" sz="2000" dirty="0" smtClean="0"/>
                  <a:t/>
                </a:r>
                <a:br>
                  <a:rPr lang="el-GR" sz="2000" dirty="0" smtClean="0"/>
                </a:br>
                <a:r>
                  <a:rPr lang="el-GR" sz="2000" dirty="0" smtClean="0"/>
                  <a:t>συνημιτόνου.</a:t>
                </a:r>
                <a:endParaRPr lang="el-GR" sz="20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7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loud Callout 6"/>
              <p:cNvSpPr/>
              <p:nvPr/>
            </p:nvSpPr>
            <p:spPr>
              <a:xfrm>
                <a:off x="6876256" y="2276872"/>
                <a:ext cx="2016224" cy="1152128"/>
              </a:xfrm>
              <a:prstGeom prst="cloudCallout">
                <a:avLst>
                  <a:gd name="adj1" fmla="val -89418"/>
                  <a:gd name="adj2" fmla="val 1607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400" dirty="0" smtClean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400" dirty="0" smtClean="0"/>
                  <a:t> οι χρονικές καθυστερήσεις των φίλτρων</a:t>
                </a:r>
                <a:endParaRPr lang="el-GR" sz="1400" dirty="0"/>
              </a:p>
            </p:txBody>
          </p:sp>
        </mc:Choice>
        <mc:Fallback>
          <p:sp>
            <p:nvSpPr>
              <p:cNvPr id="7" name="Cloud Callou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2276872"/>
                <a:ext cx="2016224" cy="1152128"/>
              </a:xfrm>
              <a:prstGeom prst="cloudCallout">
                <a:avLst>
                  <a:gd name="adj1" fmla="val -89418"/>
                  <a:gd name="adj2" fmla="val 16070"/>
                </a:avLst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:\Users\mparask\AppData\Local\Temp\FineReader12.00\media\image51.jpe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448" y="4410040"/>
            <a:ext cx="3168352" cy="2187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913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Ανίχνευση Ακολουθίας Μέγιστης </a:t>
            </a:r>
            <a:r>
              <a:rPr lang="el-GR" sz="2800" dirty="0" err="1" smtClean="0"/>
              <a:t>Πιθανοφάνειας</a:t>
            </a:r>
            <a:endParaRPr lang="el-GR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l-GR" sz="1800" dirty="0" smtClean="0"/>
                  <a:t>Όλες οι περιπτώσεις </a:t>
                </a:r>
                <a:r>
                  <a:rPr lang="el-GR" sz="1800" dirty="0" err="1" smtClean="0"/>
                  <a:t>ισοσταθμιστών</a:t>
                </a:r>
                <a:r>
                  <a:rPr lang="el-GR" sz="1800" dirty="0" smtClean="0"/>
                  <a:t> </a:t>
                </a:r>
                <a:r>
                  <a:rPr lang="el-GR" sz="1800" dirty="0" smtClean="0"/>
                  <a:t>που παρουσιάστηκαν προηγουμένως περιορίζουν </a:t>
                </a:r>
                <a:r>
                  <a:rPr lang="el-GR" sz="1800" dirty="0"/>
                  <a:t>την επίδραση της </a:t>
                </a:r>
                <a:r>
                  <a:rPr lang="en-US" sz="1800" dirty="0" smtClean="0"/>
                  <a:t>ISI </a:t>
                </a:r>
                <a:r>
                  <a:rPr lang="el-GR" sz="1800" dirty="0" smtClean="0"/>
                  <a:t>αλλά </a:t>
                </a:r>
                <a:r>
                  <a:rPr lang="el-GR" sz="1800" dirty="0"/>
                  <a:t>δεν αποτελούν </a:t>
                </a:r>
                <a:r>
                  <a:rPr lang="el-GR" sz="1800" dirty="0" smtClean="0"/>
                  <a:t>βέλτιστη </a:t>
                </a:r>
                <a:r>
                  <a:rPr lang="el-GR" sz="1800" dirty="0"/>
                  <a:t>επιλογή όταν κριτήριο είναι η ελαχιστοποίηση της πιθανότητας </a:t>
                </a:r>
                <a:r>
                  <a:rPr lang="el-GR" sz="1800" dirty="0" smtClean="0"/>
                  <a:t>σφάλματος</a:t>
                </a:r>
                <a:r>
                  <a:rPr lang="en-US" sz="1800" dirty="0" smtClean="0"/>
                  <a:t>.</a:t>
                </a:r>
                <a:r>
                  <a:rPr lang="el-GR" sz="1800" dirty="0" smtClean="0"/>
                  <a:t> </a:t>
                </a:r>
                <a:endParaRPr lang="en-US" sz="1800" dirty="0" smtClean="0"/>
              </a:p>
              <a:p>
                <a:pPr algn="l"/>
                <a:r>
                  <a:rPr lang="el-GR" sz="1800" dirty="0" smtClean="0"/>
                  <a:t>Σε όλες αυτές τις περιπτώσεις η ανίχνευση γίνεται </a:t>
                </a:r>
                <a:r>
                  <a:rPr lang="el-GR" sz="1800" b="1" dirty="0" smtClean="0"/>
                  <a:t>σύμβολο- προς-σύμβολο</a:t>
                </a:r>
                <a:r>
                  <a:rPr lang="el-GR" sz="1800" dirty="0" smtClean="0"/>
                  <a:t>.</a:t>
                </a:r>
              </a:p>
              <a:p>
                <a:pPr algn="l"/>
                <a:r>
                  <a:rPr lang="el-GR" sz="1800" dirty="0" smtClean="0"/>
                  <a:t>Η διασυμβολική </a:t>
                </a:r>
                <a:r>
                  <a:rPr lang="el-GR" sz="1800" dirty="0"/>
                  <a:t>παρεμβολή εισάγει μνήμη στα λαμβανόμενα σύμβολα στο δέκτη, οπότε </a:t>
                </a:r>
                <a:r>
                  <a:rPr lang="el-GR" sz="1800" dirty="0" smtClean="0"/>
                  <a:t>βέλτιστος </a:t>
                </a:r>
                <a:r>
                  <a:rPr lang="el-GR" sz="1800" dirty="0"/>
                  <a:t>ανιχνευτής </a:t>
                </a:r>
                <a:r>
                  <a:rPr lang="el-GR" sz="1800" dirty="0" smtClean="0"/>
                  <a:t>είναι </a:t>
                </a:r>
                <a:r>
                  <a:rPr lang="el-GR" sz="1800" dirty="0" smtClean="0"/>
                  <a:t>αυτός </a:t>
                </a:r>
                <a:r>
                  <a:rPr lang="el-GR" sz="1800" dirty="0" smtClean="0"/>
                  <a:t>που λαμβάνει </a:t>
                </a:r>
                <a:r>
                  <a:rPr lang="el-GR" sz="1800" dirty="0"/>
                  <a:t>την απόφαση παρατηρώντας μία </a:t>
                </a:r>
                <a:r>
                  <a:rPr lang="el-GR" sz="1800" b="1" dirty="0"/>
                  <a:t>ακολουθία </a:t>
                </a:r>
                <a:r>
                  <a:rPr lang="el-GR" sz="1800" dirty="0" smtClean="0"/>
                  <a:t>συμβόλων.</a:t>
                </a:r>
              </a:p>
              <a:p>
                <a:pPr algn="l"/>
                <a:r>
                  <a:rPr lang="el-GR" sz="1800" dirty="0" smtClean="0"/>
                  <a:t>Ένας </a:t>
                </a:r>
                <a:r>
                  <a:rPr lang="el-GR" sz="1800" dirty="0"/>
                  <a:t>τέτοιος </a:t>
                </a:r>
                <a:r>
                  <a:rPr lang="el-GR" sz="1800" dirty="0" smtClean="0"/>
                  <a:t>ανιχνευτής </a:t>
                </a:r>
                <a:r>
                  <a:rPr lang="el-GR" sz="1800" dirty="0"/>
                  <a:t>ονομάζεται </a:t>
                </a:r>
                <a:r>
                  <a:rPr lang="el-GR" sz="1800" i="1" dirty="0" smtClean="0"/>
                  <a:t>Ανιχνευτής </a:t>
                </a:r>
                <a:r>
                  <a:rPr lang="el-GR" sz="1800" i="1" dirty="0"/>
                  <a:t>Ακολουθίας (</a:t>
                </a:r>
                <a:r>
                  <a:rPr lang="en-US" sz="1800" i="1" dirty="0"/>
                  <a:t>Sequence Detector</a:t>
                </a:r>
                <a:r>
                  <a:rPr lang="el-GR" sz="1800" i="1" dirty="0"/>
                  <a:t>-</a:t>
                </a:r>
                <a:r>
                  <a:rPr lang="en-US" sz="1800" i="1" dirty="0"/>
                  <a:t>SD</a:t>
                </a:r>
                <a:r>
                  <a:rPr lang="el-GR" sz="1800" i="1" dirty="0"/>
                  <a:t>).</a:t>
                </a:r>
                <a:endParaRPr lang="el-GR" sz="1800" dirty="0"/>
              </a:p>
              <a:p>
                <a:pPr algn="l"/>
                <a:r>
                  <a:rPr lang="el-GR" sz="1800" dirty="0" smtClean="0"/>
                  <a:t>Ο βέλτιστος </a:t>
                </a:r>
                <a:r>
                  <a:rPr lang="el-GR" sz="1800" dirty="0"/>
                  <a:t>ανιχνευτής ακολουθίας </a:t>
                </a:r>
                <a:r>
                  <a:rPr lang="el-GR" sz="1800" i="1" dirty="0"/>
                  <a:t>Ν</a:t>
                </a:r>
                <a:r>
                  <a:rPr lang="el-GR" sz="1800" dirty="0"/>
                  <a:t> συμβόλων είναι αυ­τός που αποφασίζει για την ακολουθία συμβόλων </a:t>
                </a:r>
                <a14:m>
                  <m:oMath xmlns:m="http://schemas.openxmlformats.org/officeDocument/2006/math">
                    <m:r>
                      <a:rPr lang="en-US" sz="1800" b="0" i="1" smtClean="0"/>
                      <m:t>𝑎</m:t>
                    </m:r>
                    <m:r>
                      <a:rPr lang="en-US" sz="1800" b="0" i="1" smtClean="0"/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800" b="0" i="1" smtClean="0"/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/>
                            </m:ctrlPr>
                          </m:sSubPr>
                          <m:e>
                            <m:r>
                              <a:rPr lang="en-US" sz="1800" b="0" i="1" smtClean="0"/>
                              <m:t>𝑎</m:t>
                            </m:r>
                          </m:e>
                          <m:sub>
                            <m:r>
                              <a:rPr lang="en-US" sz="1800" b="0" i="1" smtClean="0"/>
                              <m:t>1</m:t>
                            </m:r>
                          </m:sub>
                        </m:sSub>
                        <m:r>
                          <a:rPr lang="en-US" sz="1800" b="0" i="1" smtClean="0"/>
                          <m:t>,</m:t>
                        </m:r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i="1"/>
                              <m:t>𝑎</m:t>
                            </m:r>
                          </m:e>
                          <m:sub>
                            <m:r>
                              <a:rPr lang="en-US" sz="1800" b="0" i="1" smtClean="0"/>
                              <m:t>2</m:t>
                            </m:r>
                          </m:sub>
                        </m:sSub>
                        <m:r>
                          <a:rPr lang="en-US" sz="1800" i="1"/>
                          <m:t>,</m:t>
                        </m:r>
                        <m:r>
                          <a:rPr lang="en-US" sz="1800" b="0" i="1" smtClean="0"/>
                          <m:t>…,</m:t>
                        </m:r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i="1"/>
                              <m:t>𝑎</m:t>
                            </m:r>
                          </m:e>
                          <m:sub>
                            <m:r>
                              <a:rPr lang="en-US" sz="1800" b="0" i="1" smtClean="0"/>
                              <m:t>𝑁</m:t>
                            </m:r>
                          </m:sub>
                        </m:sSub>
                        <m:r>
                          <a:rPr lang="en-US" sz="1800" i="1"/>
                          <m:t>,</m:t>
                        </m:r>
                      </m:e>
                    </m:d>
                    <m:r>
                      <a:rPr lang="el-GR" sz="1800" b="0" i="0" smtClean="0"/>
                      <m:t> </m:t>
                    </m:r>
                  </m:oMath>
                </a14:m>
                <a:r>
                  <a:rPr lang="el-GR" sz="1800" dirty="0"/>
                  <a:t>η οποία μεγιστοποιεί τη </a:t>
                </a:r>
                <a:r>
                  <a:rPr lang="el-GR" sz="1800" dirty="0" smtClean="0"/>
                  <a:t>μετρική:</a:t>
                </a:r>
                <a:r>
                  <a:rPr lang="en-US" sz="1800" dirty="0" smtClean="0"/>
                  <a:t> </a:t>
                </a:r>
                <a:endParaRPr lang="el-GR" sz="1800" b="0" i="1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smtClean="0"/>
                        <m:t>𝜇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b="0" i="1" smtClean="0"/>
                          </m:ctrlPr>
                        </m:dPr>
                        <m:e>
                          <m:r>
                            <a:rPr lang="en-US" sz="1800" b="1" i="1" smtClean="0"/>
                            <m:t>𝒛</m:t>
                          </m:r>
                          <m:r>
                            <a:rPr lang="en-US" sz="1800" b="0" i="1" smtClean="0"/>
                            <m:t>,</m:t>
                          </m:r>
                          <m:r>
                            <a:rPr lang="en-US" sz="1800" b="1" i="1" smtClean="0"/>
                            <m:t>𝒂</m:t>
                          </m:r>
                          <m:r>
                            <a:rPr lang="en-US" sz="1800" b="0" i="1" smtClean="0"/>
                            <m:t>,</m:t>
                          </m:r>
                          <m:r>
                            <a:rPr lang="en-US" sz="1800" b="1" i="1" smtClean="0"/>
                            <m:t>𝒙</m:t>
                          </m:r>
                        </m:e>
                      </m:d>
                      <m:r>
                        <a:rPr lang="en-US" sz="1800" i="1"/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 smtClean="0"/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/>
                            <m:t>𝑚</m:t>
                          </m:r>
                          <m:r>
                            <a:rPr lang="en-US" sz="1800" b="0" i="1" smtClean="0"/>
                            <m:t>−1</m:t>
                          </m:r>
                        </m:sub>
                        <m:sup>
                          <m:r>
                            <a:rPr lang="en-US" sz="1800" b="0" i="1" smtClean="0"/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smtClean="0"/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i="1"/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/>
                                      </m:ctrlPr>
                                    </m:sSubPr>
                                    <m:e>
                                      <m:r>
                                        <a:rPr lang="en-US" sz="1800" i="1"/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1800" i="1"/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n-US" sz="1800" i="1"/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i="1"/>
                                      </m:ctrlPr>
                                    </m:sSubPr>
                                    <m:e>
                                      <m:r>
                                        <a:rPr lang="en-US" sz="1800" i="1"/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1800" i="1"/>
                                        <m:t>𝑚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/>
                                      </m:ctrlPr>
                                    </m:dPr>
                                    <m:e>
                                      <m:r>
                                        <a:rPr lang="en-US" sz="1800" i="1"/>
                                        <m:t>𝑎</m:t>
                                      </m:r>
                                      <m:r>
                                        <a:rPr lang="en-US" sz="1800" i="1"/>
                                        <m:t>,</m:t>
                                      </m:r>
                                      <m:r>
                                        <a:rPr lang="en-US" sz="1800" i="1"/>
                                        <m:t>𝑥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800" b="0" i="1" smtClean="0"/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400050" lvl="1" indent="0" algn="l"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/>
                      <m:t>z</m:t>
                    </m:r>
                    <m:r>
                      <a:rPr lang="en-US" sz="1800" i="1"/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800" i="1"/>
                        </m:ctrlPr>
                      </m:dPr>
                      <m:e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b="0" i="1" smtClean="0"/>
                              <m:t>𝑧</m:t>
                            </m:r>
                          </m:e>
                          <m:sub>
                            <m:r>
                              <a:rPr lang="en-US" sz="1800" i="1"/>
                              <m:t>1</m:t>
                            </m:r>
                          </m:sub>
                        </m:sSub>
                        <m:r>
                          <a:rPr lang="en-US" sz="1800" i="1"/>
                          <m:t>,</m:t>
                        </m:r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b="0" i="1" smtClean="0"/>
                              <m:t>𝑧</m:t>
                            </m:r>
                          </m:e>
                          <m:sub>
                            <m:r>
                              <a:rPr lang="en-US" sz="1800" i="1"/>
                              <m:t>2</m:t>
                            </m:r>
                          </m:sub>
                        </m:sSub>
                        <m:r>
                          <a:rPr lang="en-US" sz="1800" i="1"/>
                          <m:t>,…,</m:t>
                        </m:r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b="0" i="1" smtClean="0"/>
                              <m:t>𝑧</m:t>
                            </m:r>
                          </m:e>
                          <m:sub>
                            <m:r>
                              <a:rPr lang="en-US" sz="1800" i="1"/>
                              <m:t>𝑁</m:t>
                            </m:r>
                          </m:sub>
                        </m:sSub>
                        <m:r>
                          <a:rPr lang="en-US" sz="1800" i="1"/>
                          <m:t>,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οι παρατηρούμενες τιμές εισόδου και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/>
                      <m:t>x</m:t>
                    </m:r>
                    <m:r>
                      <a:rPr lang="en-US" sz="1800" i="1"/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800" i="1"/>
                        </m:ctrlPr>
                      </m:dPr>
                      <m:e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b="0" i="1" smtClean="0"/>
                              <m:t>𝑥</m:t>
                            </m:r>
                          </m:e>
                          <m:sub>
                            <m:r>
                              <a:rPr lang="en-US" sz="1800" i="1"/>
                              <m:t>1</m:t>
                            </m:r>
                          </m:sub>
                        </m:sSub>
                        <m:r>
                          <a:rPr lang="en-US" sz="1800" i="1"/>
                          <m:t>,</m:t>
                        </m:r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b="0" i="1" smtClean="0"/>
                              <m:t>𝑥</m:t>
                            </m:r>
                          </m:e>
                          <m:sub>
                            <m:r>
                              <a:rPr lang="en-US" sz="1800" i="1"/>
                              <m:t>2</m:t>
                            </m:r>
                          </m:sub>
                        </m:sSub>
                        <m:r>
                          <a:rPr lang="en-US" sz="1800" i="1"/>
                          <m:t>,…,</m:t>
                        </m:r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b="0" i="1" smtClean="0"/>
                              <m:t>𝑥</m:t>
                            </m:r>
                          </m:e>
                          <m:sub>
                            <m:r>
                              <a:rPr lang="en-US" sz="1800" i="1"/>
                              <m:t>𝑁</m:t>
                            </m:r>
                          </m:sub>
                        </m:sSub>
                        <m:r>
                          <a:rPr lang="en-US" sz="1800" i="1"/>
                          <m:t>,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οι συντελεστές του ισοδύναμου </a:t>
                </a:r>
                <a:r>
                  <a:rPr lang="en-US" sz="1800" dirty="0" smtClean="0"/>
                  <a:t>FIR </a:t>
                </a:r>
                <a:r>
                  <a:rPr lang="el-GR" sz="1800" dirty="0" smtClean="0"/>
                  <a:t>φίλτρου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του </a:t>
                </a:r>
                <a:r>
                  <a:rPr lang="el-GR" sz="1800" dirty="0" smtClean="0"/>
                  <a:t>καναλιού με </a:t>
                </a:r>
                <a:r>
                  <a:rPr lang="en-US" sz="1800" dirty="0" smtClean="0"/>
                  <a:t>L+1 taps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/>
                        </m:ctrlPr>
                      </m:sSubPr>
                      <m:e>
                        <m:r>
                          <a:rPr lang="en-US" sz="1800" i="1"/>
                          <m:t>𝑦</m:t>
                        </m:r>
                      </m:e>
                      <m:sub>
                        <m:r>
                          <a:rPr lang="en-US" sz="1800" i="1"/>
                          <m:t>𝑚</m:t>
                        </m:r>
                      </m:sub>
                    </m:sSub>
                    <m:d>
                      <m:dPr>
                        <m:ctrlPr>
                          <a:rPr lang="en-US" sz="1800" b="0" i="1" smtClean="0"/>
                        </m:ctrlPr>
                      </m:dPr>
                      <m:e>
                        <m:r>
                          <a:rPr lang="en-US" sz="1800" b="0" i="1" smtClean="0"/>
                          <m:t>𝑎</m:t>
                        </m:r>
                        <m:r>
                          <a:rPr lang="en-US" sz="1800" b="0" i="1" smtClean="0"/>
                          <m:t>,</m:t>
                        </m:r>
                        <m:r>
                          <a:rPr lang="en-US" sz="1800" b="0" i="1" smtClean="0"/>
                          <m:t>𝑥</m:t>
                        </m:r>
                      </m:e>
                    </m:d>
                    <m:r>
                      <a:rPr lang="en-US" sz="1800" i="1"/>
                      <m:t>=</m:t>
                    </m:r>
                    <m:nary>
                      <m:naryPr>
                        <m:chr m:val="∑"/>
                        <m:ctrlPr>
                          <a:rPr lang="en-US" sz="1800" i="1"/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i="1"/>
                          <m:t>𝑛</m:t>
                        </m:r>
                        <m:r>
                          <a:rPr lang="en-US" sz="1800" i="1"/>
                          <m:t>=</m:t>
                        </m:r>
                        <m:r>
                          <a:rPr lang="en-US" sz="1800" b="0" i="1" smtClean="0"/>
                          <m:t>0</m:t>
                        </m:r>
                      </m:sub>
                      <m:sup>
                        <m:r>
                          <a:rPr lang="en-US" sz="1800" i="1"/>
                          <m:t>𝐿</m:t>
                        </m:r>
                      </m:sup>
                      <m:e>
                        <m:sSub>
                          <m:sSubPr>
                            <m:ctrlPr>
                              <a:rPr lang="en-US" sz="1800" i="1"/>
                            </m:ctrlPr>
                          </m:sSubPr>
                          <m:e>
                            <m:r>
                              <a:rPr lang="en-US" sz="1800" b="0" i="1" smtClean="0"/>
                              <m:t>𝑎</m:t>
                            </m:r>
                          </m:e>
                          <m:sub>
                            <m:r>
                              <a:rPr lang="en-US" sz="1800" b="0" i="1" smtClean="0"/>
                              <m:t>𝑚</m:t>
                            </m:r>
                            <m:r>
                              <a:rPr lang="en-US" sz="1800" b="0" i="1" smtClean="0"/>
                              <m:t>−</m:t>
                            </m:r>
                            <m:r>
                              <a:rPr lang="en-US" sz="1800" i="1"/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i="1" smtClean="0"/>
                            </m:ctrlPr>
                          </m:sSubPr>
                          <m:e>
                            <m:r>
                              <a:rPr lang="en-US" sz="1800" b="0" i="1" smtClean="0"/>
                              <m:t>𝑥</m:t>
                            </m:r>
                          </m:e>
                          <m:sub>
                            <m:r>
                              <a:rPr lang="en-US" sz="1800" b="0" i="1" smtClean="0"/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endParaRPr lang="el-GR" sz="18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>
                <a:blip r:embed="rId2"/>
                <a:stretch>
                  <a:fillRect l="-444" t="-790" b="-102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972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Οι τιμές δειγματοληψίας και οι αντίστοιχες πιθανότητες λήψης ενός συστήματος </a:t>
                </a:r>
                <a:r>
                  <a:rPr lang="en-US" sz="1800" dirty="0" smtClean="0"/>
                  <a:t>BPAM </a:t>
                </a:r>
                <a:r>
                  <a:rPr lang="el-GR" sz="1800" dirty="0" smtClean="0"/>
                  <a:t>δίνονται </a:t>
                </a:r>
                <a:r>
                  <a:rPr lang="el-GR" sz="1800" dirty="0" smtClean="0"/>
                  <a:t>ως: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/>
                          </m:ctrlPr>
                        </m:sSubPr>
                        <m:e>
                          <m:r>
                            <a:rPr lang="en-US" sz="1800" b="0" i="1" smtClean="0"/>
                            <m:t>𝑧</m:t>
                          </m:r>
                        </m:e>
                        <m:sub>
                          <m:r>
                            <a:rPr lang="en-US" sz="1800" b="0" i="1" smtClean="0"/>
                            <m:t>𝑚</m:t>
                          </m:r>
                        </m:sub>
                      </m:sSub>
                      <m:r>
                        <a:rPr lang="en-US" sz="1800" b="0" i="1" smtClean="0"/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b="0" i="1" smtClean="0"/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 smtClean="0"/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800" b="0" i="1" smtClean="0"/>
                                  </m:ctrlPr>
                                </m:sSubPr>
                                <m:e>
                                  <m:r>
                                    <a:rPr lang="en-US" sz="1800" b="0" i="1" smtClean="0"/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b="0" i="1" smtClean="0"/>
                                    <m:t>𝑚</m:t>
                                  </m:r>
                                </m:sub>
                              </m:sSub>
                              <m:r>
                                <a:rPr lang="en-US" sz="1800" b="0" i="1" smtClean="0"/>
                                <m:t>+</m:t>
                              </m:r>
                              <m:r>
                                <a:rPr lang="en-US" sz="1800" b="0" i="1" smtClean="0"/>
                                <m:t>𝑞</m:t>
                              </m:r>
                              <m:r>
                                <a:rPr lang="en-US" sz="1800" b="0" i="1" smtClean="0"/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0" i="1" smtClean="0"/>
                                  </m:ctrlPr>
                                </m:sSubPr>
                                <m:e>
                                  <m:r>
                                    <a:rPr lang="en-US" sz="1800" b="0" i="1" smtClean="0"/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b="0" i="1" smtClean="0"/>
                                    <m:t>𝑚</m:t>
                                  </m:r>
                                </m:sub>
                              </m:sSub>
                              <m:r>
                                <a:rPr lang="en-US" sz="1800" b="0" i="1" smtClean="0"/>
                                <m:t>→</m:t>
                              </m:r>
                              <m:f>
                                <m:fPr>
                                  <m:ctrlPr>
                                    <a:rPr lang="en-US" sz="1800" b="0" i="1" smtClean="0"/>
                                  </m:ctrlPr>
                                </m:fPr>
                                <m:num>
                                  <m:r>
                                    <a:rPr lang="en-US" sz="1800" b="0" i="1" smtClean="0"/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smtClean="0"/>
                                    <m:t>4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en-US" sz="1800" b="0" i="1" smtClean="0"/>
                                  </m:ctrlPr>
                                </m:sSubPr>
                                <m:e>
                                  <m:r>
                                    <a:rPr lang="en-US" sz="1800" b="0" i="1" smtClean="0"/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b="0" i="1" smtClean="0"/>
                                    <m:t>𝑚</m:t>
                                  </m:r>
                                </m:sub>
                              </m:sSub>
                              <m:r>
                                <a:rPr lang="en-US" sz="1800" b="0" i="1" smtClean="0"/>
                                <m:t>−</m:t>
                              </m:r>
                              <m:r>
                                <a:rPr lang="en-US" sz="1800" b="0" i="1" smtClean="0"/>
                                <m:t>𝑞</m:t>
                              </m:r>
                              <m:r>
                                <a:rPr lang="en-US" sz="1800" b="0" i="1" smtClean="0"/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0" i="1" smtClean="0"/>
                                  </m:ctrlPr>
                                </m:sSubPr>
                                <m:e>
                                  <m:r>
                                    <a:rPr lang="en-US" sz="1800" b="0" i="1" smtClean="0"/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b="0" i="1" smtClean="0"/>
                                    <m:t>𝑚</m:t>
                                  </m:r>
                                </m:sub>
                              </m:sSub>
                              <m:r>
                                <a:rPr lang="en-US" sz="1800" b="0" i="1" smtClean="0"/>
                                <m:t>→</m:t>
                              </m:r>
                              <m:f>
                                <m:fPr>
                                  <m:ctrlPr>
                                    <a:rPr lang="en-US" sz="1800" b="0" i="1" smtClean="0"/>
                                  </m:ctrlPr>
                                </m:fPr>
                                <m:num>
                                  <m:r>
                                    <a:rPr lang="en-US" sz="1800" b="0" i="1" smtClean="0"/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smtClean="0"/>
                                    <m:t>4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en-US" sz="1800" b="0" i="1" smtClean="0"/>
                                  </m:ctrlPr>
                                </m:sSubPr>
                                <m:e>
                                  <m:r>
                                    <a:rPr lang="en-US" sz="1800" b="0" i="1" smtClean="0"/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b="0" i="1" smtClean="0"/>
                                    <m:t>𝑚</m:t>
                                  </m:r>
                                </m:sub>
                              </m:sSub>
                              <m:r>
                                <a:rPr lang="en-US" sz="1800" b="0" i="1" smtClean="0"/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0" i="1" smtClean="0"/>
                                  </m:ctrlPr>
                                </m:sSubPr>
                                <m:e>
                                  <m:r>
                                    <a:rPr lang="en-US" sz="1800" b="0" i="1" smtClean="0"/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b="0" i="1" smtClean="0"/>
                                    <m:t>𝑚</m:t>
                                  </m:r>
                                </m:sub>
                              </m:sSub>
                              <m:r>
                                <a:rPr lang="en-US" sz="1800" b="0" i="1" smtClean="0"/>
                                <m:t>→</m:t>
                              </m:r>
                              <m:f>
                                <m:fPr>
                                  <m:ctrlPr>
                                    <a:rPr lang="en-US" sz="1800" b="0" i="1" smtClean="0"/>
                                  </m:ctrlPr>
                                </m:fPr>
                                <m:num>
                                  <m:r>
                                    <a:rPr lang="en-US" sz="1800" b="0" i="1" smtClean="0"/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smtClean="0"/>
                                    <m:t>2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40005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:r>
                  <a:rPr lang="el-GR" sz="1800" dirty="0" smtClean="0"/>
                  <a:t>η παράμετρος </a:t>
                </a:r>
                <a:r>
                  <a:rPr lang="en-US" sz="1800" i="1" dirty="0" smtClean="0"/>
                  <a:t>q </a:t>
                </a:r>
                <a:r>
                  <a:rPr lang="el-GR" sz="1800" dirty="0" smtClean="0"/>
                  <a:t>εκφράζει την εισαγόμενη </a:t>
                </a:r>
                <a:r>
                  <a:rPr lang="en-US" sz="1800" dirty="0" smtClean="0"/>
                  <a:t>ISI</a:t>
                </a:r>
                <a:r>
                  <a:rPr lang="el-GR" sz="18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/>
                        </m:ctrlPr>
                      </m:sSubPr>
                      <m:e>
                        <m:r>
                          <a:rPr lang="en-US" sz="1800" b="0" i="1" smtClean="0"/>
                          <m:t>𝑛</m:t>
                        </m:r>
                      </m:e>
                      <m:sub>
                        <m:r>
                          <a:rPr lang="en-US" sz="1800" b="0" i="1" smtClean="0"/>
                          <m:t>𝑚</m:t>
                        </m:r>
                      </m:sub>
                    </m:sSub>
                  </m:oMath>
                </a14:m>
                <a:r>
                  <a:rPr lang="en-US" sz="1800" i="1" dirty="0" smtClean="0"/>
                  <a:t> </a:t>
                </a:r>
                <a:r>
                  <a:rPr lang="el-GR" sz="1800" dirty="0" smtClean="0"/>
                  <a:t>είναι η </a:t>
                </a:r>
                <a:r>
                  <a:rPr lang="en-US" sz="1800" dirty="0" smtClean="0"/>
                  <a:t>Gaussian </a:t>
                </a:r>
                <a:r>
                  <a:rPr lang="el-GR" sz="1800" dirty="0" smtClean="0"/>
                  <a:t>τυχαία μεταβλητή με διακύμανση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/>
                        </m:ctrlPr>
                      </m:sSupPr>
                      <m:e>
                        <m:r>
                          <a:rPr lang="el-GR" sz="1800" b="0" i="1" smtClean="0"/>
                          <m:t>𝜎</m:t>
                        </m:r>
                      </m:e>
                      <m:sup>
                        <m:r>
                          <a:rPr lang="el-GR" sz="1800" b="0" i="1" smtClean="0"/>
                          <m:t>2</m:t>
                        </m:r>
                      </m:sup>
                    </m:sSup>
                    <m:r>
                      <a:rPr lang="el-GR" sz="1800" b="0" i="1" smtClean="0"/>
                      <m:t>=</m:t>
                    </m:r>
                    <m:f>
                      <m:fPr>
                        <m:ctrlPr>
                          <a:rPr lang="el-GR" sz="1800" b="0" i="1" smtClean="0"/>
                        </m:ctrlPr>
                      </m:fPr>
                      <m:num>
                        <m:sSub>
                          <m:sSubPr>
                            <m:ctrlPr>
                              <a:rPr lang="el-GR" sz="1800" b="0" i="1" smtClean="0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800" b="0" i="0" smtClean="0"/>
                              <m:t>Ν</m:t>
                            </m:r>
                          </m:e>
                          <m:sub>
                            <m:r>
                              <a:rPr lang="el-GR" sz="1800" b="0" i="1" smtClean="0"/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l-GR" sz="1800" b="0" i="1" smtClean="0"/>
                          <m:t>2</m:t>
                        </m:r>
                      </m:den>
                    </m:f>
                    <m:r>
                      <a:rPr lang="el-GR" sz="1800" b="0" i="1" smtClean="0"/>
                      <m:t>=1</m:t>
                    </m:r>
                  </m:oMath>
                </a14:m>
                <a:r>
                  <a:rPr lang="el-GR" sz="1800" i="1" dirty="0" smtClean="0"/>
                  <a:t>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/>
                        </m:ctrlPr>
                      </m:sSubPr>
                      <m:e>
                        <m:r>
                          <a:rPr lang="en-US" sz="1800" b="0" i="1" smtClean="0"/>
                          <m:t>𝑎</m:t>
                        </m:r>
                      </m:e>
                      <m:sub>
                        <m:r>
                          <a:rPr lang="en-US" sz="1800" b="0" i="1" smtClean="0"/>
                          <m:t>𝑚</m:t>
                        </m:r>
                      </m:sub>
                    </m:sSub>
                    <m:r>
                      <a:rPr lang="el-GR" sz="1800" b="0" i="1" smtClean="0"/>
                      <m:t>=±</m:t>
                    </m:r>
                    <m:r>
                      <m:rPr>
                        <m:sty m:val="p"/>
                      </m:rPr>
                      <a:rPr lang="el-GR" sz="1800" b="0" i="0" smtClean="0"/>
                      <m:t>Α</m:t>
                    </m:r>
                  </m:oMath>
                </a14:m>
                <a:r>
                  <a:rPr lang="el-GR" sz="1800" i="1" dirty="0" smtClean="0"/>
                  <a:t> </a:t>
                </a:r>
                <a:r>
                  <a:rPr lang="el-GR" sz="1800" dirty="0" smtClean="0"/>
                  <a:t>ανάλογα εάν έχει σταλεί το </a:t>
                </a:r>
                <a:r>
                  <a:rPr lang="en-US" sz="1800" dirty="0" smtClean="0"/>
                  <a:t>bit 1 </a:t>
                </a:r>
                <a:r>
                  <a:rPr lang="el-GR" sz="1800" dirty="0" smtClean="0"/>
                  <a:t>ή 0.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 smtClean="0"/>
                  <a:t>το </a:t>
                </a:r>
                <a:r>
                  <a:rPr lang="en-US" sz="1800" dirty="0" smtClean="0"/>
                  <a:t>A </a:t>
                </a:r>
                <a:r>
                  <a:rPr lang="el-GR" sz="1800" dirty="0" smtClean="0"/>
                  <a:t>μπορεί να πάρει μία από τις τιμές 1, 2, 3 και 4 ποια τιμή θα επιλέγατε για το Α, ώστε αν το ποσοστό της </a:t>
                </a:r>
                <a:r>
                  <a:rPr lang="en-US" sz="1800" dirty="0" smtClean="0"/>
                  <a:t>ISI </a:t>
                </a:r>
                <a:r>
                  <a:rPr lang="el-GR" sz="1800" dirty="0" smtClean="0"/>
                  <a:t>είναι 10% του μεταδιδόμενου συμβόλου η μέση πιθανότητα σφάλματος να μην υπερβαίνει την τιμή 1,7</a:t>
                </a:r>
                <a:r>
                  <a:rPr lang="en-US" sz="1800" dirty="0" smtClean="0"/>
                  <a:t>x10</a:t>
                </a:r>
                <a:r>
                  <a:rPr lang="en-US" sz="1800" baseline="30000" dirty="0" smtClean="0"/>
                  <a:t>-3</a:t>
                </a:r>
                <a:r>
                  <a:rPr lang="el-GR" sz="1800" dirty="0" smtClean="0"/>
                  <a:t>;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 t="-824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691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Άσκηση </a:t>
            </a:r>
            <a:r>
              <a:rPr lang="el-GR" dirty="0" smtClean="0"/>
              <a:t>1 (συνέχεια)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805264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Αν δεν υπάρχει </a:t>
                </a:r>
                <a:r>
                  <a:rPr lang="en-US" sz="1600" dirty="0" smtClean="0"/>
                  <a:t>ISI, </a:t>
                </a:r>
                <a:r>
                  <a:rPr lang="el-GR" sz="1600" dirty="0" smtClean="0"/>
                  <a:t>δηλαδή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𝑧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  <m:r>
                      <a:rPr lang="en-US" sz="1600" b="0" i="1" smtClean="0"/>
                      <m:t>=</m:t>
                    </m:r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𝑎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  <m:r>
                      <a:rPr lang="en-US" sz="1600" b="0" i="1" smtClean="0"/>
                      <m:t>+</m:t>
                    </m:r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𝑛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:r>
                  <a:rPr lang="el-GR" sz="1600" dirty="0" smtClean="0"/>
                  <a:t>τότε η πιθανότητα σφάλματος θα είναι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/>
                            <m:t>P</m:t>
                          </m:r>
                        </m:e>
                        <m:sub>
                          <m:r>
                            <a:rPr lang="en-US" sz="1600" b="0" i="1" smtClean="0"/>
                            <m:t>𝑒</m:t>
                          </m:r>
                          <m:r>
                            <a:rPr lang="en-US" sz="1600" b="0" i="1" smtClean="0"/>
                            <m:t>1</m:t>
                          </m:r>
                        </m:sub>
                      </m:sSub>
                      <m:r>
                        <a:rPr lang="en-US" sz="1600" b="0" i="1" smtClean="0"/>
                        <m:t>=</m:t>
                      </m:r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sz="1600" b="0" i="1" smtClean="0"/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1600" b="0" i="1" smtClean="0"/>
                                  </m:ctrlPr>
                                </m:fPr>
                                <m:num>
                                  <m:r>
                                    <a:rPr lang="en-US" sz="1600" b="0" i="1" smtClean="0"/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/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/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600" b="0" i="1" smtClean="0"/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b="0" i="1" smtClean="0"/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/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1600" b="0" i="1" smtClean="0"/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sz="1600" b="0" i="1" smtClean="0"/>
                        <m:t>=</m:t>
                      </m:r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/>
                              </m:ctrlPr>
                            </m:fPr>
                            <m:num>
                              <m:r>
                                <a:rPr lang="en-US" sz="1600" b="0" i="1" smtClean="0"/>
                                <m:t>𝐴</m:t>
                              </m:r>
                            </m:num>
                            <m:den>
                              <m:r>
                                <a:rPr lang="el-GR" sz="1600" b="0" i="1" smtClean="0"/>
                                <m:t>𝜎</m:t>
                              </m:r>
                            </m:den>
                          </m:f>
                        </m:e>
                      </m:d>
                      <m:r>
                        <a:rPr lang="el-GR" sz="1600" b="0" i="1" smtClean="0"/>
                        <m:t>=</m:t>
                      </m:r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</m:e>
                      </m:d>
                    </m:oMath>
                  </m:oMathPara>
                </a14:m>
                <a:endParaRPr lang="el-GR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𝑧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  <m:r>
                      <a:rPr lang="en-US" sz="1600" b="0" i="1" smtClean="0"/>
                      <m:t>=</m:t>
                    </m:r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𝑎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  <m:r>
                      <a:rPr lang="en-US" sz="1600" b="0" i="1" smtClean="0"/>
                      <m:t>+</m:t>
                    </m:r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𝑛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  <m:r>
                      <a:rPr lang="el-GR" sz="1600" b="0" i="1" smtClean="0"/>
                      <m:t>+</m:t>
                    </m:r>
                    <m:r>
                      <a:rPr lang="en-US" sz="1600" b="0" i="1" smtClean="0"/>
                      <m:t>𝑞</m:t>
                    </m:r>
                  </m:oMath>
                </a14:m>
                <a:r>
                  <a:rPr lang="en-US" sz="1600" dirty="0" smtClean="0"/>
                  <a:t>, </a:t>
                </a:r>
                <a:r>
                  <a:rPr lang="el-GR" sz="1600" dirty="0" smtClean="0"/>
                  <a:t>τότε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/>
                            <m:t>P</m:t>
                          </m:r>
                        </m:e>
                        <m:sub>
                          <m:r>
                            <a:rPr lang="en-US" sz="1600" b="0" i="1" smtClean="0"/>
                            <m:t>𝑒</m:t>
                          </m:r>
                          <m:r>
                            <a:rPr lang="el-GR" sz="1600" b="0" i="1" smtClean="0"/>
                            <m:t>2</m:t>
                          </m:r>
                        </m:sub>
                      </m:sSub>
                      <m:r>
                        <a:rPr lang="en-US" sz="1600" b="0" i="1" smtClean="0"/>
                        <m:t>=</m:t>
                      </m:r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/>
                              </m:ctrlPr>
                            </m:fPr>
                            <m:num>
                              <m:r>
                                <a:rPr lang="en-US" sz="1600" b="0" i="1" smtClean="0"/>
                                <m:t>𝐴</m:t>
                              </m:r>
                              <m:r>
                                <a:rPr lang="el-GR" sz="1600" b="0" i="1" smtClean="0"/>
                                <m:t>+</m:t>
                              </m:r>
                              <m:r>
                                <a:rPr lang="en-US" sz="1600" b="0" i="1" smtClean="0"/>
                                <m:t>𝑞</m:t>
                              </m:r>
                            </m:num>
                            <m:den>
                              <m:r>
                                <a:rPr lang="el-GR" sz="1600" b="0" i="1" smtClean="0"/>
                                <m:t>𝜎</m:t>
                              </m:r>
                            </m:den>
                          </m:f>
                        </m:e>
                      </m:d>
                      <m:r>
                        <a:rPr lang="el-GR" sz="1600" b="0" i="1" smtClean="0"/>
                        <m:t>=</m:t>
                      </m:r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  <m:r>
                            <a:rPr lang="en-US" sz="1600" b="0" i="0" smtClean="0"/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1600" b="0" i="0" smtClean="0"/>
                            <m:t>q</m:t>
                          </m:r>
                        </m:e>
                      </m:d>
                    </m:oMath>
                  </m:oMathPara>
                </a14:m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Όταν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𝑧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  <m:r>
                      <a:rPr lang="en-US" sz="1600" b="0" i="1" smtClean="0"/>
                      <m:t>=</m:t>
                    </m:r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𝑎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  <m:r>
                      <a:rPr lang="en-US" sz="1600" b="0" i="1" smtClean="0"/>
                      <m:t>+</m:t>
                    </m:r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a:rPr lang="en-US" sz="1600" b="0" i="1" smtClean="0"/>
                          <m:t>𝑛</m:t>
                        </m:r>
                      </m:e>
                      <m:sub>
                        <m:r>
                          <a:rPr lang="en-US" sz="1600" b="0" i="1" smtClean="0"/>
                          <m:t>𝑚</m:t>
                        </m:r>
                      </m:sub>
                    </m:sSub>
                    <m:r>
                      <a:rPr lang="el-GR" sz="1600" b="0" i="1" smtClean="0"/>
                      <m:t>−</m:t>
                    </m:r>
                    <m:r>
                      <a:rPr lang="en-US" sz="1600" b="0" i="1" smtClean="0"/>
                      <m:t>𝑞</m:t>
                    </m:r>
                  </m:oMath>
                </a14:m>
                <a:r>
                  <a:rPr lang="en-US" sz="1600" dirty="0" smtClean="0"/>
                  <a:t>, </a:t>
                </a:r>
                <a:r>
                  <a:rPr lang="el-GR" sz="1600" dirty="0" smtClean="0"/>
                  <a:t>τότε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/>
                            <m:t>P</m:t>
                          </m:r>
                        </m:e>
                        <m:sub>
                          <m:r>
                            <a:rPr lang="en-US" sz="1600" b="0" i="1" smtClean="0"/>
                            <m:t>𝑒</m:t>
                          </m:r>
                          <m:r>
                            <a:rPr lang="el-GR" sz="1600" b="0" i="1" smtClean="0"/>
                            <m:t>3</m:t>
                          </m:r>
                        </m:sub>
                      </m:sSub>
                      <m:r>
                        <a:rPr lang="en-US" sz="1600" b="0" i="1" smtClean="0"/>
                        <m:t>=</m:t>
                      </m:r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/>
                              </m:ctrlPr>
                            </m:fPr>
                            <m:num>
                              <m:r>
                                <a:rPr lang="en-US" sz="1600" b="0" i="1" smtClean="0"/>
                                <m:t>𝐴</m:t>
                              </m:r>
                              <m:r>
                                <a:rPr lang="el-GR" sz="1600" b="0" i="1" smtClean="0"/>
                                <m:t>−</m:t>
                              </m:r>
                              <m:r>
                                <a:rPr lang="en-US" sz="1600" b="0" i="1" smtClean="0"/>
                                <m:t>𝑞</m:t>
                              </m:r>
                            </m:num>
                            <m:den>
                              <m:r>
                                <a:rPr lang="el-GR" sz="1600" b="0" i="1" smtClean="0"/>
                                <m:t>𝜎</m:t>
                              </m:r>
                            </m:den>
                          </m:f>
                        </m:e>
                      </m:d>
                      <m:r>
                        <a:rPr lang="el-GR" sz="1600" b="0" i="1" smtClean="0"/>
                        <m:t>=</m:t>
                      </m:r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  <m:r>
                            <a:rPr lang="el-GR" sz="1600" b="0" i="0" smtClean="0"/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600" b="0" i="0" smtClean="0"/>
                            <m:t>q</m:t>
                          </m:r>
                        </m:e>
                      </m:d>
                    </m:oMath>
                  </m:oMathPara>
                </a14:m>
                <a:endParaRPr lang="el-GR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Έτσι, η μέση πιθανότητα σφάλματος θα είναι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/>
                            <m:t>P</m:t>
                          </m:r>
                        </m:e>
                        <m:sub>
                          <m:r>
                            <a:rPr lang="en-US" sz="1600" b="0" i="1" smtClean="0"/>
                            <m:t>𝑒</m:t>
                          </m:r>
                        </m:sub>
                      </m:sSub>
                      <m:r>
                        <a:rPr lang="el-GR" sz="1600" b="0" i="1" smtClean="0"/>
                        <m:t>=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600" b="0" i="1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/>
                            <m:t>P</m:t>
                          </m:r>
                        </m:e>
                        <m:sub>
                          <m:r>
                            <a:rPr lang="en-US" sz="1600" b="0" i="1" smtClean="0"/>
                            <m:t>𝑒</m:t>
                          </m:r>
                          <m:r>
                            <a:rPr lang="en-US" sz="1600" b="0" i="1" smtClean="0"/>
                            <m:t>1</m:t>
                          </m:r>
                        </m:sub>
                      </m:sSub>
                      <m:r>
                        <a:rPr lang="el-GR" sz="1600" b="0" i="1" smtClean="0"/>
                        <m:t>+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sz="1600" b="0" i="1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/>
                            <m:t>P</m:t>
                          </m:r>
                        </m:e>
                        <m:sub>
                          <m:r>
                            <a:rPr lang="en-US" sz="1600" b="0" i="1" smtClean="0"/>
                            <m:t>𝑒</m:t>
                          </m:r>
                          <m:r>
                            <a:rPr lang="el-GR" sz="1600" b="0" i="1" smtClean="0"/>
                            <m:t>2</m:t>
                          </m:r>
                        </m:sub>
                      </m:sSub>
                      <m:r>
                        <m:rPr>
                          <m:nor/>
                        </m:rPr>
                        <a:rPr lang="el-GR" sz="1600" dirty="0" smtClean="0"/>
                        <m:t>+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sz="1600" b="0" i="1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/>
                            <m:t>P</m:t>
                          </m:r>
                        </m:e>
                        <m:sub>
                          <m:r>
                            <a:rPr lang="en-US" sz="1600" b="0" i="1" smtClean="0"/>
                            <m:t>𝑒</m:t>
                          </m:r>
                          <m:r>
                            <a:rPr lang="el-GR" sz="1600" b="0" i="1" smtClean="0"/>
                            <m:t>3</m:t>
                          </m:r>
                        </m:sub>
                      </m:sSub>
                      <m:r>
                        <a:rPr lang="el-GR" sz="1600" b="0" i="1" smtClean="0"/>
                        <m:t>=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2</m:t>
                          </m:r>
                        </m:den>
                      </m:f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</m:e>
                      </m:d>
                      <m:r>
                        <a:rPr lang="el-GR" sz="1600" b="0" i="1" smtClean="0"/>
                        <m:t>+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4</m:t>
                          </m:r>
                        </m:den>
                      </m:f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  <m:r>
                            <a:rPr lang="el-GR" sz="1600" b="0" i="0" smtClean="0"/>
                            <m:t>+</m:t>
                          </m:r>
                          <m:r>
                            <a:rPr lang="en-US" sz="1600" b="0" i="1" smtClean="0"/>
                            <m:t>𝑞</m:t>
                          </m:r>
                        </m:e>
                      </m:d>
                      <m:r>
                        <m:rPr>
                          <m:nor/>
                        </m:rPr>
                        <a:rPr lang="el-GR" sz="1600" dirty="0" smtClean="0"/>
                        <m:t>+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4</m:t>
                          </m:r>
                        </m:den>
                      </m:f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  <m:r>
                            <a:rPr lang="en-US" sz="1600" b="0" i="0" smtClean="0"/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600" b="0" i="0" smtClean="0"/>
                            <m:t>q</m:t>
                          </m:r>
                        </m:e>
                      </m:d>
                    </m:oMath>
                  </m:oMathPara>
                </a14:m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Όπως, το ποσοστό της </a:t>
                </a:r>
                <a:r>
                  <a:rPr lang="en-US" sz="1600" dirty="0" smtClean="0"/>
                  <a:t>ISI </a:t>
                </a:r>
                <a:r>
                  <a:rPr lang="el-GR" sz="1600" dirty="0" smtClean="0"/>
                  <a:t>είναι 10% του μεταδιδόμενου συμβόλου. Άρα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/>
                        </m:ctrlPr>
                      </m:fPr>
                      <m:num>
                        <m:r>
                          <a:rPr lang="en-US" sz="1600" b="0" i="1" smtClean="0"/>
                          <m:t>𝑞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1600" b="0" i="0" smtClean="0"/>
                          <m:t>Α</m:t>
                        </m:r>
                      </m:den>
                    </m:f>
                    <m:r>
                      <a:rPr lang="en-US" sz="1600" b="0" i="1" smtClean="0"/>
                      <m:t>=0.1</m:t>
                    </m:r>
                  </m:oMath>
                </a14:m>
                <a:r>
                  <a:rPr lang="en-US" sz="1600" dirty="0" smtClean="0"/>
                  <a:t>  </a:t>
                </a:r>
                <a:r>
                  <a:rPr lang="el-GR" sz="1600" dirty="0" smtClean="0"/>
                  <a:t>και συνεπώς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/>
                            <m:t>P</m:t>
                          </m:r>
                        </m:e>
                        <m:sub>
                          <m:r>
                            <a:rPr lang="en-US" sz="1600" b="0" i="1" smtClean="0"/>
                            <m:t>𝑒</m:t>
                          </m:r>
                        </m:sub>
                      </m:sSub>
                      <m:r>
                        <a:rPr lang="el-GR" sz="1600" b="0" i="1" smtClean="0"/>
                        <m:t>=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2</m:t>
                          </m:r>
                        </m:den>
                      </m:f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</m:e>
                      </m:d>
                      <m:r>
                        <a:rPr lang="el-GR" sz="1600" b="0" i="1" smtClean="0"/>
                        <m:t>+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4</m:t>
                          </m:r>
                        </m:den>
                      </m:f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a:rPr lang="el-GR" sz="1600" b="0" i="1" smtClean="0"/>
                            <m:t>1.1</m:t>
                          </m:r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</m:e>
                      </m:d>
                      <m:r>
                        <m:rPr>
                          <m:nor/>
                        </m:rPr>
                        <a:rPr lang="el-GR" sz="1600" dirty="0" smtClean="0"/>
                        <m:t>+</m:t>
                      </m:r>
                      <m:f>
                        <m:fPr>
                          <m:ctrlPr>
                            <a:rPr lang="el-GR" sz="1600" b="0" i="1" smtClean="0"/>
                          </m:ctrlPr>
                        </m:fPr>
                        <m:num>
                          <m:r>
                            <a:rPr lang="el-GR" sz="1600" b="0" i="1" smtClean="0"/>
                            <m:t>1</m:t>
                          </m:r>
                        </m:num>
                        <m:den>
                          <m:r>
                            <a:rPr lang="el-GR" sz="1600" b="0" i="1" smtClean="0"/>
                            <m:t>4</m:t>
                          </m:r>
                        </m:den>
                      </m:f>
                      <m:r>
                        <a:rPr lang="en-US" sz="1600" b="0" i="1" smtClean="0"/>
                        <m:t>𝑄</m:t>
                      </m:r>
                      <m:d>
                        <m:dPr>
                          <m:ctrlPr>
                            <a:rPr lang="en-US" sz="1600" b="0" i="1" smtClean="0"/>
                          </m:ctrlPr>
                        </m:dPr>
                        <m:e>
                          <m:r>
                            <a:rPr lang="el-GR" sz="1600" b="0" i="1" smtClean="0"/>
                            <m:t>0.9</m:t>
                          </m:r>
                          <m:r>
                            <m:rPr>
                              <m:sty m:val="p"/>
                            </m:rPr>
                            <a:rPr lang="el-GR" sz="1600" b="0" i="0" smtClean="0"/>
                            <m:t>Α</m:t>
                          </m:r>
                        </m:e>
                      </m:d>
                    </m:oMath>
                  </m:oMathPara>
                </a14:m>
                <a:endParaRPr lang="el-GR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l-GR" sz="1600" dirty="0" smtClean="0"/>
                  <a:t>Θα πρέπει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/>
                          <m:t>P</m:t>
                        </m:r>
                      </m:e>
                      <m:sub>
                        <m:r>
                          <a:rPr lang="en-US" sz="1600" b="0" i="1" smtClean="0"/>
                          <m:t>𝑒</m:t>
                        </m:r>
                      </m:sub>
                    </m:sSub>
                    <m:r>
                      <a:rPr lang="el-GR" sz="1600" b="0" i="1" smtClean="0"/>
                      <m:t>≤1.7</m:t>
                    </m:r>
                    <m:r>
                      <m:rPr>
                        <m:sty m:val="p"/>
                      </m:rPr>
                      <a:rPr lang="en-US" sz="1600" b="0" i="0" smtClean="0"/>
                      <m:t>x</m:t>
                    </m:r>
                    <m:sSup>
                      <m:sSupPr>
                        <m:ctrlPr>
                          <a:rPr lang="en-US" sz="1600" b="0" i="1" smtClean="0"/>
                        </m:ctrlPr>
                      </m:sSupPr>
                      <m:e>
                        <m:r>
                          <a:rPr lang="en-US" sz="1600" b="0" i="1" smtClean="0"/>
                          <m:t>10</m:t>
                        </m:r>
                      </m:e>
                      <m:sup>
                        <m:r>
                          <a:rPr lang="en-US" sz="1600" b="0" i="1" smtClean="0"/>
                          <m:t>−3</m:t>
                        </m:r>
                      </m:sup>
                    </m:sSup>
                  </m:oMath>
                </a14:m>
                <a:r>
                  <a:rPr lang="el-GR" sz="1600" dirty="0" smtClean="0"/>
                  <a:t>, οπότε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600" b="0" i="1" smtClean="0"/>
                        </m:ctrlPr>
                      </m:fPr>
                      <m:num>
                        <m:r>
                          <a:rPr lang="el-GR" sz="1600" b="0" i="1" smtClean="0"/>
                          <m:t>1</m:t>
                        </m:r>
                      </m:num>
                      <m:den>
                        <m:r>
                          <a:rPr lang="el-GR" sz="1600" b="0" i="1" smtClean="0"/>
                          <m:t>2</m:t>
                        </m:r>
                      </m:den>
                    </m:f>
                    <m:r>
                      <a:rPr lang="en-US" sz="1600" b="0" i="1" smtClean="0"/>
                      <m:t>𝑄</m:t>
                    </m:r>
                    <m:d>
                      <m:dPr>
                        <m:ctrlPr>
                          <a:rPr lang="en-US" sz="1600" b="0" i="1" smtClean="0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600" b="0" i="0" smtClean="0"/>
                          <m:t>Α</m:t>
                        </m:r>
                      </m:e>
                    </m:d>
                    <m:r>
                      <a:rPr lang="el-GR" sz="1600" b="0" i="1" smtClean="0"/>
                      <m:t>+</m:t>
                    </m:r>
                    <m:f>
                      <m:fPr>
                        <m:ctrlPr>
                          <a:rPr lang="el-GR" sz="1600" b="0" i="1" smtClean="0"/>
                        </m:ctrlPr>
                      </m:fPr>
                      <m:num>
                        <m:r>
                          <a:rPr lang="el-GR" sz="1600" b="0" i="1" smtClean="0"/>
                          <m:t>1</m:t>
                        </m:r>
                      </m:num>
                      <m:den>
                        <m:r>
                          <a:rPr lang="el-GR" sz="1600" b="0" i="1" smtClean="0"/>
                          <m:t>4</m:t>
                        </m:r>
                      </m:den>
                    </m:f>
                    <m:r>
                      <a:rPr lang="en-US" sz="1600" b="0" i="1" smtClean="0"/>
                      <m:t>𝑄</m:t>
                    </m:r>
                    <m:d>
                      <m:dPr>
                        <m:ctrlPr>
                          <a:rPr lang="en-US" sz="1600" b="0" i="1" smtClean="0"/>
                        </m:ctrlPr>
                      </m:dPr>
                      <m:e>
                        <m:r>
                          <a:rPr lang="el-GR" sz="1600" b="0" i="1" smtClean="0"/>
                          <m:t>1.1</m:t>
                        </m:r>
                        <m:r>
                          <m:rPr>
                            <m:sty m:val="p"/>
                          </m:rPr>
                          <a:rPr lang="el-GR" sz="1600" b="0" i="0" smtClean="0"/>
                          <m:t>Α</m:t>
                        </m:r>
                      </m:e>
                    </m:d>
                    <m:r>
                      <m:rPr>
                        <m:nor/>
                      </m:rPr>
                      <a:rPr lang="el-GR" sz="1600" dirty="0" smtClean="0"/>
                      <m:t>+</m:t>
                    </m:r>
                    <m:f>
                      <m:fPr>
                        <m:ctrlPr>
                          <a:rPr lang="el-GR" sz="1600" b="0" i="1" smtClean="0"/>
                        </m:ctrlPr>
                      </m:fPr>
                      <m:num>
                        <m:r>
                          <a:rPr lang="el-GR" sz="1600" b="0" i="1" smtClean="0"/>
                          <m:t>1</m:t>
                        </m:r>
                      </m:num>
                      <m:den>
                        <m:r>
                          <a:rPr lang="el-GR" sz="1600" b="0" i="1" smtClean="0"/>
                          <m:t>4</m:t>
                        </m:r>
                      </m:den>
                    </m:f>
                    <m:r>
                      <a:rPr lang="en-US" sz="1600" b="0" i="1" smtClean="0"/>
                      <m:t>𝑄</m:t>
                    </m:r>
                    <m:d>
                      <m:dPr>
                        <m:ctrlPr>
                          <a:rPr lang="en-US" sz="1600" b="0" i="1" smtClean="0"/>
                        </m:ctrlPr>
                      </m:dPr>
                      <m:e>
                        <m:r>
                          <a:rPr lang="el-GR" sz="1600" b="0" i="1" smtClean="0"/>
                          <m:t>0.9</m:t>
                        </m:r>
                        <m:r>
                          <m:rPr>
                            <m:sty m:val="p"/>
                          </m:rPr>
                          <a:rPr lang="el-GR" sz="1600" b="0" i="0" smtClean="0"/>
                          <m:t>Α</m:t>
                        </m:r>
                      </m:e>
                    </m:d>
                    <m:r>
                      <a:rPr lang="el-GR" sz="1600" b="0" i="1" smtClean="0"/>
                      <m:t>≤1.7</m:t>
                    </m:r>
                    <m:r>
                      <m:rPr>
                        <m:sty m:val="p"/>
                      </m:rPr>
                      <a:rPr lang="en-US" sz="1600" b="0" i="0" smtClean="0"/>
                      <m:t>x</m:t>
                    </m:r>
                    <m:sSup>
                      <m:sSupPr>
                        <m:ctrlPr>
                          <a:rPr lang="en-US" sz="1600" b="0" i="1" smtClean="0"/>
                        </m:ctrlPr>
                      </m:sSupPr>
                      <m:e>
                        <m:r>
                          <a:rPr lang="en-US" sz="1600" b="0" i="1" smtClean="0"/>
                          <m:t>10</m:t>
                        </m:r>
                      </m:e>
                      <m:sup>
                        <m:r>
                          <a:rPr lang="en-US" sz="1600" b="0" i="1" smtClean="0"/>
                          <m:t>−3</m:t>
                        </m:r>
                      </m:sup>
                    </m:sSup>
                  </m:oMath>
                </a14:m>
                <a:r>
                  <a:rPr lang="el-GR" sz="1600" dirty="0" smtClean="0"/>
                  <a:t>. Από πίνακες βρίσκεται πως Α=3 ή Α=4. Επιλέγουμε Α=3 για μικρότερη ενέργεια συμβόλου.</a:t>
                </a:r>
                <a:endParaRPr lang="el-GR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805264"/>
              </a:xfrm>
              <a:blipFill>
                <a:blip r:embed="rId2"/>
                <a:stretch>
                  <a:fillRect l="-296" t="-420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70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Αλγόριθμος </a:t>
            </a:r>
            <a:r>
              <a:rPr lang="el-GR" sz="2400" dirty="0" err="1"/>
              <a:t>Viterbi</a:t>
            </a:r>
            <a:r>
              <a:rPr lang="el-GR" sz="2400" dirty="0"/>
              <a:t> για ανίχνευση ακολουθίας </a:t>
            </a:r>
            <a:r>
              <a:rPr lang="el-GR" sz="2400" dirty="0" smtClean="0"/>
              <a:t>συμβόλων </a:t>
            </a:r>
            <a:r>
              <a:rPr lang="el-GR" sz="2400" dirty="0" smtClean="0"/>
              <a:t/>
            </a:r>
            <a:br>
              <a:rPr lang="el-GR" sz="2400" dirty="0" smtClean="0"/>
            </a:br>
            <a:r>
              <a:rPr lang="el-GR" sz="2400" dirty="0" smtClean="0"/>
              <a:t>με </a:t>
            </a:r>
            <a:r>
              <a:rPr lang="el-GR" sz="2400" dirty="0"/>
              <a:t>παρουσία ISI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n-US" sz="1600" dirty="0" smtClean="0"/>
                  <a:t>O</a:t>
                </a:r>
                <a:r>
                  <a:rPr lang="el-GR" sz="1600" dirty="0" smtClean="0"/>
                  <a:t> </a:t>
                </a:r>
                <a:r>
                  <a:rPr lang="el-GR" sz="1600" b="1" dirty="0"/>
                  <a:t>αλγόριθμος </a:t>
                </a:r>
                <a:r>
                  <a:rPr lang="el-GR" sz="1600" b="1" dirty="0" err="1"/>
                  <a:t>Viterbi</a:t>
                </a:r>
                <a:r>
                  <a:rPr lang="el-GR" sz="1600" b="1" dirty="0"/>
                  <a:t> </a:t>
                </a:r>
                <a:r>
                  <a:rPr lang="el-GR" sz="1600" dirty="0"/>
                  <a:t>είναι ένας </a:t>
                </a:r>
                <a:r>
                  <a:rPr lang="el-GR" sz="1600" dirty="0" smtClean="0"/>
                  <a:t>απλός </a:t>
                </a:r>
                <a:r>
                  <a:rPr lang="el-GR" sz="1600" dirty="0"/>
                  <a:t>αλλά ταυτόχρονα εξαιρετικά αποτελεσματικός τρόπος για την ανίχνευση της βέλτιστης διαδρομής (με την έννοια της μέγιστης πιθανοφάνειας) σε </a:t>
                </a:r>
                <a:r>
                  <a:rPr lang="el-GR" sz="1600" dirty="0" smtClean="0"/>
                  <a:t>διάγραμμα</a:t>
                </a:r>
                <a:r>
                  <a:rPr lang="en-US" sz="1600" dirty="0" smtClean="0"/>
                  <a:t> </a:t>
                </a:r>
                <a:r>
                  <a:rPr lang="en-US" sz="1600" b="1" dirty="0" smtClean="0"/>
                  <a:t>Trellis</a:t>
                </a:r>
                <a:r>
                  <a:rPr lang="el-GR" sz="1600" dirty="0" smtClean="0"/>
                  <a:t>.</a:t>
                </a:r>
                <a:endParaRPr lang="en-US" sz="16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/>
                  <a:t>Τα βήματα του αλγορίθμου </a:t>
                </a:r>
                <a:r>
                  <a:rPr lang="el-GR" sz="1600" dirty="0" err="1"/>
                  <a:t>Viterbi</a:t>
                </a:r>
                <a:r>
                  <a:rPr lang="el-GR" sz="1600" dirty="0"/>
                  <a:t> για τη βέλτιστη ανίχνευση ακολουθίας συμβόλων σε συστήματα με ISI είναι τα εξής:</a:t>
                </a:r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 smtClean="0"/>
                  <a:t>Επιλέγεται </a:t>
                </a:r>
                <a:r>
                  <a:rPr lang="el-GR" sz="1600" dirty="0"/>
                  <a:t>μία κατάσταση εκκίνησης (για τη χρονική στιγμή t = </a:t>
                </a:r>
                <a:r>
                  <a:rPr lang="en-US" sz="1600" dirty="0" smtClean="0"/>
                  <a:t>0</a:t>
                </a:r>
                <a:r>
                  <a:rPr lang="el-GR" sz="1600" dirty="0" smtClean="0"/>
                  <a:t>).</a:t>
                </a:r>
                <a:endParaRPr lang="en-US" sz="1600" dirty="0" smtClean="0"/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 smtClean="0"/>
                  <a:t>Τη </a:t>
                </a:r>
                <a:r>
                  <a:rPr lang="el-GR" sz="1600" dirty="0"/>
                  <a:t>χρονική στιγμή Τ υπολογίζονται οι μετρικές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/>
                        </m:ctrlPr>
                      </m:sSubPr>
                      <m:e>
                        <m:r>
                          <a:rPr lang="el-GR" sz="1600" b="0" i="1" smtClean="0"/>
                          <m:t>𝜇</m:t>
                        </m:r>
                      </m:e>
                      <m:sub>
                        <m:r>
                          <a:rPr lang="el-GR" sz="1600" b="0" i="1" smtClean="0"/>
                          <m:t>1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l-GR" sz="1600" i="1"/>
                        </m:ctrlPr>
                      </m:dPr>
                      <m:e>
                        <m:sSub>
                          <m:sSubPr>
                            <m:ctrlPr>
                              <a:rPr lang="el-GR" sz="1600" i="1" smtClean="0"/>
                            </m:ctrlPr>
                          </m:sSubPr>
                          <m:e>
                            <m:r>
                              <a:rPr lang="en-US" sz="1600" b="0" i="1" smtClean="0"/>
                              <m:t>𝑧</m:t>
                            </m:r>
                          </m:e>
                          <m:sub>
                            <m:r>
                              <a:rPr lang="en-US" sz="1600" b="0" i="1" smtClean="0"/>
                              <m:t>1</m:t>
                            </m:r>
                          </m:sub>
                        </m:sSub>
                        <m:r>
                          <a:rPr lang="en-US" sz="1600" i="1"/>
                          <m:t>,</m:t>
                        </m:r>
                        <m:sSub>
                          <m:sSubPr>
                            <m:ctrlPr>
                              <a:rPr lang="en-US" sz="1600" i="1" smtClean="0"/>
                            </m:ctrlPr>
                          </m:sSubPr>
                          <m:e>
                            <m:r>
                              <a:rPr lang="en-US" sz="1600" b="0" i="1" smtClean="0"/>
                              <m:t>𝑦</m:t>
                            </m:r>
                          </m:e>
                          <m:sub>
                            <m:r>
                              <a:rPr lang="en-US" sz="1600" b="0" i="1" smtClean="0"/>
                              <m:t>1</m:t>
                            </m:r>
                          </m:sub>
                        </m:sSub>
                        <m:r>
                          <a:rPr lang="en-US" sz="1600" b="0" i="1" smtClean="0"/>
                          <m:t>(</m:t>
                        </m:r>
                        <m:r>
                          <a:rPr lang="en-US" sz="1600" b="1" i="1"/>
                          <m:t>𝒂</m:t>
                        </m:r>
                        <m:r>
                          <a:rPr lang="en-US" sz="1600" i="1"/>
                          <m:t>,</m:t>
                        </m:r>
                        <m:r>
                          <a:rPr lang="en-US" sz="1600" b="1" i="1"/>
                          <m:t>𝒙</m:t>
                        </m:r>
                        <m:r>
                          <a:rPr lang="en-US" sz="1600" b="1" i="1" smtClean="0"/>
                          <m:t>)</m:t>
                        </m:r>
                      </m:e>
                    </m:d>
                  </m:oMath>
                </a14:m>
                <a:r>
                  <a:rPr lang="el-GR" sz="1600" dirty="0" smtClean="0"/>
                  <a:t> </a:t>
                </a:r>
                <a:r>
                  <a:rPr lang="el-GR" sz="1600" dirty="0"/>
                  <a:t>για κάθε κόμβο-κατάσταση του διαγράμματος </a:t>
                </a:r>
                <a:r>
                  <a:rPr lang="el-GR" sz="1600" dirty="0" err="1"/>
                  <a:t>Trellis</a:t>
                </a:r>
                <a:r>
                  <a:rPr lang="el-GR" sz="1600" dirty="0"/>
                  <a:t> και για τους Μ εισερχόμενους κλάδους στον κόμβο (για Μ-</a:t>
                </a:r>
                <a:r>
                  <a:rPr lang="el-GR" sz="1600" dirty="0" err="1"/>
                  <a:t>αδική</a:t>
                </a:r>
                <a:r>
                  <a:rPr lang="el-GR" sz="1600" dirty="0"/>
                  <a:t> διαμόρφωση). </a:t>
                </a:r>
                <a:endParaRPr lang="el-GR" sz="1600" dirty="0" smtClean="0"/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 smtClean="0"/>
                  <a:t>Κατόπιν </a:t>
                </a:r>
                <a:r>
                  <a:rPr lang="el-GR" sz="1600" dirty="0"/>
                  <a:t>συγκρίνονται οι Μ μετρικές και επιλέγεται αυτή με την ελάχιστη τιμή ως </a:t>
                </a:r>
                <a:r>
                  <a:rPr lang="el-GR" sz="1600" i="1" dirty="0" smtClean="0"/>
                  <a:t>επιζώσα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(</a:t>
                </a:r>
                <a:r>
                  <a:rPr lang="el-GR" sz="1600" i="1" dirty="0" err="1"/>
                  <a:t>survivor</a:t>
                </a:r>
                <a:r>
                  <a:rPr lang="el-GR" sz="1600" dirty="0"/>
                  <a:t>). Οι διαδρομές που αντιστοιχούν στις υπόλοιπες </a:t>
                </a:r>
                <a:r>
                  <a:rPr lang="el-GR" sz="1600" dirty="0" smtClean="0"/>
                  <a:t>Μ-1 </a:t>
                </a:r>
                <a:r>
                  <a:rPr lang="el-GR" sz="1600" dirty="0"/>
                  <a:t>μετρικές παύουν πλέον να χρησιμοποιούνται. </a:t>
                </a:r>
                <a:endParaRPr lang="el-GR" sz="1600" dirty="0" smtClean="0"/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 smtClean="0"/>
                  <a:t>Τα </a:t>
                </a:r>
                <a:r>
                  <a:rPr lang="el-GR" sz="1600" dirty="0"/>
                  <a:t>σύμβολα που αντιστοιχούν στην επιζώσα διαδρομή καθώς και η τιμή της μετρικής αυτής αποθηκεύονται σε </a:t>
                </a:r>
                <a:r>
                  <a:rPr lang="el-GR" sz="1600" dirty="0" smtClean="0"/>
                  <a:t>μνήμη.</a:t>
                </a:r>
                <a:endParaRPr lang="en-US" sz="1600" dirty="0" smtClean="0"/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 smtClean="0"/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/>
                        </m:ctrlPr>
                      </m:sSubPr>
                      <m:e>
                        <m:r>
                          <a:rPr lang="el-GR" sz="1600" i="1"/>
                          <m:t>𝜇</m:t>
                        </m:r>
                      </m:e>
                      <m:sub>
                        <m:r>
                          <a:rPr lang="el-GR" sz="1600" i="1"/>
                          <m:t>1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l-GR" sz="1600" i="1"/>
                        </m:ctrlPr>
                      </m:dPr>
                      <m:e>
                        <m:sSub>
                          <m:sSubPr>
                            <m:ctrlPr>
                              <a:rPr lang="el-GR" sz="1600" i="1"/>
                            </m:ctrlPr>
                          </m:sSubPr>
                          <m:e>
                            <m:r>
                              <a:rPr lang="en-US" sz="1600" i="1"/>
                              <m:t>𝑧</m:t>
                            </m:r>
                          </m:e>
                          <m:sub>
                            <m:r>
                              <a:rPr lang="en-US" sz="1600" i="1"/>
                              <m:t>1</m:t>
                            </m:r>
                          </m:sub>
                        </m:sSub>
                        <m:r>
                          <a:rPr lang="en-US" sz="1600" i="1"/>
                          <m:t>,</m:t>
                        </m:r>
                        <m:sSub>
                          <m:sSubPr>
                            <m:ctrlPr>
                              <a:rPr lang="en-US" sz="1600" i="1"/>
                            </m:ctrlPr>
                          </m:sSubPr>
                          <m:e>
                            <m:r>
                              <a:rPr lang="en-US" sz="1600" i="1"/>
                              <m:t>𝑦</m:t>
                            </m:r>
                          </m:e>
                          <m:sub>
                            <m:r>
                              <a:rPr lang="en-US" sz="1600" i="1"/>
                              <m:t>1</m:t>
                            </m:r>
                          </m:sub>
                        </m:sSub>
                        <m:r>
                          <a:rPr lang="en-US" sz="1600" i="1"/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 smtClean="0"/>
                            </m:ctrlPr>
                          </m:accPr>
                          <m:e>
                            <m:r>
                              <a:rPr lang="en-US" sz="1600" b="1" i="1"/>
                              <m:t>𝒂</m:t>
                            </m:r>
                          </m:e>
                        </m:acc>
                        <m:r>
                          <a:rPr lang="en-US" sz="1600" i="1"/>
                          <m:t>,</m:t>
                        </m:r>
                        <m:r>
                          <a:rPr lang="en-US" sz="1600" b="1" i="1"/>
                          <m:t>𝒙</m:t>
                        </m:r>
                        <m:r>
                          <a:rPr lang="en-US" sz="1600" b="1" i="1"/>
                          <m:t>)</m:t>
                        </m:r>
                      </m:e>
                    </m:d>
                  </m:oMath>
                </a14:m>
                <a:r>
                  <a:rPr lang="el-GR" sz="1600" dirty="0" smtClean="0"/>
                  <a:t> </a:t>
                </a:r>
                <a:r>
                  <a:rPr lang="el-GR" sz="1600" dirty="0"/>
                  <a:t>είναι η μετρική της επιζώσας διαδρομής από το </a:t>
                </a:r>
                <a:r>
                  <a:rPr lang="el-GR" sz="1600" dirty="0" smtClean="0"/>
                  <a:t>προηγούμενο </a:t>
                </a:r>
                <a:r>
                  <a:rPr lang="el-GR" sz="1600" dirty="0"/>
                  <a:t>βήμα, τότε τη χρονική στιγμή 2Τ υπολογίζονται οι </a:t>
                </a:r>
                <a:r>
                  <a:rPr lang="el-GR" sz="1600" dirty="0" smtClean="0"/>
                  <a:t>μετρικές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/>
                        </m:ctrlPr>
                      </m:sSubPr>
                      <m:e>
                        <m:r>
                          <a:rPr lang="el-GR" sz="1600" i="1"/>
                          <m:t>𝜇</m:t>
                        </m:r>
                      </m:e>
                      <m:sub>
                        <m:r>
                          <a:rPr lang="el-GR" sz="1600" i="1"/>
                          <m:t>1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l-GR" sz="1600" i="1"/>
                        </m:ctrlPr>
                      </m:dPr>
                      <m:e>
                        <m:sSub>
                          <m:sSubPr>
                            <m:ctrlPr>
                              <a:rPr lang="el-GR" sz="1600" i="1"/>
                            </m:ctrlPr>
                          </m:sSubPr>
                          <m:e>
                            <m:r>
                              <a:rPr lang="en-US" sz="1600" i="1"/>
                              <m:t>𝑧</m:t>
                            </m:r>
                          </m:e>
                          <m:sub>
                            <m:r>
                              <a:rPr lang="en-US" sz="1600" i="1"/>
                              <m:t>1</m:t>
                            </m:r>
                          </m:sub>
                        </m:sSub>
                        <m:r>
                          <a:rPr lang="en-US" sz="1600" i="1"/>
                          <m:t>,</m:t>
                        </m:r>
                        <m:sSub>
                          <m:sSubPr>
                            <m:ctrlPr>
                              <a:rPr lang="en-US" sz="1600" i="1"/>
                            </m:ctrlPr>
                          </m:sSubPr>
                          <m:e>
                            <m:r>
                              <a:rPr lang="en-US" sz="1600" i="1"/>
                              <m:t>𝑦</m:t>
                            </m:r>
                          </m:e>
                          <m:sub>
                            <m:r>
                              <a:rPr lang="en-US" sz="1600" i="1"/>
                              <m:t>1</m:t>
                            </m:r>
                          </m:sub>
                        </m:sSub>
                        <m:r>
                          <a:rPr lang="en-US" sz="1600" i="1"/>
                          <m:t>(</m:t>
                        </m:r>
                        <m:acc>
                          <m:accPr>
                            <m:chr m:val="̅"/>
                            <m:ctrlPr>
                              <a:rPr lang="en-US" sz="1600" i="1"/>
                            </m:ctrlPr>
                          </m:accPr>
                          <m:e>
                            <m:r>
                              <a:rPr lang="en-US" sz="1600" b="1" i="1"/>
                              <m:t>𝒂</m:t>
                            </m:r>
                          </m:e>
                        </m:acc>
                        <m:r>
                          <a:rPr lang="en-US" sz="1600" i="1"/>
                          <m:t>,</m:t>
                        </m:r>
                        <m:r>
                          <a:rPr lang="en-US" sz="1600" b="1" i="1"/>
                          <m:t>𝒙</m:t>
                        </m:r>
                        <m:r>
                          <a:rPr lang="en-US" sz="1600" b="1" i="1"/>
                          <m:t>)</m:t>
                        </m:r>
                      </m:e>
                    </m:d>
                  </m:oMath>
                </a14:m>
                <a:r>
                  <a:rPr lang="el-GR" sz="1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/>
                        </m:ctrlPr>
                      </m:sSubPr>
                      <m:e>
                        <m:r>
                          <a:rPr lang="el-GR" sz="1600" i="1"/>
                          <m:t>𝜇</m:t>
                        </m:r>
                      </m:e>
                      <m:sub>
                        <m:r>
                          <a:rPr lang="el-GR" sz="1600" b="0" i="1" smtClean="0"/>
                          <m:t>2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l-GR" sz="1600" i="1"/>
                        </m:ctrlPr>
                      </m:dPr>
                      <m:e>
                        <m:sSub>
                          <m:sSubPr>
                            <m:ctrlPr>
                              <a:rPr lang="el-GR" sz="1600" i="1"/>
                            </m:ctrlPr>
                          </m:sSubPr>
                          <m:e>
                            <m:r>
                              <a:rPr lang="en-US" sz="1600" i="1"/>
                              <m:t>𝑧</m:t>
                            </m:r>
                          </m:e>
                          <m:sub>
                            <m:r>
                              <a:rPr lang="el-GR" sz="1600" b="0" i="1" smtClean="0"/>
                              <m:t>2</m:t>
                            </m:r>
                          </m:sub>
                        </m:sSub>
                        <m:r>
                          <a:rPr lang="en-US" sz="1600" i="1"/>
                          <m:t>,</m:t>
                        </m:r>
                        <m:sSub>
                          <m:sSubPr>
                            <m:ctrlPr>
                              <a:rPr lang="en-US" sz="1600" i="1"/>
                            </m:ctrlPr>
                          </m:sSubPr>
                          <m:e>
                            <m:r>
                              <a:rPr lang="en-US" sz="1600" i="1"/>
                              <m:t>𝑦</m:t>
                            </m:r>
                          </m:e>
                          <m:sub>
                            <m:r>
                              <a:rPr lang="el-GR" sz="1600" b="0" i="1" smtClean="0"/>
                              <m:t>2</m:t>
                            </m:r>
                          </m:sub>
                        </m:sSub>
                        <m:r>
                          <a:rPr lang="en-US" sz="1600" i="1"/>
                          <m:t>(</m:t>
                        </m:r>
                        <m:r>
                          <a:rPr lang="el-GR" sz="1600" b="1" i="1" smtClean="0"/>
                          <m:t>𝜶</m:t>
                        </m:r>
                        <m:r>
                          <a:rPr lang="en-US" sz="1600" i="1"/>
                          <m:t>,</m:t>
                        </m:r>
                        <m:r>
                          <a:rPr lang="en-US" sz="1600" b="1" i="1"/>
                          <m:t>𝒙</m:t>
                        </m:r>
                        <m:r>
                          <a:rPr lang="en-US" sz="1600" b="1" i="1"/>
                          <m:t>)</m:t>
                        </m:r>
                      </m:e>
                    </m:d>
                  </m:oMath>
                </a14:m>
                <a:r>
                  <a:rPr lang="el-GR" sz="1600" dirty="0" smtClean="0"/>
                  <a:t> και </a:t>
                </a:r>
                <a:r>
                  <a:rPr lang="el-GR" sz="1600" dirty="0"/>
                  <a:t>ακολουθείται η ίδια διαδικασία με το </a:t>
                </a:r>
                <a:r>
                  <a:rPr lang="el-GR" sz="1600" dirty="0" smtClean="0"/>
                  <a:t>προηγούμενο βήμα</a:t>
                </a:r>
                <a:r>
                  <a:rPr lang="en-US" sz="1600" dirty="0" smtClean="0"/>
                  <a:t>.</a:t>
                </a:r>
                <a:endParaRPr lang="en-US" sz="1600" dirty="0" smtClean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  <a:blipFill>
                <a:blip r:embed="rId2"/>
                <a:stretch>
                  <a:fillRect l="-296" t="-46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446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Σκοπός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2000" dirty="0" smtClean="0"/>
              <a:t>Σκοπός της παρούσας διάλεξης είναι</a:t>
            </a:r>
            <a:r>
              <a:rPr lang="el-GR" sz="2000" dirty="0"/>
              <a:t>:</a:t>
            </a:r>
            <a:endParaRPr lang="el-GR" sz="2000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Ο ορισμός της έννοιας της Διασυμβολικής Παρεμβολής στα τηλεπικοινωνιακά συστήματα</a:t>
            </a:r>
            <a:endParaRPr lang="en-US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Η παρουσίαση των κυριότερων μεθόδων αντιμετώπισης της Διασυμβολικής Παρεμβολής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534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Αλγόριθμος </a:t>
            </a:r>
            <a:r>
              <a:rPr lang="el-GR" sz="2400" dirty="0" err="1"/>
              <a:t>Viterbi</a:t>
            </a:r>
            <a:r>
              <a:rPr lang="el-GR" sz="2400" dirty="0"/>
              <a:t> για ανίχνευση ακολουθίας </a:t>
            </a:r>
            <a:r>
              <a:rPr lang="el-GR" sz="2400" dirty="0" smtClean="0"/>
              <a:t>συμβόλων </a:t>
            </a:r>
            <a:r>
              <a:rPr lang="el-GR" sz="2400" dirty="0" smtClean="0"/>
              <a:t/>
            </a:r>
            <a:br>
              <a:rPr lang="el-GR" sz="2400" dirty="0" smtClean="0"/>
            </a:br>
            <a:r>
              <a:rPr lang="el-GR" sz="2400" dirty="0" smtClean="0"/>
              <a:t>με </a:t>
            </a:r>
            <a:r>
              <a:rPr lang="el-GR" sz="2400" dirty="0"/>
              <a:t>παρουσία ISI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Autofit/>
          </a:bodyPr>
          <a:lstStyle/>
          <a:p>
            <a:pPr lvl="1" algn="l">
              <a:spcBef>
                <a:spcPts val="600"/>
              </a:spcBef>
            </a:pPr>
            <a:r>
              <a:rPr lang="el-GR" sz="1600" dirty="0" smtClean="0"/>
              <a:t>Συνεχίζοντας </a:t>
            </a:r>
            <a:r>
              <a:rPr lang="el-GR" sz="1600" dirty="0"/>
              <a:t>τα παραπάνω βήματα με τον ίδιο τρόπο έως το τέλος της ακολουθίας των συμβόλων επιλέγεται η διαδρομή με την ελάχιστη μετρική ως αυτή που παρουσιάζει τη μέγιστη </a:t>
            </a:r>
            <a:r>
              <a:rPr lang="el-GR" sz="1600" dirty="0" err="1"/>
              <a:t>πιθανοφάνεια</a:t>
            </a:r>
            <a:r>
              <a:rPr lang="el-GR" sz="1600" dirty="0" smtClean="0"/>
              <a:t>.</a:t>
            </a:r>
            <a:endParaRPr lang="en-US" sz="1600" dirty="0" smtClean="0"/>
          </a:p>
          <a:p>
            <a:pPr lvl="1" algn="l">
              <a:spcBef>
                <a:spcPts val="600"/>
              </a:spcBef>
            </a:pPr>
            <a:r>
              <a:rPr lang="el-GR" sz="1600" dirty="0" smtClean="0"/>
              <a:t>Επειδή </a:t>
            </a:r>
            <a:r>
              <a:rPr lang="el-GR" sz="1600" dirty="0"/>
              <a:t>το μέγεθος του διαγράμματος </a:t>
            </a:r>
            <a:r>
              <a:rPr lang="el-GR" sz="1600" dirty="0" err="1"/>
              <a:t>Trellis</a:t>
            </a:r>
            <a:r>
              <a:rPr lang="el-GR" sz="1600" dirty="0"/>
              <a:t> συνδέεται με το μήκος L της μνήμης (ο αριθμός των καταστάσεων είναι </a:t>
            </a:r>
            <a:r>
              <a:rPr lang="el-GR" sz="1600" dirty="0" smtClean="0"/>
              <a:t>Μ</a:t>
            </a:r>
            <a:r>
              <a:rPr lang="en-US" sz="1600" baseline="30000" dirty="0" smtClean="0"/>
              <a:t>L</a:t>
            </a:r>
            <a:r>
              <a:rPr lang="el-GR" sz="1600" dirty="0" smtClean="0"/>
              <a:t>) </a:t>
            </a:r>
            <a:r>
              <a:rPr lang="el-GR" sz="1600" dirty="0"/>
              <a:t>ο αλγόριθμος </a:t>
            </a:r>
            <a:r>
              <a:rPr lang="el-GR" sz="1600" dirty="0" err="1"/>
              <a:t>Viterbi</a:t>
            </a:r>
            <a:r>
              <a:rPr lang="el-GR" sz="1600" dirty="0"/>
              <a:t> έχει </a:t>
            </a:r>
            <a:r>
              <a:rPr lang="el-GR" sz="1600" dirty="0" smtClean="0"/>
              <a:t>πρακτική </a:t>
            </a:r>
            <a:r>
              <a:rPr lang="el-GR" sz="1600" dirty="0"/>
              <a:t>σημασία μόνο αν τα Μ και L λαμβάνουν μικρές τιμές. </a:t>
            </a:r>
            <a:endParaRPr lang="el-GR" sz="1600" dirty="0" smtClean="0"/>
          </a:p>
          <a:p>
            <a:pPr lvl="1" algn="l">
              <a:spcBef>
                <a:spcPts val="600"/>
              </a:spcBef>
            </a:pPr>
            <a:r>
              <a:rPr lang="el-GR" sz="1600" dirty="0" smtClean="0"/>
              <a:t>Στην </a:t>
            </a:r>
            <a:r>
              <a:rPr lang="el-GR" sz="1600" dirty="0"/>
              <a:t>περίπτωση που δεν ισχύει αυτό χρησιμοποιούνται άλλες </a:t>
            </a:r>
            <a:r>
              <a:rPr lang="el-GR" sz="1600" dirty="0" err="1"/>
              <a:t>υποβέλτιστες</a:t>
            </a:r>
            <a:r>
              <a:rPr lang="el-GR" sz="1600" dirty="0"/>
              <a:t> τεχνικές για την ανίχνευση της ακολουθίας συμβόλων παρουσία ISI</a:t>
            </a:r>
            <a:r>
              <a:rPr lang="el-GR" sz="1600" dirty="0" smtClean="0"/>
              <a:t>.</a:t>
            </a:r>
            <a:endParaRPr lang="el-GR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176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Αλγόριθμος </a:t>
            </a:r>
            <a:r>
              <a:rPr lang="el-GR" sz="2400" dirty="0" err="1"/>
              <a:t>Viterbi</a:t>
            </a:r>
            <a:r>
              <a:rPr lang="el-GR" sz="2400" dirty="0"/>
              <a:t> για ανίχνευση ακολουθίας </a:t>
            </a:r>
            <a:r>
              <a:rPr lang="el-GR" sz="2400" dirty="0" smtClean="0"/>
              <a:t>συμβόλων </a:t>
            </a:r>
            <a:r>
              <a:rPr lang="el-GR" sz="2400" dirty="0" smtClean="0"/>
              <a:t/>
            </a:r>
            <a:br>
              <a:rPr lang="el-GR" sz="2400" dirty="0" smtClean="0"/>
            </a:br>
            <a:r>
              <a:rPr lang="el-GR" sz="2400" dirty="0" smtClean="0"/>
              <a:t>με </a:t>
            </a:r>
            <a:r>
              <a:rPr lang="el-GR" sz="2400" dirty="0"/>
              <a:t>παρουσία ISI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  <p:pic>
        <p:nvPicPr>
          <p:cNvPr id="7" name="Picture 6" descr="C:\Users\mparask\AppData\Local\Temp\FineReader12.00\media\image55.jpe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467" y="2149845"/>
            <a:ext cx="5951165" cy="30942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941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Εισαγωγή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1216" y="1196752"/>
            <a:ext cx="7931224" cy="5040560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1800" dirty="0"/>
              <a:t>Κατά την παρουσίαση των τεχνικών ψηφιακής διαμόρφωσης έγινε η παραδοχή ότι το κανάλι επικοινωνίας είναι </a:t>
            </a:r>
            <a:r>
              <a:rPr lang="el-GR" sz="1800" dirty="0" smtClean="0"/>
              <a:t>AWGN</a:t>
            </a:r>
            <a:endParaRPr lang="en-US" sz="1800" dirty="0" smtClean="0"/>
          </a:p>
          <a:p>
            <a:pPr lvl="1" algn="l">
              <a:spcBef>
                <a:spcPts val="600"/>
              </a:spcBef>
            </a:pPr>
            <a:r>
              <a:rPr lang="el-GR" sz="1800" dirty="0" smtClean="0"/>
              <a:t>επιτρέπεται η </a:t>
            </a:r>
            <a:r>
              <a:rPr lang="el-GR" sz="1800" dirty="0"/>
              <a:t>διέλευση χωρίς </a:t>
            </a:r>
            <a:r>
              <a:rPr lang="el-GR" sz="1800" dirty="0" smtClean="0"/>
              <a:t>περιορισμό </a:t>
            </a:r>
            <a:r>
              <a:rPr lang="el-GR" sz="1800" dirty="0"/>
              <a:t>και παραμόρφωση του συνόλου του φάσματος </a:t>
            </a:r>
            <a:r>
              <a:rPr lang="el-GR" sz="1800" dirty="0" smtClean="0"/>
              <a:t>συχνοτήτων</a:t>
            </a:r>
            <a:endParaRPr lang="en-US" sz="1800" dirty="0" smtClean="0"/>
          </a:p>
          <a:p>
            <a:pPr algn="l">
              <a:spcBef>
                <a:spcPts val="600"/>
              </a:spcBef>
            </a:pPr>
            <a:r>
              <a:rPr lang="en-US" sz="1800" dirty="0" smtClean="0"/>
              <a:t>H</a:t>
            </a:r>
            <a:r>
              <a:rPr lang="el-GR" sz="1800" dirty="0" smtClean="0"/>
              <a:t> </a:t>
            </a:r>
            <a:r>
              <a:rPr lang="el-GR" sz="1800" dirty="0"/>
              <a:t>υπόθεση αυτή δεν ισχύει σε </a:t>
            </a:r>
            <a:r>
              <a:rPr lang="el-GR" sz="1800" dirty="0" smtClean="0"/>
              <a:t>πραγματικά </a:t>
            </a:r>
            <a:r>
              <a:rPr lang="el-GR" sz="1800" dirty="0"/>
              <a:t>συστήματα όπου το κανάλι είναι περιορισμένου εύρους ζώνης (</a:t>
            </a:r>
            <a:r>
              <a:rPr lang="el-GR" sz="1800" dirty="0" err="1" smtClean="0"/>
              <a:t>band</a:t>
            </a:r>
            <a:r>
              <a:rPr lang="el-GR" sz="1800" dirty="0" smtClean="0"/>
              <a:t>-</a:t>
            </a:r>
            <a:r>
              <a:rPr lang="el-GR" sz="1800" dirty="0" err="1" smtClean="0"/>
              <a:t>limited</a:t>
            </a:r>
            <a:r>
              <a:rPr lang="el-GR" sz="1800" dirty="0" smtClean="0"/>
              <a:t>)</a:t>
            </a:r>
          </a:p>
          <a:p>
            <a:pPr lvl="1" algn="l">
              <a:spcBef>
                <a:spcPts val="600"/>
              </a:spcBef>
            </a:pPr>
            <a:r>
              <a:rPr lang="el-GR" sz="1800" dirty="0" smtClean="0"/>
              <a:t>απονομή φάσματος </a:t>
            </a:r>
            <a:r>
              <a:rPr lang="el-GR" sz="1800" dirty="0"/>
              <a:t>στους διάφορους χρήστες και </a:t>
            </a:r>
            <a:r>
              <a:rPr lang="el-GR" sz="1800" dirty="0" smtClean="0"/>
              <a:t>υπηρεσίες</a:t>
            </a:r>
          </a:p>
          <a:p>
            <a:pPr lvl="1" algn="l">
              <a:spcBef>
                <a:spcPts val="600"/>
              </a:spcBef>
            </a:pPr>
            <a:r>
              <a:rPr lang="el-GR" sz="1800" dirty="0" smtClean="0"/>
              <a:t>το </a:t>
            </a:r>
            <a:r>
              <a:rPr lang="el-GR" sz="1800" dirty="0"/>
              <a:t>ίδιο το μέσο επικοινωνίας δεν επιτρέπει τη διέλευση όλων των </a:t>
            </a:r>
            <a:r>
              <a:rPr lang="el-GR" sz="1800" dirty="0" smtClean="0"/>
              <a:t>συχνοτήτων</a:t>
            </a:r>
          </a:p>
          <a:p>
            <a:pPr lvl="1" algn="l">
              <a:spcBef>
                <a:spcPts val="600"/>
              </a:spcBef>
            </a:pPr>
            <a:r>
              <a:rPr lang="el-GR" sz="1800" dirty="0" smtClean="0"/>
              <a:t>το μέσο </a:t>
            </a:r>
            <a:r>
              <a:rPr lang="el-GR" sz="1800" dirty="0"/>
              <a:t>“</a:t>
            </a:r>
            <a:r>
              <a:rPr lang="el-GR" sz="1800" i="1" dirty="0"/>
              <a:t>συμπεριφέρεται</a:t>
            </a:r>
            <a:r>
              <a:rPr lang="el-GR" sz="1800" dirty="0"/>
              <a:t>” διαφορετικά σε διαφορετικές συχνότητες</a:t>
            </a:r>
            <a:r>
              <a:rPr lang="el-GR" sz="1800" dirty="0" smtClean="0"/>
              <a:t>.</a:t>
            </a:r>
          </a:p>
          <a:p>
            <a:pPr algn="l">
              <a:spcBef>
                <a:spcPts val="600"/>
              </a:spcBef>
            </a:pPr>
            <a:r>
              <a:rPr lang="el-GR" sz="1800" b="1" dirty="0" smtClean="0"/>
              <a:t>Το </a:t>
            </a:r>
            <a:r>
              <a:rPr lang="el-GR" sz="1800" b="1" dirty="0"/>
              <a:t>αποτέλεσμα είναι η παραμόρφωση του πλάτους ή/και της φάσης του </a:t>
            </a:r>
            <a:r>
              <a:rPr lang="el-GR" sz="1800" b="1" dirty="0" smtClean="0"/>
              <a:t>λαμβανόμενου </a:t>
            </a:r>
            <a:r>
              <a:rPr lang="el-GR" sz="1800" b="1" dirty="0"/>
              <a:t>σήματος στο δέκτη. Τα κανάλια με τα χαρακτηριστικά αυτά ονομάζονται κανάλια με </a:t>
            </a:r>
            <a:r>
              <a:rPr lang="el-GR" sz="1800" b="1" dirty="0" smtClean="0"/>
              <a:t>διασπορά </a:t>
            </a:r>
            <a:r>
              <a:rPr lang="el-GR" sz="1800" b="1" dirty="0"/>
              <a:t>(</a:t>
            </a:r>
            <a:r>
              <a:rPr lang="el-GR" sz="1800" b="1" dirty="0" err="1"/>
              <a:t>dispersive</a:t>
            </a:r>
            <a:r>
              <a:rPr lang="el-GR" sz="1800" b="1" dirty="0"/>
              <a:t> </a:t>
            </a:r>
            <a:r>
              <a:rPr lang="el-GR" sz="1800" b="1" dirty="0" err="1"/>
              <a:t>channels</a:t>
            </a:r>
            <a:r>
              <a:rPr lang="el-GR" sz="1800" b="1" dirty="0"/>
              <a:t>) και συναντώνται στην πλειοψηφία των ψηφιακών τηλεπικοινωνιακών συστημάτων.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785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Κανάλια με διασπορά - </a:t>
            </a:r>
            <a:r>
              <a:rPr lang="el-GR" sz="2800" dirty="0" err="1" smtClean="0"/>
              <a:t>Διασυμβολική</a:t>
            </a:r>
            <a:r>
              <a:rPr lang="el-GR" sz="2800" dirty="0" smtClean="0"/>
              <a:t> Παρεμβολή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Σε ένα κανάλι με διασπορά το λαμβανόμενο σήμα δίνεται από τη σχέση: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𝑟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Το απλούστερο κανάλι με διασπορά είναι το </a:t>
                </a:r>
                <a:r>
                  <a:rPr lang="el-GR" sz="1800" dirty="0" err="1"/>
                  <a:t>ζωνοπερατό</a:t>
                </a:r>
                <a:r>
                  <a:rPr lang="el-GR" sz="1800" dirty="0"/>
                  <a:t> για το οποίο η </a:t>
                </a:r>
                <a:r>
                  <a:rPr lang="el-GR" sz="1800" i="1" dirty="0"/>
                  <a:t>h(t)</a:t>
                </a:r>
                <a:r>
                  <a:rPr lang="el-GR" sz="1800" dirty="0"/>
                  <a:t> είναι η κρουστική απόκριση ενός </a:t>
                </a:r>
                <a:r>
                  <a:rPr lang="el-GR" sz="1800" dirty="0" err="1"/>
                  <a:t>χαμηλοπερατού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φίλτρου.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φίλτρο αυτό </a:t>
                </a:r>
                <a:r>
                  <a:rPr lang="el-GR" sz="1800" dirty="0" smtClean="0"/>
                  <a:t>παραμορφώνει </a:t>
                </a:r>
                <a:r>
                  <a:rPr lang="el-GR" sz="1800" dirty="0"/>
                  <a:t>το εκπεμπόμενο σήμα και το αναγκάζει να απλωθεί χρονικά πέρα από την περίοδο συμβόλου και σε γειτονικά </a:t>
                </a:r>
                <a:r>
                  <a:rPr lang="el-GR" sz="1800" dirty="0" smtClean="0"/>
                  <a:t>σύμβολα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φαινόμενο αυτό ονομάζεται Διασυμβολική Παρεμβολή (</a:t>
                </a:r>
                <a:r>
                  <a:rPr lang="el-GR" sz="1800" dirty="0" err="1"/>
                  <a:t>Intersymbol</a:t>
                </a:r>
                <a:r>
                  <a:rPr lang="el-GR" sz="1800" dirty="0"/>
                  <a:t> </a:t>
                </a:r>
                <a:r>
                  <a:rPr lang="el-GR" sz="1800" dirty="0" err="1" smtClean="0"/>
                  <a:t>Interference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- ISI) και έχει σαν αποτέλεσμα τη σημαντική </a:t>
                </a:r>
                <a:r>
                  <a:rPr lang="el-GR" sz="1800" dirty="0" smtClean="0"/>
                  <a:t>υποβάθμιση </a:t>
                </a:r>
                <a:r>
                  <a:rPr lang="el-GR" sz="1800" dirty="0"/>
                  <a:t>της </a:t>
                </a:r>
                <a:r>
                  <a:rPr lang="el-GR" sz="1800" dirty="0" smtClean="0"/>
                  <a:t>ποιότητας επικοινωνίας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 r="-8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  <p:sp>
        <p:nvSpPr>
          <p:cNvPr id="8" name="Oval Callout 7"/>
          <p:cNvSpPr/>
          <p:nvPr/>
        </p:nvSpPr>
        <p:spPr>
          <a:xfrm>
            <a:off x="4265399" y="1988840"/>
            <a:ext cx="1512168" cy="864096"/>
          </a:xfrm>
          <a:prstGeom prst="wedgeEllipseCallout">
            <a:avLst>
              <a:gd name="adj1" fmla="val -18049"/>
              <a:gd name="adj2" fmla="val -852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/>
              <a:t>κρουστική απόκριση</a:t>
            </a:r>
            <a:endParaRPr lang="el-GR" sz="1600" dirty="0"/>
          </a:p>
        </p:txBody>
      </p:sp>
      <p:sp>
        <p:nvSpPr>
          <p:cNvPr id="9" name="Oval Callout 8"/>
          <p:cNvSpPr/>
          <p:nvPr/>
        </p:nvSpPr>
        <p:spPr>
          <a:xfrm>
            <a:off x="1691680" y="1811746"/>
            <a:ext cx="1512168" cy="864096"/>
          </a:xfrm>
          <a:prstGeom prst="wedgeEllipseCallout">
            <a:avLst>
              <a:gd name="adj1" fmla="val 106670"/>
              <a:gd name="adj2" fmla="val -686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/>
              <a:t>αρχικό σήμα</a:t>
            </a:r>
            <a:endParaRPr lang="el-GR" sz="1600" dirty="0"/>
          </a:p>
        </p:txBody>
      </p:sp>
      <p:sp>
        <p:nvSpPr>
          <p:cNvPr id="10" name="Oval Callout 9"/>
          <p:cNvSpPr/>
          <p:nvPr/>
        </p:nvSpPr>
        <p:spPr>
          <a:xfrm>
            <a:off x="6300192" y="1530932"/>
            <a:ext cx="1512168" cy="864096"/>
          </a:xfrm>
          <a:prstGeom prst="wedgeEllipseCallout">
            <a:avLst>
              <a:gd name="adj1" fmla="val -80407"/>
              <a:gd name="adj2" fmla="val -400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/>
              <a:t>θόρυβος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41996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40637"/>
            <a:ext cx="4603541" cy="4380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Κανάλια με διασπορά - </a:t>
            </a:r>
            <a:r>
              <a:rPr lang="el-GR" sz="2800" dirty="0" err="1" smtClean="0"/>
              <a:t>Διασυμβολική</a:t>
            </a:r>
            <a:r>
              <a:rPr lang="el-GR" sz="2800" dirty="0" smtClean="0"/>
              <a:t> Παρεμβολή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  <p:sp>
        <p:nvSpPr>
          <p:cNvPr id="13" name="Right Arrow 12"/>
          <p:cNvSpPr/>
          <p:nvPr/>
        </p:nvSpPr>
        <p:spPr>
          <a:xfrm>
            <a:off x="50594" y="1484784"/>
            <a:ext cx="2366337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/>
              <a:t>Ακολουθία συμβόλων </a:t>
            </a:r>
            <a:r>
              <a:rPr lang="en-US" sz="1400" dirty="0" smtClean="0"/>
              <a:t>BPAM </a:t>
            </a:r>
            <a:endParaRPr lang="el-GR" sz="1400" dirty="0"/>
          </a:p>
          <a:p>
            <a:pPr algn="ctr"/>
            <a:r>
              <a:rPr lang="el-GR" sz="1400" dirty="0" smtClean="0"/>
              <a:t>Χωρίς </a:t>
            </a:r>
            <a:r>
              <a:rPr lang="en-US" sz="1400" dirty="0" smtClean="0"/>
              <a:t>ISI</a:t>
            </a:r>
            <a:endParaRPr lang="el-GR" sz="1400" dirty="0"/>
          </a:p>
        </p:txBody>
      </p:sp>
      <p:sp>
        <p:nvSpPr>
          <p:cNvPr id="15" name="Right Arrow 14"/>
          <p:cNvSpPr/>
          <p:nvPr/>
        </p:nvSpPr>
        <p:spPr>
          <a:xfrm>
            <a:off x="56349" y="2996952"/>
            <a:ext cx="2366337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/>
              <a:t>Ακολουθία συμβόλων </a:t>
            </a:r>
            <a:r>
              <a:rPr lang="en-US" sz="1400" dirty="0" smtClean="0"/>
              <a:t>BPAM </a:t>
            </a:r>
            <a:endParaRPr lang="el-GR" sz="1400" dirty="0"/>
          </a:p>
          <a:p>
            <a:pPr algn="ctr"/>
            <a:r>
              <a:rPr lang="el-GR" sz="1400" dirty="0" smtClean="0"/>
              <a:t>Δημιουργία </a:t>
            </a:r>
            <a:r>
              <a:rPr lang="en-US" sz="1400" dirty="0" smtClean="0"/>
              <a:t>ISI</a:t>
            </a:r>
            <a:endParaRPr lang="el-GR" sz="1400" dirty="0"/>
          </a:p>
        </p:txBody>
      </p:sp>
      <p:sp>
        <p:nvSpPr>
          <p:cNvPr id="16" name="Right Arrow 15"/>
          <p:cNvSpPr/>
          <p:nvPr/>
        </p:nvSpPr>
        <p:spPr>
          <a:xfrm>
            <a:off x="45423" y="4509120"/>
            <a:ext cx="2366337" cy="1884078"/>
          </a:xfrm>
          <a:prstGeom prst="rightArrow">
            <a:avLst>
              <a:gd name="adj1" fmla="val 6313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/>
              <a:t>Ακολουθία συμβόλων </a:t>
            </a:r>
            <a:r>
              <a:rPr lang="en-US" sz="1400" dirty="0" smtClean="0"/>
              <a:t>BPAM</a:t>
            </a:r>
          </a:p>
          <a:p>
            <a:pPr algn="ctr"/>
            <a:r>
              <a:rPr lang="el-GR" sz="1400" dirty="0" smtClean="0"/>
              <a:t>Υπέρθεση Συμβόλων του προηγούμενου τμήματος</a:t>
            </a:r>
            <a:endParaRPr lang="el-GR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Line Callout 1 (Accent Bar) 16"/>
              <p:cNvSpPr/>
              <p:nvPr/>
            </p:nvSpPr>
            <p:spPr>
              <a:xfrm>
                <a:off x="7380312" y="1412776"/>
                <a:ext cx="1656184" cy="1944216"/>
              </a:xfrm>
              <a:prstGeom prst="accentCallout1">
                <a:avLst>
                  <a:gd name="adj1" fmla="val 18750"/>
                  <a:gd name="adj2" fmla="val -8333"/>
                  <a:gd name="adj3" fmla="val 25066"/>
                  <a:gd name="adj4" fmla="val -115526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400" dirty="0" smtClean="0"/>
                  <a:t>Ο παλμός προέκυψε από φίλτρο με κρουστική απόκριση </a:t>
                </a:r>
                <a:r>
                  <a:rPr lang="en-US" sz="1400" dirty="0" smtClean="0"/>
                  <a:t>Gaussian </a:t>
                </a:r>
                <a:r>
                  <a:rPr lang="el-GR" sz="1400" dirty="0" smtClean="0"/>
                  <a:t>μορφής </a:t>
                </a:r>
                <a:r>
                  <a:rPr lang="en-US" sz="1400" dirty="0" smtClean="0"/>
                  <a:t/>
                </a:r>
                <a:br>
                  <a:rPr lang="en-US" sz="14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𝑙𝑜𝑔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l-GR" sz="1400" dirty="0"/>
              </a:p>
            </p:txBody>
          </p:sp>
        </mc:Choice>
        <mc:Fallback>
          <p:sp>
            <p:nvSpPr>
              <p:cNvPr id="17" name="Line Callout 1 (Accent Bar)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1412776"/>
                <a:ext cx="1656184" cy="1944216"/>
              </a:xfrm>
              <a:prstGeom prst="accentCallout1">
                <a:avLst>
                  <a:gd name="adj1" fmla="val 18750"/>
                  <a:gd name="adj2" fmla="val -8333"/>
                  <a:gd name="adj3" fmla="val 25066"/>
                  <a:gd name="adj4" fmla="val -115526"/>
                </a:avLst>
              </a:prstGeom>
              <a:blipFill>
                <a:blip r:embed="rId4"/>
                <a:stretch>
                  <a:fillRect r="-68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606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Ανάλυση της διασυμβολικής παρεμβολής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1728192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Θεωρούμε </a:t>
                </a:r>
                <a:r>
                  <a:rPr lang="el-GR" sz="1800" dirty="0"/>
                  <a:t>την περίπτωση του Μ-ΡΑΜ βασικής </a:t>
                </a:r>
                <a:r>
                  <a:rPr lang="el-GR" sz="1800" dirty="0" smtClean="0"/>
                  <a:t>ζώνης.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Η </a:t>
                </a:r>
                <a:r>
                  <a:rPr lang="el-GR" sz="1800" i="1" dirty="0"/>
                  <a:t>n-</a:t>
                </a:r>
                <a:r>
                  <a:rPr lang="el-GR" sz="1800" dirty="0" err="1"/>
                  <a:t>στή</a:t>
                </a:r>
                <a:r>
                  <a:rPr lang="el-GR" sz="1800" dirty="0"/>
                  <a:t> </a:t>
                </a:r>
                <a:r>
                  <a:rPr lang="el-GR" sz="1800" dirty="0" err="1" smtClean="0"/>
                  <a:t>κυματομορφή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σε μία εκπεμπόμενη ακολουθία συμβόλων </a:t>
                </a:r>
                <a:r>
                  <a:rPr lang="el-GR" sz="1800" dirty="0" smtClean="0"/>
                  <a:t>θα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𝑛𝑇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800" dirty="0" smtClean="0"/>
                  <a:t>, </a:t>
                </a:r>
                <a:r>
                  <a:rPr lang="el-GR" sz="1800" dirty="0"/>
                  <a:t>όπου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τιμή του συμβόλου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l-GR" sz="1800" dirty="0"/>
                  <a:t> ο βασικός παλμός διάρκειας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1728192"/>
              </a:xfrm>
              <a:blipFill>
                <a:blip r:embed="rId2"/>
                <a:stretch>
                  <a:fillRect l="-444" t="-247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ounded Rectangle 1"/>
              <p:cNvSpPr/>
              <p:nvPr/>
            </p:nvSpPr>
            <p:spPr>
              <a:xfrm>
                <a:off x="683568" y="2996952"/>
                <a:ext cx="2952328" cy="108012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b="1" dirty="0" smtClean="0"/>
                  <a:t>Εκπεμπόμενο σήμα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2" name="Rounded 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996952"/>
                <a:ext cx="2952328" cy="1080120"/>
              </a:xfrm>
              <a:prstGeom prst="roundRect">
                <a:avLst/>
              </a:prstGeom>
              <a:blipFill rotWithShape="0">
                <a:blip r:embed="rId3"/>
                <a:stretch>
                  <a:fillRect t="-50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le 6"/>
              <p:cNvSpPr/>
              <p:nvPr/>
            </p:nvSpPr>
            <p:spPr>
              <a:xfrm>
                <a:off x="4932040" y="2996952"/>
                <a:ext cx="3528392" cy="108012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b="1" dirty="0" smtClean="0"/>
                  <a:t>Λαμβανόμενο σήμα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𝜐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7" name="Rounded 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2996952"/>
                <a:ext cx="3528392" cy="1080120"/>
              </a:xfrm>
              <a:prstGeom prst="roundRect">
                <a:avLst/>
              </a:prstGeom>
              <a:blipFill rotWithShape="0">
                <a:blip r:embed="rId4"/>
                <a:stretch>
                  <a:fillRect t="-50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Line Callout 2 2"/>
              <p:cNvSpPr/>
              <p:nvPr/>
            </p:nvSpPr>
            <p:spPr>
              <a:xfrm>
                <a:off x="6723126" y="2420869"/>
                <a:ext cx="2088232" cy="516545"/>
              </a:xfrm>
              <a:prstGeom prst="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225294"/>
                  <a:gd name="adj6" fmla="val -446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𝜐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3" name="Line Callout 2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3126" y="2420869"/>
                <a:ext cx="2088232" cy="516545"/>
              </a:xfrm>
              <a:prstGeom prst="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225294"/>
                  <a:gd name="adj6" fmla="val -4460"/>
                </a:avLst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Arrow 7"/>
          <p:cNvSpPr/>
          <p:nvPr/>
        </p:nvSpPr>
        <p:spPr>
          <a:xfrm>
            <a:off x="3779912" y="3320988"/>
            <a:ext cx="1008112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Right Arrow 8"/>
          <p:cNvSpPr/>
          <p:nvPr/>
        </p:nvSpPr>
        <p:spPr>
          <a:xfrm rot="5400000">
            <a:off x="6084168" y="4568639"/>
            <a:ext cx="1224136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Oval 9"/>
              <p:cNvSpPr/>
              <p:nvPr/>
            </p:nvSpPr>
            <p:spPr>
              <a:xfrm>
                <a:off x="5220072" y="4291671"/>
                <a:ext cx="3240360" cy="71915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200" dirty="0" smtClean="0"/>
                  <a:t>Αποδιαμόρφωση με προσαρμοσμένο φίλτρο κρουστικής απόκρισης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l-GR" sz="1200" dirty="0"/>
              </a:p>
            </p:txBody>
          </p:sp>
        </mc:Choice>
        <mc:Fallback>
          <p:sp>
            <p:nvSpPr>
              <p:cNvPr id="10" name="Oval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4291671"/>
                <a:ext cx="3240360" cy="719155"/>
              </a:xfrm>
              <a:prstGeom prst="ellipse">
                <a:avLst/>
              </a:prstGeom>
              <a:blipFill>
                <a:blip r:embed="rId6"/>
                <a:stretch>
                  <a:fillRect b="-8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5148064" y="5492254"/>
                <a:ext cx="3528392" cy="108012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b="1" dirty="0" smtClean="0"/>
                  <a:t>Έξοδος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𝑧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5492254"/>
                <a:ext cx="3528392" cy="1080120"/>
              </a:xfrm>
              <a:prstGeom prst="roundRect">
                <a:avLst/>
              </a:prstGeom>
              <a:blipFill rotWithShape="1">
                <a:blip r:embed="rId7"/>
                <a:stretch>
                  <a:fillRect t="-45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Line Callout 2 11"/>
              <p:cNvSpPr/>
              <p:nvPr/>
            </p:nvSpPr>
            <p:spPr>
              <a:xfrm>
                <a:off x="6723126" y="4967152"/>
                <a:ext cx="2088232" cy="516545"/>
              </a:xfrm>
              <a:prstGeom prst="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225294"/>
                  <a:gd name="adj6" fmla="val -4460"/>
                </a:avLst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𝜐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2" name="Line Callout 2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3126" y="4967152"/>
                <a:ext cx="2088232" cy="516545"/>
              </a:xfrm>
              <a:prstGeom prst="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225294"/>
                  <a:gd name="adj6" fmla="val -4460"/>
                </a:avLst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accent3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Left Arrow 13"/>
          <p:cNvSpPr/>
          <p:nvPr/>
        </p:nvSpPr>
        <p:spPr>
          <a:xfrm>
            <a:off x="3923928" y="5816290"/>
            <a:ext cx="1152128" cy="54006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000" b="1" dirty="0" smtClean="0"/>
              <a:t>Δειγματοληψία </a:t>
            </a:r>
            <a:r>
              <a:rPr lang="en-US" sz="1000" b="1" i="1" dirty="0" smtClean="0"/>
              <a:t>t=</a:t>
            </a:r>
            <a:r>
              <a:rPr lang="en-US" sz="1000" b="1" i="1" dirty="0" err="1" smtClean="0"/>
              <a:t>mT</a:t>
            </a:r>
            <a:endParaRPr lang="el-GR" sz="1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ounded Rectangle 14"/>
              <p:cNvSpPr/>
              <p:nvPr/>
            </p:nvSpPr>
            <p:spPr>
              <a:xfrm>
                <a:off x="251520" y="5546260"/>
                <a:ext cx="3600400" cy="108012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5" name="Rounded 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546260"/>
                <a:ext cx="3600400" cy="1080120"/>
              </a:xfrm>
              <a:prstGeom prst="round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749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/>
      <p:bldP spid="2" grpId="0" animBg="1"/>
      <p:bldP spid="7" grpId="0" animBg="1"/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91264" cy="850106"/>
          </a:xfrm>
        </p:spPr>
        <p:txBody>
          <a:bodyPr>
            <a:normAutofit/>
          </a:bodyPr>
          <a:lstStyle/>
          <a:p>
            <a:r>
              <a:rPr lang="el-GR" sz="2800" dirty="0"/>
              <a:t>Ανάλυση της διασυμβολικής παρεμβολής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8</a:t>
            </a:fld>
            <a:endParaRPr lang="el-G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7931224" cy="5256584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Η </a:t>
                </a:r>
                <a:r>
                  <a:rPr lang="el-GR" sz="1700" dirty="0" err="1" smtClean="0"/>
                  <a:t>διασυμβολική</a:t>
                </a:r>
                <a:r>
                  <a:rPr lang="el-GR" sz="1700" dirty="0" smtClean="0"/>
                  <a:t> παρεμβολή περιγράφεται από τη σχέση: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/>
                          </m:ctrlPr>
                        </m:sSubPr>
                        <m:e>
                          <m:r>
                            <a:rPr lang="en-US" sz="1700" i="1"/>
                            <m:t>𝑧</m:t>
                          </m:r>
                        </m:e>
                        <m:sub>
                          <m:r>
                            <a:rPr lang="en-US" sz="1700" i="1"/>
                            <m:t>𝑚</m:t>
                          </m:r>
                        </m:sub>
                      </m:sSub>
                      <m:r>
                        <a:rPr lang="en-US" sz="1700" i="1"/>
                        <m:t>=</m:t>
                      </m:r>
                      <m:sSub>
                        <m:sSubPr>
                          <m:ctrlPr>
                            <a:rPr lang="en-US" sz="1700" i="1"/>
                          </m:ctrlPr>
                        </m:sSubPr>
                        <m:e>
                          <m:r>
                            <a:rPr lang="en-US" sz="1700" i="1"/>
                            <m:t>𝑎</m:t>
                          </m:r>
                        </m:e>
                        <m:sub>
                          <m:r>
                            <a:rPr lang="en-US" sz="1700" i="1"/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sz="1700" i="1"/>
                          </m:ctrlPr>
                        </m:sSubPr>
                        <m:e>
                          <m:r>
                            <a:rPr lang="en-US" sz="1700" i="1"/>
                            <m:t>𝑥</m:t>
                          </m:r>
                        </m:e>
                        <m:sub>
                          <m:r>
                            <a:rPr lang="en-US" sz="1700" i="1"/>
                            <m:t>0</m:t>
                          </m:r>
                        </m:sub>
                      </m:sSub>
                      <m:r>
                        <a:rPr lang="en-US" sz="1700" i="1"/>
                        <m:t>+</m:t>
                      </m:r>
                      <m:nary>
                        <m:naryPr>
                          <m:chr m:val="∑"/>
                          <m:ctrlPr>
                            <a:rPr lang="en-US" sz="1700" i="1"/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700" i="1"/>
                            <m:t>𝑛</m:t>
                          </m:r>
                          <m:r>
                            <a:rPr lang="en-US" sz="1700" i="1"/>
                            <m:t>=−∞</m:t>
                          </m:r>
                        </m:sub>
                        <m:sup>
                          <m:r>
                            <a:rPr lang="en-US" sz="1700" i="1"/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sz="1700" i="1"/>
                              </m:ctrlPr>
                            </m:sSubPr>
                            <m:e>
                              <m:r>
                                <a:rPr lang="en-US" sz="1700" i="1"/>
                                <m:t>𝑎</m:t>
                              </m:r>
                            </m:e>
                            <m:sub>
                              <m:r>
                                <a:rPr lang="en-US" sz="1700" i="1"/>
                                <m:t>𝑚</m:t>
                              </m:r>
                              <m:r>
                                <a:rPr lang="en-US" sz="1700" i="1"/>
                                <m:t>−</m:t>
                              </m:r>
                              <m:r>
                                <a:rPr lang="en-US" sz="1700" i="1"/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700" i="1"/>
                              </m:ctrlPr>
                            </m:sSubPr>
                            <m:e>
                              <m:r>
                                <a:rPr lang="en-US" sz="1700" i="1"/>
                                <m:t>𝑥</m:t>
                              </m:r>
                            </m:e>
                            <m:sub>
                              <m:r>
                                <a:rPr lang="en-US" sz="1700" i="1"/>
                                <m:t>𝑛</m:t>
                              </m:r>
                            </m:sub>
                          </m:sSub>
                          <m:r>
                            <a:rPr lang="en-US" sz="1700" i="1"/>
                            <m:t>+</m:t>
                          </m:r>
                          <m:sSub>
                            <m:sSubPr>
                              <m:ctrlPr>
                                <a:rPr lang="en-US" sz="1700" i="1"/>
                              </m:ctrlPr>
                            </m:sSubPr>
                            <m:e>
                              <m:r>
                                <a:rPr lang="en-US" sz="1700" i="1"/>
                                <m:t>𝑛</m:t>
                              </m:r>
                            </m:e>
                            <m:sub>
                              <m:r>
                                <a:rPr lang="en-US" sz="1700" i="1"/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sz="17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Ο πρώτος όρος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𝑎</m:t>
                        </m:r>
                      </m:e>
                      <m:sub>
                        <m:r>
                          <a:rPr lang="en-US" sz="1700" i="1"/>
                          <m:t>𝑚</m:t>
                        </m:r>
                      </m:sub>
                    </m:sSub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𝑥</m:t>
                        </m:r>
                      </m:e>
                      <m:sub>
                        <m:r>
                          <a:rPr lang="en-US" sz="1700" i="1"/>
                          <m:t>0</m:t>
                        </m:r>
                      </m:sub>
                    </m:sSub>
                  </m:oMath>
                </a14:m>
                <a:r>
                  <a:rPr lang="en-US" sz="1700" dirty="0" smtClean="0"/>
                  <a:t> </a:t>
                </a:r>
                <a:r>
                  <a:rPr lang="el-GR" sz="1700" dirty="0" smtClean="0"/>
                  <a:t>σχετίζεται </a:t>
                </a:r>
                <a:r>
                  <a:rPr lang="el-GR" sz="1700" dirty="0"/>
                  <a:t>με το επιθυμητό </a:t>
                </a:r>
                <a:r>
                  <a:rPr lang="el-GR" sz="1700" dirty="0" smtClean="0"/>
                  <a:t>σύμβολο.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Ο όρος</a:t>
                </a:r>
                <a:r>
                  <a:rPr lang="en-US" sz="1700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1700" i="1"/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700" i="1"/>
                          <m:t>𝑛</m:t>
                        </m:r>
                        <m:r>
                          <a:rPr lang="en-US" sz="1700" i="1"/>
                          <m:t>=−∞</m:t>
                        </m:r>
                      </m:sub>
                      <m:sup>
                        <m:r>
                          <a:rPr lang="en-US" sz="1700" i="1"/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l-GR" sz="1700" i="1"/>
                            </m:ctrlPr>
                          </m:sSubPr>
                          <m:e>
                            <m:r>
                              <a:rPr lang="en-US" sz="1700" i="1"/>
                              <m:t>𝑎</m:t>
                            </m:r>
                          </m:e>
                          <m:sub>
                            <m:r>
                              <a:rPr lang="en-US" sz="1700" i="1"/>
                              <m:t>𝑚</m:t>
                            </m:r>
                            <m:r>
                              <a:rPr lang="en-US" sz="1700" i="1"/>
                              <m:t>−</m:t>
                            </m:r>
                            <m:r>
                              <a:rPr lang="en-US" sz="1700" i="1"/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sz="1700" i="1"/>
                            </m:ctrlPr>
                          </m:sSubPr>
                          <m:e>
                            <m:r>
                              <a:rPr lang="en-US" sz="1700" i="1"/>
                              <m:t>𝑥</m:t>
                            </m:r>
                          </m:e>
                          <m:sub>
                            <m:r>
                              <a:rPr lang="en-US" sz="1700" i="1"/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l-GR" sz="1700" dirty="0" smtClean="0"/>
                  <a:t> </a:t>
                </a:r>
                <a:r>
                  <a:rPr lang="el-GR" sz="1700" dirty="0"/>
                  <a:t>αποτελείται από άθροισμα ανεπιθύμητων “ουρών” από </a:t>
                </a:r>
                <a:r>
                  <a:rPr lang="el-GR" sz="1700" dirty="0" smtClean="0"/>
                  <a:t>τις</a:t>
                </a:r>
                <a:r>
                  <a:rPr lang="en-US" sz="1700" dirty="0" smtClean="0"/>
                  <a:t> </a:t>
                </a:r>
                <a:r>
                  <a:rPr lang="el-GR" sz="1700" dirty="0" err="1" smtClean="0"/>
                  <a:t>κυματομορφές</a:t>
                </a:r>
                <a:r>
                  <a:rPr lang="el-GR" sz="1700" dirty="0" smtClean="0"/>
                  <a:t> </a:t>
                </a:r>
                <a:r>
                  <a:rPr lang="el-GR" sz="1700" dirty="0"/>
                  <a:t>των άλλων συμβόλων, οι οποίες </a:t>
                </a:r>
                <a:r>
                  <a:rPr lang="el-GR" sz="1700" dirty="0" err="1"/>
                  <a:t>προσθαφαιρούνται</a:t>
                </a:r>
                <a:r>
                  <a:rPr lang="el-GR" sz="1700" dirty="0"/>
                  <a:t> από τον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𝑎</m:t>
                        </m:r>
                      </m:e>
                      <m:sub>
                        <m:r>
                          <a:rPr lang="en-US" sz="1700" i="1"/>
                          <m:t>𝑚</m:t>
                        </m:r>
                      </m:sub>
                    </m:sSub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𝑥</m:t>
                        </m:r>
                      </m:e>
                      <m:sub>
                        <m:r>
                          <a:rPr lang="en-US" sz="1700" i="1"/>
                          <m:t>0</m:t>
                        </m:r>
                      </m:sub>
                    </m:sSub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με αποτέλεσμα </a:t>
                </a:r>
                <a:r>
                  <a:rPr lang="el-GR" sz="1700" dirty="0"/>
                  <a:t>τη φθορά του και τη δημιουργία </a:t>
                </a:r>
                <a:r>
                  <a:rPr lang="el-GR" sz="1700" b="1" dirty="0"/>
                  <a:t>σφαλμάτων </a:t>
                </a:r>
                <a:r>
                  <a:rPr lang="el-GR" sz="1700" dirty="0"/>
                  <a:t>κατά την ανίχνευση. Αυτοί οι ανεπιθύμητοι όροι είναι η προκαλούμενη </a:t>
                </a:r>
                <a:r>
                  <a:rPr lang="el-GR" sz="1700" b="1" dirty="0" err="1"/>
                  <a:t>διασυμβολική</a:t>
                </a:r>
                <a:r>
                  <a:rPr lang="el-GR" sz="1700" b="1" dirty="0"/>
                  <a:t> </a:t>
                </a:r>
                <a:r>
                  <a:rPr lang="el-GR" sz="1700" b="1" dirty="0" smtClean="0"/>
                  <a:t>παρεμβολή (</a:t>
                </a:r>
                <a:r>
                  <a:rPr lang="en-US" sz="1700" b="1" dirty="0" smtClean="0"/>
                  <a:t>ISI)</a:t>
                </a:r>
                <a:r>
                  <a:rPr lang="el-GR" sz="1700" dirty="0" smtClean="0"/>
                  <a:t>.</a:t>
                </a:r>
                <a:endParaRPr lang="el-GR" sz="17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Η </a:t>
                </a:r>
                <a:r>
                  <a:rPr lang="el-GR" sz="1700" dirty="0"/>
                  <a:t>ISI που εισάγεται με τον όρο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1700" i="1"/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700" i="1"/>
                          <m:t>𝑛</m:t>
                        </m:r>
                        <m:r>
                          <a:rPr lang="en-US" sz="1700" i="1"/>
                          <m:t>=−∞</m:t>
                        </m:r>
                      </m:sub>
                      <m:sup>
                        <m:r>
                          <a:rPr lang="en-US" sz="1700" i="1"/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l-GR" sz="1700" i="1"/>
                            </m:ctrlPr>
                          </m:sSubPr>
                          <m:e>
                            <m:r>
                              <a:rPr lang="en-US" sz="1700" i="1"/>
                              <m:t>𝑎</m:t>
                            </m:r>
                          </m:e>
                          <m:sub>
                            <m:r>
                              <a:rPr lang="en-US" sz="1700" i="1"/>
                              <m:t>𝑚</m:t>
                            </m:r>
                            <m:r>
                              <a:rPr lang="en-US" sz="1700" i="1"/>
                              <m:t>−</m:t>
                            </m:r>
                            <m:r>
                              <a:rPr lang="en-US" sz="1700" i="1"/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sz="1700" i="1"/>
                            </m:ctrlPr>
                          </m:sSubPr>
                          <m:e>
                            <m:r>
                              <a:rPr lang="en-US" sz="1700" i="1"/>
                              <m:t>𝑥</m:t>
                            </m:r>
                          </m:e>
                          <m:sub>
                            <m:r>
                              <a:rPr lang="en-US" sz="1700" i="1"/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l-GR" sz="1700" dirty="0" smtClean="0"/>
                  <a:t> φαίνεται </a:t>
                </a:r>
                <a:r>
                  <a:rPr lang="el-GR" sz="1700" dirty="0"/>
                  <a:t>να επηρεάζει </a:t>
                </a:r>
                <a:r>
                  <a:rPr lang="el-GR" sz="1700" dirty="0" smtClean="0"/>
                  <a:t>άπειρο αριθμό </a:t>
                </a:r>
                <a:r>
                  <a:rPr lang="el-GR" sz="1700" dirty="0"/>
                  <a:t>συμβόλων. Πρακτικά όμως η κρουστική απόκριση του καναλιού περιορίζεται σε ένα πεπερασμένο χρονικό διάστημα, οπότε ο αριθμός </a:t>
                </a:r>
                <a:r>
                  <a:rPr lang="el-GR" sz="1700" dirty="0" smtClean="0"/>
                  <a:t>των </a:t>
                </a:r>
                <a:r>
                  <a:rPr lang="el-GR" sz="1700" dirty="0"/>
                  <a:t>συμβόλων που επηρεάζει η ISI είναι επίσης </a:t>
                </a:r>
                <a:r>
                  <a:rPr lang="el-GR" sz="1700" dirty="0" smtClean="0"/>
                  <a:t>πεπερασμένος.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Θεωρώντας </a:t>
                </a:r>
                <a:r>
                  <a:rPr lang="el-GR" sz="1700" dirty="0" smtClean="0"/>
                  <a:t>ότι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𝑥</m:t>
                        </m:r>
                      </m:e>
                      <m:sub>
                        <m:r>
                          <a:rPr lang="en-US" sz="1700" b="0" i="1" smtClean="0"/>
                          <m:t>𝑛</m:t>
                        </m:r>
                      </m:sub>
                    </m:sSub>
                    <m:r>
                      <a:rPr lang="en-US" sz="1700" b="0" i="1" smtClean="0"/>
                      <m:t>=0</m:t>
                    </m:r>
                  </m:oMath>
                </a14:m>
                <a:r>
                  <a:rPr lang="en-US" sz="1700" dirty="0" smtClean="0"/>
                  <a:t>, </a:t>
                </a:r>
                <a:r>
                  <a:rPr lang="el-GR" sz="1700" dirty="0" smtClean="0"/>
                  <a:t>όταν </a:t>
                </a:r>
                <a14:m>
                  <m:oMath xmlns:m="http://schemas.openxmlformats.org/officeDocument/2006/math">
                    <m:r>
                      <a:rPr lang="en-US" sz="1700" b="0" i="1" smtClean="0"/>
                      <m:t>𝑛</m:t>
                    </m:r>
                    <m:r>
                      <a:rPr lang="en-US" sz="1700" b="0" i="1" smtClean="0"/>
                      <m:t>&lt;−</m:t>
                    </m:r>
                    <m:sSub>
                      <m:sSubPr>
                        <m:ctrlPr>
                          <a:rPr lang="en-US" sz="1700" b="0" i="1" smtClean="0"/>
                        </m:ctrlPr>
                      </m:sSubPr>
                      <m:e>
                        <m:r>
                          <a:rPr lang="en-US" sz="1700" b="0" i="1" smtClean="0"/>
                          <m:t>𝐿</m:t>
                        </m:r>
                      </m:e>
                      <m:sub>
                        <m:r>
                          <a:rPr lang="en-US" sz="1700" b="0" i="1" smtClean="0"/>
                          <m:t>1</m:t>
                        </m:r>
                      </m:sub>
                    </m:sSub>
                  </m:oMath>
                </a14:m>
                <a:r>
                  <a:rPr lang="en-US" sz="1700" dirty="0" smtClean="0"/>
                  <a:t> </a:t>
                </a:r>
                <a:r>
                  <a:rPr lang="el-GR" sz="1700" dirty="0" smtClean="0"/>
                  <a:t>και </a:t>
                </a:r>
                <a:r>
                  <a:rPr lang="el-GR" sz="1700" dirty="0"/>
                  <a:t>η &gt; L,</a:t>
                </a:r>
                <a:r>
                  <a:rPr lang="en-US" sz="1700" dirty="0"/>
                  <a:t> </a:t>
                </a:r>
                <a14:m>
                  <m:oMath xmlns:m="http://schemas.openxmlformats.org/officeDocument/2006/math">
                    <m:r>
                      <a:rPr lang="en-US" sz="1700" i="1"/>
                      <m:t>𝑛</m:t>
                    </m:r>
                    <m:r>
                      <a:rPr lang="en-US" sz="1700" b="0" i="1" smtClean="0"/>
                      <m:t>&gt;</m:t>
                    </m:r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n-US" sz="1700" b="0" i="1" smtClean="0"/>
                          <m:t>2</m:t>
                        </m:r>
                      </m:sub>
                    </m:sSub>
                  </m:oMath>
                </a14:m>
                <a:r>
                  <a:rPr lang="en-US" sz="1700" dirty="0" smtClean="0"/>
                  <a:t>, </a:t>
                </a:r>
                <a:r>
                  <a:rPr lang="el-GR" sz="17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n-US" sz="1700" i="1"/>
                          <m:t>1</m:t>
                        </m:r>
                      </m:sub>
                    </m:sSub>
                  </m:oMath>
                </a14:m>
                <a:r>
                  <a:rPr lang="el-GR" sz="17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n-US" sz="1700" b="0" i="1" smtClean="0"/>
                          <m:t>2</m:t>
                        </m:r>
                      </m:sub>
                    </m:sSub>
                  </m:oMath>
                </a14:m>
                <a:r>
                  <a:rPr lang="el-GR" sz="1700" dirty="0"/>
                  <a:t> είναι θετικοί ακέραιοι αριθμοί ή μηδέν, η </a:t>
                </a:r>
                <a:r>
                  <a:rPr lang="el-GR" sz="1700" dirty="0" smtClean="0"/>
                  <a:t>προηγούμενη σχέση προσεγγίζεται ως:</a:t>
                </a:r>
                <a:endParaRPr lang="el-GR" sz="17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/>
                          </m:ctrlPr>
                        </m:sSubPr>
                        <m:e>
                          <m:r>
                            <a:rPr lang="en-US" sz="1700" i="1"/>
                            <m:t>𝑧</m:t>
                          </m:r>
                        </m:e>
                        <m:sub>
                          <m:r>
                            <a:rPr lang="en-US" sz="1700" i="1"/>
                            <m:t>𝑚</m:t>
                          </m:r>
                        </m:sub>
                      </m:sSub>
                      <m:r>
                        <a:rPr lang="en-US" sz="1700" i="1"/>
                        <m:t>≅</m:t>
                      </m:r>
                      <m:nary>
                        <m:naryPr>
                          <m:chr m:val="∑"/>
                          <m:ctrlPr>
                            <a:rPr lang="en-US" sz="1700" i="1"/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700" i="1"/>
                            <m:t>𝑛</m:t>
                          </m:r>
                          <m:r>
                            <a:rPr lang="en-US" sz="1700" i="1"/>
                            <m:t>=−</m:t>
                          </m:r>
                          <m:sSub>
                            <m:sSubPr>
                              <m:ctrlPr>
                                <a:rPr lang="en-US" sz="1700" i="1"/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/>
                                <m:t>L</m:t>
                              </m:r>
                            </m:e>
                            <m:sub>
                              <m:r>
                                <a:rPr lang="en-US" sz="1700" i="1"/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1700" i="1"/>
                              </m:ctrlPr>
                            </m:sSubPr>
                            <m:e>
                              <m:r>
                                <a:rPr lang="en-US" sz="1700" i="1"/>
                                <m:t>𝐿</m:t>
                              </m:r>
                            </m:e>
                            <m:sub>
                              <m:r>
                                <a:rPr lang="en-US" sz="1700" i="1"/>
                                <m:t>2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l-GR" sz="1700" i="1"/>
                              </m:ctrlPr>
                            </m:sSubPr>
                            <m:e>
                              <m:r>
                                <a:rPr lang="en-US" sz="1700" i="1"/>
                                <m:t>𝑎</m:t>
                              </m:r>
                            </m:e>
                            <m:sub>
                              <m:r>
                                <a:rPr lang="en-US" sz="1700" i="1"/>
                                <m:t>𝑚</m:t>
                              </m:r>
                              <m:r>
                                <a:rPr lang="en-US" sz="1700" i="1"/>
                                <m:t>−</m:t>
                              </m:r>
                              <m:r>
                                <a:rPr lang="en-US" sz="1700" i="1"/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700" i="1"/>
                              </m:ctrlPr>
                            </m:sSubPr>
                            <m:e>
                              <m:r>
                                <a:rPr lang="en-US" sz="1700" i="1"/>
                                <m:t>𝑥</m:t>
                              </m:r>
                            </m:e>
                            <m:sub>
                              <m:r>
                                <a:rPr lang="en-US" sz="1700" i="1"/>
                                <m:t>𝑛</m:t>
                              </m:r>
                            </m:sub>
                          </m:sSub>
                          <m:r>
                            <a:rPr lang="en-US" sz="1700" i="1"/>
                            <m:t>+</m:t>
                          </m:r>
                          <m:sSub>
                            <m:sSubPr>
                              <m:ctrlPr>
                                <a:rPr lang="en-US" sz="1700" i="1"/>
                              </m:ctrlPr>
                            </m:sSubPr>
                            <m:e>
                              <m:r>
                                <a:rPr lang="en-US" sz="1700" i="1"/>
                                <m:t>𝑛</m:t>
                              </m:r>
                            </m:e>
                            <m:sub>
                              <m:r>
                                <a:rPr lang="en-US" sz="1700" i="1"/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sz="1700" dirty="0"/>
              </a:p>
            </p:txBody>
          </p:sp>
        </mc:Choice>
        <mc:Fallback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7931224" cy="5256584"/>
              </a:xfrm>
              <a:blipFill>
                <a:blip r:embed="rId2"/>
                <a:stretch>
                  <a:fillRect l="-384" t="-464" r="-15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557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116632"/>
            <a:ext cx="5436096" cy="850106"/>
          </a:xfrm>
        </p:spPr>
        <p:txBody>
          <a:bodyPr>
            <a:noAutofit/>
          </a:bodyPr>
          <a:lstStyle/>
          <a:p>
            <a:r>
              <a:rPr lang="el-GR" sz="2400" dirty="0"/>
              <a:t>Ανάλυση </a:t>
            </a:r>
            <a:r>
              <a:rPr lang="el-GR" sz="2400" dirty="0" err="1" smtClean="0"/>
              <a:t>διασυμβολικής</a:t>
            </a:r>
            <a:r>
              <a:rPr lang="el-GR" sz="2400" dirty="0" smtClean="0"/>
              <a:t> </a:t>
            </a:r>
            <a:r>
              <a:rPr lang="el-GR" sz="2400" dirty="0"/>
              <a:t>παρεμβολής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9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le 9"/>
              <p:cNvSpPr/>
              <p:nvPr/>
            </p:nvSpPr>
            <p:spPr>
              <a:xfrm>
                <a:off x="5436096" y="69602"/>
                <a:ext cx="3603904" cy="1055142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0" name="Rounded 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69602"/>
                <a:ext cx="3603904" cy="1055142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7931224" cy="4824536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Ο πρώτος όρος στο δεύτερο μέρος της παραπάνω σχέσης μπορεί </a:t>
                </a:r>
                <a:r>
                  <a:rPr lang="el-GR" sz="1700" dirty="0"/>
                  <a:t>να </a:t>
                </a:r>
                <a:r>
                  <a:rPr lang="el-GR" sz="1700" dirty="0" smtClean="0"/>
                  <a:t>θεωρηθεί </a:t>
                </a:r>
                <a:r>
                  <a:rPr lang="el-GR" sz="1700" dirty="0"/>
                  <a:t>σαν η έξοδος ενός φίλτρου διακριτού χρόνου </a:t>
                </a:r>
                <a:r>
                  <a:rPr lang="el-GR" sz="1700" dirty="0" smtClean="0"/>
                  <a:t>πεπερασμένης </a:t>
                </a:r>
                <a:r>
                  <a:rPr lang="el-GR" sz="1700" dirty="0"/>
                  <a:t>κρουστικής </a:t>
                </a:r>
                <a:r>
                  <a:rPr lang="el-GR" sz="1700" dirty="0" smtClean="0"/>
                  <a:t>απόκρισης (FIR</a:t>
                </a:r>
                <a:r>
                  <a:rPr lang="el-GR" sz="1700" dirty="0"/>
                  <a:t>), στο οποίο είσοδος είναι η ακολουθία </a:t>
                </a:r>
                <a:r>
                  <a:rPr lang="el-GR" sz="1700" dirty="0" smtClean="0"/>
                  <a:t>συμβόλων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/>
                        </m:ctrlPr>
                      </m:sSubPr>
                      <m:e>
                        <m:r>
                          <a:rPr lang="en-US" sz="1700" i="1"/>
                          <m:t>𝑎</m:t>
                        </m:r>
                      </m:e>
                      <m:sub>
                        <m:r>
                          <a:rPr lang="en-US" sz="1700" i="1"/>
                          <m:t>𝑚</m:t>
                        </m:r>
                        <m:r>
                          <a:rPr lang="en-US" sz="1700" i="1"/>
                          <m:t>−</m:t>
                        </m:r>
                        <m:r>
                          <a:rPr lang="en-US" sz="1700" i="1"/>
                          <m:t>𝑛</m:t>
                        </m:r>
                      </m:sub>
                    </m:sSub>
                  </m:oMath>
                </a14:m>
                <a:r>
                  <a:rPr lang="el-GR" sz="1700" dirty="0" smtClean="0"/>
                  <a:t>. 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Το εν </a:t>
                </a:r>
                <a:r>
                  <a:rPr lang="el-GR" sz="1700" dirty="0"/>
                  <a:t>λόγω φίλτρο αποτελείται από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n-US" sz="1700" i="1"/>
                          <m:t>1</m:t>
                        </m:r>
                      </m:sub>
                    </m:sSub>
                    <m:r>
                      <a:rPr lang="el-GR" sz="1700" b="0" i="1" smtClean="0"/>
                      <m:t>+</m:t>
                    </m:r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l-GR" sz="1700" b="0" i="1" smtClean="0"/>
                          <m:t>2</m:t>
                        </m:r>
                      </m:sub>
                    </m:sSub>
                  </m:oMath>
                </a14:m>
                <a:r>
                  <a:rPr lang="el-GR" sz="1700" dirty="0" smtClean="0"/>
                  <a:t> καθυστερητες </a:t>
                </a:r>
                <a:r>
                  <a:rPr lang="el-GR" sz="17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n-US" sz="1700" i="1"/>
                          <m:t>1</m:t>
                        </m:r>
                      </m:sub>
                    </m:sSub>
                    <m:r>
                      <a:rPr lang="el-GR" sz="1700" i="1"/>
                      <m:t>+</m:t>
                    </m:r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l-GR" sz="1700" i="1"/>
                          <m:t>2</m:t>
                        </m:r>
                      </m:sub>
                    </m:sSub>
                    <m:r>
                      <a:rPr lang="el-GR" sz="1700" b="0" i="1" smtClean="0"/>
                      <m:t>+1</m:t>
                    </m:r>
                    <m:r>
                      <a:rPr lang="el-GR" sz="1700" b="0" i="0" smtClean="0"/>
                      <m:t> </m:t>
                    </m:r>
                  </m:oMath>
                </a14:m>
                <a:r>
                  <a:rPr lang="el-GR" sz="1700" dirty="0" smtClean="0"/>
                  <a:t> πολλαπλασιαστές </a:t>
                </a:r>
                <a:r>
                  <a:rPr lang="en-US" sz="1700" dirty="0" smtClean="0"/>
                  <a:t>(taps) </a:t>
                </a:r>
                <a:r>
                  <a:rPr lang="el-GR" sz="1700" dirty="0" smtClean="0"/>
                  <a:t>των </a:t>
                </a:r>
                <a:r>
                  <a:rPr lang="el-GR" sz="1700" dirty="0"/>
                  <a:t>συμβόλων με τους συντελεστές απόκρισης του καναλιού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𝑥</m:t>
                        </m:r>
                      </m:e>
                      <m:sub>
                        <m:r>
                          <a:rPr lang="en-US" sz="1700" i="1"/>
                          <m:t>𝑛</m:t>
                        </m:r>
                      </m:sub>
                    </m:sSub>
                  </m:oMath>
                </a14:m>
                <a:r>
                  <a:rPr lang="el-GR" sz="1700" dirty="0" smtClean="0"/>
                  <a:t>. </a:t>
                </a:r>
                <a:endParaRPr lang="el-GR" sz="1700" i="1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Επειδή </a:t>
                </a:r>
                <a:r>
                  <a:rPr lang="el-GR" sz="1700" dirty="0"/>
                  <a:t>η είσοδος του φίλτρου FIR είναι στη γενική περίπτωση μία </a:t>
                </a:r>
                <a:r>
                  <a:rPr lang="el-GR" sz="1700" dirty="0" smtClean="0"/>
                  <a:t>Μ-</a:t>
                </a:r>
                <a:r>
                  <a:rPr lang="el-GR" sz="1700" dirty="0" err="1" smtClean="0"/>
                  <a:t>αδική</a:t>
                </a:r>
                <a:r>
                  <a:rPr lang="el-GR" sz="1700" dirty="0" smtClean="0"/>
                  <a:t> </a:t>
                </a:r>
                <a:r>
                  <a:rPr lang="el-GR" sz="1700" dirty="0"/>
                  <a:t>ακολουθία συμβόλων, η έξοδος του φίλτρου μπορεί να θεωρηθεί ότι είναι η έξοδος μίας μηχανής πεπερασμένων καταστάσεων (</a:t>
                </a:r>
                <a:r>
                  <a:rPr lang="el-GR" sz="1700" dirty="0" err="1"/>
                  <a:t>finite</a:t>
                </a:r>
                <a:r>
                  <a:rPr lang="el-GR" sz="1700" dirty="0"/>
                  <a:t> </a:t>
                </a:r>
                <a:r>
                  <a:rPr lang="el-GR" sz="1700" dirty="0" err="1"/>
                  <a:t>state</a:t>
                </a:r>
                <a:r>
                  <a:rPr lang="el-GR" sz="1700" dirty="0"/>
                  <a:t> </a:t>
                </a:r>
                <a:r>
                  <a:rPr lang="el-GR" sz="1700" dirty="0" err="1"/>
                  <a:t>machine</a:t>
                </a:r>
                <a:r>
                  <a:rPr lang="el-GR" sz="1700" dirty="0"/>
                  <a:t>) η οποία διαβρώνεται από </a:t>
                </a:r>
                <a:r>
                  <a:rPr lang="el-GR" sz="1700" dirty="0" smtClean="0"/>
                  <a:t>AWGN.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Από </a:t>
                </a:r>
                <a:r>
                  <a:rPr lang="el-GR" sz="1700" dirty="0"/>
                  <a:t>την </a:t>
                </a:r>
                <a:r>
                  <a:rPr lang="el-GR" sz="1700" dirty="0" smtClean="0"/>
                  <a:t>παραπάνω σχέση </a:t>
                </a:r>
                <a:r>
                  <a:rPr lang="el-GR" sz="1700" dirty="0"/>
                  <a:t>προκύπτει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ότι η </a:t>
                </a:r>
                <a:r>
                  <a:rPr lang="el-GR" sz="1700" dirty="0"/>
                  <a:t>ISI εισάγει μνήμη μήκους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n-US" sz="1700" i="1"/>
                          <m:t>1</m:t>
                        </m:r>
                      </m:sub>
                    </m:sSub>
                    <m:r>
                      <a:rPr lang="el-GR" sz="1700" i="1"/>
                      <m:t>+</m:t>
                    </m:r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l-GR" sz="1700" i="1"/>
                          <m:t>2</m:t>
                        </m:r>
                      </m:sub>
                    </m:sSub>
                  </m:oMath>
                </a14:m>
                <a:r>
                  <a:rPr lang="el-GR" sz="1700" dirty="0" smtClean="0"/>
                  <a:t>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στο σύστημα </a:t>
                </a:r>
                <a:r>
                  <a:rPr lang="el-GR" sz="1700" dirty="0"/>
                  <a:t>ανίχνευσης των συμβόλων.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Δηλαδή </a:t>
                </a:r>
                <a:r>
                  <a:rPr lang="el-GR" sz="1700" dirty="0"/>
                  <a:t>η απόφαση του ανιχνευτή για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ένα </a:t>
                </a:r>
                <a:r>
                  <a:rPr lang="el-GR" sz="1700" dirty="0"/>
                  <a:t>σύμβολο επηρεάζεται και από τις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τιμές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n-US" sz="1700" i="1"/>
                          <m:t>1</m:t>
                        </m:r>
                      </m:sub>
                    </m:sSub>
                    <m:r>
                      <a:rPr lang="el-GR" sz="1700" i="1"/>
                      <m:t>+</m:t>
                    </m:r>
                    <m:sSub>
                      <m:sSubPr>
                        <m:ctrlPr>
                          <a:rPr lang="en-US" sz="1700" i="1"/>
                        </m:ctrlPr>
                      </m:sSubPr>
                      <m:e>
                        <m:r>
                          <a:rPr lang="en-US" sz="1700" i="1"/>
                          <m:t>𝐿</m:t>
                        </m:r>
                      </m:e>
                      <m:sub>
                        <m:r>
                          <a:rPr lang="el-GR" sz="1700" i="1"/>
                          <m:t>2</m:t>
                        </m:r>
                      </m:sub>
                    </m:sSub>
                  </m:oMath>
                </a14:m>
                <a:r>
                  <a:rPr lang="el-GR" sz="1700" dirty="0" smtClean="0"/>
                  <a:t> άλλων συμβόλων.</a:t>
                </a:r>
                <a:endParaRPr lang="el-GR" sz="1700" dirty="0"/>
              </a:p>
            </p:txBody>
          </p:sp>
        </mc:Choice>
        <mc:Fallback>
          <p:sp>
            <p:nvSpPr>
              <p:cNvPr id="12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7931224" cy="4824536"/>
              </a:xfrm>
              <a:blipFill>
                <a:blip r:embed="rId3"/>
                <a:stretch>
                  <a:fillRect l="-384" t="-5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8"/>
          <a:stretch/>
        </p:blipFill>
        <p:spPr bwMode="auto">
          <a:xfrm>
            <a:off x="4716016" y="4218792"/>
            <a:ext cx="3960440" cy="223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996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26483</TotalTime>
  <Words>1434</Words>
  <Application>Microsoft Office PowerPoint</Application>
  <PresentationFormat>On-screen Show (4:3)</PresentationFormat>
  <Paragraphs>269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Cambria Math</vt:lpstr>
      <vt:lpstr>Office Theme</vt:lpstr>
      <vt:lpstr>Τηλεπικοινωνιακά Συστήματα ΙΙ</vt:lpstr>
      <vt:lpstr>PowerPoint Presentation</vt:lpstr>
      <vt:lpstr>Σκοπός</vt:lpstr>
      <vt:lpstr>Εισαγωγή</vt:lpstr>
      <vt:lpstr>Κανάλια με διασπορά - Διασυμβολική Παρεμβολή</vt:lpstr>
      <vt:lpstr>Κανάλια με διασπορά - Διασυμβολική Παρεμβολή</vt:lpstr>
      <vt:lpstr>Ανάλυση της διασυμβολικής παρεμβολής</vt:lpstr>
      <vt:lpstr>Ανάλυση της διασυμβολικής παρεμβολής</vt:lpstr>
      <vt:lpstr>Ανάλυση διασυμβολικής παρεμβολής</vt:lpstr>
      <vt:lpstr>Αντιμετώπιση Διασυμβολικής Παρεμβολής</vt:lpstr>
      <vt:lpstr>Αξιολόγηση επίδρασης ISI - Διάγραμμα Οφθαλμού</vt:lpstr>
      <vt:lpstr>Αξιολόγηση επίδρασης ISI - Διάγραμμα Οφθαλμού</vt:lpstr>
      <vt:lpstr>Παλμοί Nyquist</vt:lpstr>
      <vt:lpstr>Παλμοί Nyquist</vt:lpstr>
      <vt:lpstr>Παλμός Ανυψωμένου Συνημιτόνου </vt:lpstr>
      <vt:lpstr>Παλμοί Nyquist: Beaulieu ή Better-than-Nyquist </vt:lpstr>
      <vt:lpstr>Ισοσταθμιστές (Equalizers)</vt:lpstr>
      <vt:lpstr>Γραμμικοί Ισοσταθμιστές</vt:lpstr>
      <vt:lpstr>Γραμμικοί Ισοσταθμιστές</vt:lpstr>
      <vt:lpstr>Γραμμικοί Ισοσταθμιστές</vt:lpstr>
      <vt:lpstr>Ισοσταθμιστής επιβολής μηδενισμών (Zero-forcing, ZF)</vt:lpstr>
      <vt:lpstr>PowerPoint Presentation</vt:lpstr>
      <vt:lpstr>Ισοσταθμιστής Ελάχιστου Μέσου Τετραγωνικού Σφάλματος</vt:lpstr>
      <vt:lpstr>Μη-γραμμικοί ισοσταθμιστές Ισοσταθμιστής ανάδρασης απόφασης</vt:lpstr>
      <vt:lpstr>Φίλτρα εκπομπής και λήψης σε συστήματα με ISI</vt:lpstr>
      <vt:lpstr>Ανίχνευση Ακολουθίας Μέγιστης Πιθανοφάνειας</vt:lpstr>
      <vt:lpstr>Άσκηση 1</vt:lpstr>
      <vt:lpstr>Άσκηση 1 (συνέχεια)</vt:lpstr>
      <vt:lpstr>Αλγόριθμος Viterbi για ανίχνευση ακολουθίας συμβόλων  με παρουσία ISI</vt:lpstr>
      <vt:lpstr>Αλγόριθμος Viterbi για ανίχνευση ακολουθίας συμβόλων  με παρουσία ISI</vt:lpstr>
      <vt:lpstr>Αλγόριθμος Viterbi για ανίχνευση ακολουθίας συμβόλων  με παρουσία ISI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1229</cp:revision>
  <dcterms:created xsi:type="dcterms:W3CDTF">2012-03-18T08:27:36Z</dcterms:created>
  <dcterms:modified xsi:type="dcterms:W3CDTF">2017-05-16T21:44:40Z</dcterms:modified>
</cp:coreProperties>
</file>