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501" r:id="rId2"/>
    <p:sldId id="531" r:id="rId3"/>
    <p:sldId id="480" r:id="rId4"/>
    <p:sldId id="530" r:id="rId5"/>
    <p:sldId id="448" r:id="rId6"/>
    <p:sldId id="434" r:id="rId7"/>
    <p:sldId id="435" r:id="rId8"/>
    <p:sldId id="518" r:id="rId9"/>
    <p:sldId id="436" r:id="rId10"/>
    <p:sldId id="521" r:id="rId11"/>
    <p:sldId id="454" r:id="rId12"/>
    <p:sldId id="449" r:id="rId13"/>
    <p:sldId id="519" r:id="rId14"/>
    <p:sldId id="450" r:id="rId15"/>
    <p:sldId id="520" r:id="rId16"/>
    <p:sldId id="453" r:id="rId17"/>
    <p:sldId id="452" r:id="rId18"/>
    <p:sldId id="522" r:id="rId19"/>
    <p:sldId id="523" r:id="rId20"/>
    <p:sldId id="529" r:id="rId21"/>
    <p:sldId id="524" r:id="rId22"/>
    <p:sldId id="525" r:id="rId23"/>
    <p:sldId id="526" r:id="rId24"/>
    <p:sldId id="527" r:id="rId25"/>
    <p:sldId id="528" r:id="rId26"/>
  </p:sldIdLst>
  <p:sldSz cx="9144000" cy="6858000" type="screen4x3"/>
  <p:notesSz cx="6797675" cy="987425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4" d="100"/>
          <a:sy n="84" d="100"/>
        </p:scale>
        <p:origin x="1387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17DB9-1CDC-4114-AA43-1EB69DC2E900}" type="datetimeFigureOut">
              <a:rPr lang="el-GR" smtClean="0"/>
              <a:t>26/3/2017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6CC25-CA37-4BC0-8E3A-207089E88EF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4101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en.wikipedia.org/wiki/DQPSK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en.wikipedia.org/wiki/Phase-shift_keyin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en.wikipedia.org/wiki/DQPSK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327127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/>
              <a:t>Διάλεξη </a:t>
            </a:r>
            <a:r>
              <a:rPr lang="el-GR" sz="2800" b="1" dirty="0" smtClean="0"/>
              <a:t>5:</a:t>
            </a:r>
            <a:r>
              <a:rPr lang="en-US" sz="2800" b="1" dirty="0" smtClean="0"/>
              <a:t> </a:t>
            </a:r>
            <a:r>
              <a:rPr lang="el-GR" sz="2800" b="1" dirty="0"/>
              <a:t>Ψηφιακή Διαμόρφωση Φάσης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Phase Shift Keying (PSK)</a:t>
            </a:r>
            <a:r>
              <a:rPr lang="el-GR" sz="2800" b="1" dirty="0" smtClean="0"/>
              <a:t> με </a:t>
            </a:r>
            <a:r>
              <a:rPr lang="el-GR" sz="2800" b="1" dirty="0" err="1" smtClean="0"/>
              <a:t>Ορθογωνική</a:t>
            </a:r>
            <a:r>
              <a:rPr lang="el-GR" sz="2800" b="1" dirty="0" smtClean="0"/>
              <a:t> Σηματοδοσία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Διαφορική Διαμόρφωση </a:t>
            </a:r>
            <a:r>
              <a:rPr lang="en-US" dirty="0" smtClean="0"/>
              <a:t>QPSK </a:t>
            </a:r>
            <a:r>
              <a:rPr lang="el-GR" dirty="0" smtClean="0"/>
              <a:t>(</a:t>
            </a:r>
            <a:r>
              <a:rPr lang="en-US" dirty="0" smtClean="0">
                <a:hlinkClick r:id="rId2"/>
              </a:rPr>
              <a:t>DQPSK</a:t>
            </a:r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600" dirty="0" smtClean="0"/>
              <a:t>Η </a:t>
            </a:r>
            <a:r>
              <a:rPr lang="el-GR" sz="1600" dirty="0"/>
              <a:t>απόδοση της </a:t>
            </a:r>
            <a:r>
              <a:rPr lang="en-US" sz="1600" dirty="0"/>
              <a:t>DQPSK</a:t>
            </a:r>
            <a:r>
              <a:rPr lang="el-GR" sz="1600" dirty="0"/>
              <a:t> ως προς τον ρυθμό </a:t>
            </a:r>
            <a:r>
              <a:rPr lang="el-GR" sz="1600" dirty="0" smtClean="0"/>
              <a:t>εμφάνισης </a:t>
            </a:r>
            <a:r>
              <a:rPr lang="el-GR" sz="1600" dirty="0"/>
              <a:t>σφαλμάτων είναι </a:t>
            </a:r>
            <a:r>
              <a:rPr lang="el-GR" sz="1600" b="1" dirty="0"/>
              <a:t>σημαντικά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l-GR" sz="1600" b="1" dirty="0" smtClean="0"/>
              <a:t>υποδεέστερη </a:t>
            </a:r>
            <a:r>
              <a:rPr lang="el-GR" sz="1600" dirty="0"/>
              <a:t>από της </a:t>
            </a:r>
            <a:r>
              <a:rPr lang="en-US" sz="1600" dirty="0"/>
              <a:t>QPSK</a:t>
            </a:r>
            <a:r>
              <a:rPr lang="el-GR" sz="1600" dirty="0"/>
              <a:t>. </a:t>
            </a:r>
          </a:p>
          <a:p>
            <a:pPr algn="l">
              <a:spcBef>
                <a:spcPts val="1200"/>
              </a:spcBef>
            </a:pPr>
            <a:r>
              <a:rPr lang="el-GR" sz="1600" dirty="0"/>
              <a:t>Επιπλέον, η </a:t>
            </a:r>
            <a:r>
              <a:rPr lang="en-US" sz="1600" dirty="0"/>
              <a:t>DQPSK</a:t>
            </a:r>
            <a:r>
              <a:rPr lang="el-GR" sz="1600" dirty="0"/>
              <a:t> δεν μοιράζεται την </a:t>
            </a:r>
            <a:r>
              <a:rPr lang="el-GR" sz="1600" dirty="0" smtClean="0"/>
              <a:t>σπουδαία ιδιότητα </a:t>
            </a:r>
            <a:r>
              <a:rPr lang="el-GR" sz="1600" dirty="0"/>
              <a:t>της σύμφωνης </a:t>
            </a:r>
            <a:r>
              <a:rPr lang="en-US" sz="1600" dirty="0"/>
              <a:t>QPSK</a:t>
            </a:r>
            <a:r>
              <a:rPr lang="el-GR" sz="1600" dirty="0"/>
              <a:t>, </a:t>
            </a:r>
            <a:r>
              <a:rPr lang="el-GR" sz="1600" dirty="0" smtClean="0"/>
              <a:t/>
            </a:r>
            <a:br>
              <a:rPr lang="el-GR" sz="1600" dirty="0" smtClean="0"/>
            </a:br>
            <a:r>
              <a:rPr lang="el-GR" sz="1600" dirty="0" smtClean="0"/>
              <a:t>να </a:t>
            </a:r>
            <a:r>
              <a:rPr lang="el-GR" sz="1600" dirty="0"/>
              <a:t>μη ζημιώνεται </a:t>
            </a:r>
            <a:r>
              <a:rPr lang="el-GR" sz="1600" dirty="0" smtClean="0"/>
              <a:t>η </a:t>
            </a:r>
            <a:r>
              <a:rPr lang="el-GR" sz="1600" dirty="0"/>
              <a:t>απόδοση σφάλματος </a:t>
            </a:r>
            <a:r>
              <a:rPr lang="el-GR" sz="1600" dirty="0" smtClean="0"/>
              <a:t>όταν </a:t>
            </a:r>
            <a:r>
              <a:rPr lang="el-GR" sz="1600" dirty="0"/>
              <a:t>βελτιώνεται η φασματική απόδοση. </a:t>
            </a:r>
          </a:p>
          <a:p>
            <a:pPr algn="l">
              <a:spcBef>
                <a:spcPts val="1200"/>
              </a:spcBef>
            </a:pPr>
            <a:r>
              <a:rPr lang="el-GR" sz="1600" dirty="0"/>
              <a:t>Η </a:t>
            </a:r>
            <a:r>
              <a:rPr lang="en-US" sz="1600" dirty="0"/>
              <a:t>DQPSK</a:t>
            </a:r>
            <a:r>
              <a:rPr lang="el-GR" sz="1600" dirty="0"/>
              <a:t> δεν προτιμάται γενικά στα </a:t>
            </a:r>
            <a:r>
              <a:rPr lang="el-GR" sz="1600" dirty="0" smtClean="0"/>
              <a:t>σύγχρονα </a:t>
            </a:r>
            <a:r>
              <a:rPr lang="el-GR" sz="1600" dirty="0"/>
              <a:t>τηλεπικοινωνιακά συστήματα.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600" dirty="0" smtClean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74559"/>
            <a:ext cx="4519925" cy="369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1969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Διαμόρφωση π/4</a:t>
            </a:r>
            <a:r>
              <a:rPr lang="en-US" dirty="0" smtClean="0"/>
              <a:t> QPSK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Σε αυτή τη διαμόρφωση </a:t>
            </a:r>
            <a:r>
              <a:rPr lang="el-GR" sz="1800" dirty="0"/>
              <a:t>το σύνολο των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4 </a:t>
            </a:r>
            <a:r>
              <a:rPr lang="el-GR" sz="1800" dirty="0" smtClean="0"/>
              <a:t>συμβόλων </a:t>
            </a:r>
            <a:r>
              <a:rPr lang="el-GR" sz="1800" b="1" u="sng" dirty="0" smtClean="0"/>
              <a:t>περιστρέφεται</a:t>
            </a:r>
            <a:r>
              <a:rPr lang="el-GR" sz="1800" b="1" dirty="0" smtClean="0"/>
              <a:t> </a:t>
            </a:r>
            <a:r>
              <a:rPr lang="el-GR" sz="1800" b="1" dirty="0"/>
              <a:t>κατά π/4 σε </a:t>
            </a:r>
            <a:r>
              <a:rPr lang="el-GR" sz="1800" b="1" dirty="0" smtClean="0"/>
              <a:t/>
            </a:r>
            <a:br>
              <a:rPr lang="el-GR" sz="1800" b="1" dirty="0" smtClean="0"/>
            </a:br>
            <a:r>
              <a:rPr lang="el-GR" sz="1800" b="1" dirty="0" smtClean="0"/>
              <a:t>κάθε </a:t>
            </a:r>
            <a:r>
              <a:rPr lang="el-GR" sz="1800" b="1" dirty="0"/>
              <a:t>εκπομπή νέου </a:t>
            </a:r>
            <a:r>
              <a:rPr lang="el-GR" sz="1800" b="1" dirty="0" smtClean="0"/>
              <a:t>συμβόλου</a:t>
            </a:r>
            <a:r>
              <a:rPr lang="el-GR" sz="18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l-GR" sz="10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0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Αυτό γίνεται για να </a:t>
            </a:r>
            <a:r>
              <a:rPr lang="el-GR" sz="1800" dirty="0"/>
              <a:t>διασφαλιστεί ότι η </a:t>
            </a:r>
            <a:r>
              <a:rPr lang="el-GR" sz="1800" dirty="0" smtClean="0"/>
              <a:t>διαμορφωμένη περιβάλλουσα </a:t>
            </a:r>
            <a:r>
              <a:rPr lang="el-GR" sz="1800" dirty="0"/>
              <a:t>δεν θα διέλθει </a:t>
            </a:r>
            <a:r>
              <a:rPr lang="el-GR" sz="1800" b="1" dirty="0" smtClean="0"/>
              <a:t>ποτέ </a:t>
            </a:r>
            <a:r>
              <a:rPr lang="el-GR" sz="1800" b="1" dirty="0"/>
              <a:t>από το μηδέν</a:t>
            </a:r>
            <a:r>
              <a:rPr lang="el-GR" sz="1800" dirty="0"/>
              <a:t>, </a:t>
            </a:r>
            <a:r>
              <a:rPr lang="el-GR" sz="1800" dirty="0" smtClean="0"/>
              <a:t>ελαχιστοποιώντας </a:t>
            </a:r>
            <a:r>
              <a:rPr lang="el-GR" sz="1800" dirty="0"/>
              <a:t>έτσι το λόγο τιμής κορυφής προς </a:t>
            </a:r>
            <a:r>
              <a:rPr lang="el-GR" sz="1800" dirty="0" smtClean="0"/>
              <a:t>την μέση τιμή της διαμόρφωσης.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l-GR" sz="1800" b="1" u="sng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l-GR" sz="1800" b="1" u="sng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l-GR" sz="1800" b="1" u="sng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l-GR" sz="1800" b="1" u="sng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l-GR" sz="1800" b="1" u="sng" dirty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Κύκλωμα </a:t>
            </a:r>
            <a:r>
              <a:rPr lang="el-GR" sz="1800" dirty="0"/>
              <a:t>παραγωγής π/4-</a:t>
            </a:r>
            <a:r>
              <a:rPr lang="en-US" sz="1800" dirty="0"/>
              <a:t>QPSK</a:t>
            </a:r>
            <a:endParaRPr lang="el-GR" sz="1800" b="1" u="sng" dirty="0"/>
          </a:p>
        </p:txBody>
      </p:sp>
      <p:pic>
        <p:nvPicPr>
          <p:cNvPr id="35842" name="Picture 2" descr="http://anamorfosi.teiser.gr/ekp_yliko/e-notes/Data/comm2/main_files/image437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58613"/>
            <a:ext cx="4573140" cy="260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  <p:pic>
        <p:nvPicPr>
          <p:cNvPr id="3074" name="Picture 2" descr="D:\Dropbox\ΤΕΙΜΕΣ\1_ΜΑΘΗΜΑΤΑ\4_ΤΗΛΕΠΙΚΟΙΝΩΝΙΑΚΑ_ΣΥΣΤΗΜΑΤΑ_ΙΙ\5_Digital_Communcations_Bateman\PAGES\CH6\ch6figs\sec4\pi4symb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51"/>
          <a:stretch/>
        </p:blipFill>
        <p:spPr bwMode="auto">
          <a:xfrm>
            <a:off x="5148064" y="1052736"/>
            <a:ext cx="3132348" cy="154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39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Συνδυασμένη Διαμόρφωση Πλάτους και Φάσης </a:t>
            </a:r>
            <a:r>
              <a:rPr lang="en-US" sz="2400" dirty="0" smtClean="0"/>
              <a:t>QAM/APK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Συνδυάζοντας </a:t>
            </a:r>
            <a:r>
              <a:rPr lang="el-GR" sz="1800" dirty="0"/>
              <a:t>το </a:t>
            </a:r>
            <a:r>
              <a:rPr lang="el-GR" sz="1800" b="1" dirty="0"/>
              <a:t>πλάτος και τη φάση συμβόλων </a:t>
            </a:r>
            <a:r>
              <a:rPr lang="el-GR" sz="1800" dirty="0"/>
              <a:t>προκύπτει </a:t>
            </a:r>
            <a:r>
              <a:rPr lang="el-GR" sz="1800" dirty="0" smtClean="0"/>
              <a:t>ένα είδος σύνθετης </a:t>
            </a:r>
            <a:r>
              <a:rPr lang="el-GR" sz="1800" dirty="0"/>
              <a:t>διαμόρφωσης που </a:t>
            </a:r>
            <a:r>
              <a:rPr lang="el-GR" sz="1800" dirty="0" smtClean="0"/>
              <a:t>άλλοτε αποκαλείται </a:t>
            </a:r>
            <a:r>
              <a:rPr lang="el-GR" sz="1800" b="1" dirty="0"/>
              <a:t>Μ-</a:t>
            </a:r>
            <a:r>
              <a:rPr lang="el-GR" sz="1800" b="1" dirty="0" err="1"/>
              <a:t>αδική</a:t>
            </a:r>
            <a:r>
              <a:rPr lang="el-GR" sz="1800" b="1" dirty="0"/>
              <a:t> </a:t>
            </a:r>
            <a:r>
              <a:rPr lang="el-GR" sz="1800" b="1" dirty="0" smtClean="0"/>
              <a:t>σηματοδοσία </a:t>
            </a:r>
            <a:r>
              <a:rPr lang="el-GR" sz="1800" b="1" dirty="0"/>
              <a:t>APK </a:t>
            </a:r>
            <a:r>
              <a:rPr lang="el-GR" sz="1800" dirty="0" smtClean="0"/>
              <a:t>(</a:t>
            </a:r>
            <a:r>
              <a:rPr lang="el-GR" sz="1800" dirty="0" err="1"/>
              <a:t>Amplitude</a:t>
            </a:r>
            <a:r>
              <a:rPr lang="el-GR" sz="1800" dirty="0"/>
              <a:t> and </a:t>
            </a:r>
            <a:r>
              <a:rPr lang="el-GR" sz="1800" dirty="0" err="1"/>
              <a:t>Phase</a:t>
            </a:r>
            <a:r>
              <a:rPr lang="el-GR" sz="1800" dirty="0"/>
              <a:t> </a:t>
            </a:r>
            <a:r>
              <a:rPr lang="el-GR" sz="1800" dirty="0" err="1"/>
              <a:t>Keying</a:t>
            </a:r>
            <a:r>
              <a:rPr lang="el-GR" sz="1800" dirty="0"/>
              <a:t>) </a:t>
            </a:r>
            <a:r>
              <a:rPr lang="el-GR" sz="1800" dirty="0" smtClean="0"/>
              <a:t>και άλλοτε </a:t>
            </a:r>
            <a:r>
              <a:rPr lang="el-GR" sz="1800" b="1" dirty="0" smtClean="0"/>
              <a:t>Μ-</a:t>
            </a:r>
            <a:r>
              <a:rPr lang="el-GR" sz="1800" b="1" dirty="0" err="1" smtClean="0"/>
              <a:t>αδική</a:t>
            </a:r>
            <a:r>
              <a:rPr lang="el-GR" sz="1800" b="1" dirty="0" smtClean="0"/>
              <a:t> σηματοδοσία </a:t>
            </a:r>
            <a:r>
              <a:rPr lang="el-GR" sz="1800" b="1" dirty="0"/>
              <a:t>QAM  </a:t>
            </a:r>
            <a:r>
              <a:rPr lang="el-GR" sz="1800" dirty="0" smtClean="0"/>
              <a:t>(</a:t>
            </a:r>
            <a:r>
              <a:rPr lang="el-GR" sz="1800" dirty="0" err="1"/>
              <a:t>Quadrature</a:t>
            </a:r>
            <a:r>
              <a:rPr lang="el-GR" sz="1800" dirty="0"/>
              <a:t> </a:t>
            </a:r>
            <a:r>
              <a:rPr lang="el-GR" sz="1800" dirty="0" err="1"/>
              <a:t>Amplitude</a:t>
            </a:r>
            <a:r>
              <a:rPr lang="el-GR" sz="1800" dirty="0"/>
              <a:t> </a:t>
            </a:r>
            <a:r>
              <a:rPr lang="el-GR" sz="1800" dirty="0" err="1"/>
              <a:t>Modulation</a:t>
            </a:r>
            <a:r>
              <a:rPr lang="el-GR" sz="1800" dirty="0"/>
              <a:t>), </a:t>
            </a:r>
            <a:r>
              <a:rPr lang="el-GR" sz="1800" dirty="0" smtClean="0"/>
              <a:t>ανάλογα με </a:t>
            </a:r>
            <a:r>
              <a:rPr lang="el-GR" sz="1800" dirty="0"/>
              <a:t>τους περιορισμούς </a:t>
            </a:r>
            <a:r>
              <a:rPr lang="el-GR" sz="1800" dirty="0" smtClean="0"/>
              <a:t>στη </a:t>
            </a:r>
            <a:r>
              <a:rPr lang="el-GR" sz="1800" dirty="0"/>
              <a:t>σχέση πλάτους και φάσης. </a:t>
            </a:r>
            <a:endParaRPr lang="en-US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</p:txBody>
      </p:sp>
      <p:pic>
        <p:nvPicPr>
          <p:cNvPr id="5" name="Picture 2" descr="http://anamorfosi.teiser.gr/ekp_yliko/e-notes/Data/comm2/main_files/image447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7190"/>
          <a:stretch/>
        </p:blipFill>
        <p:spPr bwMode="auto">
          <a:xfrm>
            <a:off x="1691680" y="2924944"/>
            <a:ext cx="2102247" cy="253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2088232" cy="266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793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Συνδυασμένη Διαμόρφωση Πλάτους και Φάσης </a:t>
            </a:r>
            <a:r>
              <a:rPr lang="en-US" sz="2400" dirty="0" smtClean="0"/>
              <a:t>QAM/APK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b="1" u="sng" dirty="0" smtClean="0"/>
              <a:t>Διαμορφωτής </a:t>
            </a:r>
            <a:r>
              <a:rPr lang="en-US" sz="1600" b="1" u="sng" dirty="0" smtClean="0"/>
              <a:t>M-QAM</a:t>
            </a:r>
            <a:endParaRPr lang="el-GR" sz="1600" b="1" u="sng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dirty="0" smtClean="0"/>
              <a:t>Η </a:t>
            </a:r>
            <a:r>
              <a:rPr lang="el-GR" sz="1600" dirty="0"/>
              <a:t>απλούστερη μορφή διαμόρφωσης QAM είναι στην πραγματικότητα το σύνολο συμβόλων της QPSK, το οποίο μπορεί να θεωρηθεί ως δύο ορθογώνιοι (με διαφορά φάσης 90°) </a:t>
            </a:r>
            <a:r>
              <a:rPr lang="el-GR" sz="1600" dirty="0" smtClean="0"/>
              <a:t>φορείς, </a:t>
            </a:r>
            <a:r>
              <a:rPr lang="el-GR" sz="1600" dirty="0"/>
              <a:t>διαμορφωμένοι κατά πλάτος, με στάθμες πλάτους +Α και –Α. </a:t>
            </a:r>
            <a:endParaRPr lang="en-US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5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dirty="0" smtClean="0"/>
              <a:t>Αυξάνοντας </a:t>
            </a:r>
            <a:r>
              <a:rPr lang="el-GR" sz="1600" dirty="0"/>
              <a:t>τον αριθμό των σταθμών </a:t>
            </a:r>
            <a:r>
              <a:rPr lang="el-GR" sz="1600" dirty="0" smtClean="0"/>
              <a:t>πλάτους κάθε </a:t>
            </a:r>
            <a:r>
              <a:rPr lang="el-GR" sz="1600" dirty="0"/>
              <a:t>φορέα σε </a:t>
            </a:r>
            <a:r>
              <a:rPr lang="el-GR" sz="1600" b="1" dirty="0"/>
              <a:t>τέσσερις</a:t>
            </a:r>
            <a:r>
              <a:rPr lang="el-GR" sz="1600" dirty="0"/>
              <a:t>, </a:t>
            </a:r>
            <a:r>
              <a:rPr lang="el-GR" sz="1600" dirty="0" smtClean="0"/>
              <a:t>για</a:t>
            </a:r>
            <a:r>
              <a:rPr lang="en-US" sz="1600" dirty="0" smtClean="0"/>
              <a:t> </a:t>
            </a:r>
            <a:r>
              <a:rPr lang="el-GR" sz="1600" dirty="0" smtClean="0"/>
              <a:t>παράδειγμα </a:t>
            </a:r>
            <a:r>
              <a:rPr lang="el-GR" sz="1600" dirty="0"/>
              <a:t>±Α και </a:t>
            </a:r>
            <a:r>
              <a:rPr lang="el-GR" sz="1600" dirty="0" smtClean="0"/>
              <a:t>±</a:t>
            </a:r>
            <a:r>
              <a:rPr lang="el-GR" sz="1600" dirty="0"/>
              <a:t>3Α, προκύπτουν </a:t>
            </a:r>
            <a:r>
              <a:rPr lang="el-GR" sz="1600" b="1" dirty="0" smtClean="0"/>
              <a:t>16 </a:t>
            </a:r>
            <a:r>
              <a:rPr lang="el-GR" sz="1600" b="1" dirty="0"/>
              <a:t>δυνατοί συνδυασμοί </a:t>
            </a:r>
            <a:r>
              <a:rPr lang="el-GR" sz="1600" b="1" dirty="0" smtClean="0"/>
              <a:t>συμβόλων </a:t>
            </a:r>
            <a:r>
              <a:rPr lang="el-GR" sz="1600" dirty="0"/>
              <a:t>στην </a:t>
            </a:r>
            <a:r>
              <a:rPr lang="el-GR" sz="1600" dirty="0" smtClean="0"/>
              <a:t>έξοδο </a:t>
            </a:r>
            <a:r>
              <a:rPr lang="el-GR" sz="1600" dirty="0"/>
              <a:t>του πομπού, οι οποίοι </a:t>
            </a:r>
            <a:r>
              <a:rPr lang="el-GR" sz="1600" dirty="0" smtClean="0"/>
              <a:t>απέχουν εξίσου </a:t>
            </a:r>
            <a:r>
              <a:rPr lang="el-GR" sz="1600" dirty="0"/>
              <a:t>στο διάγραμμα αστερισμού και </a:t>
            </a:r>
            <a:r>
              <a:rPr lang="el-GR" sz="1600" dirty="0" smtClean="0"/>
              <a:t>αντιπροσωπεύονται </a:t>
            </a:r>
            <a:r>
              <a:rPr lang="el-GR" sz="1600" dirty="0"/>
              <a:t>από συγκεκριμένο </a:t>
            </a:r>
            <a:r>
              <a:rPr lang="el-GR" sz="1600" dirty="0" smtClean="0"/>
              <a:t>πλάτος και </a:t>
            </a:r>
            <a:r>
              <a:rPr lang="el-GR" sz="1600" dirty="0"/>
              <a:t>φάση ο καθένας</a:t>
            </a:r>
            <a:r>
              <a:rPr lang="el-GR" sz="1600" dirty="0" smtClean="0"/>
              <a:t>.</a:t>
            </a:r>
          </a:p>
        </p:txBody>
      </p:sp>
      <p:pic>
        <p:nvPicPr>
          <p:cNvPr id="31750" name="Picture 6" descr="http://anamorfosi.teiser.gr/ekp_yliko/e-notes/Data/comm2/main_files/image44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0887"/>
            <a:ext cx="4680520" cy="28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4973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Συνδυασμένη Διαμόρφωση Πλάτους και Φάσης </a:t>
            </a:r>
            <a:r>
              <a:rPr lang="en-US" sz="2400" dirty="0"/>
              <a:t>QAM/APK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500" b="1" u="sng" dirty="0" smtClean="0"/>
              <a:t>Αποδιαμορφωτής </a:t>
            </a:r>
            <a:r>
              <a:rPr lang="en-US" sz="1500" b="1" u="sng" dirty="0"/>
              <a:t>M-QAM</a:t>
            </a:r>
            <a:endParaRPr lang="el-GR" sz="1500" b="1" u="sng" dirty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500" dirty="0" smtClean="0"/>
              <a:t>Η </a:t>
            </a:r>
            <a:r>
              <a:rPr lang="el-GR" sz="1500" dirty="0"/>
              <a:t>διαμόρφωση QAM </a:t>
            </a:r>
            <a:r>
              <a:rPr lang="el-GR" sz="1500" dirty="0" smtClean="0"/>
              <a:t>μπορεί </a:t>
            </a:r>
            <a:r>
              <a:rPr lang="el-GR" sz="1500" dirty="0"/>
              <a:t>να αποκωδικοποιηθεί είτε με σύμφωνη είτε με διαφορικά σύμφωνη </a:t>
            </a:r>
            <a:r>
              <a:rPr lang="el-GR" sz="1500" dirty="0" smtClean="0"/>
              <a:t>ανίχνευση, όπως η</a:t>
            </a:r>
            <a:r>
              <a:rPr lang="el-GR" sz="1500" dirty="0"/>
              <a:t> QPSK</a:t>
            </a:r>
            <a:r>
              <a:rPr lang="el-GR" sz="1500" dirty="0" smtClean="0"/>
              <a:t>. 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500" dirty="0"/>
          </a:p>
          <a:p>
            <a:pPr marL="0" indent="0" algn="l">
              <a:spcBef>
                <a:spcPts val="600"/>
              </a:spcBef>
              <a:buNone/>
            </a:pPr>
            <a:endParaRPr lang="el-GR" sz="15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500" dirty="0"/>
          </a:p>
          <a:p>
            <a:pPr marL="0" indent="0" algn="l">
              <a:spcBef>
                <a:spcPts val="600"/>
              </a:spcBef>
              <a:buNone/>
            </a:pPr>
            <a:endParaRPr lang="el-GR" sz="15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500" dirty="0"/>
          </a:p>
          <a:p>
            <a:pPr marL="0" indent="0" algn="l">
              <a:spcBef>
                <a:spcPts val="600"/>
              </a:spcBef>
              <a:buNone/>
            </a:pPr>
            <a:endParaRPr lang="el-GR" sz="15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5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500" dirty="0"/>
          </a:p>
          <a:p>
            <a:pPr marL="0" indent="0" algn="l">
              <a:spcBef>
                <a:spcPts val="600"/>
              </a:spcBef>
              <a:buNone/>
            </a:pPr>
            <a:endParaRPr lang="el-GR" sz="1500" dirty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500" dirty="0" smtClean="0"/>
              <a:t>Για την ανίχνευση του σήματος Μ-QAM απαιτείται η </a:t>
            </a:r>
            <a:r>
              <a:rPr lang="el-GR" sz="1500" dirty="0"/>
              <a:t>ανάκτηση των ορθογωνικών φερόντων. </a:t>
            </a:r>
            <a:endParaRPr lang="el-GR" sz="15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500" dirty="0" smtClean="0"/>
              <a:t>Το πρόβλημα της </a:t>
            </a:r>
            <a:r>
              <a:rPr lang="el-GR" sz="1500" b="1" dirty="0" smtClean="0"/>
              <a:t>αβεβαιότητας </a:t>
            </a:r>
            <a:r>
              <a:rPr lang="el-GR" sz="1500" b="1" dirty="0"/>
              <a:t>φάσης </a:t>
            </a:r>
            <a:r>
              <a:rPr lang="el-GR" sz="1500" dirty="0"/>
              <a:t>περιπλέκεται ακόμα περισσότερο </a:t>
            </a:r>
            <a:r>
              <a:rPr lang="el-GR" sz="1500" dirty="0" smtClean="0"/>
              <a:t>επειδή στα </a:t>
            </a:r>
            <a:r>
              <a:rPr lang="el-GR" sz="1500" dirty="0"/>
              <a:t>δεδομένα υπάρχει πλέον και το στοιχείο του </a:t>
            </a:r>
            <a:r>
              <a:rPr lang="el-GR" sz="1500" b="1" dirty="0" smtClean="0"/>
              <a:t>πλάτους</a:t>
            </a:r>
            <a:r>
              <a:rPr lang="el-GR" sz="1500" dirty="0" smtClean="0"/>
              <a:t>.</a:t>
            </a:r>
            <a:endParaRPr lang="el-GR" sz="1500" dirty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500" dirty="0" smtClean="0"/>
              <a:t>Στην </a:t>
            </a:r>
            <a:r>
              <a:rPr lang="el-GR" sz="1500" dirty="0"/>
              <a:t>έξοδο κάθε ορθογωνικού αποδιαμορφωτή προκύπτουν τα σύμβολα βασικής ζώνης πολλαπλών επιπέδων, τα οποία θα πρέπει πριν αναγνωριστούν από το κύκλωμα ανίχνευσης </a:t>
            </a:r>
            <a:r>
              <a:rPr lang="el-GR" sz="1500" dirty="0" smtClean="0"/>
              <a:t/>
            </a:r>
            <a:br>
              <a:rPr lang="el-GR" sz="1500" dirty="0" smtClean="0"/>
            </a:br>
            <a:r>
              <a:rPr lang="el-GR" sz="1500" dirty="0" smtClean="0"/>
              <a:t>του </a:t>
            </a:r>
            <a:r>
              <a:rPr lang="el-GR" sz="1500" dirty="0"/>
              <a:t>δέκτη να υποστούν προσαρμοσμένο φιλτράρισμα</a:t>
            </a:r>
            <a:r>
              <a:rPr lang="el-GR" sz="1500" dirty="0" smtClean="0"/>
              <a:t>.</a:t>
            </a:r>
            <a:endParaRPr lang="el-GR" sz="1500" dirty="0"/>
          </a:p>
        </p:txBody>
      </p:sp>
      <p:pic>
        <p:nvPicPr>
          <p:cNvPr id="32770" name="Picture 2" descr="http://anamorfosi.teiser.gr/ekp_yliko/e-notes/Data/comm2/main_files/image45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5030820" cy="260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793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Χαρακτηριστικά μεγέθη Μ-</a:t>
            </a:r>
            <a:r>
              <a:rPr lang="en-US" dirty="0" smtClean="0"/>
              <a:t>QAM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2160240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600" b="1" dirty="0" smtClean="0"/>
                  <a:t>Φασματική πυκνότητα ισχύος </a:t>
                </a:r>
                <a:r>
                  <a:rPr lang="el-GR" sz="1600" dirty="0" smtClean="0"/>
                  <a:t>(</a:t>
                </a:r>
                <a:r>
                  <a:rPr lang="en-US" sz="1600" dirty="0" smtClean="0"/>
                  <a:t>Power Spectral Density – PSD)</a:t>
                </a:r>
                <a:r>
                  <a:rPr lang="el-GR" sz="1600" dirty="0" smtClean="0"/>
                  <a:t>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συχνότητα </a:t>
                </a:r>
                <a:r>
                  <a:rPr lang="el-GR" sz="1600" dirty="0" smtClean="0"/>
                  <a:t>φέροντος]</a:t>
                </a:r>
                <a:r>
                  <a:rPr lang="en-US" sz="1600" dirty="0" smtClean="0"/>
                  <a:t>:</a:t>
                </a:r>
                <a:endParaRPr lang="el-GR" sz="16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𝑚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l-GR" sz="1600" b="0" i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func>
                                        <m:funcPr>
                                          <m:ctrlPr>
                                            <a:rPr lang="el-G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>
                                              <a:latin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</m:func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l-GR" sz="160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𝑚𝑇</m:t>
                                      </m:r>
                                    </m:num>
                                    <m:den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l-GR" sz="160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𝑚𝑇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6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func>
                                        <m:funcPr>
                                          <m:ctrlPr>
                                            <a:rPr lang="el-G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>
                                              <a:latin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</m:func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l-GR" sz="1600" b="0" i="0" smtClean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𝑚𝑇</m:t>
                                      </m:r>
                                    </m:num>
                                    <m:den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l-GR" sz="1600" b="0" i="0" smtClean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𝑚𝑇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6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6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l-GR" sz="1600" dirty="0" smtClean="0"/>
                  <a:t> η ενέργεια ανά </a:t>
                </a:r>
                <a:r>
                  <a:rPr lang="en-US" sz="1600" dirty="0" smtClean="0"/>
                  <a:t>bit </a:t>
                </a:r>
                <a:r>
                  <a:rPr lang="el-GR" sz="1600" dirty="0" smtClean="0"/>
                  <a:t>και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/>
                      </a:rPr>
                      <m:t>𝒎</m:t>
                    </m:r>
                  </m:oMath>
                </a14:m>
                <a:r>
                  <a:rPr lang="el-GR" sz="1600" b="1" dirty="0" smtClean="0"/>
                  <a:t> </a:t>
                </a:r>
                <a:r>
                  <a:rPr lang="el-GR" sz="1600" dirty="0" smtClean="0"/>
                  <a:t>το πλήθος των </a:t>
                </a:r>
                <a:r>
                  <a:rPr lang="en-US" sz="1600" dirty="0" smtClean="0"/>
                  <a:t>bits/symbol</a:t>
                </a:r>
                <a:r>
                  <a:rPr lang="el-GR" sz="1600" dirty="0" smtClean="0"/>
                  <a:t> (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</a:rPr>
                      <m:t>𝑀</m:t>
                    </m:r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l-GR" sz="1600" dirty="0" smtClean="0"/>
                  <a:t>).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2160240"/>
              </a:xfrm>
              <a:blipFill rotWithShape="1">
                <a:blip r:embed="rId2"/>
                <a:stretch>
                  <a:fillRect l="-370" t="-113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677" y="2924944"/>
            <a:ext cx="4864587" cy="3870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9408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Χαρακτηριστικά μεγέθη Μ-</a:t>
            </a:r>
            <a:r>
              <a:rPr lang="en-US" dirty="0" smtClean="0"/>
              <a:t>QAM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273050" indent="-273050" algn="l">
                  <a:spcBef>
                    <a:spcPts val="600"/>
                  </a:spcBef>
                </a:pPr>
                <a:r>
                  <a:rPr lang="el-GR" sz="1600" b="1" dirty="0" smtClean="0"/>
                  <a:t>Φασματική </a:t>
                </a:r>
                <a:r>
                  <a:rPr lang="el-GR" sz="1600" b="1" dirty="0"/>
                  <a:t>Απόδοση</a:t>
                </a:r>
                <a:r>
                  <a:rPr lang="en-US" sz="1600" b="1" dirty="0" smtClean="0"/>
                  <a:t>  </a:t>
                </a: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𝑄</m:t>
                      </m:r>
                      <m:r>
                        <a:rPr lang="el-GR" sz="1600" b="0" i="1" smtClean="0">
                          <a:latin typeface="Cambria Math"/>
                        </a:rPr>
                        <m:t>=</m:t>
                      </m:r>
                      <m:r>
                        <a:rPr lang="en-US" sz="1600" b="1" i="1">
                          <a:latin typeface="Cambria Math"/>
                        </a:rPr>
                        <m:t>𝒎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a:rPr lang="en-US" sz="1600" i="1">
                          <a:latin typeface="Cambria Math"/>
                        </a:rPr>
                        <m:t>𝑏𝑖𝑡𝑠</m:t>
                      </m:r>
                      <m:r>
                        <a:rPr lang="en-US" sz="1600" i="1">
                          <a:latin typeface="Cambria Math"/>
                        </a:rPr>
                        <m:t>/</m:t>
                      </m:r>
                      <m:r>
                        <a:rPr lang="en-US" sz="1600" i="1">
                          <a:latin typeface="Cambria Math"/>
                        </a:rPr>
                        <m:t>𝑠𝑒𝑐</m:t>
                      </m:r>
                      <m:r>
                        <a:rPr lang="en-US" sz="1600" i="1">
                          <a:latin typeface="Cambria Math"/>
                        </a:rPr>
                        <m:t>/</m:t>
                      </m:r>
                      <m:r>
                        <a:rPr lang="en-US" sz="16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Αύξηση απόδοσης </a:t>
                </a:r>
                <a:r>
                  <a:rPr lang="en-US" sz="1600" dirty="0"/>
                  <a:t>Q </a:t>
                </a:r>
                <a:r>
                  <a:rPr lang="el-GR" sz="1600" dirty="0"/>
                  <a:t>με την αύξηση των ομαδοποιημένων </a:t>
                </a:r>
                <a:r>
                  <a:rPr lang="el-GR" sz="1600" dirty="0" smtClean="0"/>
                  <a:t> </a:t>
                </a:r>
                <a:r>
                  <a:rPr lang="en-US" sz="1600" dirty="0" smtClean="0"/>
                  <a:t>bits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ανά σύμβολο, συνεπώς και  με τον αριθμό των συμβόλων Μ.</a:t>
                </a:r>
              </a:p>
              <a:p>
                <a:pPr marL="273050" indent="-273050" algn="l"/>
                <a:endParaRPr lang="el-GR" sz="1600" dirty="0" smtClean="0"/>
              </a:p>
              <a:p>
                <a:pPr marL="273050" lvl="1" indent="-2730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600" b="1" dirty="0"/>
                  <a:t>Ρυθμός λήψης λανθασμένων συμβόλων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𝑺</m:t>
                        </m:r>
                      </m:sub>
                    </m:sSub>
                  </m:oMath>
                </a14:m>
                <a:endParaRPr lang="el-GR" sz="1600" dirty="0"/>
              </a:p>
              <a:p>
                <a:pPr marL="273050" lvl="1" indent="-273050" algn="l">
                  <a:spcBef>
                    <a:spcPts val="600"/>
                  </a:spcBef>
                  <a:buFont typeface="Arial" pitchFamily="34" charset="0"/>
                  <a:buChar char="•"/>
                </a:pPr>
                <a:endParaRPr lang="el-GR" sz="1600" dirty="0"/>
              </a:p>
              <a:p>
                <a:pPr marL="0" lvl="1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𝑆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≤2</m:t>
                      </m:r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600" i="1">
                              <a:latin typeface="Cambria Math"/>
                            </a:rPr>
                            <m:t>𝑒𝑟𝑓𝑐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unc>
                                    <m:func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f>
                                        <m:f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3 </m:t>
                                          </m:r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𝑙𝑜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𝑀</m:t>
                                          </m:r>
                                        </m:num>
                                        <m:den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2(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𝛭</m:t>
                                          </m:r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−1)</m:t>
                                          </m:r>
                                        </m:den>
                                      </m:f>
                                    </m:fName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.</m:t>
                                      </m:r>
                                      <m:f>
                                        <m:f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𝑏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𝑁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func>
                                  <m:r>
                                    <a:rPr lang="en-US" sz="1600" i="1"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rad>
                            </m:e>
                          </m:d>
                        </m:e>
                      </m:func>
                    </m:oMath>
                  </m:oMathPara>
                </a14:m>
                <a:endParaRPr lang="el-GR" sz="1600" i="1" dirty="0"/>
              </a:p>
              <a:p>
                <a:pPr marL="273050" lvl="1" indent="-273050" algn="l">
                  <a:spcBef>
                    <a:spcPts val="600"/>
                  </a:spcBef>
                  <a:buFont typeface="Arial" pitchFamily="34" charset="0"/>
                  <a:buChar char="•"/>
                </a:pPr>
                <a:endParaRPr lang="el-GR" sz="1600" b="1" dirty="0"/>
              </a:p>
              <a:p>
                <a:pPr marL="273050" lvl="1" indent="-2730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600" b="1" dirty="0"/>
                  <a:t>Πιθανότητα εμφάνισης λανθασμένων </a:t>
                </a:r>
                <a:r>
                  <a:rPr lang="en-US" sz="1600" b="1" dirty="0"/>
                  <a:t>bits</a:t>
                </a:r>
                <a:r>
                  <a:rPr lang="el-GR" sz="16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𝑩</m:t>
                        </m:r>
                      </m:sub>
                    </m:sSub>
                  </m:oMath>
                </a14:m>
                <a:endParaRPr lang="el-GR" sz="1600" b="1" dirty="0"/>
              </a:p>
              <a:p>
                <a:pPr marL="273050" lvl="1" indent="-273050" algn="l">
                  <a:spcBef>
                    <a:spcPts val="600"/>
                  </a:spcBef>
                  <a:buFont typeface="Arial" pitchFamily="34" charset="0"/>
                  <a:buChar char="•"/>
                </a:pPr>
                <a:endParaRPr lang="el-GR" sz="1600" b="1" dirty="0"/>
              </a:p>
              <a:p>
                <a:pPr marL="0" lvl="1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𝑙𝑜𝑔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l-GR" sz="1600" i="1" dirty="0"/>
              </a:p>
              <a:p>
                <a:pPr marL="273050" indent="-273050" algn="l"/>
                <a:endParaRPr lang="en-US" sz="1600" dirty="0"/>
              </a:p>
              <a:p>
                <a:pPr marL="273050" indent="-273050" algn="l"/>
                <a:endParaRPr lang="en-US" sz="1600" dirty="0"/>
              </a:p>
              <a:p>
                <a:pPr marL="273050" indent="-273050" algn="l"/>
                <a:endParaRPr lang="en-US" sz="1600" dirty="0"/>
              </a:p>
              <a:p>
                <a:pPr marL="273050" indent="-273050" algn="l"/>
                <a:endParaRPr lang="el-GR" sz="1600" dirty="0"/>
              </a:p>
              <a:p>
                <a:pPr marL="273050" indent="-273050" algn="l">
                  <a:spcBef>
                    <a:spcPts val="600"/>
                  </a:spcBef>
                </a:pPr>
                <a:endParaRPr lang="en-US" sz="1600" dirty="0" smtClean="0"/>
              </a:p>
              <a:p>
                <a:pPr marL="273050" indent="-273050" algn="l">
                  <a:spcBef>
                    <a:spcPts val="600"/>
                  </a:spcBef>
                </a:pP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098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Σύγκριση </a:t>
            </a:r>
            <a:r>
              <a:rPr lang="en-US" dirty="0" smtClean="0"/>
              <a:t>PSK</a:t>
            </a:r>
            <a:r>
              <a:rPr lang="el-GR" dirty="0" smtClean="0"/>
              <a:t> και </a:t>
            </a:r>
            <a:r>
              <a:rPr lang="en-US" dirty="0" smtClean="0"/>
              <a:t>QAM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5050904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700" dirty="0"/>
              <a:t>Συγκρίνοντας </a:t>
            </a:r>
            <a:r>
              <a:rPr lang="el-GR" sz="1700" dirty="0" smtClean="0"/>
              <a:t>τις καμπύλες πιθανότητας εμφάνισης σφάλματος για τις τεχνικές PSK </a:t>
            </a:r>
            <a:r>
              <a:rPr lang="el-GR" sz="1700" dirty="0"/>
              <a:t>και QAM, διαπιστώνεται </a:t>
            </a:r>
            <a:r>
              <a:rPr lang="el-GR" sz="1700" dirty="0" smtClean="0"/>
              <a:t>το πλεονέκτημα της </a:t>
            </a:r>
            <a:r>
              <a:rPr lang="el-GR" sz="1700" dirty="0"/>
              <a:t>QAM έναντι </a:t>
            </a:r>
            <a:r>
              <a:rPr lang="el-GR" sz="1700" dirty="0" smtClean="0"/>
              <a:t>της </a:t>
            </a:r>
            <a:r>
              <a:rPr lang="el-GR" sz="1700" dirty="0"/>
              <a:t>PSK, </a:t>
            </a:r>
            <a:r>
              <a:rPr lang="el-GR" sz="1700" dirty="0" smtClean="0"/>
              <a:t>το </a:t>
            </a:r>
            <a:r>
              <a:rPr lang="el-GR" sz="1700" dirty="0"/>
              <a:t>οποίο </a:t>
            </a:r>
            <a:r>
              <a:rPr lang="el-GR" sz="1700" dirty="0" smtClean="0"/>
              <a:t>είναι η </a:t>
            </a:r>
            <a:r>
              <a:rPr lang="el-GR" sz="1700" b="1" dirty="0"/>
              <a:t>επιπλέον ανοχή στο θόρυβο κατά περίπου </a:t>
            </a:r>
            <a:r>
              <a:rPr lang="el-GR" sz="1700" b="1" dirty="0" smtClean="0"/>
              <a:t>3</a:t>
            </a:r>
            <a:r>
              <a:rPr lang="en-US" sz="1700" b="1" dirty="0" smtClean="0"/>
              <a:t>,</a:t>
            </a:r>
            <a:r>
              <a:rPr lang="el-GR" sz="1700" b="1" dirty="0" smtClean="0"/>
              <a:t>5dB</a:t>
            </a:r>
            <a:r>
              <a:rPr lang="el-GR" sz="1700" dirty="0"/>
              <a:t>, </a:t>
            </a:r>
            <a:r>
              <a:rPr lang="el-GR" sz="1700" dirty="0" smtClean="0"/>
              <a:t>ανάμεσα </a:t>
            </a:r>
            <a:r>
              <a:rPr lang="el-GR" sz="1700" dirty="0"/>
              <a:t>στις 16-QAM και </a:t>
            </a:r>
            <a:r>
              <a:rPr lang="el-GR" sz="1700" dirty="0" smtClean="0"/>
              <a:t>16-PSK. 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700" dirty="0" smtClean="0"/>
              <a:t>Η </a:t>
            </a:r>
            <a:r>
              <a:rPr lang="el-GR" sz="1700" dirty="0"/>
              <a:t>βελτίωση αυτή προκύπτει σε βάρος </a:t>
            </a:r>
            <a:r>
              <a:rPr lang="el-GR" sz="1700" dirty="0" smtClean="0"/>
              <a:t>της </a:t>
            </a:r>
            <a:r>
              <a:rPr lang="el-GR" sz="1700" dirty="0"/>
              <a:t>σχεδίασης </a:t>
            </a:r>
            <a:r>
              <a:rPr lang="el-GR" sz="1700" dirty="0" smtClean="0"/>
              <a:t>του αποδιαμορφωτή</a:t>
            </a:r>
            <a:r>
              <a:rPr lang="el-GR" sz="1700" dirty="0"/>
              <a:t>, </a:t>
            </a:r>
            <a:r>
              <a:rPr lang="el-GR" sz="1700" dirty="0" smtClean="0"/>
              <a:t>καθώς </a:t>
            </a:r>
            <a:r>
              <a:rPr lang="el-GR" sz="1700" dirty="0"/>
              <a:t>η QAM απαιτεί </a:t>
            </a:r>
            <a:r>
              <a:rPr lang="el-GR" sz="1700" b="1" dirty="0"/>
              <a:t>πιο </a:t>
            </a:r>
            <a:r>
              <a:rPr lang="el-GR" sz="1700" b="1" dirty="0" smtClean="0"/>
              <a:t>περίπλοκα κυκλώματα</a:t>
            </a:r>
            <a:r>
              <a:rPr lang="el-GR" sz="1700" dirty="0"/>
              <a:t>,  ικανά να διαχειριστούν </a:t>
            </a:r>
            <a:r>
              <a:rPr lang="el-GR" sz="1700" dirty="0" smtClean="0"/>
              <a:t>πληροφορία </a:t>
            </a:r>
            <a:r>
              <a:rPr lang="el-GR" sz="1700" dirty="0"/>
              <a:t>που </a:t>
            </a:r>
            <a:r>
              <a:rPr lang="el-GR" sz="1700" dirty="0" smtClean="0"/>
              <a:t>μεταφέρεται </a:t>
            </a:r>
            <a:r>
              <a:rPr lang="el-GR" sz="1700" dirty="0"/>
              <a:t>στο πλάτος αλλά </a:t>
            </a:r>
            <a:r>
              <a:rPr lang="el-GR" sz="1700" dirty="0" smtClean="0"/>
              <a:t>και </a:t>
            </a:r>
            <a:r>
              <a:rPr lang="el-GR" sz="1700" dirty="0"/>
              <a:t>στη </a:t>
            </a:r>
            <a:r>
              <a:rPr lang="el-GR" sz="1700" dirty="0" smtClean="0"/>
              <a:t>φάση, </a:t>
            </a:r>
            <a:r>
              <a:rPr lang="el-GR" sz="1700" dirty="0"/>
              <a:t>και να </a:t>
            </a:r>
            <a:r>
              <a:rPr lang="el-GR" sz="1700" dirty="0" smtClean="0"/>
              <a:t>αντιμετωπίσουν </a:t>
            </a:r>
            <a:r>
              <a:rPr lang="el-GR" sz="1700" dirty="0"/>
              <a:t>τα </a:t>
            </a:r>
            <a:r>
              <a:rPr lang="el-GR" sz="1700" dirty="0" smtClean="0"/>
              <a:t>σφάλματα στο </a:t>
            </a:r>
            <a:r>
              <a:rPr lang="el-GR" sz="1700" dirty="0"/>
              <a:t>πλάτος και στη φάση που προκαλούνται στο κανάλι. </a:t>
            </a:r>
            <a:endParaRPr lang="el-GR" sz="17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700" dirty="0" smtClean="0"/>
              <a:t>Στην </a:t>
            </a:r>
            <a:r>
              <a:rPr lang="el-GR" sz="1700" dirty="0"/>
              <a:t>πράξη, τα οφέλη </a:t>
            </a:r>
            <a:r>
              <a:rPr lang="el-GR" sz="1700" dirty="0" smtClean="0"/>
              <a:t>λόγω </a:t>
            </a:r>
            <a:r>
              <a:rPr lang="el-GR" sz="1700" dirty="0"/>
              <a:t>της καλύτερης </a:t>
            </a:r>
            <a:r>
              <a:rPr lang="el-GR" sz="1700" dirty="0" smtClean="0"/>
              <a:t>συμπεριφοράς αντισταθμίζουν </a:t>
            </a:r>
            <a:r>
              <a:rPr lang="el-GR" sz="1700" dirty="0"/>
              <a:t>την πολυπλοκότητα, και έτσι </a:t>
            </a:r>
            <a:r>
              <a:rPr lang="el-GR" sz="1700" dirty="0" smtClean="0"/>
              <a:t>σήμερα </a:t>
            </a:r>
            <a:r>
              <a:rPr lang="el-GR" sz="1700" dirty="0"/>
              <a:t>η </a:t>
            </a:r>
            <a:r>
              <a:rPr lang="el-GR" sz="1700" dirty="0" smtClean="0"/>
              <a:t>μέθοδος διαμόρφωσης </a:t>
            </a:r>
            <a:r>
              <a:rPr lang="el-GR" sz="1700" dirty="0"/>
              <a:t>QAM </a:t>
            </a:r>
            <a:r>
              <a:rPr lang="el-GR" sz="1700" dirty="0" smtClean="0"/>
              <a:t>χρησιμοποιείται </a:t>
            </a:r>
            <a:r>
              <a:rPr lang="el-GR" sz="1700" b="1" dirty="0"/>
              <a:t>πιο συχνά </a:t>
            </a:r>
            <a:r>
              <a:rPr lang="el-GR" sz="1700" dirty="0"/>
              <a:t>από την PSK. </a:t>
            </a:r>
          </a:p>
        </p:txBody>
      </p:sp>
      <p:pic>
        <p:nvPicPr>
          <p:cNvPr id="36868" name="Picture 4" descr="http://anamorfosi.teiser.gr/ekp_yliko/e-notes/Data/comm2/main_files/image4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837" y="4340345"/>
            <a:ext cx="2111499" cy="201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276" y="1032123"/>
            <a:ext cx="3137220" cy="304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8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/>
                  <a:t>Ένα σύστημα ψηφιακής τηλεόρασης λαμβάνει ένα αναλογικό σήμα εικόνας (</a:t>
                </a:r>
                <a:r>
                  <a:rPr lang="en-US" sz="1600" dirty="0"/>
                  <a:t>video signal</a:t>
                </a:r>
                <a:r>
                  <a:rPr lang="el-GR" sz="1600" dirty="0"/>
                  <a:t>) με εύρος ζώνης από 0 έως 2 </a:t>
                </a:r>
                <a:r>
                  <a:rPr lang="en-US" sz="1600" dirty="0"/>
                  <a:t>MHz</a:t>
                </a:r>
                <a:r>
                  <a:rPr lang="el-GR" sz="1600" dirty="0"/>
                  <a:t>. Το σήμα δειγματοληπτείται με συχνότητα τετραπλάσια της μέγιστης χρησιμοποιώντας έναν μετατροπέα αναλογικού σε ψηφιακό (</a:t>
                </a:r>
                <a:r>
                  <a:rPr lang="en-US" sz="1600" dirty="0"/>
                  <a:t>A</a:t>
                </a:r>
                <a:r>
                  <a:rPr lang="el-GR" sz="1600" dirty="0"/>
                  <a:t>/</a:t>
                </a:r>
                <a:r>
                  <a:rPr lang="en-US" sz="1600" dirty="0"/>
                  <a:t>D converter</a:t>
                </a:r>
                <a:r>
                  <a:rPr lang="el-GR" sz="1600" dirty="0"/>
                  <a:t>) με 16 </a:t>
                </a:r>
                <a:r>
                  <a:rPr lang="en-US" sz="1600" dirty="0"/>
                  <a:t>bit</a:t>
                </a:r>
                <a:r>
                  <a:rPr lang="el-GR" sz="1600" dirty="0"/>
                  <a:t>. Το σήμα δεδομένων που προκύπτει εκπέμπεται στον αέρα χρησιμοποιώντας διαμόρφωση 16-</a:t>
                </a:r>
                <a:r>
                  <a:rPr lang="en-US" sz="1600" dirty="0"/>
                  <a:t>QAM </a:t>
                </a:r>
                <a:r>
                  <a:rPr lang="el-GR" sz="1600" dirty="0"/>
                  <a:t>και φίλτρα μορφοποίησης παλμών με παράγοντα κλίσης α = </a:t>
                </a:r>
                <a:r>
                  <a:rPr lang="el-GR" sz="1600" dirty="0" smtClean="0"/>
                  <a:t>0</a:t>
                </a:r>
                <a:r>
                  <a:rPr lang="en-US" sz="1600" dirty="0" smtClean="0"/>
                  <a:t>,</a:t>
                </a:r>
                <a:r>
                  <a:rPr lang="el-GR" sz="1600" dirty="0" smtClean="0"/>
                  <a:t>5</a:t>
                </a:r>
                <a:r>
                  <a:rPr lang="el-GR" sz="1600" dirty="0"/>
                  <a:t>. Ποιο είναι το εύρος ζώνης που καταλαμβάνεται από το εκπεμπόμενο ψηφιακό σήμα εικόνας;</a:t>
                </a: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Ο ρυθμός δειγματοληψίας του μετατροπέα </a:t>
                </a:r>
                <a:r>
                  <a:rPr lang="en-US" sz="1600" dirty="0"/>
                  <a:t>A</a:t>
                </a:r>
                <a:r>
                  <a:rPr lang="el-GR" sz="1600" dirty="0"/>
                  <a:t>/</a:t>
                </a:r>
                <a:r>
                  <a:rPr lang="en-US" sz="1600" dirty="0"/>
                  <a:t>D </a:t>
                </a:r>
                <a:r>
                  <a:rPr lang="el-GR" sz="1600" dirty="0"/>
                  <a:t>είναι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4 </m:t>
                    </m:r>
                    <m:r>
                      <a:rPr lang="en-US" sz="1600" i="1" dirty="0" smtClean="0">
                        <a:latin typeface="Cambria Math"/>
                      </a:rPr>
                      <m:t>𝑥</m:t>
                    </m:r>
                    <m:r>
                      <a:rPr lang="el-GR" sz="1600" i="1" dirty="0" smtClean="0">
                        <a:latin typeface="Cambria Math"/>
                      </a:rPr>
                      <m:t> </m:t>
                    </m:r>
                    <m:r>
                      <a:rPr lang="el-GR" sz="1600" i="1" dirty="0">
                        <a:latin typeface="Cambria Math"/>
                      </a:rPr>
                      <m:t>2 </m:t>
                    </m:r>
                    <m:r>
                      <a:rPr lang="en-US" sz="1600" i="1" dirty="0">
                        <a:latin typeface="Cambria Math"/>
                      </a:rPr>
                      <m:t>𝑀𝐻𝑧</m:t>
                    </m:r>
                    <m:r>
                      <a:rPr lang="el-GR" sz="1600" i="1" dirty="0" smtClean="0">
                        <a:latin typeface="Cambria Math"/>
                      </a:rPr>
                      <m:t>=8</m:t>
                    </m:r>
                    <m:r>
                      <a:rPr lang="en-US" sz="1600" i="1" dirty="0" smtClean="0">
                        <a:latin typeface="Cambria Math"/>
                      </a:rPr>
                      <m:t>.000.000</m:t>
                    </m:r>
                  </m:oMath>
                </a14:m>
                <a:r>
                  <a:rPr lang="el-GR" sz="1600" dirty="0" smtClean="0"/>
                  <a:t> </a:t>
                </a:r>
                <a:r>
                  <a:rPr lang="el-GR" sz="1600" dirty="0"/>
                  <a:t>δείγματα ανά δευτερόλεπτο. Κάθε δείγμα κωδικοποιείται ως μία λέξη μήκους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16 </m:t>
                    </m:r>
                    <m:r>
                      <a:rPr lang="en-US" sz="1600" i="1" dirty="0">
                        <a:latin typeface="Cambria Math"/>
                      </a:rPr>
                      <m:t>𝑏𝑖𝑡</m:t>
                    </m:r>
                  </m:oMath>
                </a14:m>
                <a:r>
                  <a:rPr lang="el-GR" sz="1600" dirty="0"/>
                  <a:t>. Έτσι προκύπτει ένας ρυθμός αποστολής δεδομένων στην έξοδο του μετατροπέα ίσος με </a:t>
                </a:r>
                <a14:m>
                  <m:oMath xmlns:m="http://schemas.openxmlformats.org/officeDocument/2006/math">
                    <m:r>
                      <a:rPr lang="el-GR" sz="1600" i="1" smtClean="0">
                        <a:latin typeface="Cambria Math"/>
                      </a:rPr>
                      <m:t>16×8×</m:t>
                    </m:r>
                    <m:sSup>
                      <m:sSupPr>
                        <m:ctrlPr>
                          <a:rPr lang="el-GR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el-GR" sz="1600" dirty="0"/>
                  <a:t>=128 </a:t>
                </a:r>
                <a:r>
                  <a:rPr lang="en-US" sz="1600" dirty="0"/>
                  <a:t>Mbps</a:t>
                </a:r>
                <a:r>
                  <a:rPr lang="el-GR" sz="16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Η μέθοδος </a:t>
                </a:r>
                <a:r>
                  <a:rPr lang="el-GR" sz="1600" dirty="0" smtClean="0"/>
                  <a:t>16-</a:t>
                </a:r>
                <a:r>
                  <a:rPr lang="en-US" sz="1600" dirty="0"/>
                  <a:t>QAM </a:t>
                </a:r>
                <a:r>
                  <a:rPr lang="el-GR" sz="1600" dirty="0"/>
                  <a:t>μεταφέρει 4 </a:t>
                </a:r>
                <a:r>
                  <a:rPr lang="en-US" sz="1600" dirty="0"/>
                  <a:t>bit</a:t>
                </a:r>
                <a:r>
                  <a:rPr lang="el-GR" sz="1600" dirty="0"/>
                  <a:t> ανά εκπεμπόμενο σύμβολο </a:t>
                </a:r>
                <a:r>
                  <a:rPr lang="el-GR" sz="1600" dirty="0" smtClean="0"/>
                  <a:t>και, </a:t>
                </a:r>
                <a:r>
                  <a:rPr lang="el-GR" sz="1600" dirty="0"/>
                  <a:t>επειδή έχει μορφή ζώνης διέλευσης, μπορεί να έχει μέγιστη απόδοση εύρους ζώνης 4 </a:t>
                </a:r>
                <a:r>
                  <a:rPr lang="en-US" sz="1600" dirty="0"/>
                  <a:t>bit</a:t>
                </a:r>
                <a:r>
                  <a:rPr lang="el-GR" sz="1600" dirty="0"/>
                  <a:t>/</a:t>
                </a:r>
                <a:r>
                  <a:rPr lang="en-US" sz="1600" dirty="0"/>
                  <a:t>sec</a:t>
                </a:r>
                <a:r>
                  <a:rPr lang="el-GR" sz="1600" dirty="0"/>
                  <a:t>/</a:t>
                </a:r>
                <a:r>
                  <a:rPr lang="en-US" sz="1600" dirty="0"/>
                  <a:t>Hz </a:t>
                </a:r>
                <a:r>
                  <a:rPr lang="el-GR" sz="1600" dirty="0"/>
                  <a:t>όταν το φίλτρο μορφοποίησης παλμών είναι ιδανικό (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𝛼</m:t>
                    </m:r>
                    <m:r>
                      <a:rPr lang="el-GR" sz="16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600" dirty="0"/>
                  <a:t>).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Για φίλτρο με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𝛼</m:t>
                    </m:r>
                    <m:r>
                      <a:rPr lang="el-GR" sz="1600" i="1" dirty="0" smtClean="0">
                        <a:latin typeface="Cambria Math"/>
                      </a:rPr>
                      <m:t>=0,5</m:t>
                    </m:r>
                  </m:oMath>
                </a14:m>
                <a:r>
                  <a:rPr lang="el-GR" sz="1600" dirty="0" smtClean="0"/>
                  <a:t> </a:t>
                </a:r>
                <a:r>
                  <a:rPr lang="el-GR" sz="1600" dirty="0"/>
                  <a:t>η απόδοση εύρους ζώνης ελαττώνεται κατά παράγοντα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(1+</m:t>
                    </m:r>
                    <m:r>
                      <a:rPr lang="el-GR" sz="1600" i="1" dirty="0" smtClean="0">
                        <a:latin typeface="Cambria Math"/>
                      </a:rPr>
                      <m:t>𝛼</m:t>
                    </m:r>
                    <m:r>
                      <a:rPr lang="el-GR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, δηλαδή ελαττώνεται στην τιμή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2</m:t>
                    </m:r>
                    <m:r>
                      <a:rPr lang="en-US" sz="1600" i="1" dirty="0" smtClean="0">
                        <a:latin typeface="Cambria Math"/>
                      </a:rPr>
                      <m:t>,</m:t>
                    </m:r>
                    <m:r>
                      <a:rPr lang="el-GR" sz="1600" i="1" dirty="0" smtClean="0">
                        <a:latin typeface="Cambria Math"/>
                      </a:rPr>
                      <m:t>66 </m:t>
                    </m:r>
                    <m:r>
                      <a:rPr lang="en-US" sz="1600" i="1" dirty="0">
                        <a:latin typeface="Cambria Math"/>
                      </a:rPr>
                      <m:t>𝑏𝑖𝑡𝑠</m:t>
                    </m:r>
                    <m:r>
                      <a:rPr lang="el-GR" sz="1600" i="1" dirty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sz="1600" i="1" dirty="0">
                        <a:latin typeface="Cambria Math"/>
                      </a:rPr>
                      <m:t>s</m:t>
                    </m:r>
                    <m:r>
                      <a:rPr lang="el-GR" sz="1600" i="1" dirty="0">
                        <a:latin typeface="Cambria Math"/>
                      </a:rPr>
                      <m:t>/</m:t>
                    </m:r>
                    <m:r>
                      <a:rPr lang="en-US" sz="16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n-US" sz="1600" dirty="0"/>
                  <a:t> </a:t>
                </a:r>
                <a:r>
                  <a:rPr lang="el-GR" sz="1600" dirty="0"/>
                  <a:t>και έτσι το εύρος ζώνης που απαιτείται για να υποστηριχθεί ο ρυθμός των 128 </a:t>
                </a:r>
                <a:r>
                  <a:rPr lang="en-US" sz="1600" dirty="0"/>
                  <a:t>Mbps </a:t>
                </a:r>
                <a:r>
                  <a:rPr lang="el-GR" sz="1600" dirty="0"/>
                  <a:t>είναι 48 </a:t>
                </a:r>
                <a:r>
                  <a:rPr lang="en-US" sz="1600" dirty="0"/>
                  <a:t>MHz</a:t>
                </a:r>
                <a:r>
                  <a:rPr lang="el-GR" sz="1600" dirty="0" smtClean="0"/>
                  <a:t>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281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2 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500" dirty="0" smtClean="0"/>
                  <a:t>Σχεδιάστε το διάγραμμα αστερισμού της τετραγωνικής 16-</a:t>
                </a:r>
                <a:r>
                  <a:rPr lang="en-US" sz="1500" dirty="0"/>
                  <a:t>QAM</a:t>
                </a:r>
                <a:r>
                  <a:rPr lang="el-GR" sz="1500" dirty="0" smtClean="0"/>
                  <a:t>.</a:t>
                </a:r>
                <a:r>
                  <a:rPr lang="en-US" sz="1500" dirty="0" smtClean="0"/>
                  <a:t> </a:t>
                </a:r>
                <a:r>
                  <a:rPr lang="el-GR" sz="1500" dirty="0" smtClean="0"/>
                  <a:t>Εάν </a:t>
                </a:r>
                <a:r>
                  <a:rPr lang="el-GR" sz="1500" dirty="0"/>
                  <a:t>το μέγιστο μήκος διανυσμάτων στο διάγραμμα αστερισμού της τετραγωνικής 16-</a:t>
                </a:r>
                <a:r>
                  <a:rPr lang="en-US" sz="1500" dirty="0"/>
                  <a:t>QAM</a:t>
                </a:r>
                <a:r>
                  <a:rPr lang="el-GR" sz="1500" dirty="0"/>
                  <a:t> είναι </a:t>
                </a:r>
                <a14:m>
                  <m:oMath xmlns:m="http://schemas.openxmlformats.org/officeDocument/2006/math">
                    <m:r>
                      <a:rPr lang="el-GR" sz="1500" i="1" dirty="0" smtClean="0">
                        <a:latin typeface="Cambria Math"/>
                      </a:rPr>
                      <m:t>100 </m:t>
                    </m:r>
                    <m:r>
                      <a:rPr lang="en-US" sz="1500" i="1" dirty="0">
                        <a:latin typeface="Cambria Math"/>
                      </a:rPr>
                      <m:t>𝑚𝑉</m:t>
                    </m:r>
                    <m:r>
                      <a:rPr lang="en-US" sz="1500" i="1" dirty="0">
                        <a:latin typeface="Cambria Math"/>
                      </a:rPr>
                      <m:t> </m:t>
                    </m:r>
                    <m:r>
                      <a:rPr lang="en-US" sz="1500" i="1" dirty="0" err="1">
                        <a:latin typeface="Cambria Math"/>
                      </a:rPr>
                      <m:t>𝑟𝑚𝑠</m:t>
                    </m:r>
                  </m:oMath>
                </a14:m>
                <a:r>
                  <a:rPr lang="el-GR" sz="1500" dirty="0"/>
                  <a:t>, προσδιορίστε τη μέση ισχύ που θα μεταφερθεί σε μία κεραία αντίστασης φορτίου 50Ω, εάν </a:t>
                </a:r>
                <a:r>
                  <a:rPr lang="el-GR" sz="1500" dirty="0" smtClean="0"/>
                  <a:t/>
                </a:r>
                <a:br>
                  <a:rPr lang="el-GR" sz="1500" dirty="0" smtClean="0"/>
                </a:br>
                <a:r>
                  <a:rPr lang="el-GR" sz="1500" dirty="0" smtClean="0"/>
                  <a:t>κάθε </a:t>
                </a:r>
                <a:r>
                  <a:rPr lang="el-GR" sz="1500" dirty="0"/>
                  <a:t>σημείο του αστερισμού έχει την ίδια πιθανότητα να εκπεμφθεί</a:t>
                </a:r>
                <a:r>
                  <a:rPr lang="el-GR" sz="1500" dirty="0" smtClean="0"/>
                  <a:t>.</a:t>
                </a:r>
                <a:endParaRPr lang="en-US" sz="1500" dirty="0" smtClean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l-GR" sz="15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5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5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500" dirty="0"/>
                  <a:t>Αναφερόμενοι στο ένα τεταρτημόριο του αστερισμού της διαμόρφωσης </a:t>
                </a:r>
                <a:r>
                  <a:rPr lang="el-GR" sz="1500" dirty="0" smtClean="0"/>
                  <a:t/>
                </a:r>
                <a:br>
                  <a:rPr lang="el-GR" sz="1500" dirty="0" smtClean="0"/>
                </a:br>
                <a:r>
                  <a:rPr lang="el-GR" sz="1500" dirty="0" smtClean="0"/>
                  <a:t>16-</a:t>
                </a:r>
                <a:r>
                  <a:rPr lang="en-US" sz="1500" dirty="0"/>
                  <a:t>QAM</a:t>
                </a:r>
                <a:r>
                  <a:rPr lang="el-GR" sz="1500" dirty="0"/>
                  <a:t>, η μέση ισχύς που αναπτύσσεται από τα διανύσματα </a:t>
                </a:r>
                <a:r>
                  <a:rPr lang="en-US" sz="1500" dirty="0"/>
                  <a:t>A</a:t>
                </a:r>
                <a:r>
                  <a:rPr lang="el-GR" sz="1500" dirty="0"/>
                  <a:t>, </a:t>
                </a:r>
                <a:r>
                  <a:rPr lang="en-US" sz="1500" dirty="0"/>
                  <a:t>B</a:t>
                </a:r>
                <a:r>
                  <a:rPr lang="el-GR" sz="1500" dirty="0"/>
                  <a:t>, </a:t>
                </a:r>
                <a:r>
                  <a:rPr lang="en-US" sz="1500" dirty="0"/>
                  <a:t>C</a:t>
                </a:r>
                <a:r>
                  <a:rPr lang="el-GR" sz="1500" dirty="0"/>
                  <a:t> και </a:t>
                </a:r>
                <a:r>
                  <a:rPr lang="el-GR" sz="1500" dirty="0" smtClean="0"/>
                  <a:t/>
                </a:r>
                <a:br>
                  <a:rPr lang="el-GR" sz="1500" dirty="0" smtClean="0"/>
                </a:br>
                <a:r>
                  <a:rPr lang="en-US" sz="1500" dirty="0" smtClean="0"/>
                  <a:t>D</a:t>
                </a:r>
                <a:r>
                  <a:rPr lang="el-GR" sz="1500" dirty="0" smtClean="0"/>
                  <a:t> υπολογίζεται </a:t>
                </a:r>
                <a:r>
                  <a:rPr lang="el-GR" sz="1500" dirty="0"/>
                  <a:t>ως εξής: </a:t>
                </a:r>
                <a:endParaRPr lang="en-US" sz="1500" dirty="0" smtClean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l-GR" sz="1500" dirty="0"/>
              </a:p>
              <a:p>
                <a:pPr marL="0" indent="0" algn="ctr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l-GR" sz="15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500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500" i="1">
                                <a:latin typeface="Cambria Math"/>
                              </a:rPr>
                              <m:t>3</m:t>
                            </m:r>
                            <m:r>
                              <a:rPr lang="el-GR" sz="15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5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5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500" i="1">
                                <a:latin typeface="Cambria Math"/>
                              </a:rPr>
                              <m:t>3</m:t>
                            </m:r>
                            <m:r>
                              <a:rPr lang="el-GR" sz="15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5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500" i="1">
                        <a:latin typeface="Cambria Math"/>
                      </a:rPr>
                      <m:t>=18</m:t>
                    </m:r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5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l-GR" sz="15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500" dirty="0" smtClean="0"/>
                  <a:t> 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500" i="1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l-GR" sz="15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5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500" i="1">
                            <a:latin typeface="Cambria Math"/>
                          </a:rPr>
                          <m:t>𝐷</m:t>
                        </m:r>
                      </m:e>
                      <m:sup>
                        <m:r>
                          <a:rPr lang="el-GR" sz="15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5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500" i="1">
                                <a:latin typeface="Cambria Math"/>
                              </a:rPr>
                              <m:t>3</m:t>
                            </m:r>
                            <m:r>
                              <a:rPr lang="el-GR" sz="15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5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5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5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5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500" i="1">
                        <a:latin typeface="Cambria Math"/>
                      </a:rPr>
                      <m:t>=10</m:t>
                    </m:r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5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l-GR" sz="15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500" dirty="0" smtClean="0"/>
                  <a:t> 	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/>
                          </a:rPr>
                          <m:t>𝐶</m:t>
                        </m:r>
                      </m:e>
                      <m:sup>
                        <m:r>
                          <a:rPr lang="en-US" sz="15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5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sz="15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5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n-US" sz="15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500" i="1">
                        <a:latin typeface="Cambria Math"/>
                      </a:rPr>
                      <m:t>=2</m:t>
                    </m:r>
                    <m:sSup>
                      <m:sSup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5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500" dirty="0"/>
                  <a:t> </a:t>
                </a: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l-GR" sz="1500" dirty="0" smtClean="0"/>
              </a:p>
              <a:p>
                <a:pPr marL="0" indent="0" algn="ctr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500" dirty="0" smtClean="0"/>
                  <a:t>Μέση </a:t>
                </a:r>
                <a:r>
                  <a:rPr lang="el-GR" sz="1500" dirty="0"/>
                  <a:t>ισχύς =</a:t>
                </a:r>
                <a:r>
                  <a:rPr lang="en-US" sz="15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500" i="1">
                                <a:latin typeface="Cambria Math"/>
                              </a:rPr>
                              <m:t>18</m:t>
                            </m:r>
                            <m:r>
                              <a:rPr lang="en-US" sz="15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5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l-GR" sz="1500" i="1">
                            <a:latin typeface="Cambria Math"/>
                          </a:rPr>
                          <m:t>+2×10</m:t>
                        </m:r>
                        <m:sSup>
                          <m:sSup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5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5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l-GR" sz="15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5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5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5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l-GR" sz="1500" i="1">
                            <a:latin typeface="Cambria Math"/>
                          </a:rPr>
                          <m:t>4</m:t>
                        </m:r>
                        <m:r>
                          <a:rPr lang="el-GR" sz="1500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endParaRPr lang="el-GR" sz="15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sz="1500" dirty="0"/>
                  <a:t> </a:t>
                </a:r>
                <a:endParaRPr lang="el-GR" sz="1500" dirty="0" smtClean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500" dirty="0" smtClean="0"/>
                  <a:t>Το </a:t>
                </a:r>
                <a:r>
                  <a:rPr lang="el-GR" sz="1500" dirty="0"/>
                  <a:t>μέγιστο μήκος διανύσματος είναι</a:t>
                </a:r>
                <a:r>
                  <a:rPr lang="el-GR" sz="1500" dirty="0" smtClean="0"/>
                  <a:t>:</a:t>
                </a:r>
                <a:r>
                  <a:rPr lang="en-US" sz="1500" dirty="0" smtClean="0"/>
                  <a:t>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</a:rPr>
                      <m:t>𝐴</m:t>
                    </m:r>
                    <m:r>
                      <a:rPr lang="en-US" sz="1500" i="1">
                        <a:latin typeface="Cambria Math"/>
                      </a:rPr>
                      <m:t>=100</m:t>
                    </m:r>
                    <m:r>
                      <a:rPr lang="en-US" sz="1500" i="1">
                        <a:latin typeface="Cambria Math"/>
                      </a:rPr>
                      <m:t>𝑚𝑉</m:t>
                    </m:r>
                    <m:r>
                      <a:rPr lang="en-US" sz="15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</a:rPr>
                              <m:t>18</m:t>
                            </m:r>
                            <m:r>
                              <a:rPr lang="en-US" sz="15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1500" dirty="0" smtClean="0"/>
                  <a:t> </a:t>
                </a:r>
                <a:r>
                  <a:rPr lang="el-GR" sz="1500" dirty="0" smtClean="0"/>
                  <a:t>και </a:t>
                </a:r>
                <a:r>
                  <a:rPr lang="el-GR" sz="1500" dirty="0"/>
                  <a:t>επομένως </a:t>
                </a:r>
                <a:r>
                  <a:rPr lang="el-GR" sz="1500" dirty="0" smtClean="0"/>
                  <a:t>είναι</a:t>
                </a:r>
                <a:r>
                  <a:rPr lang="en-US" sz="1500" dirty="0" smtClean="0"/>
                  <a:t>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</a:rPr>
                      <m:t>𝑎</m:t>
                    </m:r>
                    <m:r>
                      <a:rPr lang="en-US" sz="15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l-GR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l-GR" sz="15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l-GR" sz="15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l-GR" sz="15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500" i="1">
                                        <a:latin typeface="Cambria Math"/>
                                      </a:rPr>
                                      <m:t>100</m:t>
                                    </m:r>
                                    <m:r>
                                      <a:rPr lang="en-US" sz="1500" i="1">
                                        <a:latin typeface="Cambria Math"/>
                                      </a:rPr>
                                      <m:t>𝑚𝑉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15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500" i="1">
                                <a:latin typeface="Cambria Math"/>
                              </a:rPr>
                              <m:t>18</m:t>
                            </m:r>
                          </m:den>
                        </m:f>
                      </m:e>
                    </m:rad>
                    <m:r>
                      <a:rPr lang="en-US" sz="1500" i="1">
                        <a:latin typeface="Cambria Math"/>
                      </a:rPr>
                      <m:t>=23.6</m:t>
                    </m:r>
                    <m:r>
                      <a:rPr lang="en-US" sz="1500" i="1">
                        <a:latin typeface="Cambria Math"/>
                      </a:rPr>
                      <m:t>𝑚𝑉</m:t>
                    </m:r>
                  </m:oMath>
                </a14:m>
                <a:r>
                  <a:rPr lang="el-GR" sz="1500" dirty="0" smtClean="0"/>
                  <a:t>.  Άρα, </a:t>
                </a:r>
                <a:r>
                  <a:rPr lang="el-GR" sz="1500" dirty="0"/>
                  <a:t>η μέση ισχύς για όλες τις καταστάσεις συμβόλων </a:t>
                </a:r>
                <a:r>
                  <a:rPr lang="el-GR" sz="1500" dirty="0" smtClean="0"/>
                  <a:t>είναι</a:t>
                </a:r>
                <a:r>
                  <a:rPr lang="en-US" sz="1500" dirty="0" smtClean="0"/>
                  <a:t> </a:t>
                </a:r>
                <a14:m>
                  <m:oMath xmlns:m="http://schemas.openxmlformats.org/officeDocument/2006/math">
                    <m:r>
                      <a:rPr lang="el-GR" sz="1500" b="1" i="1">
                        <a:latin typeface="Cambria Math"/>
                      </a:rPr>
                      <m:t>𝟏𝟎</m:t>
                    </m:r>
                    <m:r>
                      <a:rPr lang="el-GR" sz="1500" b="1">
                        <a:latin typeface="Cambria Math"/>
                      </a:rPr>
                      <m:t> </m:t>
                    </m:r>
                    <m:f>
                      <m:fPr>
                        <m:type m:val="lin"/>
                        <m:ctrlPr>
                          <a:rPr lang="el-GR" sz="15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5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500" b="1" i="1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l-GR" sz="15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l-GR" sz="1500" b="1" i="1">
                            <a:latin typeface="Cambria Math"/>
                          </a:rPr>
                          <m:t>𝐑</m:t>
                        </m:r>
                        <m:r>
                          <a:rPr lang="el-GR" sz="1500" b="1">
                            <a:latin typeface="Cambria Math"/>
                          </a:rPr>
                          <m:t>=</m:t>
                        </m:r>
                        <m:r>
                          <a:rPr lang="el-GR" sz="1500" b="1" i="1">
                            <a:latin typeface="Cambria Math"/>
                          </a:rPr>
                          <m:t>𝟏𝟏𝟏</m:t>
                        </m:r>
                        <m:r>
                          <a:rPr lang="el-GR" sz="1500" b="1">
                            <a:latin typeface="Cambria Math"/>
                          </a:rPr>
                          <m:t> </m:t>
                        </m:r>
                        <m:r>
                          <a:rPr lang="el-GR" sz="1500" b="1" i="1">
                            <a:latin typeface="Cambria Math"/>
                          </a:rPr>
                          <m:t>𝛍</m:t>
                        </m:r>
                        <m:r>
                          <a:rPr lang="en-US" sz="1500" b="1" i="1">
                            <a:latin typeface="Cambria Math"/>
                          </a:rPr>
                          <m:t>𝑾</m:t>
                        </m:r>
                      </m:den>
                    </m:f>
                    <m:r>
                      <a:rPr lang="el-GR" sz="1500" b="0" i="1" smtClean="0">
                        <a:latin typeface="Cambria Math"/>
                      </a:rPr>
                      <m:t>.</m:t>
                    </m:r>
                  </m:oMath>
                </a14:m>
                <a:endParaRPr lang="el-GR" sz="15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222" t="-223" b="-189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pic>
        <p:nvPicPr>
          <p:cNvPr id="6" name="Picture 2" descr="D:\Dropbox\ΤΕΙΜΕΣ\1_ΜΑΘΗΜΑΤΑ\4_ΤΗΛΕΠΙΚΟΙΝΩΝΙΑΚΑ_ΣΥΣΤΗΜΑΤΑ_ΙΙ\5_Digital_Communcations_Bateman\PAGES\CH6\ch6figs\sec6\16qam_~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161658"/>
            <a:ext cx="1440160" cy="141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85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err="1" smtClean="0">
                <a:solidFill>
                  <a:schemeClr val="tx1"/>
                </a:solidFill>
              </a:rPr>
              <a:t>Ορθογωνική</a:t>
            </a:r>
            <a:r>
              <a:rPr lang="el-GR" sz="2400" dirty="0" smtClean="0">
                <a:solidFill>
                  <a:schemeClr val="tx1"/>
                </a:solidFill>
              </a:rPr>
              <a:t> Σηματοδοσία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Διαμόρφωση Μετατόπισης Φάσης με Τετραγωνισμό (</a:t>
            </a:r>
            <a:r>
              <a:rPr lang="en-US" sz="2400" dirty="0" smtClean="0">
                <a:solidFill>
                  <a:schemeClr val="tx1"/>
                </a:solidFill>
              </a:rPr>
              <a:t>QPSK)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Διαφορική διαμόρφωση </a:t>
            </a:r>
            <a:r>
              <a:rPr lang="en-US" sz="2400" dirty="0" smtClean="0">
                <a:solidFill>
                  <a:schemeClr val="tx1"/>
                </a:solidFill>
              </a:rPr>
              <a:t>QPSK (DQPSK)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Διαμόρφωση π/4 </a:t>
            </a:r>
            <a:r>
              <a:rPr lang="en-US" sz="2400" dirty="0" smtClean="0">
                <a:solidFill>
                  <a:schemeClr val="tx1"/>
                </a:solidFill>
              </a:rPr>
              <a:t>QPSK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Συνδυασμένη Διαμόρφωση Πλάτους και Φάσης </a:t>
            </a:r>
            <a:r>
              <a:rPr lang="en-US" sz="2400" dirty="0" smtClean="0">
                <a:solidFill>
                  <a:schemeClr val="tx1"/>
                </a:solidFill>
              </a:rPr>
              <a:t>– QAM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Χαρακτηριστικά μεγέθη </a:t>
            </a:r>
            <a:r>
              <a:rPr lang="en-US" sz="2400" dirty="0" smtClean="0">
                <a:solidFill>
                  <a:schemeClr val="tx1"/>
                </a:solidFill>
              </a:rPr>
              <a:t>M-QAM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Σύγκριση </a:t>
            </a:r>
            <a:r>
              <a:rPr lang="en-US" sz="2400" dirty="0" smtClean="0">
                <a:solidFill>
                  <a:schemeClr val="tx1"/>
                </a:solidFill>
              </a:rPr>
              <a:t>PSK</a:t>
            </a:r>
            <a:r>
              <a:rPr lang="el-GR" sz="2400" dirty="0" smtClean="0">
                <a:solidFill>
                  <a:schemeClr val="tx1"/>
                </a:solidFill>
              </a:rPr>
              <a:t> και </a:t>
            </a:r>
            <a:r>
              <a:rPr lang="en-US" sz="2400" dirty="0" smtClean="0">
                <a:solidFill>
                  <a:schemeClr val="tx1"/>
                </a:solidFill>
              </a:rPr>
              <a:t>QAM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548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/>
              <a:t>3</a:t>
            </a:r>
            <a:r>
              <a:rPr lang="el-GR" dirty="0" smtClean="0"/>
              <a:t> 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r>
                  <a:rPr lang="el-GR" sz="1400" dirty="0" smtClean="0"/>
                  <a:t>Ο πομπός ενός συστήματος ψηφιακής ραδιοεπικοινωνίας μπορεί να εκπέμπει ισχύ έως μία μέγιστη τιμή 150 </a:t>
                </a:r>
                <a:r>
                  <a:rPr lang="en-US" sz="1400" dirty="0"/>
                  <a:t>W</a:t>
                </a:r>
                <a:r>
                  <a:rPr lang="el-GR" sz="1400" dirty="0"/>
                  <a:t>. Προσδιορίστε τη μέση ισχύ που μπορεί να υποστηριχθεί όταν η κεραία έχει αντίσταση φορτίου 50 Ω και η εκπομπή γίνεται με διαμόρφωση 16-</a:t>
                </a:r>
                <a:r>
                  <a:rPr lang="en-US" sz="1400" dirty="0"/>
                  <a:t>PSK </a:t>
                </a:r>
                <a:r>
                  <a:rPr lang="el-GR" sz="1400" dirty="0"/>
                  <a:t>και τετραγωνική διαμόρφωση 16-</a:t>
                </a:r>
                <a:r>
                  <a:rPr lang="en-US" sz="1400" dirty="0"/>
                  <a:t>QAM</a:t>
                </a:r>
                <a:r>
                  <a:rPr lang="el-GR" sz="1400" dirty="0"/>
                  <a:t>.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endParaRPr lang="el-GR" sz="14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r>
                  <a:rPr lang="el-GR" sz="14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4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r>
                  <a:rPr lang="el-GR" sz="1400" dirty="0" smtClean="0"/>
                  <a:t>Εργαζόμενοι όπως στην προηγούμενη άσκηση, έχουμε: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400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400" i="1">
                                <a:latin typeface="Cambria Math"/>
                              </a:rPr>
                              <m:t>3</m:t>
                            </m:r>
                            <m:r>
                              <a:rPr lang="el-GR" sz="1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4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400" i="1">
                                <a:latin typeface="Cambria Math"/>
                              </a:rPr>
                              <m:t>3</m:t>
                            </m:r>
                            <m:r>
                              <a:rPr lang="el-GR" sz="1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400" i="1">
                        <a:latin typeface="Cambria Math"/>
                      </a:rPr>
                      <m:t>=18</m:t>
                    </m:r>
                    <m:sSup>
                      <m:sSup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400" dirty="0" smtClean="0"/>
                  <a:t>	</a:t>
                </a:r>
                <a:endParaRPr lang="en-US" sz="14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400" i="1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400" i="1">
                            <a:latin typeface="Cambria Math"/>
                          </a:rPr>
                          <m:t>𝐷</m:t>
                        </m:r>
                      </m:e>
                      <m:sup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400" i="1">
                                <a:latin typeface="Cambria Math"/>
                              </a:rPr>
                              <m:t>3</m:t>
                            </m:r>
                            <m:r>
                              <a:rPr lang="el-GR" sz="1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4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400" i="1">
                        <a:latin typeface="Cambria Math"/>
                      </a:rPr>
                      <m:t>=10</m:t>
                    </m:r>
                    <m:sSup>
                      <m:sSup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400" dirty="0" smtClean="0"/>
                  <a:t>	</a:t>
                </a:r>
                <a:endParaRPr lang="en-US" sz="14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/>
                            </a:rPr>
                            <m:t>𝐶</m:t>
                          </m:r>
                        </m:e>
                        <m:sup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latin typeface="Cambria Math"/>
                        </a:rPr>
                        <m:t>=2</m:t>
                      </m:r>
                      <m:sSup>
                        <m:sSupPr>
                          <m:ctrlPr>
                            <a:rPr lang="el-GR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400" dirty="0"/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r>
                  <a:rPr lang="el-GR" sz="1400" dirty="0" smtClean="0"/>
                  <a:t>Μέση </a:t>
                </a:r>
                <a:r>
                  <a:rPr lang="el-GR" sz="1400" dirty="0"/>
                  <a:t>ισχύς =</a:t>
                </a:r>
                <a14:m>
                  <m:oMath xmlns:m="http://schemas.openxmlformats.org/officeDocument/2006/math">
                    <m:r>
                      <a:rPr lang="el-GR" sz="1400" b="0" i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400" i="1">
                                <a:latin typeface="Cambria Math"/>
                              </a:rPr>
                              <m:t>18</m:t>
                            </m:r>
                            <m:r>
                              <a:rPr lang="en-US" sz="1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l-GR" sz="1400" i="1">
                            <a:latin typeface="Cambria Math"/>
                          </a:rPr>
                          <m:t>+2×10</m:t>
                        </m:r>
                        <m:sSup>
                          <m:sSupPr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l-GR" sz="1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4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l-GR" sz="1400" i="1">
                            <a:latin typeface="Cambria Math"/>
                          </a:rPr>
                          <m:t>4</m:t>
                        </m:r>
                        <m:r>
                          <a:rPr lang="el-GR" sz="1400" i="1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endParaRPr lang="el-GR" sz="1400" dirty="0"/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endParaRPr lang="el-GR" sz="1400" dirty="0"/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r>
                  <a:rPr lang="el-GR" sz="1400" dirty="0"/>
                  <a:t>Η μέγιστη ισχύς δίνεται ότι είναι 150 </a:t>
                </a:r>
                <a:r>
                  <a:rPr lang="en-US" sz="1400" dirty="0"/>
                  <a:t>W </a:t>
                </a:r>
                <a:r>
                  <a:rPr lang="el-GR" sz="1400" dirty="0"/>
                  <a:t>και αναφέρεται προφανώς </a:t>
                </a:r>
                <a:r>
                  <a:rPr lang="el-GR" sz="1400" dirty="0" smtClean="0"/>
                  <a:t>στο </a:t>
                </a:r>
                <a:r>
                  <a:rPr lang="el-GR" sz="1400" dirty="0"/>
                  <a:t>διάνυσμα Α, </a:t>
                </a:r>
                <a:r>
                  <a:rPr lang="el-GR" sz="1400" dirty="0" smtClean="0"/>
                  <a:t>οπότε </a:t>
                </a:r>
                <a:r>
                  <a:rPr lang="el-GR" sz="1400" dirty="0"/>
                  <a:t>είναι</a:t>
                </a:r>
                <a:r>
                  <a:rPr lang="el-GR" sz="1400" dirty="0" smtClean="0"/>
                  <a:t>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400" i="1">
                                <a:latin typeface="Cambria Math"/>
                              </a:rPr>
                              <m:t>𝐴</m:t>
                            </m:r>
                          </m:e>
                          <m:sup>
                            <m:r>
                              <a:rPr lang="el-GR" sz="1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l-GR" sz="1400" i="1">
                            <a:latin typeface="Cambria Math"/>
                          </a:rPr>
                          <m:t>𝑅</m:t>
                        </m:r>
                        <m:r>
                          <a:rPr lang="el-GR" sz="1400" i="1">
                            <a:latin typeface="Cambria Math"/>
                          </a:rPr>
                          <m:t>=</m:t>
                        </m:r>
                        <m:f>
                          <m:fPr>
                            <m:type m:val="lin"/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400" i="1">
                                <a:latin typeface="Cambria Math"/>
                              </a:rPr>
                              <m:t>18</m:t>
                            </m:r>
                          </m:num>
                          <m:den>
                            <m:r>
                              <a:rPr lang="el-GR" sz="1400" i="1">
                                <a:latin typeface="Cambria Math"/>
                              </a:rPr>
                              <m:t>𝑅</m:t>
                            </m:r>
                            <m:r>
                              <a:rPr lang="el-GR" sz="1400" i="1">
                                <a:latin typeface="Cambria Math"/>
                              </a:rPr>
                              <m:t>=150</m:t>
                            </m:r>
                          </m:den>
                        </m:f>
                      </m:den>
                    </m:f>
                  </m:oMath>
                </a14:m>
                <a:r>
                  <a:rPr lang="el-GR" sz="1400" dirty="0" smtClean="0"/>
                  <a:t> και </a:t>
                </a:r>
                <a:r>
                  <a:rPr lang="el-GR" sz="1400" dirty="0"/>
                  <a:t>επομένως είναι</a:t>
                </a:r>
                <a:r>
                  <a:rPr lang="en-US" sz="1400" dirty="0" smtClean="0"/>
                  <a:t>:</a:t>
                </a:r>
                <a:r>
                  <a:rPr lang="el-GR" sz="1400" dirty="0" smtClean="0"/>
                  <a:t> </a:t>
                </a:r>
                <a:r>
                  <a:rPr lang="el-GR" sz="1400" dirty="0"/>
                  <a:t> </a:t>
                </a:r>
                <a14:m>
                  <m:oMath xmlns:m="http://schemas.openxmlformats.org/officeDocument/2006/math">
                    <m:r>
                      <a:rPr lang="el-GR" sz="1400" i="1">
                        <a:latin typeface="Cambria Math"/>
                      </a:rPr>
                      <m:t>𝑎</m:t>
                    </m:r>
                    <m:r>
                      <a:rPr lang="el-GR" sz="14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l-GR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400" i="1">
                                <a:latin typeface="Cambria Math"/>
                              </a:rPr>
                              <m:t>150×50</m:t>
                            </m:r>
                          </m:num>
                          <m:den>
                            <m:r>
                              <a:rPr lang="el-GR" sz="1400" i="1">
                                <a:latin typeface="Cambria Math"/>
                              </a:rPr>
                              <m:t>18</m:t>
                            </m:r>
                          </m:den>
                        </m:f>
                      </m:e>
                    </m:rad>
                    <m:r>
                      <a:rPr lang="el-GR" sz="1400" i="1">
                        <a:latin typeface="Cambria Math"/>
                      </a:rPr>
                      <m:t>=20.4</m:t>
                    </m:r>
                    <m:r>
                      <a:rPr lang="el-GR" sz="1400" i="1">
                        <a:latin typeface="Cambria Math"/>
                      </a:rPr>
                      <m:t>𝑊</m:t>
                    </m:r>
                  </m:oMath>
                </a14:m>
                <a:endParaRPr lang="el-GR" sz="1400" dirty="0"/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endParaRPr lang="el-GR" sz="14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r>
                  <a:rPr lang="el-GR" sz="1400" dirty="0" smtClean="0"/>
                  <a:t>Άρα </a:t>
                </a:r>
                <a:r>
                  <a:rPr lang="el-GR" sz="1400" dirty="0"/>
                  <a:t>η μέση ισχύς για όλες τις καταστάσεις συμβόλων </a:t>
                </a:r>
                <a:r>
                  <a:rPr lang="el-GR" sz="1400" dirty="0" smtClean="0"/>
                  <a:t>στην </a:t>
                </a:r>
                <a:r>
                  <a:rPr lang="en-US" sz="1400" dirty="0" smtClean="0"/>
                  <a:t>16-QAM </a:t>
                </a:r>
                <a:r>
                  <a:rPr lang="el-GR" sz="1400" dirty="0" smtClean="0"/>
                  <a:t>είναι: </a:t>
                </a:r>
                <a:br>
                  <a:rPr lang="el-GR" sz="1400" dirty="0" smtClean="0"/>
                </a:br>
                <a:r>
                  <a:rPr lang="el-GR" sz="1400" b="1" dirty="0" smtClean="0"/>
                  <a:t>Μέση </a:t>
                </a:r>
                <a:r>
                  <a:rPr lang="el-GR" sz="1400" b="1" dirty="0"/>
                  <a:t>ισχύς </a:t>
                </a:r>
                <a14:m>
                  <m:oMath xmlns:m="http://schemas.openxmlformats.org/officeDocument/2006/math">
                    <m:r>
                      <a:rPr lang="el-GR" sz="1400" b="1" i="1">
                        <a:latin typeface="Cambria Math"/>
                      </a:rPr>
                      <m:t>𝑸𝑨𝑴</m:t>
                    </m:r>
                    <m:r>
                      <a:rPr lang="el-GR" sz="1400" b="1" i="1">
                        <a:latin typeface="Cambria Math"/>
                      </a:rPr>
                      <m:t>=</m:t>
                    </m:r>
                    <m:r>
                      <a:rPr lang="el-GR" sz="1400" b="1" i="1">
                        <a:latin typeface="Cambria Math"/>
                      </a:rPr>
                      <m:t>𝟏𝟎</m:t>
                    </m:r>
                    <m:r>
                      <a:rPr lang="el-GR" sz="1400" b="1" i="1">
                        <a:latin typeface="Cambria Math"/>
                      </a:rPr>
                      <m:t> </m:t>
                    </m:r>
                    <m:f>
                      <m:fPr>
                        <m:type m:val="lin"/>
                        <m:ctrlPr>
                          <a:rPr lang="el-GR" sz="1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400" b="1" i="1"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l-GR" sz="14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l-GR" sz="1400" b="1" i="1">
                            <a:latin typeface="Cambria Math"/>
                          </a:rPr>
                          <m:t>𝑹</m:t>
                        </m:r>
                        <m:r>
                          <a:rPr lang="el-GR" sz="1400" b="1" i="1">
                            <a:latin typeface="Cambria Math"/>
                          </a:rPr>
                          <m:t>=</m:t>
                        </m:r>
                        <m:r>
                          <a:rPr lang="el-GR" sz="1400" b="1" i="1">
                            <a:latin typeface="Cambria Math"/>
                          </a:rPr>
                          <m:t>𝟖𝟑</m:t>
                        </m:r>
                        <m:r>
                          <a:rPr lang="el-GR" sz="1400" b="1" i="1">
                            <a:latin typeface="Cambria Math"/>
                          </a:rPr>
                          <m:t>.</m:t>
                        </m:r>
                        <m:r>
                          <a:rPr lang="el-GR" sz="1400" b="1" i="1">
                            <a:latin typeface="Cambria Math"/>
                          </a:rPr>
                          <m:t>𝟑𝟑</m:t>
                        </m:r>
                        <m:r>
                          <a:rPr lang="el-GR" sz="1400" b="1" i="1">
                            <a:latin typeface="Cambria Math"/>
                          </a:rPr>
                          <m:t> </m:t>
                        </m:r>
                        <m:r>
                          <a:rPr lang="el-GR" sz="1400" b="1" i="1">
                            <a:latin typeface="Cambria Math"/>
                          </a:rPr>
                          <m:t>𝑾</m:t>
                        </m:r>
                      </m:den>
                    </m:f>
                  </m:oMath>
                </a14:m>
                <a:endParaRPr lang="el-GR" sz="1400" b="1" dirty="0"/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endParaRPr lang="el-GR" sz="1400" dirty="0"/>
              </a:p>
              <a:p>
                <a:pPr marL="0" indent="0" algn="l">
                  <a:spcBef>
                    <a:spcPts val="300"/>
                  </a:spcBef>
                  <a:spcAft>
                    <a:spcPts val="100"/>
                  </a:spcAft>
                  <a:buNone/>
                </a:pPr>
                <a:r>
                  <a:rPr lang="el-GR" sz="1400" dirty="0"/>
                  <a:t>Η μέση ισχύς για διαμόρφωση 16-</a:t>
                </a:r>
                <a:r>
                  <a:rPr lang="en-US" sz="1400" dirty="0"/>
                  <a:t>PSK </a:t>
                </a:r>
                <a:r>
                  <a:rPr lang="el-GR" sz="1400" dirty="0"/>
                  <a:t>είναι η ίδια για όλες τις καταστάσεις συμβόλων και ίση με τη μέγιστη ισχύ των συμβόλων, καθώς η μη φιλτραρισμένη μέθοδος </a:t>
                </a:r>
                <a:r>
                  <a:rPr lang="en-US" sz="1400" dirty="0"/>
                  <a:t>PSK </a:t>
                </a:r>
                <a:r>
                  <a:rPr lang="el-GR" sz="1400" dirty="0"/>
                  <a:t>έχει περιβάλλουσα σταθερής </a:t>
                </a:r>
                <a:r>
                  <a:rPr lang="el-GR" sz="1400" dirty="0" smtClean="0"/>
                  <a:t>τιμής</a:t>
                </a:r>
                <a:r>
                  <a:rPr lang="en-US" sz="1400" dirty="0" smtClean="0"/>
                  <a:t>, </a:t>
                </a:r>
                <a:r>
                  <a:rPr lang="el-GR" sz="1400" dirty="0" smtClean="0"/>
                  <a:t>δηλ. είναι</a:t>
                </a:r>
                <a:r>
                  <a:rPr lang="en-US" sz="1400" dirty="0" smtClean="0"/>
                  <a:t>:</a:t>
                </a:r>
                <a:r>
                  <a:rPr lang="el-GR" sz="1400" dirty="0" smtClean="0"/>
                  <a:t> </a:t>
                </a:r>
                <a:r>
                  <a:rPr lang="el-GR" sz="1400" b="1" dirty="0" smtClean="0"/>
                  <a:t>Μέση </a:t>
                </a:r>
                <a:r>
                  <a:rPr lang="el-GR" sz="1400" b="1" dirty="0"/>
                  <a:t>ισχύς </a:t>
                </a:r>
                <a:r>
                  <a:rPr lang="en-US" sz="1400" b="1" dirty="0"/>
                  <a:t>PSK </a:t>
                </a:r>
                <a14:m>
                  <m:oMath xmlns:m="http://schemas.openxmlformats.org/officeDocument/2006/math">
                    <m:r>
                      <a:rPr lang="en-US" sz="1400" b="1" i="1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l-GR" sz="1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1" i="1">
                                <a:latin typeface="Cambria Math"/>
                              </a:rPr>
                              <m:t>𝒔</m:t>
                            </m:r>
                          </m:e>
                          <m:sup>
                            <m:r>
                              <a:rPr lang="en-US" sz="14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400" b="1" i="1">
                            <a:latin typeface="Cambria Math"/>
                          </a:rPr>
                          <m:t>𝑹</m:t>
                        </m:r>
                        <m:r>
                          <a:rPr lang="en-US" sz="1400" b="1" i="1">
                            <a:latin typeface="Cambria Math"/>
                          </a:rPr>
                          <m:t>=</m:t>
                        </m:r>
                        <m:r>
                          <a:rPr lang="en-US" sz="1400" b="1" i="1">
                            <a:latin typeface="Cambria Math"/>
                          </a:rPr>
                          <m:t>𝟏𝟓𝟎</m:t>
                        </m:r>
                        <m:r>
                          <a:rPr lang="en-US" sz="1400" b="1" i="1">
                            <a:latin typeface="Cambria Math"/>
                          </a:rPr>
                          <m:t> </m:t>
                        </m:r>
                        <m:r>
                          <a:rPr lang="en-US" sz="1400" b="1" i="1">
                            <a:latin typeface="Cambria Math"/>
                          </a:rPr>
                          <m:t>𝑾</m:t>
                        </m:r>
                      </m:den>
                    </m:f>
                  </m:oMath>
                </a14:m>
                <a:endParaRPr lang="el-GR" sz="14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222" t="-223" r="-667" b="-635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2052" name="Picture 4" descr="D:\Dropbox\ΤΕΙΜΕΣ\1_ΜΑΘΗΜΑΤΑ\4_ΤΗΛΕΠΙΚΟΙΝΩΝΙΑΚΑ_ΣΥΣΤΗΜΑΤΑ_ΙΙ\5_Digital_Communcations_Bateman\PAGES\CH6\ch6figs\sec6\16qam_~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772" y="2276872"/>
            <a:ext cx="339466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042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" y="116632"/>
            <a:ext cx="9052560" cy="850106"/>
          </a:xfrm>
        </p:spPr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1588" lvl="1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Ένα </a:t>
            </a:r>
            <a:r>
              <a:rPr lang="en-US" sz="1800" dirty="0"/>
              <a:t>modem</a:t>
            </a:r>
            <a:r>
              <a:rPr lang="el-GR" sz="1800" dirty="0"/>
              <a:t> </a:t>
            </a:r>
            <a:r>
              <a:rPr lang="el-GR" sz="1800" dirty="0" err="1"/>
              <a:t>ορθογωνικής</a:t>
            </a:r>
            <a:r>
              <a:rPr lang="el-GR" sz="1800" dirty="0"/>
              <a:t> 4-δικής διαμόρφωσης </a:t>
            </a:r>
            <a:r>
              <a:rPr lang="en-US" sz="1800" dirty="0"/>
              <a:t>FSK </a:t>
            </a:r>
            <a:r>
              <a:rPr lang="el-GR" sz="1800" dirty="0"/>
              <a:t>έχει ρυθμό εκπομπής συμβόλων 2400 </a:t>
            </a:r>
            <a:r>
              <a:rPr lang="en-US" sz="1800" dirty="0"/>
              <a:t>baud</a:t>
            </a:r>
            <a:r>
              <a:rPr lang="el-GR" sz="1800" dirty="0"/>
              <a:t>. Εάν η χαμηλότερη συχνότητα των συμβόλων είναι 8 </a:t>
            </a:r>
            <a:r>
              <a:rPr lang="en-US" sz="1800" dirty="0"/>
              <a:t>kHz</a:t>
            </a:r>
            <a:r>
              <a:rPr lang="el-GR" sz="1800" dirty="0"/>
              <a:t>, ποιες θα είναι οι άλλες τρεις συχνότητες;</a:t>
            </a:r>
          </a:p>
          <a:p>
            <a:pPr marL="1588" lvl="1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b="1" u="sng" dirty="0" smtClean="0">
              <a:solidFill>
                <a:schemeClr val="tx1"/>
              </a:solidFill>
            </a:endParaRPr>
          </a:p>
          <a:p>
            <a:pPr marL="1588" lvl="1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1" u="sng" dirty="0" smtClean="0">
                <a:solidFill>
                  <a:schemeClr val="tx1"/>
                </a:solidFill>
              </a:rPr>
              <a:t>Απάντηση</a:t>
            </a:r>
            <a:r>
              <a:rPr lang="el-GR" sz="1800" dirty="0" smtClean="0">
                <a:solidFill>
                  <a:schemeClr val="tx1"/>
                </a:solidFill>
              </a:rPr>
              <a:t>:</a:t>
            </a:r>
          </a:p>
          <a:p>
            <a:pPr marL="287338" lvl="1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sz="1800" dirty="0" smtClean="0"/>
              <a:t>Για να ισχύει η </a:t>
            </a:r>
            <a:r>
              <a:rPr lang="el-GR" sz="1800" dirty="0" err="1" smtClean="0"/>
              <a:t>ορθογωνικότητα</a:t>
            </a:r>
            <a:r>
              <a:rPr lang="el-GR" sz="1800" dirty="0" smtClean="0"/>
              <a:t> πρέπει η ελάχιστη απόσταση μεταξύ των συμβόλων να είναι ίση με το μισό του ρυθμού συμβόλων, δηλ. </a:t>
            </a:r>
            <a:r>
              <a:rPr lang="en-US" sz="1800" dirty="0" smtClean="0"/>
              <a:t>1</a:t>
            </a:r>
            <a:r>
              <a:rPr lang="el-GR" sz="1800" dirty="0" smtClean="0"/>
              <a:t>.</a:t>
            </a:r>
            <a:r>
              <a:rPr lang="en-US" sz="1800" dirty="0" smtClean="0"/>
              <a:t>200 </a:t>
            </a:r>
            <a:r>
              <a:rPr lang="en-US" sz="1800" dirty="0"/>
              <a:t>Hz. </a:t>
            </a:r>
            <a:endParaRPr lang="el-GR" sz="1800" dirty="0" smtClean="0"/>
          </a:p>
          <a:p>
            <a:pPr marL="287338" lvl="1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sz="1800" dirty="0" smtClean="0"/>
              <a:t>Επομένως, οι συχνότητες των συμβόλων είναι</a:t>
            </a:r>
            <a:r>
              <a:rPr lang="en-US" sz="1800" dirty="0" smtClean="0"/>
              <a:t> 8</a:t>
            </a:r>
            <a:r>
              <a:rPr lang="el-GR" sz="1800" dirty="0" smtClean="0"/>
              <a:t>.</a:t>
            </a:r>
            <a:r>
              <a:rPr lang="en-US" sz="1800" dirty="0" smtClean="0"/>
              <a:t>000 </a:t>
            </a:r>
            <a:r>
              <a:rPr lang="en-US" sz="1800" dirty="0"/>
              <a:t>Hz, </a:t>
            </a:r>
            <a:r>
              <a:rPr lang="en-US" sz="1800" dirty="0" smtClean="0"/>
              <a:t>9</a:t>
            </a:r>
            <a:r>
              <a:rPr lang="el-GR" sz="1800" dirty="0" smtClean="0"/>
              <a:t>.</a:t>
            </a:r>
            <a:r>
              <a:rPr lang="en-US" sz="1800" dirty="0" smtClean="0"/>
              <a:t>200 </a:t>
            </a:r>
            <a:r>
              <a:rPr lang="en-US" sz="1800" dirty="0"/>
              <a:t>Hz, </a:t>
            </a:r>
            <a:r>
              <a:rPr lang="en-US" sz="1800" dirty="0" smtClean="0"/>
              <a:t>10</a:t>
            </a:r>
            <a:r>
              <a:rPr lang="el-GR" sz="1800" dirty="0" smtClean="0"/>
              <a:t>.</a:t>
            </a:r>
            <a:r>
              <a:rPr lang="en-US" sz="1800" dirty="0" smtClean="0"/>
              <a:t>400 </a:t>
            </a:r>
            <a:r>
              <a:rPr lang="en-US" sz="1800" dirty="0"/>
              <a:t>Hz and </a:t>
            </a:r>
            <a:r>
              <a:rPr lang="en-US" sz="1800" dirty="0" smtClean="0"/>
              <a:t>11</a:t>
            </a:r>
            <a:r>
              <a:rPr lang="el-GR" sz="1800" dirty="0" smtClean="0"/>
              <a:t>.</a:t>
            </a:r>
            <a:r>
              <a:rPr lang="en-US" sz="1800" dirty="0" smtClean="0"/>
              <a:t>600 </a:t>
            </a:r>
            <a:r>
              <a:rPr lang="en-US" sz="1800" dirty="0"/>
              <a:t>Hz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285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/>
              <a:t>5</a:t>
            </a:r>
            <a:r>
              <a:rPr lang="el-GR" dirty="0" smtClean="0"/>
              <a:t> 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Εάν η μέγιστη ισχύς συμβόλων ενός τετραγωνικού 16-αδικού συστήματος </a:t>
                </a:r>
                <a:r>
                  <a:rPr lang="en-US" sz="1600" dirty="0"/>
                  <a:t>QAM </a:t>
                </a:r>
                <a:r>
                  <a:rPr lang="el-GR" sz="1600" dirty="0"/>
                  <a:t>είναι 200 </a:t>
                </a:r>
                <a:r>
                  <a:rPr lang="en-US" sz="1600" dirty="0"/>
                  <a:t>W</a:t>
                </a:r>
                <a:r>
                  <a:rPr lang="el-GR" sz="1600" dirty="0"/>
                  <a:t>, μετρημένη σε ένα φορτίο 50 Ω, ποια είναι τα πλάτη των διαφόρων διανυσμάτων συμβόλων της μεταδιδόμενης κυματομορφής; (αγνοήστε τυχόν επιδράσεις φιλτραρίσματος) </a:t>
                </a: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dirty="0" smtClean="0"/>
                  <a:t>Αναφερόμενοι </a:t>
                </a:r>
                <a:r>
                  <a:rPr lang="el-GR" sz="1600" dirty="0"/>
                  <a:t>στο ένα τεταρτημόριο του αστερισμού της διαμόρφωσης 16-</a:t>
                </a:r>
                <a:r>
                  <a:rPr lang="en-US" sz="1600" dirty="0"/>
                  <a:t>QAM</a:t>
                </a:r>
                <a:r>
                  <a:rPr lang="el-GR" sz="1600" dirty="0"/>
                  <a:t>, που εικονίζεται δεξιά, η μέση ισχύς που αναπτύσσεται από τα διανύσματα </a:t>
                </a:r>
                <a:r>
                  <a:rPr lang="en-US" sz="1600" dirty="0"/>
                  <a:t>A</a:t>
                </a:r>
                <a:r>
                  <a:rPr lang="el-GR" sz="1600" dirty="0"/>
                  <a:t>, </a:t>
                </a:r>
                <a:r>
                  <a:rPr lang="en-US" sz="1600" dirty="0"/>
                  <a:t>B</a:t>
                </a:r>
                <a:r>
                  <a:rPr lang="el-GR" sz="1600" dirty="0"/>
                  <a:t>, </a:t>
                </a:r>
                <a:r>
                  <a:rPr lang="en-US" sz="1600" dirty="0"/>
                  <a:t>C </a:t>
                </a:r>
                <a:r>
                  <a:rPr lang="el-GR" sz="1600" dirty="0"/>
                  <a:t>και </a:t>
                </a:r>
                <a:r>
                  <a:rPr lang="en-US" sz="1600" dirty="0"/>
                  <a:t>D</a:t>
                </a:r>
                <a:r>
                  <a:rPr lang="el-GR" sz="1600" dirty="0"/>
                  <a:t> υπολογίζεται ως εξής: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n-US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600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6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600" i="1">
                                <a:latin typeface="Cambria Math"/>
                              </a:rPr>
                              <m:t>3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600" i="1">
                        <a:latin typeface="Cambria Math"/>
                      </a:rPr>
                      <m:t>=18</m:t>
                    </m:r>
                    <m:sSup>
                      <m:sSup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  	</a:t>
                </a: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dirty="0" smtClean="0"/>
                  <a:t>Μέση ισχύς </a:t>
                </a:r>
                <a:r>
                  <a:rPr lang="el-GR" sz="1600" dirty="0"/>
                  <a:t>ανά σύμβολο </a:t>
                </a:r>
                <a14:m>
                  <m:oMath xmlns:m="http://schemas.openxmlformats.org/officeDocument/2006/math">
                    <m:r>
                      <a:rPr lang="el-GR" sz="1600" i="1" dirty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US" sz="16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600" i="1" dirty="0">
                        <a:latin typeface="Cambria Math"/>
                      </a:rPr>
                      <m:t>/</m:t>
                    </m:r>
                    <m:r>
                      <a:rPr lang="en-US" sz="1600" i="1" dirty="0">
                        <a:latin typeface="Cambria Math"/>
                      </a:rPr>
                      <m:t>𝑅</m:t>
                    </m:r>
                    <m:r>
                      <a:rPr lang="en-US" sz="1600" i="1" dirty="0">
                        <a:latin typeface="Cambria Math"/>
                      </a:rPr>
                      <m:t> = 18</m:t>
                    </m:r>
                    <m:sSup>
                      <m:sSupPr>
                        <m:ctrlPr>
                          <a:rPr lang="el-GR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l-GR" sz="16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600" i="1" dirty="0">
                        <a:latin typeface="Cambria Math"/>
                      </a:rPr>
                      <m:t>/50 = 200 </m:t>
                    </m:r>
                    <m:r>
                      <a:rPr lang="en-US" sz="1600" i="1" dirty="0">
                        <a:latin typeface="Cambria Math"/>
                      </a:rPr>
                      <m:t>𝑊𝑎𝑡𝑡𝑠</m:t>
                    </m:r>
                  </m:oMath>
                </a14:m>
                <a:endParaRPr lang="el-GR" sz="1600" i="1" dirty="0"/>
              </a:p>
              <a:p>
                <a:pPr algn="l">
                  <a:spcBef>
                    <a:spcPts val="300"/>
                  </a:spcBef>
                  <a:spcAft>
                    <a:spcPts val="300"/>
                  </a:spcAft>
                </a:pPr>
                <a:endParaRPr lang="en-US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𝐵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3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=10</m:t>
                      </m:r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dirty="0" smtClean="0"/>
                  <a:t>Μέση ισχύς </a:t>
                </a:r>
                <a:r>
                  <a:rPr lang="el-GR" sz="1600" dirty="0"/>
                  <a:t>ανά σύμβολο </a:t>
                </a:r>
                <a14:m>
                  <m:oMath xmlns:m="http://schemas.openxmlformats.org/officeDocument/2006/math">
                    <m:r>
                      <a:rPr lang="el-GR" sz="1600" i="1" dirty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US" sz="16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600" i="1" dirty="0">
                        <a:latin typeface="Cambria Math"/>
                      </a:rPr>
                      <m:t>/</m:t>
                    </m:r>
                    <m:r>
                      <a:rPr lang="en-US" sz="1600" i="1" dirty="0">
                        <a:latin typeface="Cambria Math"/>
                      </a:rPr>
                      <m:t>𝑅</m:t>
                    </m:r>
                    <m:r>
                      <a:rPr lang="en-US" sz="1600" i="1" dirty="0">
                        <a:latin typeface="Cambria Math"/>
                      </a:rPr>
                      <m:t> = 10</m:t>
                    </m:r>
                    <m:sSup>
                      <m:sSupPr>
                        <m:ctrlPr>
                          <a:rPr lang="el-GR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l-GR" sz="16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600" i="1" dirty="0">
                        <a:latin typeface="Cambria Math"/>
                      </a:rPr>
                      <m:t>/50 =</m:t>
                    </m:r>
                    <m:r>
                      <a:rPr lang="en-US" sz="1600" b="0" i="1" dirty="0" smtClean="0">
                        <a:latin typeface="Cambria Math"/>
                      </a:rPr>
                      <m:t>111,1</m:t>
                    </m:r>
                    <m:r>
                      <a:rPr lang="el-GR" sz="1600" i="1" dirty="0">
                        <a:latin typeface="Cambria Math"/>
                      </a:rPr>
                      <m:t> </m:t>
                    </m:r>
                    <m:r>
                      <a:rPr lang="en-US" sz="1600" i="1" dirty="0">
                        <a:latin typeface="Cambria Math"/>
                      </a:rPr>
                      <m:t>𝑊𝑎𝑡𝑡𝑠</m:t>
                    </m:r>
                  </m:oMath>
                </a14:m>
                <a:endParaRPr lang="el-GR" sz="1600" i="1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/>
                            </a:rPr>
                            <m:t>𝐶</m:t>
                          </m:r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600" i="1">
                          <a:latin typeface="Cambria Math"/>
                        </a:rPr>
                        <m:t>=2</m:t>
                      </m:r>
                      <m:sSup>
                        <m:sSup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600" i="1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dirty="0"/>
                  <a:t>Μέση ισχύς ανά σύμβολο </a:t>
                </a:r>
                <a14:m>
                  <m:oMath xmlns:m="http://schemas.openxmlformats.org/officeDocument/2006/math">
                    <m:r>
                      <a:rPr lang="el-GR" sz="1600" i="1" dirty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US" sz="16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600" i="1" dirty="0">
                        <a:latin typeface="Cambria Math"/>
                      </a:rPr>
                      <m:t>/</m:t>
                    </m:r>
                    <m:r>
                      <a:rPr lang="en-US" sz="1600" i="1" dirty="0">
                        <a:latin typeface="Cambria Math"/>
                      </a:rPr>
                      <m:t>𝑅</m:t>
                    </m:r>
                    <m:r>
                      <a:rPr lang="en-US" sz="1600" i="1" dirty="0">
                        <a:latin typeface="Cambria Math"/>
                      </a:rPr>
                      <m:t> =2</m:t>
                    </m:r>
                    <m:sSup>
                      <m:sSupPr>
                        <m:ctrlPr>
                          <a:rPr lang="el-GR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l-GR" sz="16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600" i="1" dirty="0">
                        <a:latin typeface="Cambria Math"/>
                      </a:rPr>
                      <m:t>/50 =</m:t>
                    </m:r>
                    <m:r>
                      <a:rPr lang="el-GR" sz="1600" b="0" i="1" dirty="0" smtClean="0">
                        <a:latin typeface="Cambria Math"/>
                      </a:rPr>
                      <m:t>22</m:t>
                    </m:r>
                    <m:r>
                      <a:rPr lang="en-US" sz="1600" i="1" dirty="0">
                        <a:latin typeface="Cambria Math"/>
                      </a:rPr>
                      <m:t>,</m:t>
                    </m:r>
                    <m:r>
                      <a:rPr lang="el-GR" sz="1600" b="0" i="1" dirty="0" smtClean="0">
                        <a:latin typeface="Cambria Math"/>
                      </a:rPr>
                      <m:t>2</m:t>
                    </m:r>
                    <m:r>
                      <a:rPr lang="el-GR" sz="1600" i="1" dirty="0">
                        <a:latin typeface="Cambria Math"/>
                      </a:rPr>
                      <m:t> </m:t>
                    </m:r>
                    <m:r>
                      <a:rPr lang="en-US" sz="1600" i="1" dirty="0">
                        <a:latin typeface="Cambria Math"/>
                      </a:rPr>
                      <m:t>𝑊𝑎𝑡𝑡𝑠</m:t>
                    </m:r>
                  </m:oMath>
                </a14:m>
                <a:endParaRPr lang="el-GR" sz="16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6" name="Picture 2" descr="D:\Dropbox\ΤΕΙΜΕΣ\1_ΜΑΘΗΜΑΤΑ\4_ΤΗΛΕΠΙΚΟΙΝΩΝΙΑΚΑ_ΣΥΣΤΗΜΑΤΑ_ΙΙ\5_Digital_Communcations_Bateman\PAGES\CH6\ch6figs\sec6\16qam_~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36746"/>
            <a:ext cx="1584176" cy="155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85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6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Μία ζεύξη δεδομένων που χρησιμοποιεί διαμόρφωση 64-</a:t>
                </a:r>
                <a:r>
                  <a:rPr lang="en-US" sz="1800" dirty="0"/>
                  <a:t>QAM </a:t>
                </a:r>
                <a:r>
                  <a:rPr lang="el-GR" sz="1800" dirty="0"/>
                  <a:t>λειτουργεί με ρυθμό 256 </a:t>
                </a:r>
                <a:r>
                  <a:rPr lang="en-US" sz="1800" dirty="0"/>
                  <a:t>kbps</a:t>
                </a:r>
                <a:r>
                  <a:rPr lang="el-GR" sz="1800" dirty="0"/>
                  <a:t>. Ποιος είναι ο ρυθμός εκπομπής συμβόλων στο κανάλι και ποιο είναι το </a:t>
                </a:r>
                <a:r>
                  <a:rPr lang="el-GR" sz="1800" dirty="0" smtClean="0"/>
                  <a:t>καταλαμβανόμενο </a:t>
                </a:r>
                <a:r>
                  <a:rPr lang="el-GR" sz="1800" dirty="0"/>
                  <a:t>εύρος ζώνης, εάν έχουν χρησιμοποιηθεί στον πομπό και το δέκτη φίλτρα ρίζας υψωμένου συνημιτόνου, που έχουν α=0.5;</a:t>
                </a: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Ένα σύστημα </a:t>
                </a:r>
                <a:r>
                  <a:rPr lang="en-US" sz="1800" dirty="0" smtClean="0"/>
                  <a:t>64-QAM </a:t>
                </a:r>
                <a:r>
                  <a:rPr lang="el-GR" sz="1800" dirty="0" smtClean="0"/>
                  <a:t>μπορεί να μεταφέρει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𝑙𝑜𝑔</m:t>
                    </m:r>
                    <m:r>
                      <a:rPr lang="en-US" sz="1800" i="1" baseline="-25000" dirty="0" smtClean="0">
                        <a:latin typeface="Cambria Math"/>
                      </a:rPr>
                      <m:t>2</m:t>
                    </m:r>
                    <m:r>
                      <a:rPr lang="en-US" sz="1800" i="1" dirty="0" smtClean="0">
                        <a:latin typeface="Cambria Math"/>
                      </a:rPr>
                      <m:t>(64</m:t>
                    </m:r>
                    <m:r>
                      <a:rPr lang="en-US" sz="1800" i="1" dirty="0">
                        <a:latin typeface="Cambria Math"/>
                      </a:rPr>
                      <m:t>) = 6 </m:t>
                    </m:r>
                    <m:r>
                      <a:rPr lang="en-US" sz="1800" i="1" dirty="0" smtClean="0">
                        <a:latin typeface="Cambria Math"/>
                      </a:rPr>
                      <m:t>𝑏𝑖𝑡𝑠</m:t>
                    </m:r>
                    <m:r>
                      <a:rPr lang="el-GR" sz="1800" i="1" dirty="0" smtClean="0">
                        <a:latin typeface="Cambria Math"/>
                      </a:rPr>
                      <m:t>/</m:t>
                    </m:r>
                    <m:r>
                      <a:rPr lang="en-US" sz="1800" i="1" dirty="0" smtClean="0">
                        <a:latin typeface="Cambria Math"/>
                      </a:rPr>
                      <m:t>𝑠𝑦𝑚𝑏𝑜𝑙</m:t>
                    </m:r>
                  </m:oMath>
                </a14:m>
                <a:r>
                  <a:rPr lang="en-US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Έτσι, για ρυθμό μετάδοσης ψηφίων (</a:t>
                </a:r>
                <a:r>
                  <a:rPr lang="en-US" sz="1800" dirty="0" smtClean="0"/>
                  <a:t>bit rate</a:t>
                </a:r>
                <a:r>
                  <a:rPr lang="el-GR" sz="1800" dirty="0" smtClean="0"/>
                  <a:t>) ίσο με </a:t>
                </a:r>
                <a:r>
                  <a:rPr lang="en-US" sz="1800" dirty="0" smtClean="0"/>
                  <a:t>256 </a:t>
                </a:r>
                <a:r>
                  <a:rPr lang="en-US" sz="1800" dirty="0"/>
                  <a:t>kbps, </a:t>
                </a:r>
                <a:r>
                  <a:rPr lang="el-GR" sz="1800" dirty="0" smtClean="0"/>
                  <a:t>ο ρυθμός συμβόλων 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256</m:t>
                    </m:r>
                    <m:r>
                      <a:rPr lang="el-GR" sz="1800" i="1" dirty="0" smtClean="0">
                        <a:latin typeface="Cambria Math"/>
                      </a:rPr>
                      <m:t>.</m:t>
                    </m:r>
                    <m:r>
                      <a:rPr lang="en-US" sz="1800" i="1" dirty="0" smtClean="0">
                        <a:latin typeface="Cambria Math"/>
                      </a:rPr>
                      <m:t>000 </m:t>
                    </m:r>
                    <m:r>
                      <a:rPr lang="en-US" sz="1800" i="1" dirty="0">
                        <a:latin typeface="Cambria Math"/>
                      </a:rPr>
                      <m:t>/ 6 = </m:t>
                    </m:r>
                    <m:r>
                      <a:rPr lang="en-US" sz="1800" i="1" dirty="0" smtClean="0">
                        <a:latin typeface="Cambria Math"/>
                      </a:rPr>
                      <m:t>42</m:t>
                    </m:r>
                    <m:r>
                      <a:rPr lang="el-GR" sz="1800" i="1" dirty="0" smtClean="0">
                        <a:latin typeface="Cambria Math"/>
                      </a:rPr>
                      <m:t>.</m:t>
                    </m:r>
                    <m:r>
                      <a:rPr lang="en-US" sz="1800" i="1" dirty="0" smtClean="0">
                        <a:latin typeface="Cambria Math"/>
                      </a:rPr>
                      <m:t>667 </m:t>
                    </m:r>
                    <m:r>
                      <a:rPr lang="en-US" sz="1800" i="1" dirty="0" smtClean="0">
                        <a:latin typeface="Cambria Math"/>
                      </a:rPr>
                      <m:t>𝑠𝑦𝑚𝑏𝑜𝑙𝑠</m:t>
                    </m:r>
                    <m:r>
                      <a:rPr lang="el-GR" sz="1800" i="1" dirty="0" smtClean="0">
                        <a:latin typeface="Cambria Math"/>
                      </a:rPr>
                      <m:t>/</m:t>
                    </m:r>
                    <m:r>
                      <a:rPr lang="en-US" sz="18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sz="1800" dirty="0" smtClean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</a:t>
                </a:r>
                <a:r>
                  <a:rPr lang="el-GR" sz="1800" dirty="0" err="1" smtClean="0"/>
                  <a:t>ζωνοδιαβατή</a:t>
                </a:r>
                <a:r>
                  <a:rPr lang="el-GR" sz="1800" dirty="0" smtClean="0"/>
                  <a:t> σηματοδοσία αυτό απαιτεί ένα ελάχιστο εύρος ζώνης ίσο με τον ρυθμό μετάδοσης συμβόλων των </a:t>
                </a:r>
                <a:r>
                  <a:rPr lang="en-US" sz="1800" dirty="0" smtClean="0"/>
                  <a:t>42</a:t>
                </a:r>
                <a:r>
                  <a:rPr lang="el-GR" sz="1800" dirty="0" smtClean="0"/>
                  <a:t>.</a:t>
                </a:r>
                <a:r>
                  <a:rPr lang="en-US" sz="1800" dirty="0" smtClean="0"/>
                  <a:t>667 kHz</a:t>
                </a:r>
                <a:r>
                  <a:rPr lang="el-GR" sz="1800" dirty="0" smtClean="0"/>
                  <a:t>, θεωρώντας ιδανικό (</a:t>
                </a:r>
                <a:r>
                  <a:rPr lang="en-US" sz="1800" dirty="0" smtClean="0"/>
                  <a:t>brick</a:t>
                </a:r>
                <a:r>
                  <a:rPr lang="el-GR" sz="1800" dirty="0" smtClean="0"/>
                  <a:t>-</a:t>
                </a:r>
                <a:r>
                  <a:rPr lang="en-US" sz="1800" dirty="0" smtClean="0"/>
                  <a:t>wall</a:t>
                </a:r>
                <a:r>
                  <a:rPr lang="el-GR" sz="1800" dirty="0" smtClean="0"/>
                  <a:t>,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𝑎</m:t>
                    </m:r>
                    <m:r>
                      <a:rPr lang="en-US" sz="1800" i="1" dirty="0" smtClean="0">
                        <a:latin typeface="Cambria Math"/>
                      </a:rPr>
                      <m:t> = 0</m:t>
                    </m:r>
                  </m:oMath>
                </a14:m>
                <a:r>
                  <a:rPr lang="en-US" sz="1800" dirty="0"/>
                  <a:t>) </a:t>
                </a:r>
                <a:r>
                  <a:rPr lang="el-GR" sz="1800" dirty="0" smtClean="0"/>
                  <a:t>φιλτράρισμα</a:t>
                </a:r>
                <a:r>
                  <a:rPr lang="en-US" sz="1800" dirty="0" smtClean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𝑎</m:t>
                    </m:r>
                    <m:r>
                      <a:rPr lang="en-US" sz="1800" i="1" dirty="0" smtClean="0">
                        <a:latin typeface="Cambria Math"/>
                      </a:rPr>
                      <m:t> = 0,5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 το απαιτούμενο εύρος ζώνης αυξάνεται κατά έναν συντελεστή </a:t>
                </a:r>
                <a:br>
                  <a:rPr lang="el-GR" sz="1800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sz="1800" i="1" dirty="0" smtClean="0"/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1 + </m:t>
                        </m:r>
                        <m:r>
                          <a:rPr lang="en-US" sz="1800" i="1" dirty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=1,5</m:t>
                    </m:r>
                  </m:oMath>
                </a14:m>
                <a:r>
                  <a:rPr lang="el-GR" sz="1800" dirty="0" smtClean="0"/>
                  <a:t> δηλαδή στα </a:t>
                </a:r>
                <a:r>
                  <a:rPr lang="en-US" sz="1800" dirty="0" smtClean="0"/>
                  <a:t>64 </a:t>
                </a:r>
                <a:r>
                  <a:rPr lang="en-US" sz="1800" dirty="0"/>
                  <a:t>kHz.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593" t="-78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285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7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/>
                  <a:t>Ποιο είναι το ελάχιστο εύρος ζώνης που απαιτείται για να υποστηριχθεί μία ακολουθία δεδομένων ρυθμού 256 </a:t>
                </a:r>
                <a:r>
                  <a:rPr lang="en-US" sz="1700" dirty="0"/>
                  <a:t>kbps</a:t>
                </a:r>
                <a:r>
                  <a:rPr lang="el-GR" sz="1700" dirty="0"/>
                  <a:t> χρησιμοποιώντας</a:t>
                </a:r>
                <a:r>
                  <a:rPr lang="el-GR" sz="1700" dirty="0" smtClean="0"/>
                  <a:t>: (α) Διπολική </a:t>
                </a:r>
                <a:r>
                  <a:rPr lang="el-GR" sz="1700" dirty="0"/>
                  <a:t>σηματοδοσία βασικής ζώνης </a:t>
                </a:r>
                <a:r>
                  <a:rPr lang="el-GR" sz="1700" dirty="0" smtClean="0"/>
                  <a:t>4 επιπέδων, (β) Πολική </a:t>
                </a:r>
                <a:r>
                  <a:rPr lang="el-GR" sz="1700" dirty="0"/>
                  <a:t>σηματοδοσία βασικής ζώνης </a:t>
                </a:r>
                <a:r>
                  <a:rPr lang="el-GR" sz="1700" dirty="0" smtClean="0"/>
                  <a:t>4 επιπέδων, (γ</a:t>
                </a:r>
                <a:r>
                  <a:rPr lang="en-US" sz="1700" dirty="0" smtClean="0"/>
                  <a:t>) BPSK</a:t>
                </a:r>
                <a:r>
                  <a:rPr lang="el-GR" sz="1700" dirty="0" smtClean="0"/>
                  <a:t>, (δ</a:t>
                </a:r>
                <a:r>
                  <a:rPr lang="en-US" sz="1700" dirty="0"/>
                  <a:t>) </a:t>
                </a:r>
                <a:r>
                  <a:rPr lang="en-US" sz="1700" dirty="0" smtClean="0"/>
                  <a:t>QPSK</a:t>
                </a:r>
                <a:r>
                  <a:rPr lang="el-GR" sz="1700" dirty="0" smtClean="0"/>
                  <a:t>, (ε</a:t>
                </a:r>
                <a:r>
                  <a:rPr lang="en-US" sz="1700" dirty="0"/>
                  <a:t>) 64-QAM</a:t>
                </a:r>
                <a:r>
                  <a:rPr lang="en-US" sz="1700" dirty="0" smtClean="0"/>
                  <a:t>;</a:t>
                </a:r>
                <a:endParaRPr lang="el-GR" sz="17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7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(α) και (β) Αμφότερες οι σηματοδοσίες ζωικής ζώνης (πολική και διπολική) κατά-λαμβάνουν το ίδιο εύρος ζώνης και έχουν φασματική απόδοση </a:t>
                </a:r>
                <a:r>
                  <a:rPr lang="en-US" sz="1700" b="1" dirty="0" smtClean="0"/>
                  <a:t>2 bits/s/Hz</a:t>
                </a:r>
                <a:r>
                  <a:rPr lang="en-US" sz="1700" dirty="0"/>
                  <a:t>. </a:t>
                </a:r>
                <a:r>
                  <a:rPr lang="el-GR" sz="1700" dirty="0" smtClean="0"/>
                  <a:t>Έτσι για ένα σήμα δεδομένων ρυθμού </a:t>
                </a:r>
                <a:r>
                  <a:rPr lang="en-US" sz="1700" dirty="0" smtClean="0"/>
                  <a:t>256 </a:t>
                </a:r>
                <a:r>
                  <a:rPr lang="en-US" sz="1700" dirty="0"/>
                  <a:t>kbps </a:t>
                </a:r>
                <a:r>
                  <a:rPr lang="el-GR" sz="1700" dirty="0" smtClean="0"/>
                  <a:t>το ελάχιστο απαιτούμενο εύρος ζώνης είναι </a:t>
                </a:r>
                <a:r>
                  <a:rPr lang="en-US" sz="1700" dirty="0" smtClean="0"/>
                  <a:t>128 </a:t>
                </a:r>
                <a:r>
                  <a:rPr lang="en-US" sz="1700" dirty="0"/>
                  <a:t>kHz.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(γ) Η </a:t>
                </a:r>
                <a:r>
                  <a:rPr lang="en-US" sz="1700" dirty="0" smtClean="0"/>
                  <a:t>BPSK </a:t>
                </a:r>
                <a:r>
                  <a:rPr lang="el-GR" sz="1700" dirty="0" smtClean="0"/>
                  <a:t>είναι μία δυαδική διαμόρφωση με φασματική απόδοση μόλις </a:t>
                </a:r>
                <a:r>
                  <a:rPr lang="en-US" sz="1700" b="1" dirty="0" smtClean="0"/>
                  <a:t>1 bit/s/Hz</a:t>
                </a:r>
                <a:r>
                  <a:rPr lang="en-US" sz="1700" dirty="0" smtClean="0"/>
                  <a:t> </a:t>
                </a:r>
                <a:r>
                  <a:rPr lang="el-GR" sz="1700" dirty="0" smtClean="0"/>
                  <a:t>(κατά μέγιστο)</a:t>
                </a:r>
                <a:r>
                  <a:rPr lang="en-US" sz="1700" dirty="0" smtClean="0"/>
                  <a:t>. </a:t>
                </a:r>
                <a:r>
                  <a:rPr lang="el-GR" sz="1700" dirty="0" smtClean="0"/>
                  <a:t>Έτσι, για μετάδοση σήματος ρυθμού </a:t>
                </a:r>
                <a:r>
                  <a:rPr lang="en-US" sz="1700" dirty="0" smtClean="0"/>
                  <a:t>256 kbps </a:t>
                </a:r>
                <a:r>
                  <a:rPr lang="el-GR" sz="1700" dirty="0" smtClean="0"/>
                  <a:t>απαιτείται εύρος ζώνης ίσο με </a:t>
                </a:r>
                <a:r>
                  <a:rPr lang="en-US" sz="1700" dirty="0" smtClean="0"/>
                  <a:t>256 kHz. </a:t>
                </a:r>
                <a:endParaRPr lang="en-US" sz="17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(δ) Η </a:t>
                </a:r>
                <a:r>
                  <a:rPr lang="en-US" sz="1700" dirty="0" smtClean="0"/>
                  <a:t>QPSK </a:t>
                </a:r>
                <a:r>
                  <a:rPr lang="el-GR" sz="1700" dirty="0" smtClean="0"/>
                  <a:t>είναι μία </a:t>
                </a:r>
                <a:r>
                  <a:rPr lang="el-GR" sz="1700" dirty="0"/>
                  <a:t>διαμόρφωση </a:t>
                </a:r>
                <a:r>
                  <a:rPr lang="el-GR" sz="1700" dirty="0" smtClean="0"/>
                  <a:t>με 4 καταστάσεις συμβόλων</a:t>
                </a:r>
                <a:r>
                  <a:rPr lang="en-US" sz="1700" dirty="0" smtClean="0"/>
                  <a:t>. </a:t>
                </a:r>
                <a:r>
                  <a:rPr lang="el-GR" sz="1700" dirty="0" smtClean="0"/>
                  <a:t>Έχει φασματική απόδοση </a:t>
                </a:r>
                <a:r>
                  <a:rPr lang="en-US" sz="1700" b="1" dirty="0" smtClean="0"/>
                  <a:t>2 bits/s/Hz </a:t>
                </a:r>
                <a:r>
                  <a:rPr lang="el-GR" sz="1700" dirty="0" smtClean="0"/>
                  <a:t>και απαιτεί εύρος ζώνης ίσο με </a:t>
                </a:r>
                <a:r>
                  <a:rPr lang="en-US" sz="1700" dirty="0" smtClean="0"/>
                  <a:t>128 kHz. </a:t>
                </a:r>
                <a:endParaRPr lang="en-US" sz="17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(ε) Η </a:t>
                </a:r>
                <a:r>
                  <a:rPr lang="en-US" sz="1700" dirty="0" smtClean="0"/>
                  <a:t>64-QAM </a:t>
                </a:r>
                <a:r>
                  <a:rPr lang="el-GR" sz="1700" dirty="0" smtClean="0"/>
                  <a:t>μεταφέρει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6 </m:t>
                    </m:r>
                    <m:r>
                      <a:rPr lang="en-US" sz="1700" i="1" dirty="0" smtClean="0">
                        <a:latin typeface="Cambria Math"/>
                      </a:rPr>
                      <m:t>𝑏𝑖𝑡𝑠</m:t>
                    </m:r>
                    <m:r>
                      <a:rPr lang="el-GR" sz="1700" i="1" dirty="0" smtClean="0">
                        <a:latin typeface="Cambria Math"/>
                      </a:rPr>
                      <m:t>/</m:t>
                    </m:r>
                    <m:r>
                      <a:rPr lang="en-US" sz="1700" i="1" dirty="0" smtClean="0">
                        <a:latin typeface="Cambria Math"/>
                      </a:rPr>
                      <m:t>𝑠𝑦𝑚𝑏𝑜𝑙</m:t>
                    </m:r>
                    <m:r>
                      <a:rPr lang="en-US" sz="1700" i="1" dirty="0" smtClean="0">
                        <a:latin typeface="Cambria Math"/>
                      </a:rPr>
                      <m:t> [</m:t>
                    </m:r>
                    <m:r>
                      <a:rPr lang="en-US" sz="1700" i="1" dirty="0">
                        <a:latin typeface="Cambria Math"/>
                      </a:rPr>
                      <m:t>𝑙𝑜𝑔</m:t>
                    </m:r>
                    <m:r>
                      <a:rPr lang="en-US" sz="1700" i="1" baseline="-25000" dirty="0">
                        <a:latin typeface="Cambria Math"/>
                      </a:rPr>
                      <m:t>2</m:t>
                    </m:r>
                    <m:r>
                      <a:rPr lang="en-US" sz="1700" i="1" dirty="0">
                        <a:latin typeface="Cambria Math"/>
                      </a:rPr>
                      <m:t>(64) = 6]</m:t>
                    </m:r>
                  </m:oMath>
                </a14:m>
                <a:r>
                  <a:rPr lang="en-US" sz="1700" dirty="0"/>
                  <a:t> </a:t>
                </a:r>
                <a:r>
                  <a:rPr lang="el-GR" sz="1700" dirty="0" smtClean="0"/>
                  <a:t>συγκρινόμενα με τα </a:t>
                </a:r>
                <a:r>
                  <a:rPr lang="en-US" sz="1700" dirty="0" smtClean="0"/>
                  <a:t>2 bits</a:t>
                </a:r>
                <a:r>
                  <a:rPr lang="el-GR" sz="1700" dirty="0" smtClean="0"/>
                  <a:t>/</a:t>
                </a:r>
                <a:r>
                  <a:rPr lang="en-US" sz="1700" dirty="0" smtClean="0"/>
                  <a:t>symbol </a:t>
                </a:r>
                <a:r>
                  <a:rPr lang="el-GR" sz="1700" dirty="0" smtClean="0"/>
                  <a:t>της </a:t>
                </a:r>
                <a:r>
                  <a:rPr lang="en-US" sz="1700" dirty="0" smtClean="0"/>
                  <a:t>QPSK</a:t>
                </a:r>
                <a:r>
                  <a:rPr lang="en-US" sz="1700" dirty="0"/>
                  <a:t>. </a:t>
                </a:r>
                <a:r>
                  <a:rPr lang="el-GR" sz="1700" dirty="0" smtClean="0"/>
                  <a:t>Το απαιτούμενο εύρος ζώνης μειώνεται έτσι κατά έναν </a:t>
                </a:r>
                <a:r>
                  <a:rPr lang="el-GR" sz="1700" b="1" dirty="0" smtClean="0"/>
                  <a:t>συντελεστή 3 </a:t>
                </a:r>
                <a:r>
                  <a:rPr lang="el-GR" sz="1700" dirty="0" smtClean="0"/>
                  <a:t>συγκρινόμενο με την </a:t>
                </a:r>
                <a:r>
                  <a:rPr lang="en-US" sz="1700" dirty="0" smtClean="0"/>
                  <a:t>QPSK</a:t>
                </a:r>
                <a:r>
                  <a:rPr lang="el-GR" sz="1700" dirty="0" smtClean="0"/>
                  <a:t>, δηλ. είναι ίσο με </a:t>
                </a:r>
                <a:r>
                  <a:rPr lang="en-US" sz="1700" dirty="0" smtClean="0"/>
                  <a:t>42.667 </a:t>
                </a:r>
                <a:r>
                  <a:rPr lang="en-US" sz="1700" dirty="0"/>
                  <a:t>kHz.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444" t="-446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285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/>
              <a:t>8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Μία </a:t>
                </a:r>
                <a:r>
                  <a:rPr lang="el-GR" sz="1600" dirty="0" err="1"/>
                  <a:t>μικροκυματική</a:t>
                </a:r>
                <a:r>
                  <a:rPr lang="el-GR" sz="1600" dirty="0"/>
                  <a:t> επικοινωνιακή ζεύξη </a:t>
                </a:r>
                <a:r>
                  <a:rPr lang="el-GR" sz="1600" dirty="0" smtClean="0"/>
                  <a:t>οπτικής επαφής, </a:t>
                </a:r>
                <a:r>
                  <a:rPr lang="el-GR" sz="1600" dirty="0"/>
                  <a:t>χρησιμοποιεί διαμόρφωση 256-</a:t>
                </a:r>
                <a:r>
                  <a:rPr lang="en-US" sz="1600" dirty="0"/>
                  <a:t>QAM </a:t>
                </a:r>
                <a:r>
                  <a:rPr lang="el-GR" sz="1600" dirty="0"/>
                  <a:t>επιπέδων για να μεταφέρει 32 </a:t>
                </a:r>
                <a:r>
                  <a:rPr lang="en-US" sz="1600" dirty="0"/>
                  <a:t>Mbps</a:t>
                </a:r>
                <a:r>
                  <a:rPr lang="el-GR" sz="1600" dirty="0"/>
                  <a:t>. Το εύρος ζώνης που καταλαμβάνει το σήμα είναι 7 </a:t>
                </a:r>
                <a:r>
                  <a:rPr lang="en-US" sz="1600" dirty="0" err="1"/>
                  <a:t>MHz.</a:t>
                </a:r>
                <a:r>
                  <a:rPr lang="en-US" sz="1600" dirty="0"/>
                  <a:t> 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/>
                  <a:t>α) Ποια είναι η τιμή του </a:t>
                </a:r>
                <a:r>
                  <a:rPr lang="el-GR" sz="1600" b="1" dirty="0"/>
                  <a:t>α </a:t>
                </a:r>
                <a:r>
                  <a:rPr lang="el-GR" sz="1600" dirty="0"/>
                  <a:t>των χρησιμοποιούμενων φίλτρων ρίζας υψωμένου συνημιτόνου;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/>
                  <a:t>β) Εάν ο λόγος σήματος προς θόρυβο στη ζεύξη είναι 40 </a:t>
                </a:r>
                <a:r>
                  <a:rPr lang="en-US" sz="1600" dirty="0" smtClean="0"/>
                  <a:t>dB</a:t>
                </a:r>
                <a:r>
                  <a:rPr lang="el-GR" sz="1600" dirty="0"/>
                  <a:t>, ποια είναι η θεωρητική μέγιστη χωρητικότητα του καναλιού στο εύρος ζώνης των 7 </a:t>
                </a:r>
                <a:r>
                  <a:rPr lang="en-US" sz="1600" dirty="0"/>
                  <a:t>MHz</a:t>
                </a:r>
                <a:r>
                  <a:rPr lang="el-GR" sz="1600" dirty="0"/>
                  <a:t>;   </a:t>
                </a:r>
                <a:endParaRPr lang="el-GR" sz="1600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(α) Ένα σύστημα </a:t>
                </a:r>
                <a:r>
                  <a:rPr lang="en-US" sz="1600" dirty="0" smtClean="0"/>
                  <a:t>256-QAM </a:t>
                </a:r>
                <a:r>
                  <a:rPr lang="el-GR" sz="1600" dirty="0" smtClean="0"/>
                  <a:t>μπορεί να μεταφέρει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𝑛</m:t>
                    </m:r>
                    <m:r>
                      <a:rPr lang="en-US" sz="1600" i="1" dirty="0" smtClean="0">
                        <a:latin typeface="Cambria Math"/>
                      </a:rPr>
                      <m:t> = </m:t>
                    </m:r>
                    <m:r>
                      <a:rPr lang="en-US" sz="1600" i="1" dirty="0">
                        <a:latin typeface="Cambria Math"/>
                      </a:rPr>
                      <m:t>𝑙𝑜𝑔</m:t>
                    </m:r>
                    <m:r>
                      <a:rPr lang="en-US" sz="1600" i="1" baseline="-25000" dirty="0">
                        <a:latin typeface="Cambria Math"/>
                      </a:rPr>
                      <m:t>2</m:t>
                    </m:r>
                    <m:r>
                      <a:rPr lang="en-US" sz="1600" i="1" dirty="0">
                        <a:latin typeface="Cambria Math"/>
                      </a:rPr>
                      <m:t>(256) = 8 </m:t>
                    </m:r>
                    <m:r>
                      <a:rPr lang="en-US" sz="1600" i="1" dirty="0" smtClean="0">
                        <a:latin typeface="Cambria Math"/>
                      </a:rPr>
                      <m:t>𝑏𝑖𝑡𝑠</m:t>
                    </m:r>
                    <m:r>
                      <a:rPr lang="el-GR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𝑠𝑦𝑚𝑏𝑜𝑙</m:t>
                    </m:r>
                  </m:oMath>
                </a14:m>
                <a:r>
                  <a:rPr lang="el-GR" sz="1600" dirty="0" smtClean="0"/>
                  <a:t>, </a:t>
                </a:r>
                <a:r>
                  <a:rPr lang="el-GR" sz="1600" dirty="0" err="1" smtClean="0"/>
                  <a:t>δημιουρ</a:t>
                </a:r>
                <a:r>
                  <a:rPr lang="el-GR" sz="1600" dirty="0" smtClean="0"/>
                  <a:t>-</a:t>
                </a:r>
                <a:r>
                  <a:rPr lang="el-GR" sz="1600" dirty="0" err="1" smtClean="0"/>
                  <a:t>γώντας</a:t>
                </a:r>
                <a:r>
                  <a:rPr lang="el-GR" sz="1600" dirty="0" smtClean="0"/>
                  <a:t> έναν ρυθμό μετάδοσης συμβόλων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4</m:t>
                    </m:r>
                    <m:r>
                      <a:rPr lang="el-GR" sz="1600" i="1" dirty="0" smtClean="0">
                        <a:latin typeface="Cambria Math"/>
                      </a:rPr>
                      <m:t>.000.000</m:t>
                    </m:r>
                    <m:r>
                      <a:rPr lang="en-US" sz="1600" i="1" dirty="0" smtClean="0">
                        <a:latin typeface="Cambria Math"/>
                      </a:rPr>
                      <m:t> </m:t>
                    </m:r>
                    <m:r>
                      <a:rPr lang="en-US" sz="1600" i="1" dirty="0" smtClean="0">
                        <a:latin typeface="Cambria Math"/>
                      </a:rPr>
                      <m:t>𝑠𝑦𝑚𝑏𝑜𝑙𝑠</m:t>
                    </m:r>
                    <m:r>
                      <a:rPr lang="el-GR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600" dirty="0" smtClean="0"/>
                  <a:t> για ρυθμό δεδομένων </a:t>
                </a:r>
                <a:r>
                  <a:rPr lang="en-US" sz="1600" dirty="0"/>
                  <a:t>32 </a:t>
                </a:r>
                <a:r>
                  <a:rPr lang="en-US" sz="1600" dirty="0" smtClean="0"/>
                  <a:t>Mbps. </a:t>
                </a:r>
                <a:r>
                  <a:rPr lang="el-GR" sz="1600" dirty="0" smtClean="0"/>
                  <a:t>Για μία </a:t>
                </a:r>
                <a:r>
                  <a:rPr lang="el-GR" sz="1600" dirty="0" err="1" smtClean="0"/>
                  <a:t>ζωνοδιαβατή</a:t>
                </a:r>
                <a:r>
                  <a:rPr lang="el-GR" sz="1600" dirty="0" smtClean="0"/>
                  <a:t> διαμόρφωση, απαιτείται εύρος ζώνης ίσο με </a:t>
                </a:r>
                <a:r>
                  <a:rPr lang="en-US" sz="1600" dirty="0" smtClean="0"/>
                  <a:t>4 </a:t>
                </a:r>
                <a:r>
                  <a:rPr lang="en-US" sz="1600" dirty="0"/>
                  <a:t>MHz </a:t>
                </a:r>
                <a:r>
                  <a:rPr lang="el-GR" sz="1600" dirty="0" smtClean="0"/>
                  <a:t>(για ιδανικό φίλτρο - </a:t>
                </a:r>
                <a:r>
                  <a:rPr lang="en-US" sz="1600" dirty="0" smtClean="0"/>
                  <a:t>brick-wall filtering</a:t>
                </a:r>
                <a:r>
                  <a:rPr lang="el-GR" sz="1600" dirty="0" smtClean="0"/>
                  <a:t>)</a:t>
                </a:r>
                <a:r>
                  <a:rPr lang="en-US" sz="1600" dirty="0" smtClean="0"/>
                  <a:t>.</a:t>
                </a:r>
                <a:r>
                  <a:rPr lang="el-GR" sz="1600" dirty="0" smtClean="0"/>
                  <a:t> Όμως, καθώς το πραγματικό εύρος ζώνης είναι </a:t>
                </a:r>
                <a:r>
                  <a:rPr lang="en-US" sz="1600" dirty="0" smtClean="0"/>
                  <a:t>7 </a:t>
                </a:r>
                <a:r>
                  <a:rPr lang="en-US" sz="1600" dirty="0"/>
                  <a:t>MHz, </a:t>
                </a:r>
                <a:r>
                  <a:rPr lang="el-GR" sz="1600" dirty="0" smtClean="0"/>
                  <a:t>αυτό συνεπάγεται τη χρήση διαμόρφωσης παλμών με ένα φίλτρο για το οποίο ισχύει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(1 + </m:t>
                    </m:r>
                    <m:r>
                      <a:rPr lang="en-US" sz="1600" i="1" dirty="0" smtClean="0">
                        <a:latin typeface="Cambria Math"/>
                      </a:rPr>
                      <m:t>𝑎</m:t>
                    </m:r>
                    <m:r>
                      <a:rPr lang="en-US" sz="1600" i="1" dirty="0" smtClean="0">
                        <a:latin typeface="Cambria Math"/>
                      </a:rPr>
                      <m:t>) = 7 / 4 = 1,75</m:t>
                    </m:r>
                  </m:oMath>
                </a14:m>
                <a:r>
                  <a:rPr lang="el-GR" sz="1600" dirty="0" smtClean="0"/>
                  <a:t>.  Άρα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/>
                      </a:rPr>
                      <m:t>𝒂</m:t>
                    </m:r>
                    <m:r>
                      <a:rPr lang="en-US" sz="1600" b="1" i="1" dirty="0" smtClean="0">
                        <a:latin typeface="Cambria Math"/>
                      </a:rPr>
                      <m:t> = </m:t>
                    </m:r>
                    <m:r>
                      <a:rPr lang="en-US" sz="1600" b="1" i="1" dirty="0">
                        <a:latin typeface="Cambria Math"/>
                      </a:rPr>
                      <m:t>𝟎</m:t>
                    </m:r>
                    <m:r>
                      <a:rPr lang="el-GR" sz="1600" b="1" i="1" dirty="0" smtClean="0">
                        <a:latin typeface="Cambria Math"/>
                      </a:rPr>
                      <m:t>,</m:t>
                    </m:r>
                    <m:r>
                      <a:rPr lang="en-US" sz="1600" b="1" i="1" dirty="0">
                        <a:latin typeface="Cambria Math"/>
                      </a:rPr>
                      <m:t>𝟕𝟓</m:t>
                    </m:r>
                  </m:oMath>
                </a14:m>
                <a:r>
                  <a:rPr lang="en-US" sz="1600" dirty="0"/>
                  <a:t>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(β) Από την εξίσωση </a:t>
                </a:r>
                <a:r>
                  <a:rPr lang="en-US" sz="1600" dirty="0" smtClean="0"/>
                  <a:t>Shannon-Hartley </a:t>
                </a:r>
                <a:r>
                  <a:rPr lang="el-GR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/>
                      </a:rPr>
                      <m:t>𝑪</m:t>
                    </m:r>
                    <m:r>
                      <a:rPr lang="en-US" sz="1600" b="1" i="1" dirty="0" smtClean="0">
                        <a:latin typeface="Cambria Math"/>
                      </a:rPr>
                      <m:t> = </m:t>
                    </m:r>
                    <m:r>
                      <a:rPr lang="en-US" sz="1600" b="1" i="1" dirty="0">
                        <a:latin typeface="Cambria Math"/>
                      </a:rPr>
                      <m:t>𝑩</m:t>
                    </m:r>
                    <m:r>
                      <a:rPr lang="en-US" sz="1600" b="1" i="1" dirty="0">
                        <a:latin typeface="Cambria Math"/>
                      </a:rPr>
                      <m:t> </m:t>
                    </m:r>
                    <m:r>
                      <a:rPr lang="en-US" sz="1600" b="1" i="1" dirty="0">
                        <a:latin typeface="Cambria Math"/>
                      </a:rPr>
                      <m:t>𝒍𝒐𝒈</m:t>
                    </m:r>
                    <m:r>
                      <a:rPr lang="en-US" sz="1600" b="1" i="1" baseline="-25000" dirty="0">
                        <a:latin typeface="Cambria Math"/>
                      </a:rPr>
                      <m:t>𝟐</m:t>
                    </m:r>
                    <m:r>
                      <a:rPr lang="en-US" sz="1600" b="1" i="1" dirty="0">
                        <a:latin typeface="Cambria Math"/>
                      </a:rPr>
                      <m:t>(</m:t>
                    </m:r>
                    <m:r>
                      <a:rPr lang="el-GR" sz="1600" b="1" i="1" dirty="0" smtClean="0">
                        <a:latin typeface="Cambria Math"/>
                      </a:rPr>
                      <m:t>𝟏</m:t>
                    </m:r>
                    <m:r>
                      <a:rPr lang="el-GR" sz="1600" b="1" i="1" dirty="0" smtClean="0">
                        <a:latin typeface="Cambria Math"/>
                      </a:rPr>
                      <m:t>+</m:t>
                    </m:r>
                    <m:r>
                      <a:rPr lang="en-US" sz="1600" b="1" i="1" dirty="0">
                        <a:latin typeface="Cambria Math"/>
                      </a:rPr>
                      <m:t>𝑺</m:t>
                    </m:r>
                    <m:r>
                      <a:rPr lang="en-US" sz="1600" b="1" i="1" dirty="0">
                        <a:latin typeface="Cambria Math"/>
                      </a:rPr>
                      <m:t>/</m:t>
                    </m:r>
                    <m:r>
                      <a:rPr lang="en-US" sz="1600" b="1" i="1" dirty="0">
                        <a:latin typeface="Cambria Math"/>
                      </a:rPr>
                      <m:t>𝑵</m:t>
                    </m:r>
                    <m:r>
                      <a:rPr lang="en-US" sz="1600" b="1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 </a:t>
                </a:r>
                <a:r>
                  <a:rPr lang="el-GR" sz="1600" smtClean="0"/>
                  <a:t>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smtClean="0"/>
                  <a:t>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latin typeface="Cambria Math"/>
                        </a:rPr>
                        <m:t>𝐶</m:t>
                      </m:r>
                      <m:r>
                        <a:rPr lang="en-US" sz="1600" i="1" dirty="0" smtClean="0">
                          <a:latin typeface="Cambria Math"/>
                        </a:rPr>
                        <m:t> = 7 · 106 </m:t>
                      </m:r>
                      <m:r>
                        <a:rPr lang="en-US" sz="1600" i="1" dirty="0">
                          <a:latin typeface="Cambria Math"/>
                        </a:rPr>
                        <m:t>𝑙𝑜𝑔</m:t>
                      </m:r>
                      <m:r>
                        <a:rPr lang="en-US" sz="1600" i="1" baseline="-25000" dirty="0">
                          <a:latin typeface="Cambria Math"/>
                        </a:rPr>
                        <m:t>2</m:t>
                      </m:r>
                      <m:r>
                        <a:rPr lang="en-US" sz="1600" i="1" dirty="0">
                          <a:latin typeface="Cambria Math"/>
                        </a:rPr>
                        <m:t>(10000 + 1) </m:t>
                      </m:r>
                      <m:r>
                        <a:rPr lang="en-US" sz="1600" i="1" dirty="0">
                          <a:latin typeface="Cambria Math"/>
                        </a:rPr>
                        <m:t>𝑏𝑖𝑡𝑠</m:t>
                      </m:r>
                      <m:r>
                        <a:rPr lang="en-US" sz="1600" i="1" dirty="0">
                          <a:latin typeface="Cambria Math"/>
                        </a:rPr>
                        <m:t>/</m:t>
                      </m:r>
                      <m:r>
                        <a:rPr lang="en-US" sz="1600" i="1" dirty="0">
                          <a:latin typeface="Cambria Math"/>
                        </a:rPr>
                        <m:t>𝑠𝑒𝑐𝑜𝑛𝑑</m:t>
                      </m:r>
                      <m:r>
                        <a:rPr lang="en-US" sz="1600" i="1" dirty="0">
                          <a:latin typeface="Cambria Math"/>
                        </a:rPr>
                        <m:t> = 93 </m:t>
                      </m:r>
                      <m:r>
                        <a:rPr lang="en-US" sz="1600" i="1" dirty="0">
                          <a:latin typeface="Cambria Math"/>
                        </a:rPr>
                        <m:t>𝑀𝑏𝑝𝑠</m:t>
                      </m:r>
                      <m:r>
                        <a:rPr lang="en-US" sz="16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όπου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𝐶</m:t>
                    </m:r>
                  </m:oMath>
                </a14:m>
                <a:r>
                  <a:rPr lang="el-GR" sz="1600" i="1" dirty="0" smtClean="0"/>
                  <a:t>: </a:t>
                </a:r>
                <a:r>
                  <a:rPr lang="el-GR" sz="1600" dirty="0" smtClean="0"/>
                  <a:t>χωρητικότητα (</a:t>
                </a:r>
                <a:r>
                  <a:rPr lang="en-US" sz="1600" dirty="0" smtClean="0"/>
                  <a:t>bits/s</a:t>
                </a:r>
                <a:r>
                  <a:rPr lang="el-GR" sz="1600" dirty="0"/>
                  <a:t>)</a:t>
                </a:r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𝛣</m:t>
                    </m:r>
                  </m:oMath>
                </a14:m>
                <a:r>
                  <a:rPr lang="el-GR" sz="1600" dirty="0" smtClean="0"/>
                  <a:t>: εύρος </a:t>
                </a:r>
                <a:r>
                  <a:rPr lang="el-GR" sz="1600" dirty="0"/>
                  <a:t>ζώνης </a:t>
                </a:r>
                <a:r>
                  <a:rPr lang="el-GR" sz="1600" dirty="0" smtClean="0"/>
                  <a:t>(</a:t>
                </a:r>
                <a:r>
                  <a:rPr lang="en-US" sz="1600" dirty="0" smtClean="0"/>
                  <a:t>Hz</a:t>
                </a:r>
                <a:r>
                  <a:rPr lang="en-US" sz="1600" dirty="0"/>
                  <a:t>)</a:t>
                </a:r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𝑆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l-GR" sz="1600" dirty="0" smtClean="0"/>
                  <a:t>: λόγος σήματος προς θόρυβο</a:t>
                </a:r>
                <a:r>
                  <a:rPr lang="en-US" sz="1600" dirty="0" smtClean="0"/>
                  <a:t> (dB</a:t>
                </a:r>
                <a:r>
                  <a:rPr lang="en-US" sz="1600" dirty="0"/>
                  <a:t>)</a:t>
                </a:r>
                <a:endParaRPr lang="el-GR" sz="1600" i="1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370" t="-446" b="-278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285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>
            <a:normAutofit/>
          </a:bodyPr>
          <a:lstStyle/>
          <a:p>
            <a:r>
              <a:rPr lang="el-GR" sz="3200" b="1" dirty="0" smtClean="0"/>
              <a:t>Ψηφιακή Διαμόρφωση Φάσης - </a:t>
            </a:r>
            <a:r>
              <a:rPr lang="en-US" sz="3200" b="1" dirty="0" smtClean="0"/>
              <a:t>PSK</a:t>
            </a:r>
            <a:endParaRPr lang="el-GR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367240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/>
              <a:t>QPSK</a:t>
            </a:r>
            <a:r>
              <a:rPr lang="en-US" dirty="0" smtClean="0"/>
              <a:t> 	Quadrature PSK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/>
              <a:t>DQPSK</a:t>
            </a:r>
            <a:r>
              <a:rPr lang="en-US" dirty="0" smtClean="0"/>
              <a:t>	Differential QPSK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l-GR" b="1" dirty="0" smtClean="0"/>
              <a:t>π/4</a:t>
            </a:r>
            <a:r>
              <a:rPr lang="en-US" b="1" dirty="0" smtClean="0"/>
              <a:t> QPSK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l-GR" b="1" dirty="0"/>
              <a:t>QAM  </a:t>
            </a:r>
            <a:r>
              <a:rPr lang="en-US" b="1" dirty="0" smtClean="0"/>
              <a:t>	</a:t>
            </a:r>
            <a:r>
              <a:rPr lang="el-GR" dirty="0" err="1" smtClean="0"/>
              <a:t>Quadrature</a:t>
            </a:r>
            <a:r>
              <a:rPr lang="el-GR" dirty="0" smtClean="0"/>
              <a:t> </a:t>
            </a:r>
            <a:r>
              <a:rPr lang="el-GR" dirty="0" err="1"/>
              <a:t>Amplitude</a:t>
            </a:r>
            <a:r>
              <a:rPr lang="el-GR" dirty="0"/>
              <a:t> </a:t>
            </a:r>
            <a:r>
              <a:rPr lang="el-GR" dirty="0" err="1" smtClean="0"/>
              <a:t>Modulation</a:t>
            </a:r>
            <a:endParaRPr lang="en-US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078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έννοια της </a:t>
            </a:r>
            <a:r>
              <a:rPr lang="el-GR" dirty="0" err="1" smtClean="0"/>
              <a:t>Ορθογωνικής</a:t>
            </a:r>
            <a:r>
              <a:rPr lang="el-GR" dirty="0" smtClean="0"/>
              <a:t> Σηματοδοσίας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Δύο καταστάσεις συμβόλων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και</m:t>
                    </m:r>
                    <m:r>
                      <a:rPr lang="el-GR" sz="1800" b="0" i="0" smtClean="0">
                        <a:latin typeface="Cambria Math"/>
                      </a:rPr>
                      <m:t>  </m:t>
                    </m:r>
                    <m:sSub>
                      <m:sSub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j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t</m:t>
                        </m:r>
                      </m:e>
                    </m:d>
                  </m:oMath>
                </a14:m>
                <a:r>
                  <a:rPr lang="el-GR" sz="1800" dirty="0" smtClean="0"/>
                  <a:t> ονομάζονται </a:t>
                </a:r>
                <a:r>
                  <a:rPr lang="el-GR" sz="1800" b="1" dirty="0" smtClean="0"/>
                  <a:t>ορθογώνιες </a:t>
                </a:r>
                <a:r>
                  <a:rPr lang="el-GR" sz="1800" dirty="0" smtClean="0"/>
                  <a:t>στη διάρκεια της περιόδου συμβόλου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l-GR" sz="1800" dirty="0" smtClean="0"/>
                  <a:t>, όταν ισχύει</a:t>
                </a:r>
                <a:r>
                  <a:rPr lang="en-US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l-GR" sz="18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1" i="1" smtClean="0">
                              <a:latin typeface="Cambria Math"/>
                            </a:rPr>
                            <m:t>𝟎</m:t>
                          </m:r>
                        </m:sub>
                        <m:sup>
                          <m:sSub>
                            <m:sSub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smtClean="0">
                                  <a:latin typeface="Cambria Math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800" b="1" i="1" smtClean="0">
                                  <a:latin typeface="Cambria Math"/>
                                </a:rPr>
                                <m:t>𝑺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800" b="1" i="1"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en-US" sz="1800" b="1" i="1">
                              <a:latin typeface="Cambria Math"/>
                            </a:rPr>
                            <m:t> 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.  </m:t>
                          </m:r>
                          <m:sSub>
                            <m:sSubPr>
                              <m:ctrlPr>
                                <a:rPr lang="el-GR" sz="1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b="1" i="1">
                                  <a:latin typeface="Cambria Math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en-US" sz="1800" b="1" i="1">
                                  <a:latin typeface="Cambria Math"/>
                                </a:rPr>
                                <m:t>𝒋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1" i="1">
                                  <a:latin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en-US" sz="1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𝒅𝒕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 </m:t>
                          </m:r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m:rPr>
                                  <m:brk m:alnAt="2"/>
                                </m:rPr>
                                <a:rPr lang="en-US" sz="1800" b="1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b="1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b="1" i="1" smtClean="0">
                                  <a:latin typeface="Cambria Math"/>
                                </a:rPr>
                                <m:t>𝒊</m:t>
                              </m:r>
                              <m: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  <m:t>𝒋</m:t>
                              </m:r>
                              <m:r>
                                <a:rPr lang="en-US" sz="1800" b="1" i="1" smtClean="0">
                                  <a:latin typeface="Cambria Math"/>
                                  <a:ea typeface="Cambria Math"/>
                                </a:rPr>
                                <m:t>  </m:t>
                              </m:r>
                            </m:e>
                          </m:groupChr>
                          <m:r>
                            <a:rPr lang="en-US" sz="18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𝟎</m:t>
                          </m:r>
                        </m:e>
                      </m:nary>
                    </m:oMath>
                  </m:oMathPara>
                </a14:m>
                <a:endParaRPr lang="en-US" sz="1800" b="1" i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την ορθογωνική σηματοδοσία είναι δυνατό να </a:t>
                </a:r>
                <a:r>
                  <a:rPr lang="el-GR" sz="1800" b="1" dirty="0" smtClean="0"/>
                  <a:t>αυξήσουμε τον αριθμό των καταστάσεων συμβόλων Μ </a:t>
                </a:r>
                <a:r>
                  <a:rPr lang="el-GR" sz="1800" dirty="0" smtClean="0"/>
                  <a:t>σε μία ψηφιακή διαμόρφωση, χωρίς</a:t>
                </a:r>
                <a:r>
                  <a:rPr lang="el-GR" sz="1800" b="1" dirty="0" smtClean="0"/>
                  <a:t> να αυξηθεί η πιθανότητα εμφάνισης λάθους στον ανιχνευτή </a:t>
                </a:r>
                <a:r>
                  <a:rPr lang="el-GR" sz="1800" dirty="0" smtClean="0"/>
                  <a:t>(δέκτη).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03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έννοια της </a:t>
            </a:r>
            <a:r>
              <a:rPr lang="el-GR" dirty="0" err="1" smtClean="0"/>
              <a:t>Ορθογωνικής</a:t>
            </a:r>
            <a:r>
              <a:rPr lang="el-GR" dirty="0" smtClean="0"/>
              <a:t> Σηματοδοσίας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Πρακτική ερμηνεία </a:t>
                </a:r>
                <a:r>
                  <a:rPr lang="el-GR" sz="1800" b="1" dirty="0" err="1" smtClean="0"/>
                  <a:t>ορθογωνικότητας</a:t>
                </a:r>
                <a:r>
                  <a:rPr lang="el-GR" sz="1800" dirty="0" smtClean="0"/>
                  <a:t>: </a:t>
                </a:r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ένα σύμβολο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αναμιχθεί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με</a:t>
                </a:r>
                <a:r>
                  <a:rPr lang="el-GR" sz="1800" dirty="0" smtClean="0"/>
                  <a:t> ένα φέρον αναφοράς που έχει τη φάση ενός άλλου συμβόλου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, τότε η μέση τιμή της εξόδου του μίκτη για χρονικό διάστημα μίας περιόδου, θα είναι </a:t>
                </a:r>
                <a:r>
                  <a:rPr lang="el-GR" sz="1800" b="1" dirty="0" smtClean="0"/>
                  <a:t>μηδέν</a:t>
                </a:r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/>
                  <a:t>Αν εκπέμψουμε δυαδική πληροφορία</a:t>
                </a:r>
                <a:r>
                  <a:rPr lang="en-US" sz="1800" dirty="0"/>
                  <a:t> PSK</a:t>
                </a:r>
                <a:r>
                  <a:rPr lang="el-GR" sz="1800" dirty="0"/>
                  <a:t> στο </a:t>
                </a:r>
                <a:r>
                  <a:rPr lang="el-GR" sz="1800" b="1" dirty="0" err="1"/>
                  <a:t>συνημιτονικό</a:t>
                </a:r>
                <a:r>
                  <a:rPr lang="el-GR" sz="1800" b="1" dirty="0"/>
                  <a:t> όρο </a:t>
                </a:r>
                <a:r>
                  <a:rPr lang="el-GR" sz="1800" dirty="0"/>
                  <a:t>του φέροντος και ταυτόχρονα εκπέμψουμε πληροφορία και στον </a:t>
                </a:r>
                <a:r>
                  <a:rPr lang="el-GR" sz="1800" b="1" dirty="0" err="1"/>
                  <a:t>ημιτονικό</a:t>
                </a:r>
                <a:r>
                  <a:rPr lang="el-GR" sz="1800" b="1" dirty="0"/>
                  <a:t> όρο </a:t>
                </a:r>
                <a:r>
                  <a:rPr lang="el-GR" sz="1800" dirty="0"/>
                  <a:t>του ίδιου φέροντος, τότε θα είναι δυνατό να ανιχνεύσουμε </a:t>
                </a:r>
                <a:r>
                  <a:rPr lang="el-GR" sz="1800" b="1" dirty="0"/>
                  <a:t>ανεξάρτητα </a:t>
                </a:r>
                <a:r>
                  <a:rPr lang="el-GR" sz="1800" dirty="0"/>
                  <a:t>τα δύο σήματα, σαν να μην είχε εκπεμφθεί το άλλο.</a:t>
                </a:r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/>
                  <a:t>Για να γίνει αυτό, μοναδική προϋπόθεση είναι ο κάθε ανιχνευτής να υπολογίσει τη </a:t>
                </a:r>
                <a:r>
                  <a:rPr lang="el-GR" sz="1800" b="1" dirty="0"/>
                  <a:t>μέση τιμή </a:t>
                </a:r>
                <a:r>
                  <a:rPr lang="el-GR" sz="1800" dirty="0"/>
                  <a:t>κατά τη διάρκεια μίας περιόδου συμβόλου, που να διαρκεί έναν ακέραιο αριθμό πλήρων κύκλων του φέροντος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593" t="-780" r="-10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361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Διαμόρφωση Μετατόπισης Φάσης με Τετραγωνισμό (</a:t>
            </a:r>
            <a:r>
              <a:rPr lang="en-US" sz="2400" dirty="0" smtClean="0"/>
              <a:t>QPSK)</a:t>
            </a:r>
            <a:endParaRPr 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Μια ενδιαφέρουσα περίπτωση των διαμορφώσεων φάσης </a:t>
                </a:r>
                <a:r>
                  <a:rPr lang="el-GR" sz="1800" b="1" dirty="0"/>
                  <a:t>πολλαπλών επιπέδων </a:t>
                </a:r>
                <a:r>
                  <a:rPr lang="el-GR" sz="1800" dirty="0"/>
                  <a:t>είναι η </a:t>
                </a:r>
                <a:r>
                  <a:rPr lang="el-GR" sz="1800" b="1" dirty="0"/>
                  <a:t>διαμόρφωση </a:t>
                </a:r>
                <a:r>
                  <a:rPr lang="el-GR" sz="1800" b="1" dirty="0" smtClean="0"/>
                  <a:t>μετατόπισης φάσης με τετραγωνισμό </a:t>
                </a:r>
                <a:r>
                  <a:rPr lang="el-GR" sz="1800" dirty="0" smtClean="0"/>
                  <a:t>(</a:t>
                </a:r>
                <a:r>
                  <a:rPr lang="en-US" sz="1800" dirty="0" smtClean="0">
                    <a:hlinkClick r:id="rId2"/>
                  </a:rPr>
                  <a:t>Quadrature PSK</a:t>
                </a:r>
                <a:r>
                  <a:rPr lang="en-US" sz="1800" dirty="0" smtClean="0"/>
                  <a:t>, </a:t>
                </a:r>
                <a:r>
                  <a:rPr lang="el-GR" sz="1800" dirty="0" smtClean="0"/>
                  <a:t>QPSK</a:t>
                </a:r>
                <a:r>
                  <a:rPr lang="en-US" sz="1800" dirty="0" smtClean="0"/>
                  <a:t>)</a:t>
                </a:r>
                <a:r>
                  <a:rPr lang="el-GR" sz="1800" dirty="0" smtClean="0"/>
                  <a:t>, η οποία χρησιμοποιεί </a:t>
                </a:r>
                <a:r>
                  <a:rPr lang="el-GR" sz="1800" b="1" dirty="0"/>
                  <a:t>τέσσερα </a:t>
                </a:r>
                <a:r>
                  <a:rPr lang="el-GR" sz="1800" b="1" dirty="0" smtClean="0"/>
                  <a:t>σύμβολα, </a:t>
                </a:r>
                <a:r>
                  <a:rPr lang="el-GR" sz="1800" b="1" dirty="0"/>
                  <a:t>ορθογωνικά μεταξύ τους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διάγραμμα </a:t>
                </a:r>
                <a:r>
                  <a:rPr lang="el-GR" sz="1800" dirty="0" smtClean="0"/>
                  <a:t>αστερισμού </a:t>
                </a:r>
                <a:r>
                  <a:rPr lang="el-GR" sz="1800" dirty="0"/>
                  <a:t>της </a:t>
                </a:r>
                <a:r>
                  <a:rPr lang="el-GR" sz="1800" dirty="0" smtClean="0"/>
                  <a:t>QPSK </a:t>
                </a:r>
                <a:r>
                  <a:rPr lang="el-GR" sz="1800" dirty="0"/>
                  <a:t>αποτελείται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από </a:t>
                </a:r>
                <a:r>
                  <a:rPr lang="el-GR" sz="1800" b="1" dirty="0" smtClean="0"/>
                  <a:t>4 σημεία</a:t>
                </a:r>
                <a:r>
                  <a:rPr lang="el-GR" sz="1800" dirty="0" smtClean="0"/>
                  <a:t> επάνω </a:t>
                </a:r>
                <a:r>
                  <a:rPr lang="el-GR" sz="1800" dirty="0"/>
                  <a:t>σε </a:t>
                </a:r>
                <a:r>
                  <a:rPr lang="el-GR" sz="1800" dirty="0" smtClean="0"/>
                  <a:t>έναν </a:t>
                </a:r>
                <a:r>
                  <a:rPr lang="el-GR" sz="1800" dirty="0"/>
                  <a:t>κύκλο </a:t>
                </a:r>
                <a:r>
                  <a:rPr lang="el-GR" sz="1800" b="1" dirty="0" smtClean="0"/>
                  <a:t>ακτίνας Α </a:t>
                </a:r>
                <a:br>
                  <a:rPr lang="el-GR" sz="1800" b="1" dirty="0" smtClean="0"/>
                </a:br>
                <a:r>
                  <a:rPr lang="el-GR" sz="1800" dirty="0" smtClean="0"/>
                  <a:t>(= πλάτος φέροντος), </a:t>
                </a:r>
                <a:r>
                  <a:rPr lang="el-GR" sz="1800" dirty="0"/>
                  <a:t>τα οποία </a:t>
                </a:r>
                <a:r>
                  <a:rPr lang="el-GR" sz="1800" dirty="0" err="1"/>
                  <a:t>ισαπέχουν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μεταξύ </a:t>
                </a:r>
                <a:br>
                  <a:rPr lang="el-GR" sz="1800" dirty="0" smtClean="0"/>
                </a:br>
                <a:r>
                  <a:rPr lang="el-GR" sz="1800" dirty="0" smtClean="0"/>
                  <a:t>τους </a:t>
                </a:r>
                <a:r>
                  <a:rPr lang="el-GR" sz="1800" dirty="0"/>
                  <a:t>κατά γωνία </a:t>
                </a:r>
                <a:r>
                  <a:rPr lang="el-GR" sz="1800" b="1" dirty="0"/>
                  <a:t>π/2 </a:t>
                </a:r>
                <a:r>
                  <a:rPr lang="el-GR" sz="1800" dirty="0" err="1"/>
                  <a:t>rad</a:t>
                </a:r>
                <a:r>
                  <a:rPr lang="el-GR" sz="1800" dirty="0"/>
                  <a:t>. Οι καταστάσεις </a:t>
                </a:r>
                <a:r>
                  <a:rPr lang="el-GR" sz="1800" dirty="0" smtClean="0"/>
                  <a:t>φάσεων </a:t>
                </a:r>
                <a:br>
                  <a:rPr lang="el-GR" sz="1800" dirty="0" smtClean="0"/>
                </a:br>
                <a:r>
                  <a:rPr lang="el-GR" sz="1800" dirty="0" smtClean="0"/>
                  <a:t>είναι </a:t>
                </a:r>
                <a:r>
                  <a:rPr lang="el-GR" sz="1800" dirty="0"/>
                  <a:t>στραμμένες κατά </a:t>
                </a:r>
                <a:r>
                  <a:rPr lang="el-GR" sz="1800" b="1" dirty="0"/>
                  <a:t>45</a:t>
                </a:r>
                <a:r>
                  <a:rPr lang="el-GR" sz="1800" b="1" baseline="30000" dirty="0"/>
                  <a:t>ο</a:t>
                </a:r>
                <a:r>
                  <a:rPr lang="el-GR" sz="1800" b="1" dirty="0"/>
                  <a:t> </a:t>
                </a:r>
                <a:r>
                  <a:rPr lang="el-GR" sz="1800" dirty="0"/>
                  <a:t>ως προς τους </a:t>
                </a:r>
                <a:r>
                  <a:rPr lang="el-GR" sz="1800" dirty="0" smtClean="0"/>
                  <a:t>δύο </a:t>
                </a:r>
                <a:br>
                  <a:rPr lang="el-GR" sz="1800" dirty="0" smtClean="0"/>
                </a:br>
                <a:r>
                  <a:rPr lang="el-GR" sz="1800" dirty="0" smtClean="0"/>
                  <a:t>άξονες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l-GR" sz="18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𝐶</m:t>
                                </m:r>
                              </m:sub>
                            </m:sSub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/>
                      </a:rPr>
                      <m:t>𝑠𝑖𝑛</m:t>
                    </m:r>
                    <m:r>
                      <a:rPr lang="el-GR" sz="1800" i="1" smtClean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sz="1800" i="1" smtClean="0">
                        <a:latin typeface="Cambria Math"/>
                      </a:rPr>
                      <m:t>𝑡</m:t>
                    </m:r>
                    <m:r>
                      <a:rPr lang="el-GR" sz="180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QPSK λόγω της </a:t>
                </a:r>
                <a:r>
                  <a:rPr lang="el-GR" sz="1800" dirty="0" err="1" smtClean="0"/>
                  <a:t>ορθογωνικότητας</a:t>
                </a:r>
                <a:r>
                  <a:rPr lang="el-GR" sz="1800" dirty="0" smtClean="0"/>
                  <a:t> επιτυγχάνει </a:t>
                </a:r>
                <a:br>
                  <a:rPr lang="el-GR" sz="1800" dirty="0" smtClean="0"/>
                </a:br>
                <a:r>
                  <a:rPr lang="el-GR" sz="1800" b="1" dirty="0" smtClean="0"/>
                  <a:t>διπλάσια</a:t>
                </a:r>
                <a:r>
                  <a:rPr lang="el-GR" sz="1800" dirty="0" smtClean="0"/>
                  <a:t> </a:t>
                </a:r>
                <a:r>
                  <a:rPr lang="el-GR" sz="1800" b="1" dirty="0"/>
                  <a:t>ταχύτητα </a:t>
                </a:r>
                <a:r>
                  <a:rPr lang="el-GR" sz="1800" dirty="0" smtClean="0"/>
                  <a:t>από την </a:t>
                </a:r>
                <a:r>
                  <a:rPr lang="el-GR" sz="1800" dirty="0"/>
                  <a:t>BPSK στο </a:t>
                </a:r>
                <a:r>
                  <a:rPr lang="el-GR" sz="1800" b="1" dirty="0"/>
                  <a:t>ίδιο εύρος </a:t>
                </a:r>
                <a:r>
                  <a:rPr lang="el-GR" sz="1800" b="1" dirty="0" smtClean="0"/>
                  <a:t/>
                </a:r>
                <a:br>
                  <a:rPr lang="el-GR" sz="1800" b="1" dirty="0" smtClean="0"/>
                </a:br>
                <a:r>
                  <a:rPr lang="el-GR" sz="1800" b="1" dirty="0" smtClean="0"/>
                  <a:t>ζώνης και </a:t>
                </a:r>
                <a:r>
                  <a:rPr lang="el-GR" sz="1800" b="1" dirty="0"/>
                  <a:t>χωρίς να </a:t>
                </a:r>
                <a:r>
                  <a:rPr lang="el-GR" sz="1800" b="1" dirty="0" smtClean="0"/>
                  <a:t>υποβαθμίζεται η </a:t>
                </a:r>
                <a:r>
                  <a:rPr lang="el-GR" sz="1800" b="1" dirty="0"/>
                  <a:t>απόδοση </a:t>
                </a:r>
                <a:r>
                  <a:rPr lang="el-GR" sz="1800" b="1" dirty="0" smtClean="0"/>
                  <a:t/>
                </a:r>
                <a:br>
                  <a:rPr lang="el-GR" sz="1800" b="1" dirty="0" smtClean="0"/>
                </a:br>
                <a:r>
                  <a:rPr lang="el-GR" sz="1800" b="1" dirty="0" smtClean="0"/>
                  <a:t>ανίχνευσης</a:t>
                </a:r>
                <a:r>
                  <a:rPr lang="el-GR" sz="1800" dirty="0" smtClean="0"/>
                  <a:t>. </a:t>
                </a: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</a:t>
                </a:r>
                <a:r>
                  <a:rPr lang="el-GR" sz="1800" b="1" dirty="0"/>
                  <a:t>φασματική απόδοση </a:t>
                </a:r>
                <a:r>
                  <a:rPr lang="el-GR" sz="1800" dirty="0"/>
                  <a:t>της QPSK είναι </a:t>
                </a:r>
                <a:r>
                  <a:rPr lang="el-GR" sz="1800" b="1" dirty="0"/>
                  <a:t>διπλάσια </a:t>
                </a:r>
                <a:r>
                  <a:rPr lang="el-GR" sz="1800" dirty="0"/>
                  <a:t>από </a:t>
                </a:r>
                <a:r>
                  <a:rPr lang="el-GR" sz="1800" dirty="0" smtClean="0"/>
                  <a:t>της </a:t>
                </a:r>
                <a:r>
                  <a:rPr lang="el-GR" sz="1800" dirty="0"/>
                  <a:t>BPSK, δηλαδή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r>
                      <a:rPr lang="el-GR" sz="1800" b="1" i="1" dirty="0" smtClean="0">
                        <a:latin typeface="Cambria Math"/>
                      </a:rPr>
                      <m:t>𝑸</m:t>
                    </m:r>
                    <m:r>
                      <a:rPr lang="el-GR" sz="1800" b="1" i="1" dirty="0" smtClean="0">
                        <a:latin typeface="Cambria Math"/>
                      </a:rPr>
                      <m:t>=</m:t>
                    </m:r>
                    <m:r>
                      <a:rPr lang="el-GR" sz="1800" b="1" i="1" dirty="0" smtClean="0">
                        <a:latin typeface="Cambria Math"/>
                      </a:rPr>
                      <m:t>𝟐</m:t>
                    </m:r>
                    <m:r>
                      <a:rPr lang="el-GR" sz="1800" b="1" i="1" dirty="0" smtClean="0">
                        <a:latin typeface="Cambria Math"/>
                      </a:rPr>
                      <m:t> </m:t>
                    </m:r>
                    <m:r>
                      <a:rPr lang="el-GR" sz="1800" b="1" i="1" dirty="0" err="1" smtClean="0">
                        <a:latin typeface="Cambria Math"/>
                      </a:rPr>
                      <m:t>𝒃𝒊𝒕</m:t>
                    </m:r>
                    <m:r>
                      <a:rPr lang="el-GR" sz="1800" b="1" i="1" dirty="0" smtClean="0">
                        <a:latin typeface="Cambria Math"/>
                      </a:rPr>
                      <m:t>/</m:t>
                    </m:r>
                    <m:r>
                      <a:rPr lang="el-GR" sz="1800" b="1" i="1" dirty="0" smtClean="0">
                        <a:latin typeface="Cambria Math"/>
                      </a:rPr>
                      <m:t>𝒔</m:t>
                    </m:r>
                    <m:r>
                      <a:rPr lang="el-GR" sz="1800" b="1" i="1" dirty="0" smtClean="0">
                        <a:latin typeface="Cambria Math"/>
                      </a:rPr>
                      <m:t>/</m:t>
                    </m:r>
                    <m:r>
                      <a:rPr lang="el-GR" sz="1800" b="1" i="1" dirty="0" smtClean="0">
                        <a:latin typeface="Cambria Math"/>
                      </a:rPr>
                      <m:t>𝑯𝒛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444" t="-669" r="-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http://anamorfosi.teiser.gr/ekp_yliko/e-notes/Data/comm2/main_files/image426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92896"/>
            <a:ext cx="2809488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554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Παραγωγή σήματος </a:t>
            </a:r>
            <a:r>
              <a:rPr lang="en-US" dirty="0" smtClean="0"/>
              <a:t>QPSK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Διαμορφωτής </a:t>
                </a:r>
                <a:r>
                  <a:rPr lang="en-US" sz="1800" b="1" u="sng" dirty="0" smtClean="0"/>
                  <a:t>QPSK</a:t>
                </a:r>
                <a:endParaRPr lang="el-GR" sz="1800" b="1" u="sng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Τα </a:t>
                </a:r>
                <a:r>
                  <a:rPr lang="el-GR" sz="1800" dirty="0"/>
                  <a:t>δεδομένα </a:t>
                </a:r>
                <a:r>
                  <a:rPr lang="el-GR" sz="1800" dirty="0" smtClean="0"/>
                  <a:t>εισόδου χωρίζονται σε </a:t>
                </a:r>
                <a:r>
                  <a:rPr lang="el-GR" sz="1800" b="1" dirty="0"/>
                  <a:t>δύο </a:t>
                </a:r>
                <a:r>
                  <a:rPr lang="el-GR" sz="1800" b="1" dirty="0" smtClean="0"/>
                  <a:t>ακολουθίες </a:t>
                </a:r>
                <a:r>
                  <a:rPr lang="el-GR" sz="1800" dirty="0" smtClean="0"/>
                  <a:t>(μία άρτια και μία περιττή), οι οποίες εμφανίζουν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ρυθμό δεδομένων το </a:t>
                </a:r>
                <a:r>
                  <a:rPr lang="el-GR" sz="1800" dirty="0"/>
                  <a:t>ήμισυ του αρχικού ρυθμού.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Οι ακολουθίες φιλτράρονται και διαμορφώνουν κατά </a:t>
                </a:r>
                <a:r>
                  <a:rPr lang="en-US" sz="1800" dirty="0" smtClean="0"/>
                  <a:t>BPSK </a:t>
                </a:r>
                <a:r>
                  <a:rPr lang="el-GR" sz="1800" dirty="0" smtClean="0"/>
                  <a:t>δύο </a:t>
                </a:r>
                <a:r>
                  <a:rPr lang="el-GR" sz="1800" b="1" dirty="0" smtClean="0"/>
                  <a:t>ορθογωνικά φέροντα</a:t>
                </a:r>
                <a:r>
                  <a:rPr lang="el-GR" sz="1800" dirty="0" smtClean="0"/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l-GR" sz="18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𝐶</m:t>
                                </m:r>
                              </m:sub>
                            </m:sSub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και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𝑠𝑖𝑛</m:t>
                    </m:r>
                    <m:r>
                      <a:rPr lang="el-GR" sz="1800" i="1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i="1" dirty="0" smtClean="0"/>
                  <a:t> </a:t>
                </a:r>
                <a:r>
                  <a:rPr lang="el-GR" sz="1800" dirty="0"/>
                  <a:t>τα οποία </a:t>
                </a:r>
                <a:r>
                  <a:rPr lang="el-GR" sz="1800" b="1" dirty="0"/>
                  <a:t>αθροίζονται </a:t>
                </a:r>
                <a:r>
                  <a:rPr lang="el-GR" sz="1800" b="1" dirty="0" smtClean="0"/>
                  <a:t>παράλληλα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el-GR" sz="1800" dirty="0" smtClean="0"/>
                  <a:t>Διάγραμμα </a:t>
                </a:r>
                <a:r>
                  <a:rPr lang="el-GR" sz="1800" dirty="0"/>
                  <a:t>διαμορφωτή </a:t>
                </a:r>
                <a:r>
                  <a:rPr lang="el-GR" sz="1800" dirty="0" smtClean="0"/>
                  <a:t>QPSK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  <a:blipFill>
                <a:blip r:embed="rId2"/>
                <a:stretch>
                  <a:fillRect l="-578" t="-760" r="-36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11" name="Picture 2" descr="C:\Users\foivos\Dropbox\ΤΕΙΜΕΣ\1_ΜΑΘΗΜΑΤΑ\4_ΤΗΛΕΠΙΚΟΙΝΩΝΙΑΚΑ_ΣΥΣΤΗΜΑΤΑ_ΙΙ\5_Digital_Communcations_Bateman\PAGES\CH6\ch6figs\sec4\qpskgen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62"/>
          <a:stretch/>
        </p:blipFill>
        <p:spPr bwMode="auto">
          <a:xfrm>
            <a:off x="2267744" y="2780928"/>
            <a:ext cx="4824536" cy="312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54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Λήψη σήματος </a:t>
            </a:r>
            <a:r>
              <a:rPr lang="en-US" dirty="0" smtClean="0"/>
              <a:t>QPSK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616624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600" b="1" u="sng" dirty="0" smtClean="0"/>
              <a:t>Αποδιαμορφωτής</a:t>
            </a:r>
            <a:r>
              <a:rPr lang="en-US" sz="1600" b="1" u="sng" dirty="0" smtClean="0"/>
              <a:t> QPSK</a:t>
            </a:r>
            <a:r>
              <a:rPr lang="el-GR" sz="1600" b="1" u="sng" dirty="0" smtClean="0"/>
              <a:t>. </a:t>
            </a:r>
            <a:r>
              <a:rPr lang="el-GR" sz="1600" dirty="0" smtClean="0"/>
              <a:t>Το </a:t>
            </a:r>
            <a:r>
              <a:rPr lang="el-GR" sz="1600" dirty="0"/>
              <a:t>διαμορφωμένο </a:t>
            </a:r>
            <a:r>
              <a:rPr lang="el-GR" sz="1600" dirty="0" smtClean="0"/>
              <a:t>σήμα:</a:t>
            </a:r>
          </a:p>
          <a:p>
            <a:pPr algn="l">
              <a:spcBef>
                <a:spcPts val="600"/>
              </a:spcBef>
            </a:pPr>
            <a:r>
              <a:rPr lang="el-GR" sz="1600" dirty="0"/>
              <a:t>Υ</a:t>
            </a:r>
            <a:r>
              <a:rPr lang="el-GR" sz="1600" dirty="0" smtClean="0"/>
              <a:t>φίσταται </a:t>
            </a:r>
            <a:r>
              <a:rPr lang="el-GR" sz="1600" dirty="0"/>
              <a:t>μίξη με τα δύο ορθογωνικά </a:t>
            </a:r>
            <a:r>
              <a:rPr lang="el-GR" sz="1600" dirty="0" smtClean="0"/>
              <a:t>φέροντα, τα οποία έχουν προηγουμένως </a:t>
            </a:r>
            <a:r>
              <a:rPr lang="el-GR" sz="1600" dirty="0"/>
              <a:t>ανακτηθεί. </a:t>
            </a:r>
            <a:endParaRPr lang="el-GR" sz="1600" dirty="0" smtClean="0"/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Οδηγείται </a:t>
            </a:r>
            <a:r>
              <a:rPr lang="el-GR" sz="1600" dirty="0"/>
              <a:t>σε ένα συγκριτή προκειμένου να ανακτηθούν οι δύο ακολουθίες δεδομένων. </a:t>
            </a:r>
            <a:endParaRPr lang="el-GR" sz="1600" dirty="0" smtClean="0"/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Τα </a:t>
            </a:r>
            <a:r>
              <a:rPr lang="el-GR" sz="1600" dirty="0"/>
              <a:t>δεδομένα  ανασυντίθενται </a:t>
            </a:r>
            <a:r>
              <a:rPr lang="el-GR" sz="1600" dirty="0" smtClean="0"/>
              <a:t>σε μια ενιαία ακολουθία </a:t>
            </a:r>
            <a:r>
              <a:rPr lang="el-GR" sz="1600" dirty="0"/>
              <a:t>με </a:t>
            </a:r>
            <a:r>
              <a:rPr lang="el-GR" sz="1600" dirty="0" smtClean="0"/>
              <a:t>τη χρήση κατάλληλου </a:t>
            </a:r>
            <a:br>
              <a:rPr lang="el-GR" sz="1600" dirty="0" smtClean="0"/>
            </a:br>
            <a:r>
              <a:rPr lang="el-GR" sz="1600" dirty="0" smtClean="0"/>
              <a:t>μετατροπέα παράλληλης επικοινωνίας σε σειριακή. </a:t>
            </a:r>
            <a:endParaRPr lang="en-US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/>
          </a:p>
          <a:p>
            <a:pPr marL="0" indent="0" algn="ctr">
              <a:spcBef>
                <a:spcPts val="600"/>
              </a:spcBef>
              <a:buNone/>
            </a:pPr>
            <a:r>
              <a:rPr lang="el-GR" sz="1600" dirty="0"/>
              <a:t>Διάγραμμα </a:t>
            </a:r>
            <a:r>
              <a:rPr lang="el-GR" sz="1600" dirty="0" smtClean="0"/>
              <a:t>αποδιαμορφωτή QPSK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dirty="0" smtClean="0"/>
              <a:t>Ένας σύμφωνος δέκτης </a:t>
            </a:r>
            <a:r>
              <a:rPr lang="en-US" sz="1600" dirty="0" smtClean="0"/>
              <a:t>QPSK</a:t>
            </a:r>
            <a:r>
              <a:rPr lang="el-GR" sz="1600" dirty="0" smtClean="0"/>
              <a:t> απαιτεί </a:t>
            </a:r>
            <a:r>
              <a:rPr lang="el-GR" sz="1600" b="1" dirty="0" smtClean="0"/>
              <a:t>ακριβή ανάκτηση </a:t>
            </a:r>
            <a:r>
              <a:rPr lang="el-GR" sz="1600" dirty="0" smtClean="0"/>
              <a:t>του φέροντος. Είναι δυνατό να χρησιμοποιηθούν οι </a:t>
            </a:r>
            <a:r>
              <a:rPr lang="el-GR" sz="1600" b="1" dirty="0" smtClean="0"/>
              <a:t>ίδιες μέθοδοι </a:t>
            </a:r>
            <a:r>
              <a:rPr lang="el-GR" sz="1600" dirty="0" smtClean="0"/>
              <a:t>ανάκτησης του χρονισμού των συμβόλων, με αυτές που περιγράφηκαν στις μεθόδους διαμόρφωσης βασικής ζώνης και την δυαδική </a:t>
            </a:r>
            <a:r>
              <a:rPr lang="en-US" sz="1600" dirty="0" smtClean="0"/>
              <a:t>PSK.</a:t>
            </a:r>
            <a:endParaRPr lang="el-GR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1028" name="Picture 4" descr="C:\Users\foivos\Dropbox\ΤΕΙΜΕΣ\1_ΜΑΘΗΜΑΤΑ\4_ΤΗΛΕΠΙΚΟΙΝΩΝΙΑΚΑ_ΣΥΣΤΗΜΑΤΑ_ΙΙ\5_Digital_Communcations_Bateman\PAGES\CH6\ch6figs\sec4\qpskdect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73"/>
          <a:stretch/>
        </p:blipFill>
        <p:spPr bwMode="auto">
          <a:xfrm>
            <a:off x="2411760" y="2708920"/>
            <a:ext cx="4777832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15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Διαφορική Διαμόρφωση </a:t>
            </a:r>
            <a:r>
              <a:rPr lang="en-US" dirty="0" smtClean="0"/>
              <a:t>QPSK </a:t>
            </a:r>
            <a:r>
              <a:rPr lang="el-GR" dirty="0" smtClean="0"/>
              <a:t>(</a:t>
            </a:r>
            <a:r>
              <a:rPr lang="en-US" dirty="0" smtClean="0">
                <a:hlinkClick r:id="rId2"/>
              </a:rPr>
              <a:t>DQPSK</a:t>
            </a:r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Για </a:t>
            </a:r>
            <a:r>
              <a:rPr lang="el-GR" sz="1700" dirty="0"/>
              <a:t>την άρση της αβεβαιότητας φάσης </a:t>
            </a:r>
            <a:r>
              <a:rPr lang="el-GR" sz="1700" dirty="0" smtClean="0"/>
              <a:t>στην </a:t>
            </a:r>
            <a:r>
              <a:rPr lang="el-GR" sz="1700" dirty="0"/>
              <a:t>ανάκτηση του φέροντος στην </a:t>
            </a:r>
            <a:r>
              <a:rPr lang="en-US" sz="1700" dirty="0"/>
              <a:t>QPSK</a:t>
            </a:r>
            <a:r>
              <a:rPr lang="el-GR" sz="1700" dirty="0"/>
              <a:t> χρησιμοποιούνται </a:t>
            </a:r>
            <a:r>
              <a:rPr lang="el-GR" sz="1700" dirty="0" smtClean="0"/>
              <a:t>τεχνικές</a:t>
            </a:r>
            <a:r>
              <a:rPr lang="el-GR" sz="1700" dirty="0"/>
              <a:t>, όπως π.χ., τοποθέτηση </a:t>
            </a:r>
            <a:r>
              <a:rPr lang="el-GR" sz="1700" dirty="0" smtClean="0"/>
              <a:t>προπομπών </a:t>
            </a:r>
            <a:r>
              <a:rPr lang="en-US" sz="1700" dirty="0" smtClean="0"/>
              <a:t>(preambles) </a:t>
            </a:r>
            <a:r>
              <a:rPr lang="el-GR" sz="1700" dirty="0" smtClean="0"/>
              <a:t>στην </a:t>
            </a:r>
            <a:r>
              <a:rPr lang="el-GR" sz="1700" dirty="0"/>
              <a:t>αρχή, η διαφορική κωδικοποίηση και αποκωδικοποίηση ή η από κοινού χρήση διαφορικής κωδικοποίησης και διαφορικής ανίχνευσης φάσης</a:t>
            </a:r>
            <a:r>
              <a:rPr lang="el-GR" sz="1700" dirty="0" smtClean="0"/>
              <a:t>.</a:t>
            </a:r>
            <a:endParaRPr lang="en-US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700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700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700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Είναι </a:t>
            </a:r>
            <a:r>
              <a:rPr lang="el-GR" sz="1700" dirty="0"/>
              <a:t>προτιμότερο να χρησιμοποιηθεί </a:t>
            </a:r>
            <a:r>
              <a:rPr lang="el-GR" sz="1700" b="1" dirty="0" smtClean="0"/>
              <a:t>διαφορική αποδιαμόρφωση </a:t>
            </a:r>
            <a:r>
              <a:rPr lang="el-GR" sz="1700" b="1" dirty="0"/>
              <a:t>της </a:t>
            </a:r>
            <a:r>
              <a:rPr lang="en-US" sz="1700" b="1" dirty="0"/>
              <a:t>QPSK</a:t>
            </a:r>
            <a:r>
              <a:rPr lang="el-GR" sz="1700" dirty="0"/>
              <a:t>,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l-GR" sz="1700" dirty="0" smtClean="0"/>
              <a:t>αντί </a:t>
            </a:r>
            <a:r>
              <a:rPr lang="el-GR" sz="1700" dirty="0"/>
              <a:t>για </a:t>
            </a:r>
            <a:r>
              <a:rPr lang="el-GR" sz="1700" dirty="0" smtClean="0"/>
              <a:t>την σύμφωνη ανίχνευση </a:t>
            </a:r>
            <a:r>
              <a:rPr lang="el-GR" sz="1700" dirty="0"/>
              <a:t>σε </a:t>
            </a:r>
            <a:r>
              <a:rPr lang="el-GR" sz="1700" dirty="0" smtClean="0"/>
              <a:t>περιπτώσεις που </a:t>
            </a:r>
            <a:r>
              <a:rPr lang="el-GR" sz="1700" dirty="0"/>
              <a:t>το ζητούμενο </a:t>
            </a:r>
            <a:r>
              <a:rPr lang="el-GR" sz="1700" dirty="0" smtClean="0"/>
              <a:t>είναι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l-GR" sz="1700" dirty="0" smtClean="0"/>
              <a:t>η </a:t>
            </a:r>
            <a:r>
              <a:rPr lang="el-GR" sz="1700" b="1" dirty="0"/>
              <a:t>απλή υλοποίηση </a:t>
            </a:r>
            <a:r>
              <a:rPr lang="el-GR" sz="1700" dirty="0" smtClean="0"/>
              <a:t>του </a:t>
            </a:r>
            <a:r>
              <a:rPr lang="el-GR" sz="1700" dirty="0"/>
              <a:t>πομποδέκτη.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2050" name="Picture 2" descr="D:\Dropbox\ΤΕΙΜΕΣ\1_ΜΑΘΗΜΑΤΑ\4_ΤΗΛΕΠΙΚΟΙΝΩΝΙΑΚΑ_ΣΥΣΤΗΜΑΤΑ_ΙΙ\5_Digital_Communcations_Bateman\PAGES\CH6\ch6figs\sec4\dqpskdc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47795"/>
            <a:ext cx="4818112" cy="249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54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21289</TotalTime>
  <Words>1564</Words>
  <Application>Microsoft Office PowerPoint</Application>
  <PresentationFormat>On-screen Show (4:3)</PresentationFormat>
  <Paragraphs>247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Cambria Math</vt:lpstr>
      <vt:lpstr>Office Theme</vt:lpstr>
      <vt:lpstr>Τηλεπικοινωνιακά Συστήματα ΙΙ</vt:lpstr>
      <vt:lpstr>PowerPoint Presentation</vt:lpstr>
      <vt:lpstr>Ψηφιακή Διαμόρφωση Φάσης - PSK</vt:lpstr>
      <vt:lpstr>Η έννοια της Ορθογωνικής Σηματοδοσίας</vt:lpstr>
      <vt:lpstr>Η έννοια της Ορθογωνικής Σηματοδοσίας</vt:lpstr>
      <vt:lpstr>Διαμόρφωση Μετατόπισης Φάσης με Τετραγωνισμό (QPSK)</vt:lpstr>
      <vt:lpstr>Παραγωγή σήματος QPSK</vt:lpstr>
      <vt:lpstr>Λήψη σήματος QPSK</vt:lpstr>
      <vt:lpstr>Διαφορική Διαμόρφωση QPSK (DQPSK)</vt:lpstr>
      <vt:lpstr>Διαφορική Διαμόρφωση QPSK (DQPSK)</vt:lpstr>
      <vt:lpstr>Διαμόρφωση π/4 QPSK</vt:lpstr>
      <vt:lpstr>Συνδυασμένη Διαμόρφωση Πλάτους και Φάσης QAM/APK</vt:lpstr>
      <vt:lpstr>Συνδυασμένη Διαμόρφωση Πλάτους και Φάσης QAM/APK</vt:lpstr>
      <vt:lpstr>Συνδυασμένη Διαμόρφωση Πλάτους και Φάσης QAM/APK</vt:lpstr>
      <vt:lpstr>Χαρακτηριστικά μεγέθη Μ-QAM</vt:lpstr>
      <vt:lpstr>Χαρακτηριστικά μεγέθη Μ-QAM</vt:lpstr>
      <vt:lpstr>Σύγκριση PSK και QAM</vt:lpstr>
      <vt:lpstr>Άσκηση 1 </vt:lpstr>
      <vt:lpstr>Άσκηση 2  </vt:lpstr>
      <vt:lpstr>Άσκηση 3  </vt:lpstr>
      <vt:lpstr>Άσκηση 4</vt:lpstr>
      <vt:lpstr>Άσκηση 5  </vt:lpstr>
      <vt:lpstr>Άσκηση 6</vt:lpstr>
      <vt:lpstr>Άσκηση 7 </vt:lpstr>
      <vt:lpstr>Άσκηση 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639</cp:revision>
  <cp:lastPrinted>2016-12-04T11:06:09Z</cp:lastPrinted>
  <dcterms:created xsi:type="dcterms:W3CDTF">2012-03-18T08:27:36Z</dcterms:created>
  <dcterms:modified xsi:type="dcterms:W3CDTF">2017-03-26T18:42:27Z</dcterms:modified>
</cp:coreProperties>
</file>