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501" r:id="rId2"/>
    <p:sldId id="531" r:id="rId3"/>
    <p:sldId id="480" r:id="rId4"/>
    <p:sldId id="433" r:id="rId5"/>
    <p:sldId id="437" r:id="rId6"/>
    <p:sldId id="438" r:id="rId7"/>
    <p:sldId id="442" r:id="rId8"/>
    <p:sldId id="443" r:id="rId9"/>
    <p:sldId id="503" r:id="rId10"/>
    <p:sldId id="444" r:id="rId11"/>
    <p:sldId id="504" r:id="rId12"/>
    <p:sldId id="512" r:id="rId13"/>
    <p:sldId id="439" r:id="rId14"/>
    <p:sldId id="441" r:id="rId15"/>
    <p:sldId id="506" r:id="rId16"/>
    <p:sldId id="508" r:id="rId17"/>
    <p:sldId id="507" r:id="rId18"/>
    <p:sldId id="447" r:id="rId19"/>
    <p:sldId id="509" r:id="rId20"/>
    <p:sldId id="446" r:id="rId21"/>
    <p:sldId id="513" r:id="rId22"/>
    <p:sldId id="511" r:id="rId23"/>
    <p:sldId id="510" r:id="rId24"/>
    <p:sldId id="514" r:id="rId25"/>
    <p:sldId id="515" r:id="rId26"/>
    <p:sldId id="516" r:id="rId27"/>
    <p:sldId id="517" r:id="rId2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69" d="100"/>
          <a:sy n="69" d="100"/>
        </p:scale>
        <p:origin x="47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27/3/2017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2ED1E-50E2-4948-9CE8-3ABB00E4CC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963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en.wikipedia.org/wiki/Error_function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hyperlink" Target="http://en.wikipedia.org/wiki/Bit_error_rat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microsoft.com/office/2007/relationships/hdphoto" Target="../media/hdphoto3.wdp"/><Relationship Id="rId2" Type="http://schemas.openxmlformats.org/officeDocument/2006/relationships/hyperlink" Target="http://en.wikipedia.org/wiki/Constellation_diagra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en.wikipedia.org/wiki/Raised-cosine_filter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en.wikipedia.org/wiki/DPSK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7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n.wikipedia.org/wiki/Phase-shift_keying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en.wikipedia.org/wiki/Power_spectral_densit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47114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/>
              <a:t>Διάλεξη </a:t>
            </a:r>
            <a:r>
              <a:rPr lang="el-GR" sz="2800" b="1" dirty="0" smtClean="0"/>
              <a:t>4:</a:t>
            </a:r>
            <a:r>
              <a:rPr lang="en-US" sz="2800" b="1" dirty="0" smtClean="0"/>
              <a:t> </a:t>
            </a:r>
            <a:r>
              <a:rPr lang="el-GR" sz="2800" b="1" dirty="0"/>
              <a:t>Ψηφιακή Διαμόρφωση Φάσης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Phase Shift Keying (PSK)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Ρυθμός εμφάνισης λαθών σε διαμόρφωση Μ</a:t>
            </a:r>
            <a:r>
              <a:rPr lang="en-US" dirty="0" smtClean="0"/>
              <a:t>PSK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4896544"/>
              </a:xfrm>
            </p:spPr>
            <p:txBody>
              <a:bodyPr>
                <a:noAutofit/>
              </a:bodyPr>
              <a:lstStyle/>
              <a:p>
                <a:pPr marL="1588" lvl="1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Ο </a:t>
                </a:r>
                <a:r>
                  <a:rPr lang="el-GR" sz="1800" b="1" dirty="0" smtClean="0"/>
                  <a:t>ρυθμός λήψης λανθασμένων συμβόλων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𝑺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συναρτήσει του λόγου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δίνεται από:</a:t>
                </a:r>
              </a:p>
              <a:p>
                <a:pPr marL="1588" lvl="1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𝑆</m:t>
                          </m:r>
                        </m:sub>
                      </m:sSub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800" b="0" i="1" smtClean="0">
                              <a:latin typeface="Cambria Math"/>
                            </a:rPr>
                            <m:t>𝑒𝑟𝑓𝑐</m:t>
                          </m:r>
                        </m:fName>
                        <m:e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unc>
                                    <m:func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𝑙𝑜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 smtClean="0">
                                              <a:latin typeface="Cambria Math"/>
                                            </a:rPr>
                                            <m:t>𝑔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𝑀</m:t>
                                      </m:r>
                                    </m:fName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.</m:t>
                                      </m:r>
                                      <m:f>
                                        <m:f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𝑏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𝑁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func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. </m:t>
                                  </m:r>
                                </m:e>
                              </m:rad>
                              <m:func>
                                <m:func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i="1">
                                      <a:latin typeface="Cambria Math"/>
                                    </a:rPr>
                                    <m:t>𝑠𝑖𝑛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num>
                                        <m:den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𝑀</m:t>
                                              </m:r>
                                            </m:e>
                                          </m:rad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el-GR" sz="1800" i="1" dirty="0"/>
              </a:p>
              <a:p>
                <a:pPr marL="1588" lvl="1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Όπου: </a:t>
                </a:r>
              </a:p>
              <a:p>
                <a:pPr marL="287338" lvl="1" algn="l">
                  <a:spcBef>
                    <a:spcPts val="600"/>
                  </a:spcBef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𝒃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η ελάχιστη απαιτούμενη </a:t>
                </a:r>
                <a:r>
                  <a:rPr lang="el-GR" sz="1800" b="1" dirty="0" smtClean="0"/>
                  <a:t>ενέργεια σήματος </a:t>
                </a:r>
                <a:r>
                  <a:rPr lang="el-GR" sz="1800" dirty="0" smtClean="0"/>
                  <a:t>στην είσοδο του δέκτη στη διάρκεια ενός </a:t>
                </a:r>
                <a:r>
                  <a:rPr lang="en-US" sz="1800" dirty="0" smtClean="0"/>
                  <a:t>bit</a:t>
                </a:r>
                <a:r>
                  <a:rPr lang="el-GR" sz="1800" dirty="0" smtClean="0"/>
                  <a:t> για την επίτευξη συγκεκριμένου ρυθμού σφαλμάτων, παρουσία </a:t>
                </a:r>
                <a:r>
                  <a:rPr lang="el-GR" sz="1800" b="1" dirty="0" smtClean="0"/>
                  <a:t>θορύβου </a:t>
                </a:r>
                <a:r>
                  <a:rPr lang="el-GR" sz="1800" dirty="0" smtClean="0"/>
                  <a:t>φασματικής πυκνότητας ισχύος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l-GR" sz="1800" dirty="0" smtClean="0"/>
                  <a:t>.</a:t>
                </a:r>
              </a:p>
              <a:p>
                <a:pPr marL="287338" lvl="1" algn="l">
                  <a:spcBef>
                    <a:spcPts val="600"/>
                  </a:spcBef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b="1" i="1" dirty="0">
                        <a:latin typeface="Cambria Math"/>
                      </a:rPr>
                      <m:t>𝒆</m:t>
                    </m:r>
                    <m:r>
                      <a:rPr lang="en-US" sz="1800" b="1" i="1" dirty="0" err="1">
                        <a:latin typeface="Cambria Math"/>
                      </a:rPr>
                      <m:t>𝒇𝒓𝒄</m:t>
                    </m:r>
                    <m:r>
                      <a:rPr lang="en-US" sz="1800" b="1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η συμπληρωματική συνάρτηση </a:t>
                </a:r>
                <a:r>
                  <a:rPr lang="el-GR" sz="1800" dirty="0" smtClean="0"/>
                  <a:t>λάθους </a:t>
                </a:r>
                <a:r>
                  <a:rPr lang="el-GR" sz="1800" dirty="0"/>
                  <a:t>(</a:t>
                </a:r>
                <a:r>
                  <a:rPr lang="en-US" sz="1800" dirty="0">
                    <a:hlinkClick r:id="rId2"/>
                  </a:rPr>
                  <a:t>Error function</a:t>
                </a:r>
                <a:r>
                  <a:rPr lang="el-GR" sz="1800" dirty="0" smtClean="0"/>
                  <a:t>)</a:t>
                </a: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4896544"/>
              </a:xfrm>
              <a:blipFill rotWithShape="1">
                <a:blip r:embed="rId3"/>
                <a:stretch>
                  <a:fillRect l="-593" t="-747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368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Ρυθμός εμφάνισης λαθών σε διαμόρφωση Μ</a:t>
            </a:r>
            <a:r>
              <a:rPr lang="en-US" dirty="0" smtClean="0"/>
              <a:t>PSK</a:t>
            </a:r>
            <a:endParaRPr lang="el-GR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07388"/>
            <a:ext cx="4608512" cy="370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2054652"/>
              </a:xfrm>
            </p:spPr>
            <p:txBody>
              <a:bodyPr>
                <a:normAutofit/>
              </a:bodyPr>
              <a:lstStyle/>
              <a:p>
                <a:pPr marL="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Η </a:t>
                </a:r>
                <a:r>
                  <a:rPr lang="el-GR" sz="1600" b="1" dirty="0" smtClean="0"/>
                  <a:t>πιθανότητα </a:t>
                </a:r>
                <a:r>
                  <a:rPr lang="el-GR" sz="1600" b="1" dirty="0"/>
                  <a:t>εμφάνισης λανθασμένων </a:t>
                </a:r>
                <a:r>
                  <a:rPr lang="en-US" sz="1600" b="1" dirty="0"/>
                  <a:t>bits</a:t>
                </a:r>
                <a:r>
                  <a:rPr lang="el-GR" sz="1600" b="1" dirty="0"/>
                  <a:t> (</a:t>
                </a:r>
                <a:r>
                  <a:rPr lang="en-US" sz="1600" b="1" dirty="0">
                    <a:hlinkClick r:id="rId4"/>
                  </a:rPr>
                  <a:t>Bit Error Rate </a:t>
                </a:r>
                <a:r>
                  <a:rPr lang="en-US" sz="1600" b="1" dirty="0"/>
                  <a:t>– BER) </a:t>
                </a:r>
                <a14:m>
                  <m:oMath xmlns:m="http://schemas.openxmlformats.org/officeDocument/2006/math">
                    <m:r>
                      <a:rPr lang="el-GR" sz="1600" b="1" i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𝑩</m:t>
                        </m:r>
                      </m:sub>
                    </m:sSub>
                    <m:r>
                      <a:rPr lang="el-GR" sz="1600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600" b="1" dirty="0"/>
                  <a:t>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lvl="1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𝑙𝑜𝑔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𝑀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l-GR" sz="1600" dirty="0"/>
              </a:p>
              <a:p>
                <a:pPr marL="0" lvl="1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/>
                  <a:t>Για </a:t>
                </a:r>
                <a:r>
                  <a:rPr lang="el-GR" sz="1600" b="1" dirty="0"/>
                  <a:t>δυαδική</a:t>
                </a:r>
                <a:r>
                  <a:rPr lang="el-GR" sz="1600" dirty="0"/>
                  <a:t> διαμόρφωση (Μ=2), έχουμε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dirty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sz="1600" b="1" i="1" dirty="0">
                            <a:latin typeface="Cambria Math"/>
                          </a:rPr>
                          <m:t>𝑩</m:t>
                        </m:r>
                      </m:sub>
                    </m:sSub>
                    <m:r>
                      <a:rPr lang="en-US" sz="1600" b="1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6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dirty="0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sz="1600" b="1" i="1" dirty="0">
                            <a:latin typeface="Cambria Math"/>
                          </a:rPr>
                          <m:t>𝑺</m:t>
                        </m:r>
                      </m:sub>
                    </m:sSub>
                  </m:oMath>
                </a14:m>
                <a:endParaRPr lang="en-US" sz="1600" b="1" dirty="0"/>
              </a:p>
              <a:p>
                <a:pPr marL="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Για </a:t>
                </a:r>
                <a:r>
                  <a:rPr lang="el-GR" sz="1600" dirty="0"/>
                  <a:t>Μ&gt;4 το σύνολο των μεταδιδόμενων συμβόλων παύει να είναι </a:t>
                </a:r>
                <a:r>
                  <a:rPr lang="el-GR" sz="1600" dirty="0" err="1"/>
                  <a:t>ορθογωνικό</a:t>
                </a:r>
                <a:r>
                  <a:rPr lang="el-GR" sz="1600" dirty="0"/>
                  <a:t>, με  αποτέλεσμα η πιθανότητα εμφάνισης λανθασμένων συμβόλων να </a:t>
                </a:r>
                <a:r>
                  <a:rPr lang="el-GR" sz="1600" b="1" dirty="0"/>
                  <a:t>αυξάνει </a:t>
                </a:r>
                <a:r>
                  <a:rPr lang="el-GR" sz="1600" dirty="0"/>
                  <a:t>απότομα</a:t>
                </a:r>
                <a:r>
                  <a:rPr lang="el-GR" sz="1600" dirty="0" smtClean="0"/>
                  <a:t>.</a:t>
                </a:r>
                <a:endParaRPr lang="el-GR" sz="16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2054652"/>
              </a:xfrm>
              <a:blipFill rotWithShape="1">
                <a:blip r:embed="rId5"/>
                <a:stretch>
                  <a:fillRect l="-370" t="-118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625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Διαγράμματα Αστερισμού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Το διάγραμμα αστερισμού (</a:t>
                </a:r>
                <a:r>
                  <a:rPr lang="en-US" sz="1800" dirty="0" smtClean="0">
                    <a:hlinkClick r:id="rId2"/>
                  </a:rPr>
                  <a:t>constellation diagram</a:t>
                </a:r>
                <a:r>
                  <a:rPr lang="en-US" sz="1800" dirty="0" smtClean="0"/>
                  <a:t>)</a:t>
                </a:r>
                <a:r>
                  <a:rPr lang="el-GR" sz="1800" dirty="0" smtClean="0"/>
                  <a:t> της </a:t>
                </a:r>
                <a:r>
                  <a:rPr lang="el-GR" sz="1800" b="1" dirty="0" smtClean="0"/>
                  <a:t>δυαδικής </a:t>
                </a:r>
                <a:r>
                  <a:rPr lang="en-US" sz="1800" b="1" dirty="0" smtClean="0"/>
                  <a:t>PSK </a:t>
                </a:r>
                <a:r>
                  <a:rPr lang="el-GR" sz="1800" dirty="0" smtClean="0"/>
                  <a:t>εμφανίζει δύο σημεία </a:t>
                </a:r>
                <a:r>
                  <a:rPr lang="el-GR" sz="1800" b="1" dirty="0" smtClean="0"/>
                  <a:t>συμμετρικά </a:t>
                </a:r>
                <a:r>
                  <a:rPr lang="el-GR" sz="1800" dirty="0" smtClean="0"/>
                  <a:t>ως προς την αρχή των αξόνων (</a:t>
                </a:r>
                <a:r>
                  <a:rPr lang="el-GR" sz="1800" dirty="0" err="1" smtClean="0"/>
                  <a:t>αντιποδική</a:t>
                </a:r>
                <a:r>
                  <a:rPr lang="el-GR" sz="1800" dirty="0" smtClean="0"/>
                  <a:t> σηματοδοσία, </a:t>
                </a:r>
                <a:r>
                  <a:rPr lang="en-US" sz="1800" dirty="0" smtClean="0"/>
                  <a:t>antipodal </a:t>
                </a:r>
                <a:r>
                  <a:rPr lang="en-US" sz="1800" dirty="0" err="1" smtClean="0"/>
                  <a:t>signalling</a:t>
                </a:r>
                <a:r>
                  <a:rPr lang="en-US" sz="1800" dirty="0" smtClean="0"/>
                  <a:t>), </a:t>
                </a:r>
                <a:r>
                  <a:rPr lang="el-GR" sz="1800" dirty="0" smtClean="0"/>
                  <a:t>δηλ. τα 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=</m:t>
                    </m:r>
                    <m:r>
                      <a:rPr lang="el-GR" sz="1800" b="0" i="1" dirty="0" smtClean="0">
                        <a:latin typeface="Cambria Math"/>
                      </a:rPr>
                      <m:t>−</m:t>
                    </m:r>
                    <m:r>
                      <a:rPr lang="en-US" sz="1800" i="1" dirty="0">
                        <a:latin typeface="Cambria Math"/>
                      </a:rPr>
                      <m:t>𝐴</m:t>
                    </m: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 </m:t>
                        </m:r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 dirty="0" err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1800" i="1" dirty="0" err="1">
                        <a:latin typeface="Cambria Math"/>
                      </a:rPr>
                      <m:t>𝑡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και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𝛼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)=</m:t>
                    </m:r>
                    <m:r>
                      <a:rPr lang="en-US" sz="1800" i="1" dirty="0">
                        <a:latin typeface="Cambria Math"/>
                      </a:rPr>
                      <m:t>𝐴</m:t>
                    </m: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0" i="1" dirty="0" smtClean="0">
                            <a:latin typeface="Cambria Math"/>
                          </a:rPr>
                          <m:t> </m:t>
                        </m:r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 dirty="0" err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1800" i="1" dirty="0" err="1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 smtClean="0"/>
                  <a:t>.</a:t>
                </a: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755576" y="5445224"/>
            <a:ext cx="7560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>
                <a:latin typeface="Cambria Math" pitchFamily="18" charset="0"/>
                <a:ea typeface="Cambria Math" pitchFamily="18" charset="0"/>
              </a:rPr>
              <a:t>Δ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ιάγραμμα αστερισμού </a:t>
            </a:r>
            <a:r>
              <a:rPr lang="en-US" sz="1600" dirty="0" smtClean="0">
                <a:latin typeface="Cambria Math" pitchFamily="18" charset="0"/>
                <a:ea typeface="Cambria Math" pitchFamily="18" charset="0"/>
              </a:rPr>
              <a:t>ASK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 (α) Δυαδικής και (β) Δυαδικής </a:t>
            </a:r>
            <a:r>
              <a:rPr lang="en-US" sz="1600" dirty="0" smtClean="0">
                <a:latin typeface="Cambria Math" pitchFamily="18" charset="0"/>
                <a:ea typeface="Cambria Math" pitchFamily="18" charset="0"/>
              </a:rPr>
              <a:t>PSK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63705"/>
            <a:ext cx="2839082" cy="2342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64904"/>
            <a:ext cx="2937300" cy="2441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17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Παραγωγή σήματος </a:t>
            </a:r>
            <a:r>
              <a:rPr lang="en-US" dirty="0" smtClean="0"/>
              <a:t>BPSK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Φιλτράρισμα του ψηφιακού σήματος </a:t>
            </a:r>
            <a:r>
              <a:rPr lang="el-GR" sz="1800" dirty="0"/>
              <a:t>εισόδου με ένα φίλτρο μορφοποίησης παλμών (</a:t>
            </a:r>
            <a:r>
              <a:rPr lang="el-GR" sz="1800" dirty="0">
                <a:hlinkClick r:id="rId2"/>
              </a:rPr>
              <a:t>υψωμένου συνημιτόνου</a:t>
            </a:r>
            <a:r>
              <a:rPr lang="el-GR" sz="1800" dirty="0"/>
              <a:t>), </a:t>
            </a:r>
            <a:r>
              <a:rPr lang="el-GR" sz="1800" dirty="0" smtClean="0"/>
              <a:t>ώστε να περιοριστεί το εύρος ζώνης</a:t>
            </a:r>
            <a:r>
              <a:rPr lang="en-US" sz="1800" dirty="0" smtClean="0"/>
              <a:t> </a:t>
            </a:r>
            <a:r>
              <a:rPr lang="el-GR" sz="1800" dirty="0" smtClean="0"/>
              <a:t>και να παραχθεί η ακολουθία δεδομένων βασικής ζώνης.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Πολλαπλασιασμός φέροντος με την ακολουθία δεδομένων βασικής ζώνης, </a:t>
            </a:r>
            <a:r>
              <a:rPr lang="el-GR" sz="1800" dirty="0"/>
              <a:t>μέσω μίας γραμμικής διαμόρφωσης </a:t>
            </a:r>
            <a:r>
              <a:rPr lang="el-GR" sz="1800" dirty="0" smtClean="0"/>
              <a:t>παλμών.</a:t>
            </a:r>
            <a:br>
              <a:rPr lang="el-GR" sz="1800" dirty="0" smtClean="0"/>
            </a:br>
            <a:endParaRPr lang="el-GR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Σχηματικό διάγραμμα διαμορφωτή </a:t>
            </a:r>
            <a:r>
              <a:rPr lang="en-US" sz="1800" dirty="0" smtClean="0"/>
              <a:t>B</a:t>
            </a:r>
            <a:r>
              <a:rPr lang="en-US" sz="1800" dirty="0"/>
              <a:t>P</a:t>
            </a:r>
            <a:r>
              <a:rPr lang="en-US" sz="1800" dirty="0" smtClean="0"/>
              <a:t>SK</a:t>
            </a:r>
            <a:endParaRPr lang="el-GR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1907704" y="2852936"/>
            <a:ext cx="5616624" cy="2880320"/>
            <a:chOff x="1166023" y="2423948"/>
            <a:chExt cx="4198065" cy="2013163"/>
          </a:xfrm>
        </p:grpSpPr>
        <p:pic>
          <p:nvPicPr>
            <p:cNvPr id="21509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6023" y="2423948"/>
              <a:ext cx="4198065" cy="2013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166023" y="3246210"/>
              <a:ext cx="107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dirty="0" smtClean="0">
                  <a:latin typeface="Cambria Math" pitchFamily="18" charset="0"/>
                  <a:ea typeface="Cambria Math" pitchFamily="18" charset="0"/>
                </a:rPr>
                <a:t>Είσοδος δεδομένων</a:t>
              </a:r>
              <a:endParaRPr lang="el-GR" sz="12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23728" y="3597302"/>
              <a:ext cx="12035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dirty="0" smtClean="0">
                  <a:latin typeface="Cambria Math" pitchFamily="18" charset="0"/>
                  <a:ea typeface="Cambria Math" pitchFamily="18" charset="0"/>
                </a:rPr>
                <a:t>Φίλτρο μορφοποίησης παλμών</a:t>
              </a:r>
              <a:endParaRPr lang="el-GR" sz="12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21653" y="3331611"/>
              <a:ext cx="13424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dirty="0" smtClean="0">
                  <a:latin typeface="Cambria Math" pitchFamily="18" charset="0"/>
                  <a:ea typeface="Cambria Math" pitchFamily="18" charset="0"/>
                </a:rPr>
                <a:t>Έξοδος </a:t>
              </a:r>
              <a:r>
                <a:rPr lang="en-US" sz="1200" dirty="0" smtClean="0">
                  <a:latin typeface="Cambria Math" pitchFamily="18" charset="0"/>
                  <a:ea typeface="Cambria Math" pitchFamily="18" charset="0"/>
                </a:rPr>
                <a:t>PSK</a:t>
              </a:r>
              <a:endParaRPr lang="el-GR" sz="1200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137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Λήψη σήματος </a:t>
            </a:r>
            <a:r>
              <a:rPr lang="en-US" dirty="0" smtClean="0"/>
              <a:t>BPSK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Δεν υπάρχει ασύμφωνος τρόπος ανίχνευσης του σήματος BPSK, αλλά μόνο σύμφωνος.</a:t>
                </a:r>
                <a:endParaRPr lang="el-GR" sz="17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b="1" dirty="0" smtClean="0"/>
                  <a:t>Σύμφωνη ανίχνευση (</a:t>
                </a:r>
                <a:r>
                  <a:rPr lang="en-US" sz="1700" b="1" dirty="0" smtClean="0"/>
                  <a:t>coherent detection)</a:t>
                </a:r>
                <a:r>
                  <a:rPr lang="el-GR" sz="1700" b="1" dirty="0"/>
                  <a:t> </a:t>
                </a:r>
                <a:r>
                  <a:rPr lang="en-US" sz="1700" dirty="0" smtClean="0"/>
                  <a:t>: </a:t>
                </a:r>
                <a:endParaRPr lang="el-GR" sz="17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Ένας ιδανικός ανιχνευτής απαιτεί την </a:t>
                </a:r>
                <a:r>
                  <a:rPr lang="el-GR" sz="1700" b="1" dirty="0" smtClean="0"/>
                  <a:t>ακριβή γνώση της φάσης </a:t>
                </a:r>
                <a:r>
                  <a:rPr lang="el-GR" sz="1700" dirty="0" smtClean="0"/>
                  <a:t>(δηλ. επιθυμητό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00" i="0" dirty="0" smtClean="0">
                        <a:latin typeface="Cambria Math"/>
                      </a:rPr>
                      <m:t>Δ</m:t>
                    </m:r>
                    <m:r>
                      <a:rPr lang="el-GR" sz="1700" i="1" dirty="0" smtClean="0">
                        <a:latin typeface="Cambria Math"/>
                      </a:rPr>
                      <m:t>𝜃</m:t>
                    </m:r>
                    <m:r>
                      <a:rPr lang="el-GR" sz="17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7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700" i="1" dirty="0" smtClean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lang="el-GR" sz="1700" b="0" i="1" dirty="0" smtClean="0">
                            <a:latin typeface="Cambria Math"/>
                          </a:rPr>
                          <m:t>𝜊</m:t>
                        </m:r>
                      </m:sup>
                    </m:sSup>
                  </m:oMath>
                </a14:m>
                <a:r>
                  <a:rPr lang="el-GR" sz="1700" dirty="0" smtClean="0"/>
                  <a:t>) του αδιαμόρφωτου </a:t>
                </a:r>
                <a:r>
                  <a:rPr lang="el-GR" sz="1700" dirty="0"/>
                  <a:t>φορέα </a:t>
                </a:r>
                <a:r>
                  <a:rPr lang="el-GR" sz="1700" dirty="0" smtClean="0"/>
                  <a:t>στο δέκτη</a:t>
                </a:r>
                <a:r>
                  <a:rPr lang="el-GR" sz="1700" dirty="0"/>
                  <a:t>. </a:t>
                </a:r>
                <a:endParaRPr lang="el-GR" sz="17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7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700" dirty="0" smtClean="0"/>
                  <a:t>		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700" dirty="0" smtClean="0"/>
                  <a:t>						</a:t>
                </a:r>
                <a:r>
                  <a:rPr lang="el-GR" sz="1700" dirty="0" smtClean="0"/>
                  <a:t>   Σύμφωνος </a:t>
                </a:r>
                <a:r>
                  <a:rPr lang="en-US" sz="1700" dirty="0" smtClean="0"/>
                  <a:t>							</a:t>
                </a:r>
                <a:r>
                  <a:rPr lang="el-GR" sz="1700" dirty="0" smtClean="0"/>
                  <a:t>   αποδιαμορφωτής </a:t>
                </a:r>
                <a:r>
                  <a:rPr lang="en-US" sz="1700" dirty="0" smtClean="0"/>
                  <a:t/>
                </a:r>
                <a:br>
                  <a:rPr lang="en-US" sz="1700" dirty="0" smtClean="0"/>
                </a:br>
                <a:r>
                  <a:rPr lang="en-US" sz="1700" dirty="0" smtClean="0"/>
                  <a:t>						</a:t>
                </a:r>
                <a:r>
                  <a:rPr lang="el-GR" sz="1700" dirty="0" smtClean="0"/>
                  <a:t>   </a:t>
                </a:r>
                <a:r>
                  <a:rPr lang="en-US" sz="1700" dirty="0" smtClean="0"/>
                  <a:t>BPSK</a:t>
                </a:r>
                <a:endParaRPr lang="el-GR" sz="17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7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7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Αν υπάρχει </a:t>
                </a:r>
                <a:r>
                  <a:rPr lang="el-GR" sz="1700" b="1" dirty="0" smtClean="0"/>
                  <a:t>σφάλμα φάσης </a:t>
                </a:r>
                <a:r>
                  <a:rPr lang="el-GR" sz="1700" dirty="0" smtClean="0"/>
                  <a:t>(δηλ.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00" b="0" i="0" dirty="0" smtClean="0">
                        <a:latin typeface="Cambria Math"/>
                      </a:rPr>
                      <m:t>Δ</m:t>
                    </m:r>
                    <m:r>
                      <a:rPr lang="el-GR" sz="1700" i="1" dirty="0" smtClean="0">
                        <a:latin typeface="Cambria Math"/>
                      </a:rPr>
                      <m:t>𝜃</m:t>
                    </m:r>
                    <m:r>
                      <a:rPr lang="el-GR" sz="1700" i="1" dirty="0" smtClean="0">
                        <a:latin typeface="Cambria Math"/>
                        <a:ea typeface="Cambria Math"/>
                      </a:rPr>
                      <m:t>≠</m:t>
                    </m:r>
                    <m:sSup>
                      <m:sSupPr>
                        <m:ctrlPr>
                          <a:rPr lang="el-GR" sz="17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700" i="1" dirty="0" smtClean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lang="el-GR" sz="1700" b="0" i="1" dirty="0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l-GR" sz="1700" dirty="0" smtClean="0"/>
                  <a:t>) στο τοπικά δημιουργούμενο φέρον, τότε μειώνεται η τάση του σήματος στην έξοδο του δέκτη κατά έναν παράγοντα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𝑐𝑜𝑠</m:t>
                    </m:r>
                    <m:r>
                      <a:rPr lang="en-US" sz="1700" i="1" dirty="0" smtClean="0">
                        <a:latin typeface="Cambria Math"/>
                      </a:rPr>
                      <m:t>⁡(</m:t>
                    </m:r>
                    <m:r>
                      <a:rPr lang="el-GR" sz="1700" i="1" dirty="0" smtClean="0">
                        <a:latin typeface="Cambria Math"/>
                      </a:rPr>
                      <m:t>𝜃</m:t>
                    </m:r>
                    <m:r>
                      <a:rPr lang="el-GR" sz="17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700" dirty="0" smtClean="0"/>
                  <a:t>.</a:t>
                </a:r>
                <a:r>
                  <a:rPr lang="en-US" sz="1700" dirty="0" smtClean="0"/>
                  <a:t> </a:t>
                </a:r>
                <a:r>
                  <a:rPr lang="el-GR" sz="1700" dirty="0" smtClean="0"/>
                  <a:t>Έτσι, μειώνεται και ο λόγος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 dirty="0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700" i="1" dirty="0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700" b="0" i="1" dirty="0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7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dirty="0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7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700" dirty="0" smtClean="0"/>
                  <a:t> κατά έναν παράγοντα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700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17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700" i="1" dirty="0">
                                <a:latin typeface="Cambria Math"/>
                              </a:rPr>
                              <m:t>𝑐𝑜𝑠</m:t>
                            </m:r>
                          </m:e>
                          <m:sup>
                            <m:r>
                              <a:rPr lang="en-US" sz="1700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sz="1700" i="1" dirty="0">
                            <a:latin typeface="Cambria Math"/>
                          </a:rPr>
                          <m:t>(</m:t>
                        </m:r>
                        <m:r>
                          <a:rPr lang="el-GR" sz="1700" i="1" dirty="0">
                            <a:latin typeface="Cambria Math"/>
                          </a:rPr>
                          <m:t>𝜃</m:t>
                        </m:r>
                        <m:r>
                          <a:rPr lang="el-GR" sz="1700" i="1" dirty="0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1700" dirty="0" smtClean="0"/>
                  <a:t>.</a:t>
                </a:r>
                <a:endParaRPr lang="el-GR" sz="17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33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533" name="Picture 5" descr="http://anamorfosi.teiser.gr/ekp_yliko/e-notes/Data/comm2/main_files/image39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80" y="2885228"/>
            <a:ext cx="5098464" cy="191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6627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Λήψη σήματος </a:t>
            </a:r>
            <a:r>
              <a:rPr lang="en-US" dirty="0" smtClean="0"/>
              <a:t>BPSK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Για να ισχύει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dirty="0">
                        <a:latin typeface="Cambria Math"/>
                      </a:rPr>
                      <m:t>Δ</m:t>
                    </m:r>
                    <m:r>
                      <a:rPr lang="el-GR" sz="1600" i="1" dirty="0">
                        <a:latin typeface="Cambria Math"/>
                      </a:rPr>
                      <m:t>𝜃</m:t>
                    </m:r>
                    <m:r>
                      <a:rPr lang="el-GR" sz="1600" i="1" dirty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i="1" dirty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lang="el-GR" sz="1600" i="1" dirty="0">
                            <a:latin typeface="Cambria Math"/>
                          </a:rPr>
                          <m:t>𝜊</m:t>
                        </m:r>
                      </m:sup>
                    </m:sSup>
                  </m:oMath>
                </a14:m>
                <a:r>
                  <a:rPr lang="el-GR" sz="1600" dirty="0" smtClean="0"/>
                  <a:t> απαιτείται είτε να εκπεμφθεί σήμα αναφοράς φέροντος είτε να </a:t>
                </a:r>
                <a:r>
                  <a:rPr lang="el-GR" sz="1600" b="1" dirty="0" smtClean="0"/>
                  <a:t>δημιουργηθεί σήμα αναφοράς </a:t>
                </a:r>
                <a:r>
                  <a:rPr lang="el-GR" sz="1600" dirty="0" smtClean="0"/>
                  <a:t>στο δέκτη από το </a:t>
                </a:r>
                <a:r>
                  <a:rPr lang="el-GR" sz="1600" dirty="0"/>
                  <a:t>σήμα </a:t>
                </a:r>
                <a:r>
                  <a:rPr lang="el-GR" sz="1600" dirty="0" smtClean="0"/>
                  <a:t>δεδομένων.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dirty="0" smtClean="0"/>
                  <a:t>Ανάκτηση </a:t>
                </a:r>
                <a:r>
                  <a:rPr lang="el-GR" sz="1600" b="1" dirty="0"/>
                  <a:t>φέροντος για τη σύμφωνη αποδιαμόρφωση </a:t>
                </a:r>
                <a:r>
                  <a:rPr lang="en-US" sz="1600" b="1" dirty="0"/>
                  <a:t>BPSK</a:t>
                </a:r>
                <a:endParaRPr lang="el-GR" sz="1600" b="1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Ύψωση του σήματος στο τετράγωνο κάνει τις φάσεις 0</a:t>
                </a:r>
                <a:r>
                  <a:rPr lang="el-GR" sz="1600" baseline="30000" dirty="0" smtClean="0"/>
                  <a:t>ο</a:t>
                </a:r>
                <a:r>
                  <a:rPr lang="el-GR" sz="1600" dirty="0" smtClean="0"/>
                  <a:t> και 180</a:t>
                </a:r>
                <a:r>
                  <a:rPr lang="el-GR" sz="1600" baseline="30000" dirty="0" smtClean="0"/>
                  <a:t>ο</a:t>
                </a:r>
                <a:r>
                  <a:rPr lang="el-GR" sz="1600" dirty="0" smtClean="0"/>
                  <a:t> πολλαπλάσια του </a:t>
                </a:r>
                <a:r>
                  <a:rPr lang="en-US" sz="1600" dirty="0" smtClean="0"/>
                  <a:t>modulo</a:t>
                </a:r>
                <a:r>
                  <a:rPr lang="el-GR" sz="1600" dirty="0" smtClean="0"/>
                  <a:t> 2π, άρα απομακρύνει τη διαμόρφωση και διπλασιάζει τη συχνότητα του φέροντος.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Ο όρος διπλάσιας συχνότητας απομακρύνεται με φιλτράρισμα ώστε να απομακρυνθεί και ο θόρυβος.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Η συχνότητα </a:t>
                </a:r>
                <a:r>
                  <a:rPr lang="el-GR" sz="1600" b="1" dirty="0" smtClean="0"/>
                  <a:t>διαιρείται δια 2 </a:t>
                </a:r>
                <a:r>
                  <a:rPr lang="el-GR" sz="1600" dirty="0" smtClean="0"/>
                  <a:t>ώστε να ληφθεί ο ζητούμενος όρος του φέροντος.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							Διάταξη</a:t>
                </a:r>
                <a:br>
                  <a:rPr lang="el-GR" sz="1600" dirty="0" smtClean="0"/>
                </a:br>
                <a:r>
                  <a:rPr lang="el-GR" sz="1600" dirty="0" smtClean="0"/>
                  <a:t>							ανάκτησης</a:t>
                </a:r>
                <a:br>
                  <a:rPr lang="el-GR" sz="1600" dirty="0" smtClean="0"/>
                </a:br>
                <a:r>
                  <a:rPr lang="el-GR" sz="1600" dirty="0" smtClean="0"/>
                  <a:t>							φέροντος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535" name="Picture 7" descr="http://anamorfosi.teiser.gr/ekp_yliko/e-notes/Data/comm2/main_files/image39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0644"/>
            <a:ext cx="5544616" cy="173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9292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Λήψη σήματος </a:t>
            </a:r>
            <a:r>
              <a:rPr lang="en-US" dirty="0" smtClean="0"/>
              <a:t>BPSK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b="1" dirty="0" smtClean="0"/>
              <a:t>Βρόχος </a:t>
            </a:r>
            <a:r>
              <a:rPr lang="en-US" sz="1800" b="1" dirty="0" smtClean="0"/>
              <a:t>Costas</a:t>
            </a:r>
            <a:endParaRPr lang="el-GR" sz="1800" b="1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Αποτελείται από δύο βρόχους κλειδωμένης φάσης (</a:t>
            </a:r>
            <a:r>
              <a:rPr lang="en-US" sz="1800" dirty="0" smtClean="0"/>
              <a:t>PLL) </a:t>
            </a:r>
            <a:r>
              <a:rPr lang="el-GR" sz="1800" dirty="0" smtClean="0"/>
              <a:t>που λειτουργούν παράλληλα και έναν κοινό ταλαντωτή (</a:t>
            </a:r>
            <a:r>
              <a:rPr lang="en-US" sz="1800" dirty="0" smtClean="0"/>
              <a:t>VCO)</a:t>
            </a:r>
            <a:r>
              <a:rPr lang="el-GR" sz="1800" dirty="0" smtClean="0"/>
              <a:t> που δίνει </a:t>
            </a:r>
            <a:r>
              <a:rPr lang="el-GR" sz="1800" dirty="0" err="1" smtClean="0"/>
              <a:t>ορθογωνικές</a:t>
            </a:r>
            <a:r>
              <a:rPr lang="el-GR" sz="1800" dirty="0" smtClean="0"/>
              <a:t> εξόδους (</a:t>
            </a:r>
            <a:r>
              <a:rPr lang="en-US" sz="1800" dirty="0" smtClean="0"/>
              <a:t>90</a:t>
            </a:r>
            <a:r>
              <a:rPr lang="el-GR" sz="1800" baseline="30000" dirty="0" smtClean="0"/>
              <a:t>ο</a:t>
            </a:r>
            <a:r>
              <a:rPr lang="en-US" sz="1800" dirty="0" smtClean="0"/>
              <a:t>) </a:t>
            </a:r>
            <a:r>
              <a:rPr lang="el-GR" sz="1800" dirty="0" smtClean="0"/>
              <a:t>σε κάθε βρόχο.</a:t>
            </a: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 smtClean="0"/>
              <a:t>						</a:t>
            </a:r>
            <a:r>
              <a:rPr lang="el-GR" sz="1800" dirty="0" smtClean="0"/>
              <a:t>Βρόχος </a:t>
            </a:r>
            <a:r>
              <a:rPr lang="en-US" sz="1800" dirty="0" smtClean="0"/>
              <a:t>Costas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b="1" dirty="0" smtClean="0"/>
              <a:t>Πλεονεκτήματα</a:t>
            </a:r>
            <a:r>
              <a:rPr lang="el-GR" sz="1800" dirty="0" smtClean="0"/>
              <a:t>: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Δεν δημιουργεί συνιστώσα με συχνότητα διπλάσια του φέροντος.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Εκτελεί τη σύμφωνη ανίχνευση των δεδομένων σε έναν από τους κλάδους του διπλού συστήματος </a:t>
            </a:r>
            <a:r>
              <a:rPr lang="en-US" sz="1800" dirty="0" smtClean="0"/>
              <a:t>PLL.</a:t>
            </a:r>
            <a:endParaRPr lang="el-GR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106" y="2385301"/>
            <a:ext cx="4538022" cy="2483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671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Λήψη σήματος </a:t>
            </a:r>
            <a:r>
              <a:rPr lang="en-US" dirty="0" smtClean="0"/>
              <a:t>BPSK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800" b="1" dirty="0" smtClean="0"/>
              <a:t>Αβεβαιότητα  φάσης κατά την ανάκτηση φέροντος στη διαμόρφωση </a:t>
            </a:r>
            <a:r>
              <a:rPr lang="en-US" sz="1800" b="1" dirty="0" smtClean="0"/>
              <a:t>BPSK</a:t>
            </a:r>
            <a:endParaRPr lang="el-GR" sz="1800" b="1" dirty="0"/>
          </a:p>
          <a:p>
            <a:pPr marL="285750" indent="-285750" algn="l">
              <a:spcBef>
                <a:spcPts val="600"/>
              </a:spcBef>
            </a:pPr>
            <a:r>
              <a:rPr lang="el-GR" sz="1800" dirty="0" smtClean="0"/>
              <a:t>Η </a:t>
            </a:r>
            <a:r>
              <a:rPr lang="el-GR" sz="1800" dirty="0"/>
              <a:t>διαδικασία διαίρεσης συχνότητας εισάγει </a:t>
            </a:r>
            <a:r>
              <a:rPr lang="el-GR" sz="1800" b="1" dirty="0"/>
              <a:t>αβεβαιότητα 180</a:t>
            </a:r>
            <a:r>
              <a:rPr lang="el-GR" sz="1800" b="1" baseline="30000" dirty="0"/>
              <a:t>ο</a:t>
            </a:r>
            <a:r>
              <a:rPr lang="el-GR" sz="1800" b="1" dirty="0"/>
              <a:t> στη φάση </a:t>
            </a:r>
            <a:r>
              <a:rPr lang="el-GR" sz="1800" dirty="0"/>
              <a:t>του φέροντος.</a:t>
            </a:r>
          </a:p>
          <a:p>
            <a:pPr marL="285750" indent="-285750" algn="l">
              <a:spcBef>
                <a:spcPts val="600"/>
              </a:spcBef>
            </a:pPr>
            <a:r>
              <a:rPr lang="el-GR" sz="1800" dirty="0" smtClean="0"/>
              <a:t>Αυτό έχει ως αποτέλεσμα να αναγνωρίζονται λανθασμένα τα σύμβολα.</a:t>
            </a:r>
          </a:p>
          <a:p>
            <a:pPr marL="285750" indent="-285750" algn="l">
              <a:spcBef>
                <a:spcPts val="600"/>
              </a:spcBef>
            </a:pPr>
            <a:r>
              <a:rPr lang="el-GR" sz="1800" dirty="0" smtClean="0"/>
              <a:t>Το </a:t>
            </a:r>
            <a:r>
              <a:rPr lang="el-GR" sz="1800" dirty="0"/>
              <a:t>πρόβλημα λύνεται με την αποστολή μίας </a:t>
            </a:r>
            <a:r>
              <a:rPr lang="el-GR" sz="1800" b="1" dirty="0"/>
              <a:t>γνωστής ακολουθίας </a:t>
            </a:r>
            <a:r>
              <a:rPr lang="el-GR" sz="1800" b="1" dirty="0" smtClean="0"/>
              <a:t>δοκιμής</a:t>
            </a:r>
            <a:r>
              <a:rPr lang="el-GR" sz="1800" dirty="0" smtClean="0"/>
              <a:t> </a:t>
            </a:r>
            <a:r>
              <a:rPr lang="el-GR" sz="1800" dirty="0"/>
              <a:t>(</a:t>
            </a:r>
            <a:r>
              <a:rPr lang="el-GR" sz="1800" dirty="0" err="1"/>
              <a:t>training</a:t>
            </a:r>
            <a:r>
              <a:rPr lang="el-GR" sz="1800" dirty="0"/>
              <a:t> </a:t>
            </a:r>
            <a:r>
              <a:rPr lang="el-GR" sz="1800" dirty="0" err="1"/>
              <a:t>sequence</a:t>
            </a:r>
            <a:r>
              <a:rPr lang="el-GR" sz="1800" dirty="0"/>
              <a:t>) στο </a:t>
            </a:r>
            <a:r>
              <a:rPr lang="el-GR" sz="1800" dirty="0" smtClean="0"/>
              <a:t>δέκτη, </a:t>
            </a:r>
            <a:r>
              <a:rPr lang="el-GR" sz="1800" dirty="0"/>
              <a:t>από την οποία θα μπορεί αυτός να συμπεράνει αν έχει συμβεί αντιστροφή φάσης ή όχι, και να διορθώσει </a:t>
            </a:r>
            <a:r>
              <a:rPr lang="el-GR" sz="1800" dirty="0" smtClean="0"/>
              <a:t>κατάλληλα</a:t>
            </a:r>
            <a:r>
              <a:rPr lang="el-GR" sz="1800" dirty="0"/>
              <a:t>.</a:t>
            </a:r>
          </a:p>
          <a:p>
            <a:pPr marL="285750" indent="-285750" algn="l">
              <a:spcBef>
                <a:spcPts val="600"/>
              </a:spcBef>
            </a:pPr>
            <a:r>
              <a:rPr lang="el-GR" sz="1800" dirty="0"/>
              <a:t>Σε πραγματικά </a:t>
            </a:r>
            <a:r>
              <a:rPr lang="el-GR" sz="1800" dirty="0" smtClean="0"/>
              <a:t>κανάλια, π.χ. </a:t>
            </a:r>
            <a:r>
              <a:rPr lang="el-GR" sz="1800" dirty="0" err="1" smtClean="0"/>
              <a:t>κυψελωτών</a:t>
            </a:r>
            <a:r>
              <a:rPr lang="el-GR" sz="1800" dirty="0" smtClean="0"/>
              <a:t> επικοινωνιών, ούτε </a:t>
            </a:r>
            <a:r>
              <a:rPr lang="el-GR" sz="1800" dirty="0"/>
              <a:t>και αυτό είναι αποδοτικό, </a:t>
            </a:r>
            <a:r>
              <a:rPr lang="el-GR" sz="1800" dirty="0" smtClean="0"/>
              <a:t>επειδή συμβαίνουν </a:t>
            </a:r>
            <a:r>
              <a:rPr lang="el-GR" sz="1800" dirty="0"/>
              <a:t>διακοπές στην </a:t>
            </a:r>
            <a:r>
              <a:rPr lang="el-GR" sz="1800" dirty="0" smtClean="0"/>
              <a:t>επικοινωνία.</a:t>
            </a:r>
          </a:p>
          <a:p>
            <a:pPr marL="285750" indent="-285750" algn="l">
              <a:spcBef>
                <a:spcPts val="600"/>
              </a:spcBef>
            </a:pPr>
            <a:r>
              <a:rPr lang="el-GR" sz="1800" dirty="0" smtClean="0"/>
              <a:t>Κάθε </a:t>
            </a:r>
            <a:r>
              <a:rPr lang="el-GR" sz="1800" dirty="0"/>
              <a:t>φορά που επανέρχεται η αναφορά φέροντος θα υπάρχει </a:t>
            </a:r>
            <a:r>
              <a:rPr lang="el-GR" sz="1800" dirty="0" smtClean="0"/>
              <a:t>μια </a:t>
            </a:r>
            <a:r>
              <a:rPr lang="el-GR" sz="1800" dirty="0"/>
              <a:t>νέα </a:t>
            </a:r>
            <a:r>
              <a:rPr lang="el-GR" sz="1800" dirty="0" smtClean="0"/>
              <a:t>αβεβαιότητα </a:t>
            </a:r>
            <a:r>
              <a:rPr lang="el-GR" sz="1800" dirty="0"/>
              <a:t>φάσης, η οποία θα απαιτεί την εκ νέου αποστολή της ακολουθίας </a:t>
            </a:r>
            <a:r>
              <a:rPr lang="el-GR" sz="1800" dirty="0" smtClean="0"/>
              <a:t>δοκιμής</a:t>
            </a:r>
            <a:r>
              <a:rPr lang="el-GR" sz="1800" dirty="0"/>
              <a:t>. </a:t>
            </a:r>
            <a:endParaRPr lang="el-GR" sz="1800" dirty="0" smtClean="0"/>
          </a:p>
          <a:p>
            <a:pPr marL="285750" indent="-285750" algn="l">
              <a:spcBef>
                <a:spcPts val="600"/>
              </a:spcBef>
            </a:pPr>
            <a:r>
              <a:rPr lang="el-GR" sz="1800" dirty="0" smtClean="0"/>
              <a:t>Το πρόβλημα </a:t>
            </a:r>
            <a:r>
              <a:rPr lang="el-GR" sz="1800" dirty="0"/>
              <a:t>της αβεβαιότητας φάσης παρουσιάζεται και στο βρόχο </a:t>
            </a:r>
            <a:r>
              <a:rPr lang="el-GR" sz="1800" dirty="0" err="1"/>
              <a:t>Costas</a:t>
            </a:r>
            <a:r>
              <a:rPr lang="el-GR" sz="1800" dirty="0" smtClean="0"/>
              <a:t>.</a:t>
            </a:r>
          </a:p>
          <a:p>
            <a:pPr algn="l">
              <a:spcBef>
                <a:spcPts val="600"/>
              </a:spcBef>
            </a:pPr>
            <a:endParaRPr lang="el-GR" sz="1800" dirty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800" b="1" u="sng" dirty="0"/>
              <a:t>Εναλλακτική </a:t>
            </a:r>
            <a:r>
              <a:rPr lang="el-GR" sz="1800" b="1" u="sng" dirty="0" smtClean="0"/>
              <a:t>λύση</a:t>
            </a:r>
            <a:r>
              <a:rPr lang="el-GR" sz="1800" dirty="0" smtClean="0"/>
              <a:t>: </a:t>
            </a:r>
            <a:r>
              <a:rPr lang="el-GR" sz="1800" b="1" dirty="0" smtClean="0"/>
              <a:t>Διαφορικά </a:t>
            </a:r>
            <a:r>
              <a:rPr lang="el-GR" sz="1800" b="1" dirty="0"/>
              <a:t>Κωδικοποιημένη Ψηφιακή Διαμόρφωση Φάσης</a:t>
            </a:r>
            <a:r>
              <a:rPr lang="el-GR" sz="1800" dirty="0"/>
              <a:t> (</a:t>
            </a:r>
            <a:r>
              <a:rPr lang="en-US" sz="1800" dirty="0"/>
              <a:t>Differentially Encoded PSK – </a:t>
            </a:r>
            <a:r>
              <a:rPr lang="en-US" sz="1800" b="1" dirty="0"/>
              <a:t>DEPSK</a:t>
            </a:r>
            <a:r>
              <a:rPr lang="en-US" sz="1800" dirty="0" smtClean="0"/>
              <a:t>).</a:t>
            </a:r>
            <a:endParaRPr lang="el-GR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0295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smtClean="0"/>
              <a:t>Διαφορική Κωδικοποίηση Δεδομένων </a:t>
            </a:r>
            <a:r>
              <a:rPr lang="en-US" sz="2800" dirty="0" smtClean="0"/>
              <a:t>-DEPSK</a:t>
            </a:r>
            <a:endParaRPr lang="el-GR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28471" y="1046921"/>
            <a:ext cx="8003969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Η </a:t>
            </a:r>
            <a:r>
              <a:rPr lang="el-GR" sz="1600" b="1" dirty="0" smtClean="0">
                <a:latin typeface="Cambria Math" pitchFamily="18" charset="0"/>
                <a:ea typeface="Cambria Math" pitchFamily="18" charset="0"/>
              </a:rPr>
              <a:t>διαφορικά κωδικοποιημένη </a:t>
            </a:r>
            <a:r>
              <a:rPr lang="en-US" sz="1600" b="1" dirty="0" smtClean="0">
                <a:latin typeface="Cambria Math" pitchFamily="18" charset="0"/>
                <a:ea typeface="Cambria Math" pitchFamily="18" charset="0"/>
              </a:rPr>
              <a:t>PSK</a:t>
            </a:r>
            <a:r>
              <a:rPr lang="en-US" sz="1600" dirty="0" smtClean="0">
                <a:latin typeface="Cambria Math" pitchFamily="18" charset="0"/>
                <a:ea typeface="Cambria Math" pitchFamily="18" charset="0"/>
              </a:rPr>
              <a:t> (Differentially Encoded PSK - </a:t>
            </a:r>
            <a:r>
              <a:rPr lang="en-US" sz="1600" b="1" dirty="0" smtClean="0">
                <a:latin typeface="Cambria Math" pitchFamily="18" charset="0"/>
                <a:ea typeface="Cambria Math" pitchFamily="18" charset="0"/>
              </a:rPr>
              <a:t>DEPSK</a:t>
            </a:r>
            <a:r>
              <a:rPr lang="en-US" sz="1600" dirty="0" smtClean="0">
                <a:latin typeface="Cambria Math" pitchFamily="18" charset="0"/>
                <a:ea typeface="Cambria Math" pitchFamily="18" charset="0"/>
              </a:rPr>
              <a:t>)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α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ντιμετωπίζει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την </a:t>
            </a:r>
            <a:r>
              <a:rPr lang="el-GR" sz="1600" b="1" dirty="0">
                <a:latin typeface="Cambria Math" pitchFamily="18" charset="0"/>
                <a:ea typeface="Cambria Math" pitchFamily="18" charset="0"/>
              </a:rPr>
              <a:t>αβεβαιότητα ανάκτησης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της φάσης του φέροντος στον δέκτη της </a:t>
            </a:r>
            <a:r>
              <a:rPr lang="en-US" sz="1600" dirty="0" smtClean="0">
                <a:latin typeface="Cambria Math" pitchFamily="18" charset="0"/>
                <a:ea typeface="Cambria Math" pitchFamily="18" charset="0"/>
              </a:rPr>
              <a:t>PSK,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επειδή δίνει το ίδιο αποτέλεσμα στην έξοδο είτε τα δεδομένα έχουν αντιστραφεί είτε όχι.</a:t>
            </a:r>
          </a:p>
          <a:p>
            <a:endParaRPr lang="el-GR" sz="1600" dirty="0">
              <a:latin typeface="Cambria Math" pitchFamily="18" charset="0"/>
              <a:ea typeface="Cambria Math" pitchFamily="18" charset="0"/>
            </a:endParaRPr>
          </a:p>
          <a:p>
            <a:pPr>
              <a:spcBef>
                <a:spcPts val="1200"/>
              </a:spcBef>
            </a:pPr>
            <a:r>
              <a:rPr lang="el-GR" sz="1600" b="1" u="sng" dirty="0">
                <a:latin typeface="Cambria Math" pitchFamily="18" charset="0"/>
                <a:ea typeface="Cambria Math" pitchFamily="18" charset="0"/>
              </a:rPr>
              <a:t>Κωδικοποιητής </a:t>
            </a:r>
            <a:r>
              <a:rPr lang="en-US" sz="1600" b="1" u="sng" dirty="0">
                <a:latin typeface="Cambria Math" pitchFamily="18" charset="0"/>
                <a:ea typeface="Cambria Math" pitchFamily="18" charset="0"/>
              </a:rPr>
              <a:t>DEPSK</a:t>
            </a:r>
            <a:endParaRPr lang="el-GR" sz="1600" b="1" u="sng" dirty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Μια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πύλη </a:t>
            </a:r>
            <a:r>
              <a:rPr lang="el-GR" sz="1600" b="1" dirty="0">
                <a:latin typeface="Cambria Math" pitchFamily="18" charset="0"/>
                <a:ea typeface="Cambria Math" pitchFamily="18" charset="0"/>
              </a:rPr>
              <a:t>αποκλειστικού OR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μεταφράζει τα δεδομένα εισόδου σε μια κωδικοποιημένη ακολουθία δεδομένων, στην οποία το λογικό </a:t>
            </a:r>
            <a:r>
              <a:rPr lang="el-GR" sz="1600" b="1" dirty="0">
                <a:latin typeface="Cambria Math" pitchFamily="18" charset="0"/>
                <a:ea typeface="Cambria Math" pitchFamily="18" charset="0"/>
              </a:rPr>
              <a:t>1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στην είσοδο κωδικοποιείται ως </a:t>
            </a:r>
            <a:r>
              <a:rPr lang="el-GR" sz="1600" b="1" dirty="0">
                <a:latin typeface="Cambria Math" pitchFamily="18" charset="0"/>
                <a:ea typeface="Cambria Math" pitchFamily="18" charset="0"/>
              </a:rPr>
              <a:t>αλλαγή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της λογικής κατάστασης από το </a:t>
            </a:r>
            <a:r>
              <a:rPr lang="el-GR" sz="1600" b="1" dirty="0">
                <a:latin typeface="Cambria Math" pitchFamily="18" charset="0"/>
                <a:ea typeface="Cambria Math" pitchFamily="18" charset="0"/>
              </a:rPr>
              <a:t>προηγούμενο </a:t>
            </a:r>
            <a:r>
              <a:rPr lang="el-GR" sz="16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κωδικοποιημένο </a:t>
            </a:r>
            <a:r>
              <a:rPr lang="el-GR" sz="1600" dirty="0" err="1">
                <a:latin typeface="Cambria Math" pitchFamily="18" charset="0"/>
                <a:ea typeface="Cambria Math" pitchFamily="18" charset="0"/>
              </a:rPr>
              <a:t>bit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 και το λογικό </a:t>
            </a:r>
            <a:r>
              <a:rPr lang="el-GR" sz="1600" b="1" dirty="0">
                <a:latin typeface="Cambria Math" pitchFamily="18" charset="0"/>
                <a:ea typeface="Cambria Math" pitchFamily="18" charset="0"/>
              </a:rPr>
              <a:t>0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στην είσοδο κωδικοποιείται ως </a:t>
            </a:r>
            <a:r>
              <a:rPr lang="el-GR" sz="1600" b="1" dirty="0">
                <a:latin typeface="Cambria Math" pitchFamily="18" charset="0"/>
                <a:ea typeface="Cambria Math" pitchFamily="18" charset="0"/>
              </a:rPr>
              <a:t>μη-αλλαγή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κατάστασης. 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l-GR" sz="1600" dirty="0">
                <a:latin typeface="Cambria Math" pitchFamily="18" charset="0"/>
                <a:ea typeface="Cambria Math" pitchFamily="18" charset="0"/>
              </a:rPr>
              <a:t>Η </a:t>
            </a:r>
            <a:r>
              <a:rPr lang="el-GR" sz="1600" b="1" dirty="0">
                <a:latin typeface="Cambria Math" pitchFamily="18" charset="0"/>
                <a:ea typeface="Cambria Math" pitchFamily="18" charset="0"/>
              </a:rPr>
              <a:t>βαθμίδα καθυστέρησης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υλοποιείται με έναν </a:t>
            </a:r>
            <a:r>
              <a:rPr lang="el-GR" sz="1600" dirty="0" err="1">
                <a:latin typeface="Cambria Math" pitchFamily="18" charset="0"/>
                <a:ea typeface="Cambria Math" pitchFamily="18" charset="0"/>
              </a:rPr>
              <a:t>χρονιζόμενο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  </a:t>
            </a:r>
            <a:r>
              <a:rPr lang="el-GR" sz="1600" dirty="0" err="1">
                <a:latin typeface="Cambria Math" pitchFamily="18" charset="0"/>
                <a:ea typeface="Cambria Math" pitchFamily="18" charset="0"/>
              </a:rPr>
              <a:t>καταχωρητή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 μετατόπισης (</a:t>
            </a:r>
            <a:r>
              <a:rPr lang="el-GR" sz="1600" dirty="0" err="1">
                <a:latin typeface="Cambria Math" pitchFamily="18" charset="0"/>
                <a:ea typeface="Cambria Math" pitchFamily="18" charset="0"/>
              </a:rPr>
              <a:t>shift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1600" dirty="0" err="1">
                <a:latin typeface="Cambria Math" pitchFamily="18" charset="0"/>
                <a:ea typeface="Cambria Math" pitchFamily="18" charset="0"/>
              </a:rPr>
              <a:t>register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) ενός </a:t>
            </a:r>
            <a:r>
              <a:rPr lang="el-GR" sz="1600" dirty="0" err="1">
                <a:latin typeface="Cambria Math" pitchFamily="18" charset="0"/>
                <a:ea typeface="Cambria Math" pitchFamily="18" charset="0"/>
              </a:rPr>
              <a:t>bit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. </a:t>
            </a:r>
          </a:p>
          <a:p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endParaRPr lang="el-GR" sz="1600" dirty="0">
              <a:latin typeface="Cambria Math" pitchFamily="18" charset="0"/>
              <a:ea typeface="Cambria Math" pitchFamily="18" charset="0"/>
            </a:endParaRPr>
          </a:p>
          <a:p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endParaRPr lang="el-GR" sz="1600" dirty="0">
              <a:latin typeface="Cambria Math" pitchFamily="18" charset="0"/>
              <a:ea typeface="Cambria Math" pitchFamily="18" charset="0"/>
            </a:endParaRPr>
          </a:p>
          <a:p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endParaRPr lang="el-GR" sz="1600" dirty="0">
              <a:latin typeface="Cambria Math" pitchFamily="18" charset="0"/>
              <a:ea typeface="Cambria Math" pitchFamily="18" charset="0"/>
            </a:endParaRPr>
          </a:p>
          <a:p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endParaRPr lang="el-GR" sz="1600" dirty="0">
              <a:latin typeface="Cambria Math" pitchFamily="18" charset="0"/>
              <a:ea typeface="Cambria Math" pitchFamily="18" charset="0"/>
            </a:endParaRPr>
          </a:p>
          <a:p>
            <a:pPr algn="ctr"/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Διαφορικός κωδικοποιητής</a:t>
            </a:r>
            <a:endParaRPr lang="el-GR" sz="16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4141676"/>
            <a:ext cx="4032448" cy="1951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56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smtClean="0"/>
              <a:t>Διαφορική Κωδικοποίηση Δεδομένων </a:t>
            </a:r>
            <a:r>
              <a:rPr lang="en-US" sz="2800" dirty="0" smtClean="0"/>
              <a:t>-DEPSK</a:t>
            </a:r>
            <a:endParaRPr lang="el-GR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44008" y="1565503"/>
            <a:ext cx="4042792" cy="5175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1200"/>
              </a:spcBef>
              <a:buFont typeface="Arial" pitchFamily="34" charset="0"/>
              <a:buNone/>
            </a:pPr>
            <a:endParaRPr lang="el-GR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52736"/>
            <a:ext cx="8075240" cy="5328592"/>
          </a:xfrm>
        </p:spPr>
        <p:txBody>
          <a:bodyPr>
            <a:norm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600" b="1" u="sng" dirty="0"/>
              <a:t>Αποκωδικοποιητής </a:t>
            </a:r>
            <a:r>
              <a:rPr lang="en-US" sz="1600" b="1" u="sng" dirty="0"/>
              <a:t>DEPSK</a:t>
            </a:r>
            <a:endParaRPr lang="el-GR" sz="1600" b="1" u="sng" dirty="0"/>
          </a:p>
          <a:p>
            <a:pPr algn="l">
              <a:spcBef>
                <a:spcPts val="1200"/>
              </a:spcBef>
            </a:pPr>
            <a:r>
              <a:rPr lang="el-GR" sz="1600" dirty="0" smtClean="0"/>
              <a:t>Αν </a:t>
            </a:r>
            <a:r>
              <a:rPr lang="el-GR" sz="1600" dirty="0"/>
              <a:t>η ανιχνευόμενη ακολουθία δεδομένων </a:t>
            </a:r>
            <a:r>
              <a:rPr lang="el-GR" sz="1600" b="1" dirty="0"/>
              <a:t>αλλάζει </a:t>
            </a:r>
            <a:r>
              <a:rPr lang="el-GR" sz="1600" dirty="0"/>
              <a:t>κατάσταση σε διαδοχικά </a:t>
            </a:r>
            <a:r>
              <a:rPr lang="el-GR" sz="1600" dirty="0" err="1"/>
              <a:t>bit</a:t>
            </a:r>
            <a:r>
              <a:rPr lang="el-GR" sz="1600" dirty="0"/>
              <a:t>, τότε στην είσοδο υπήρχε ένα λογικό </a:t>
            </a:r>
            <a:r>
              <a:rPr lang="el-GR" sz="1600" b="1" dirty="0"/>
              <a:t>1</a:t>
            </a:r>
            <a:r>
              <a:rPr lang="el-GR" sz="1600" dirty="0"/>
              <a:t>. Αν δεν υπάρχει αλλαγή κατάστασης, τότε συνάγεται ότι θα πρέπει να είχε σταλεί ένα λογικό 0. </a:t>
            </a:r>
          </a:p>
          <a:p>
            <a:pPr algn="l">
              <a:spcBef>
                <a:spcPts val="1200"/>
              </a:spcBef>
            </a:pPr>
            <a:r>
              <a:rPr lang="el-GR" sz="1600" dirty="0"/>
              <a:t>Η πληροφορία για την αλλαγή της κατάστασης δεν επηρεάζεται από τυχόν αντιστροφή των δεδομένων και συνεπώς η αβεβαιότητα φάσης του φέροντος δεν επηρεάζει </a:t>
            </a:r>
            <a:r>
              <a:rPr lang="el-GR" sz="1600" dirty="0" smtClean="0"/>
              <a:t>τη </a:t>
            </a:r>
            <a:r>
              <a:rPr lang="el-GR" sz="1600" dirty="0"/>
              <a:t>διαδικασία κωδικοποίησης και αποκωδικοποίησης. </a:t>
            </a:r>
            <a:endParaRPr lang="en-US" sz="1600" dirty="0" smtClean="0"/>
          </a:p>
          <a:p>
            <a:pPr algn="l">
              <a:spcBef>
                <a:spcPts val="1200"/>
              </a:spcBef>
            </a:pPr>
            <a:r>
              <a:rPr lang="el-GR" sz="1600" dirty="0" smtClean="0"/>
              <a:t>Πρόκειται για μία ιδιαίτερα αποτελεσματική μέθοδο που δεν απαιτεί την εισαγωγή επιπλέον </a:t>
            </a:r>
            <a:r>
              <a:rPr lang="en-US" sz="1600" dirty="0" smtClean="0"/>
              <a:t>bit</a:t>
            </a:r>
            <a:r>
              <a:rPr lang="el-GR" sz="1600" dirty="0" smtClean="0"/>
              <a:t> και επομένως δεν επηρεάζει την παροχή δεδομένων.</a:t>
            </a:r>
            <a:endParaRPr lang="el-GR" sz="1600" dirty="0"/>
          </a:p>
          <a:p>
            <a:r>
              <a:rPr lang="el-GR" sz="1600" dirty="0" smtClean="0"/>
              <a:t>Μοναδικό μειονέκτημα είναι ότι αν εμφανίζονται μονά εσφαλμένα </a:t>
            </a:r>
            <a:r>
              <a:rPr lang="en-US" sz="1600" dirty="0" smtClean="0"/>
              <a:t>bit</a:t>
            </a:r>
            <a:r>
              <a:rPr lang="el-GR" sz="1600" dirty="0" smtClean="0"/>
              <a:t> λόγω θορύβου, τότε αυτά διαδίδονται στον αποκωδικοποιητή ως σφάλματα «διπλών </a:t>
            </a:r>
            <a:r>
              <a:rPr lang="en-US" sz="1600" dirty="0" smtClean="0"/>
              <a:t>bit</a:t>
            </a:r>
            <a:r>
              <a:rPr lang="el-GR" sz="1600" dirty="0" smtClean="0"/>
              <a:t>» </a:t>
            </a:r>
          </a:p>
          <a:p>
            <a:pPr marL="0" indent="0">
              <a:buNone/>
            </a:pPr>
            <a:endParaRPr lang="el-GR" sz="1600" dirty="0"/>
          </a:p>
          <a:p>
            <a:pPr marL="0" indent="0">
              <a:buNone/>
            </a:pPr>
            <a:endParaRPr lang="el-GR" sz="1600" dirty="0" smtClean="0"/>
          </a:p>
          <a:p>
            <a:pPr marL="0" indent="0">
              <a:buNone/>
            </a:pPr>
            <a:endParaRPr lang="el-GR" sz="1600" dirty="0"/>
          </a:p>
          <a:p>
            <a:pPr marL="0" indent="0">
              <a:buNone/>
            </a:pPr>
            <a:endParaRPr lang="el-GR" sz="1600" dirty="0" smtClean="0"/>
          </a:p>
          <a:p>
            <a:pPr marL="0" indent="0">
              <a:buNone/>
            </a:pPr>
            <a:endParaRPr lang="el-GR" sz="1600" dirty="0"/>
          </a:p>
          <a:p>
            <a:pPr marL="0" indent="0">
              <a:buNone/>
            </a:pPr>
            <a:endParaRPr lang="el-GR" sz="1600" dirty="0" smtClean="0"/>
          </a:p>
          <a:p>
            <a:pPr marL="0" indent="0" algn="ctr">
              <a:buNone/>
            </a:pPr>
            <a:r>
              <a:rPr lang="el-GR" sz="1600" dirty="0" smtClean="0"/>
              <a:t>Αποκωδικοποιητής </a:t>
            </a:r>
            <a:r>
              <a:rPr lang="en-US" sz="1600" dirty="0" smtClean="0"/>
              <a:t>DEPSK</a:t>
            </a:r>
            <a:endParaRPr lang="el-GR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83768" y="4437112"/>
            <a:ext cx="385586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59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/>
          </a:bodyPr>
          <a:lstStyle/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Μαθηματική </a:t>
            </a:r>
            <a:r>
              <a:rPr lang="el-GR" sz="2400" dirty="0">
                <a:solidFill>
                  <a:schemeClr val="tx1"/>
                </a:solidFill>
              </a:rPr>
              <a:t>περιγραφή δυαδικής </a:t>
            </a:r>
            <a:r>
              <a:rPr lang="en-US" sz="2400" dirty="0" smtClean="0">
                <a:solidFill>
                  <a:schemeClr val="tx1"/>
                </a:solidFill>
              </a:rPr>
              <a:t>PSK 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dirty="0" smtClean="0">
                <a:solidFill>
                  <a:schemeClr val="tx1"/>
                </a:solidFill>
              </a:rPr>
              <a:t>BPSK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>
                <a:solidFill>
                  <a:schemeClr val="tx1"/>
                </a:solidFill>
              </a:rPr>
              <a:t>Φάσμα σήματος διαμορφωμένου κατά </a:t>
            </a:r>
            <a:r>
              <a:rPr lang="en-US" sz="2400" dirty="0" smtClean="0">
                <a:solidFill>
                  <a:schemeClr val="tx1"/>
                </a:solidFill>
              </a:rPr>
              <a:t>BPSK</a:t>
            </a:r>
            <a:r>
              <a:rPr lang="el-GR" sz="2400" dirty="0" smtClean="0">
                <a:solidFill>
                  <a:schemeClr val="tx1"/>
                </a:solidFill>
              </a:rPr>
              <a:t> </a:t>
            </a:r>
            <a:endParaRPr lang="el-GR" sz="2400" dirty="0">
              <a:solidFill>
                <a:schemeClr val="tx1"/>
              </a:solidFill>
            </a:endParaRP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>
                <a:solidFill>
                  <a:schemeClr val="tx1"/>
                </a:solidFill>
              </a:rPr>
              <a:t>Μαθηματική περιγραφή </a:t>
            </a:r>
            <a:r>
              <a:rPr lang="el-GR" sz="2400" dirty="0" smtClean="0">
                <a:solidFill>
                  <a:schemeClr val="tx1"/>
                </a:solidFill>
              </a:rPr>
              <a:t>Μ</a:t>
            </a:r>
            <a:r>
              <a:rPr lang="en-US" sz="2400" dirty="0">
                <a:solidFill>
                  <a:schemeClr val="tx1"/>
                </a:solidFill>
              </a:rPr>
              <a:t>P</a:t>
            </a:r>
            <a:r>
              <a:rPr lang="en-US" sz="2400" dirty="0" smtClean="0">
                <a:solidFill>
                  <a:schemeClr val="tx1"/>
                </a:solidFill>
              </a:rPr>
              <a:t>SK</a:t>
            </a:r>
            <a:endParaRPr lang="en-US" sz="2400" dirty="0">
              <a:solidFill>
                <a:schemeClr val="tx1"/>
              </a:solidFill>
            </a:endParaRP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>
                <a:solidFill>
                  <a:schemeClr val="tx1"/>
                </a:solidFill>
              </a:rPr>
              <a:t>Φασματική πυκνότητα ισχύος </a:t>
            </a:r>
            <a:r>
              <a:rPr lang="el-GR" sz="2400" dirty="0" smtClean="0">
                <a:solidFill>
                  <a:schemeClr val="tx1"/>
                </a:solidFill>
              </a:rPr>
              <a:t>και φασματική </a:t>
            </a:r>
            <a:r>
              <a:rPr lang="el-GR" sz="2400" dirty="0">
                <a:solidFill>
                  <a:schemeClr val="tx1"/>
                </a:solidFill>
              </a:rPr>
              <a:t>απόδοση </a:t>
            </a:r>
            <a:r>
              <a:rPr lang="el-GR" sz="2400" dirty="0" smtClean="0">
                <a:solidFill>
                  <a:schemeClr val="tx1"/>
                </a:solidFill>
              </a:rPr>
              <a:t>σήματος Μ</a:t>
            </a:r>
            <a:r>
              <a:rPr lang="en-US" sz="2400" dirty="0">
                <a:solidFill>
                  <a:schemeClr val="tx1"/>
                </a:solidFill>
              </a:rPr>
              <a:t>P</a:t>
            </a:r>
            <a:r>
              <a:rPr lang="en-US" sz="2400" dirty="0" smtClean="0">
                <a:solidFill>
                  <a:schemeClr val="tx1"/>
                </a:solidFill>
              </a:rPr>
              <a:t>SK</a:t>
            </a:r>
            <a:endParaRPr lang="en-US" sz="2400" dirty="0">
              <a:solidFill>
                <a:schemeClr val="tx1"/>
              </a:solidFill>
            </a:endParaRP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Ρυθμός εμφάνισης λαθών (</a:t>
            </a:r>
            <a:r>
              <a:rPr lang="en-US" sz="2400" dirty="0" smtClean="0">
                <a:solidFill>
                  <a:schemeClr val="tx1"/>
                </a:solidFill>
              </a:rPr>
              <a:t>BER) </a:t>
            </a:r>
            <a:r>
              <a:rPr lang="el-GR" sz="2400" dirty="0" smtClean="0">
                <a:solidFill>
                  <a:schemeClr val="tx1"/>
                </a:solidFill>
              </a:rPr>
              <a:t>σε </a:t>
            </a:r>
            <a:r>
              <a:rPr lang="en-US" sz="2400" dirty="0" smtClean="0">
                <a:solidFill>
                  <a:schemeClr val="tx1"/>
                </a:solidFill>
              </a:rPr>
              <a:t>MPSK</a:t>
            </a:r>
            <a:endParaRPr lang="en-US" sz="2400" dirty="0">
              <a:solidFill>
                <a:schemeClr val="tx1"/>
              </a:solidFill>
            </a:endParaRP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Παραγωγή και Ανίχνευση σήματος </a:t>
            </a:r>
            <a:r>
              <a:rPr lang="en-US" sz="2400" dirty="0" smtClean="0">
                <a:solidFill>
                  <a:schemeClr val="tx1"/>
                </a:solidFill>
              </a:rPr>
              <a:t>BPSK</a:t>
            </a:r>
            <a:endParaRPr lang="en-US" sz="2400" dirty="0">
              <a:solidFill>
                <a:schemeClr val="tx1"/>
              </a:solidFill>
            </a:endParaRP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Διαφορική Κωδικοποίηση Δεδομένων – </a:t>
            </a:r>
            <a:r>
              <a:rPr lang="en-US" sz="2400" dirty="0" smtClean="0">
                <a:solidFill>
                  <a:schemeClr val="tx1"/>
                </a:solidFill>
              </a:rPr>
              <a:t>DEPSK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Διαφορική Διαμόρφωση Φάσης – </a:t>
            </a:r>
            <a:r>
              <a:rPr lang="en-US" sz="2400" dirty="0" smtClean="0">
                <a:solidFill>
                  <a:schemeClr val="tx1"/>
                </a:solidFill>
              </a:rPr>
              <a:t>DPSK</a:t>
            </a: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Διαγράμματα Αστερισμού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spcBef>
                <a:spcPts val="700"/>
              </a:spcBef>
              <a:buFont typeface="Arial" pitchFamily="34" charset="0"/>
              <a:buChar char="•"/>
            </a:pPr>
            <a:r>
              <a:rPr lang="el-GR" sz="2400" dirty="0" smtClean="0">
                <a:solidFill>
                  <a:schemeClr val="tx1"/>
                </a:solidFill>
              </a:rPr>
              <a:t>Σύγκριση </a:t>
            </a:r>
            <a:r>
              <a:rPr lang="el-GR" sz="2400" dirty="0">
                <a:solidFill>
                  <a:schemeClr val="tx1"/>
                </a:solidFill>
              </a:rPr>
              <a:t>μεταξύ Σύμφωνης &amp; </a:t>
            </a:r>
            <a:r>
              <a:rPr lang="el-GR" sz="2400" dirty="0" smtClean="0">
                <a:solidFill>
                  <a:schemeClr val="tx1"/>
                </a:solidFill>
              </a:rPr>
              <a:t>Διαφορικής </a:t>
            </a:r>
            <a:r>
              <a:rPr lang="en-US" sz="2400" dirty="0" smtClean="0">
                <a:solidFill>
                  <a:schemeClr val="tx1"/>
                </a:solidFill>
              </a:rPr>
              <a:t>PSK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3548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Διαφορική Διαμόρφωση Φάσης - </a:t>
            </a:r>
            <a:r>
              <a:rPr lang="en-US" dirty="0" smtClean="0"/>
              <a:t>DPSK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1600" dirty="0"/>
              <a:t>Η </a:t>
            </a:r>
            <a:r>
              <a:rPr lang="el-GR" sz="1600" b="1" dirty="0" err="1"/>
              <a:t>∆ιαφορική</a:t>
            </a:r>
            <a:r>
              <a:rPr lang="el-GR" sz="1600" b="1" dirty="0"/>
              <a:t> </a:t>
            </a:r>
            <a:r>
              <a:rPr lang="el-GR" sz="1600" b="1" dirty="0" err="1"/>
              <a:t>∆ιαμόρφωση</a:t>
            </a:r>
            <a:r>
              <a:rPr lang="el-GR" sz="1600" b="1" dirty="0"/>
              <a:t> PSK </a:t>
            </a:r>
            <a:r>
              <a:rPr lang="el-GR" sz="1600" dirty="0"/>
              <a:t>(</a:t>
            </a:r>
            <a:r>
              <a:rPr lang="el-GR" sz="1600" dirty="0">
                <a:hlinkClick r:id="rId2"/>
              </a:rPr>
              <a:t>DPSK</a:t>
            </a:r>
            <a:r>
              <a:rPr lang="el-GR" sz="1600" dirty="0"/>
              <a:t>) βελτιώνει την DEPSK ενσωματώνοντας τη λειτουργία της διαφορικής αποκωδικοποίησης στην αποδιαμόρφωση των δεδομένων. Έτσι δεν χρειάζεται μηχανισμό ανάκτησης φέροντος</a:t>
            </a:r>
            <a:r>
              <a:rPr lang="el-GR" sz="1600" dirty="0" smtClean="0"/>
              <a:t>.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Το </a:t>
            </a:r>
            <a:r>
              <a:rPr lang="el-GR" sz="1600" dirty="0"/>
              <a:t>τμήμα διαφορικής κωδικοποίησης και ο διαμορφωτής </a:t>
            </a:r>
            <a:r>
              <a:rPr lang="en-US" sz="1600" dirty="0"/>
              <a:t>PSK </a:t>
            </a:r>
            <a:r>
              <a:rPr lang="el-GR" sz="1600" dirty="0"/>
              <a:t>είναι κοινά στις </a:t>
            </a:r>
            <a:r>
              <a:rPr lang="en-US" sz="1600" dirty="0"/>
              <a:t>DPSK </a:t>
            </a:r>
            <a:r>
              <a:rPr lang="el-GR" sz="1600" dirty="0"/>
              <a:t>και </a:t>
            </a:r>
            <a:r>
              <a:rPr lang="en-US" sz="1600" dirty="0"/>
              <a:t>DEPSK</a:t>
            </a:r>
            <a:r>
              <a:rPr lang="el-GR" sz="1600" dirty="0"/>
              <a:t>, αλλά ο δέκτης </a:t>
            </a:r>
            <a:r>
              <a:rPr lang="en-US" sz="1600" dirty="0"/>
              <a:t>DPSK </a:t>
            </a:r>
            <a:r>
              <a:rPr lang="el-GR" sz="1600" dirty="0"/>
              <a:t>λειτουργεί συγκρίνοντας τη φάση του εισερχόμενου συμβόλου του φορέα με αυτήν του προηγούμενου και εκτελεί ταυτόχρονα τη σύμφωνη ανίχνευση και τη διαφορική κωδικοποίηση ως μια λειτουργία. </a:t>
            </a:r>
          </a:p>
          <a:p>
            <a:pPr algn="l">
              <a:spcBef>
                <a:spcPts val="600"/>
              </a:spcBef>
            </a:pPr>
            <a:endParaRPr lang="el-GR" sz="1600" dirty="0" smtClean="0"/>
          </a:p>
          <a:p>
            <a:pPr algn="l">
              <a:spcBef>
                <a:spcPts val="600"/>
              </a:spcBef>
            </a:pPr>
            <a:endParaRPr lang="el-GR" sz="1600" dirty="0"/>
          </a:p>
          <a:p>
            <a:pPr algn="l">
              <a:spcBef>
                <a:spcPts val="600"/>
              </a:spcBef>
            </a:pPr>
            <a:endParaRPr lang="el-GR" sz="1600" dirty="0" smtClean="0"/>
          </a:p>
          <a:p>
            <a:pPr algn="l">
              <a:spcBef>
                <a:spcPts val="600"/>
              </a:spcBef>
            </a:pPr>
            <a:endParaRPr lang="el-GR" sz="1600" dirty="0"/>
          </a:p>
          <a:p>
            <a:pPr algn="l">
              <a:spcBef>
                <a:spcPts val="600"/>
              </a:spcBef>
            </a:pPr>
            <a:endParaRPr lang="el-GR" sz="1600" dirty="0" smtClean="0"/>
          </a:p>
          <a:p>
            <a:pPr algn="l">
              <a:spcBef>
                <a:spcPts val="600"/>
              </a:spcBef>
            </a:pPr>
            <a:endParaRPr lang="el-GR" sz="1600" dirty="0"/>
          </a:p>
          <a:p>
            <a:pPr marL="0" indent="0" algn="ctr">
              <a:spcBef>
                <a:spcPts val="600"/>
              </a:spcBef>
              <a:buNone/>
            </a:pPr>
            <a:r>
              <a:rPr lang="el-GR" sz="1600" dirty="0" smtClean="0"/>
              <a:t>Διαγράμματα διαμορφωτή και αποδιαμορφωτή </a:t>
            </a:r>
            <a:r>
              <a:rPr lang="en-US" sz="1600" dirty="0" smtClean="0"/>
              <a:t>DPSK</a:t>
            </a:r>
            <a:endParaRPr lang="el-GR" sz="1600" dirty="0" smtClean="0"/>
          </a:p>
          <a:p>
            <a:pPr algn="l">
              <a:spcBef>
                <a:spcPts val="600"/>
              </a:spcBef>
            </a:pPr>
            <a:endParaRPr lang="en-US" sz="1600" dirty="0" smtClean="0"/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Η </a:t>
            </a:r>
            <a:r>
              <a:rPr lang="en-US" sz="1600" dirty="0"/>
              <a:t>DPSK</a:t>
            </a:r>
            <a:r>
              <a:rPr lang="el-GR" sz="1600" dirty="0"/>
              <a:t> χρησιμοποιείται ευρύτατα σε ενσύρματα και ασύρματα </a:t>
            </a:r>
            <a:r>
              <a:rPr lang="en-US" sz="1600" dirty="0"/>
              <a:t>modem </a:t>
            </a:r>
            <a:r>
              <a:rPr lang="el-GR" sz="1600" dirty="0"/>
              <a:t>για σηματοδοσία </a:t>
            </a:r>
            <a:r>
              <a:rPr lang="el-GR" sz="1600" dirty="0" smtClean="0"/>
              <a:t>χαμηλού ρυθμού (έως 4.800 </a:t>
            </a:r>
            <a:r>
              <a:rPr lang="en-US" sz="1600" dirty="0" smtClean="0"/>
              <a:t>bps) </a:t>
            </a:r>
            <a:r>
              <a:rPr lang="el-GR" sz="1600" dirty="0" smtClean="0"/>
              <a:t>μετάδοσης</a:t>
            </a:r>
            <a:r>
              <a:rPr lang="el-GR" sz="1600" dirty="0"/>
              <a:t>. </a:t>
            </a:r>
          </a:p>
          <a:p>
            <a:pPr algn="l">
              <a:spcBef>
                <a:spcPts val="600"/>
              </a:spcBef>
            </a:pPr>
            <a:r>
              <a:rPr lang="el-GR" sz="1600" dirty="0"/>
              <a:t>Η </a:t>
            </a:r>
            <a:r>
              <a:rPr lang="en-US" sz="1600" dirty="0"/>
              <a:t>DPSK</a:t>
            </a:r>
            <a:r>
              <a:rPr lang="el-GR" sz="1600" dirty="0"/>
              <a:t> έχει </a:t>
            </a:r>
            <a:r>
              <a:rPr lang="el-GR" sz="1600" dirty="0" smtClean="0"/>
              <a:t>ελαφρά χειρότερη </a:t>
            </a:r>
            <a:r>
              <a:rPr lang="en-US" sz="1600" dirty="0" smtClean="0"/>
              <a:t>(</a:t>
            </a:r>
            <a:r>
              <a:rPr lang="el-GR" sz="1600" dirty="0" smtClean="0"/>
              <a:t>μικρότερη) ανοχή </a:t>
            </a:r>
            <a:r>
              <a:rPr lang="el-GR" sz="1600" dirty="0"/>
              <a:t>στο θόρυβο από την </a:t>
            </a:r>
            <a:r>
              <a:rPr lang="en-US" sz="1600" dirty="0"/>
              <a:t>BPSK</a:t>
            </a:r>
            <a:r>
              <a:rPr lang="el-GR" sz="1600" dirty="0" smtClean="0"/>
              <a:t>.</a:t>
            </a:r>
            <a:endParaRPr lang="el-GR" sz="1600" dirty="0"/>
          </a:p>
        </p:txBody>
      </p:sp>
      <p:pic>
        <p:nvPicPr>
          <p:cNvPr id="28676" name="Picture 4" descr="http://anamorfosi.teiser.gr/ekp_yliko/e-notes/Data/comm2/main_files/image399.gif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96952"/>
            <a:ext cx="6192688" cy="179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756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600" dirty="0"/>
              <a:t>Σύγκριση </a:t>
            </a:r>
            <a:r>
              <a:rPr lang="el-GR" sz="2600" dirty="0" smtClean="0"/>
              <a:t>μεταξύ Σύμφωνης &amp; Διαφορικής </a:t>
            </a:r>
            <a:r>
              <a:rPr lang="en-US" sz="2600" dirty="0" smtClean="0"/>
              <a:t>PSK</a:t>
            </a:r>
            <a:endParaRPr lang="el-GR" sz="26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Θέση περιεχομένου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5112568"/>
              </a:xfrm>
            </p:spPr>
            <p:txBody>
              <a:bodyPr>
                <a:noAutofit/>
              </a:bodyPr>
              <a:lstStyle/>
              <a:p>
                <a:pPr marL="0" lvl="1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b="1" dirty="0" smtClean="0"/>
                  <a:t>Πιθανότητα εμφάνισης λανθασμένων συμβόλων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00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1" i="1" dirty="0" smtClean="0">
                                <a:latin typeface="Cambria Math"/>
                              </a:rPr>
                              <m:t>𝑷</m:t>
                            </m:r>
                          </m:e>
                          <m:sub>
                            <m:r>
                              <a:rPr lang="en-US" sz="1800" b="1" i="1" dirty="0" smtClean="0">
                                <a:latin typeface="Cambria Math"/>
                              </a:rPr>
                              <m:t>𝒔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b="1" dirty="0" smtClean="0"/>
                  <a:t> </a:t>
                </a:r>
                <a:r>
                  <a:rPr lang="el-GR" sz="1800" dirty="0" smtClean="0"/>
                  <a:t>για διέλευση σε κανάλι με </a:t>
                </a:r>
                <a:r>
                  <a:rPr lang="el-GR" sz="1800" dirty="0"/>
                  <a:t>προσθετικό </a:t>
                </a:r>
                <a:r>
                  <a:rPr lang="el-GR" sz="1800" dirty="0" smtClean="0"/>
                  <a:t>λευκό </a:t>
                </a:r>
                <a:r>
                  <a:rPr lang="el-GR" sz="1800" dirty="0" err="1" smtClean="0"/>
                  <a:t>γκαουσσιανό</a:t>
                </a:r>
                <a:r>
                  <a:rPr lang="el-GR" sz="1800" dirty="0" smtClean="0"/>
                  <a:t> θόρυβο (</a:t>
                </a:r>
                <a:r>
                  <a:rPr lang="en-US" sz="1800" dirty="0" smtClean="0"/>
                  <a:t>AWGN).</a:t>
                </a:r>
                <a:endParaRPr lang="el-GR" sz="1800" dirty="0" smtClean="0"/>
              </a:p>
              <a:p>
                <a:pPr marL="285750" lvl="1" algn="l">
                  <a:spcBef>
                    <a:spcPts val="1200"/>
                  </a:spcBef>
                  <a:spcAft>
                    <a:spcPts val="1200"/>
                  </a:spcAft>
                  <a:buFont typeface="Arial" pitchFamily="34" charset="0"/>
                  <a:buChar char="•"/>
                </a:pPr>
                <a:r>
                  <a:rPr lang="el-GR" sz="1800" b="1" dirty="0" smtClean="0"/>
                  <a:t>Σύμφωνη ανίχνευση (</a:t>
                </a:r>
                <a:r>
                  <a:rPr lang="en-US" sz="1800" b="1" dirty="0" smtClean="0"/>
                  <a:t>COH-</a:t>
                </a:r>
                <a:r>
                  <a:rPr lang="en-US" sz="1800" b="1" dirty="0"/>
                  <a:t>P</a:t>
                </a:r>
                <a:r>
                  <a:rPr lang="en-US" sz="1800" b="1" dirty="0" smtClean="0"/>
                  <a:t>SK)</a:t>
                </a:r>
                <a:r>
                  <a:rPr lang="el-GR" sz="1800" b="1" dirty="0" smtClean="0"/>
                  <a:t> </a:t>
                </a:r>
                <a:endParaRPr lang="el-GR" sz="1800" b="1" dirty="0"/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sz="18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𝑆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  <m:func>
                      <m:func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800" i="1">
                            <a:latin typeface="Cambria Math"/>
                          </a:rPr>
                          <m:t>𝑒𝑟𝑓𝑐</m:t>
                        </m:r>
                      </m:fName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unc>
                                  <m:func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f>
                                      <m:f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i="1">
                                                <a:latin typeface="Cambria Math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i="1">
                                                <a:latin typeface="Cambria Math"/>
                                              </a:rPr>
                                              <m:t>𝑏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i="1">
                                                <a:latin typeface="Cambria Math"/>
                                              </a:rPr>
                                              <m:t>𝑁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i="1">
                                                <a:latin typeface="Cambria Math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fName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 </m:t>
                                    </m:r>
                                  </m:e>
                                </m:func>
                              </m:e>
                            </m:rad>
                          </m:e>
                        </m:d>
                      </m:e>
                    </m:func>
                  </m:oMath>
                </a14:m>
                <a:endParaRPr lang="en-US" sz="1800" dirty="0" smtClean="0"/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n-US" sz="1800" dirty="0"/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b="1" dirty="0" smtClean="0"/>
                  <a:t>Διαφορική </a:t>
                </a:r>
                <a:r>
                  <a:rPr lang="en-US" sz="1800" b="1" dirty="0" smtClean="0"/>
                  <a:t>PSK (DPSK)</a:t>
                </a:r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sz="18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𝑆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fName>
                      <m:e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− </m:t>
                            </m:r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𝑏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sup>
                        </m:sSup>
                      </m:e>
                    </m:func>
                  </m:oMath>
                </a14:m>
                <a:endParaRPr lang="el-GR" sz="1800" i="1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Παρατηρούμε ότι η απλούστερη στην υλοποίηση διαφορική </a:t>
                </a:r>
                <a:r>
                  <a:rPr lang="en-US" sz="1800" dirty="0" smtClean="0"/>
                  <a:t>PSK </a:t>
                </a:r>
                <a:r>
                  <a:rPr lang="el-GR" sz="1800" dirty="0" smtClean="0"/>
                  <a:t>έχει μικρή υστέρηση στον θόρυβο σε σχέση με την σύμφωνη</a:t>
                </a:r>
                <a:r>
                  <a:rPr lang="en-US" sz="1800" dirty="0" smtClean="0"/>
                  <a:t> PSK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5" name="Θέση περιεχομένου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5112568"/>
              </a:xfrm>
              <a:blipFill rotWithShape="1">
                <a:blip r:embed="rId2"/>
                <a:stretch>
                  <a:fillRect l="-593" t="-7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3" b="2333"/>
          <a:stretch/>
        </p:blipFill>
        <p:spPr bwMode="auto">
          <a:xfrm>
            <a:off x="4857155" y="2171701"/>
            <a:ext cx="3675285" cy="3481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33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Ένας σύμφωνος αποδιαμορφωτής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PSK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χρησιμοποιεί ένα κύκλωμα ανάκτησης φέροντος το οποίο εισάγει μία χρονική καθυστέρηση στην ανακτημένη αναφορά ίση με 7% της περιόδου του σήματος. Πόσο θα υποβαθμιστεί η ανοχή στο θόρυβο  σε σύγκριση με τον ιδανικό </a:t>
                </a:r>
                <a:r>
                  <a:rPr lang="el-GR" sz="1800" dirty="0" err="1" smtClean="0">
                    <a:solidFill>
                      <a:schemeClr val="tx1"/>
                    </a:solidFill>
                  </a:rPr>
                  <a:t>αποδιαμορφωτή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;</a:t>
                </a: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1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Μία χρονική καθυστέρηση 7% της περιόδου σημαίνει σφάλμα φάσης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/>
                  <a:t>στον ανακτημένο </a:t>
                </a:r>
                <a:r>
                  <a:rPr lang="el-GR" sz="1800" dirty="0" smtClean="0"/>
                  <a:t>φορέα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ίσο με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7% 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360</m:t>
                    </m:r>
                    <m:r>
                      <a:rPr lang="el-GR" sz="1800" i="1" baseline="30000" dirty="0" smtClean="0">
                        <a:solidFill>
                          <a:schemeClr val="tx1"/>
                        </a:solidFill>
                        <a:latin typeface="Cambria Math"/>
                      </a:rPr>
                      <m:t>𝜊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=25,2</m:t>
                    </m:r>
                    <m:r>
                      <a:rPr lang="el-GR" sz="1800" i="1" baseline="30000" dirty="0" smtClean="0">
                        <a:solidFill>
                          <a:schemeClr val="tx1"/>
                        </a:solidFill>
                        <a:latin typeface="Cambria Math"/>
                      </a:rPr>
                      <m:t>𝜊</m:t>
                    </m:r>
                  </m:oMath>
                </a14:m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Η τάση εξόδου του μίκτη θα μειωθεί κατά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𝑐𝑜𝑠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⁡(25,2</m:t>
                    </m:r>
                    <m:r>
                      <a:rPr lang="el-GR" sz="1800" i="1" baseline="30000" dirty="0" smtClean="0">
                        <a:solidFill>
                          <a:schemeClr val="tx1"/>
                        </a:solidFill>
                        <a:latin typeface="Cambria Math"/>
                      </a:rPr>
                      <m:t>𝜊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από τη μέγιστη τιμή και η ενέργεια των συμβόλων στην είσοδο του δέκτη θα μειωθεί κατά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l-GR" sz="1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𝑐𝑜𝑠</m:t>
                            </m:r>
                          </m:e>
                          <m:sup>
                            <m:r>
                              <a:rPr lang="el-GR" sz="1800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sz="18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(25,2</m:t>
                        </m:r>
                        <m:r>
                          <a:rPr lang="el-GR" sz="1800" i="1" baseline="30000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𝜊</m:t>
                        </m:r>
                        <m:r>
                          <a:rPr lang="el-GR" sz="18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</a:rPr>
                  <a:t>. </a:t>
                </a: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Οι συνιστώσες του θορύβου θα επηρεαστούν επίσης, αλλά η μέση τάση θορύβου στην έξοδο του μίκτη θα παραμείνει σταθερή.</a:t>
                </a: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Έτσι, ο λόγος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θα μειωθεί κατά έναν παράγοντα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1/</m:t>
                    </m:r>
                    <m:func>
                      <m:func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𝑐𝑜𝑠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25,2</m:t>
                            </m:r>
                          </m:e>
                        </m:d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</m:e>
                    </m:func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1,22</m:t>
                    </m:r>
                  </m:oMath>
                </a14:m>
                <a:r>
                  <a:rPr lang="el-GR" sz="18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ή 0,87 </a:t>
                </a:r>
                <a:r>
                  <a:rPr lang="en-US" sz="1800" dirty="0" err="1" smtClean="0">
                    <a:solidFill>
                      <a:schemeClr val="tx1"/>
                    </a:solidFill>
                  </a:rPr>
                  <a:t>dB.</a:t>
                </a:r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5449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Ένας ανιχνευτής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DPSK 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εμφανίζει σφάλμα στο κύκλωμα καθυστέρησης ίσο με 10% της περιόδου του φορέα. Αν η έκφραση που δίνει την πιθανότητα εμφάνισης σφάλματος σε έναν ιδανικό δέκτη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DPSK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 dirty="0" err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600" i="1" dirty="0" err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en-US" sz="1600" i="1" dirty="0">
                            <a:latin typeface="Cambria Math"/>
                          </a:rPr>
                          <m:t>/</m:t>
                        </m:r>
                        <m:sSub>
                          <m:sSubPr>
                            <m:ctrlPr>
                              <a:rPr lang="en-US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 dirty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600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 να προσδιορίζετε την ποσοστιαία αύξηση της ισχύος του πομπού που απαιτείται για αντισταθμιστεί η υποβάθμιση που προκαλεί το σφάλμα στην καθυστέρηση.</a:t>
                </a: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050" b="1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Το σφάλμα 10% της καθυστέρησης αντιστοιχεί σε σφάλμα φάσης 36</a:t>
                </a:r>
                <a:r>
                  <a:rPr lang="el-GR" sz="1600" baseline="30000" dirty="0" smtClean="0">
                    <a:solidFill>
                      <a:schemeClr val="tx1"/>
                    </a:solidFill>
                  </a:rPr>
                  <a:t>ο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 ως προς την αναφορά φέροντος. </a:t>
                </a: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Η τάση εξόδου του μίκτη που χρησιμοποιείται για να συγκρίνει το τρέχον σύμβολο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𝑐𝑜𝑠</m:t>
                    </m:r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1600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με το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/>
                      </a:rPr>
                      <m:t>𝑐𝑜𝑠</m:t>
                    </m:r>
                    <m:r>
                      <a:rPr lang="en-US" sz="1600" i="1" dirty="0">
                        <a:latin typeface="Cambria Math"/>
                      </a:rPr>
                      <m:t> (</m:t>
                    </m:r>
                    <m:sSub>
                      <m:sSubPr>
                        <m:ctrlPr>
                          <a:rPr lang="el-GR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1600" i="1" dirty="0">
                        <a:latin typeface="Cambria Math"/>
                      </a:rPr>
                      <m:t>𝑡</m:t>
                    </m:r>
                    <m:r>
                      <a:rPr lang="en-US" sz="1600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600" b="0" i="1" dirty="0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600" b="0" i="1" dirty="0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dirty="0" smtClean="0">
                            <a:latin typeface="Cambria Math"/>
                          </a:rPr>
                          <m:t>36</m:t>
                        </m:r>
                      </m:e>
                      <m:sup>
                        <m:r>
                          <a:rPr lang="en-US" sz="1600" b="0" i="1" dirty="0" smtClean="0">
                            <a:latin typeface="Cambria Math"/>
                          </a:rPr>
                          <m:t>𝑜</m:t>
                        </m:r>
                      </m:sup>
                    </m:sSup>
                    <m:r>
                      <a:rPr lang="en-US" sz="1600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θα είναι μικρότερη από την μέγιστη τιμή κατά τον παράγοντα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/>
                      </a:rPr>
                      <m:t>𝑐𝑜𝑠</m:t>
                    </m:r>
                    <m:r>
                      <a:rPr lang="en-US" sz="1600" i="1" dirty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 dirty="0">
                                <a:latin typeface="Cambria Math"/>
                              </a:rPr>
                              <m:t>36</m:t>
                            </m:r>
                          </m:e>
                          <m:sup>
                            <m:r>
                              <a:rPr lang="en-US" sz="1600" i="1" dirty="0">
                                <a:latin typeface="Cambria Math"/>
                              </a:rPr>
                              <m:t>𝑜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 και η ενέργεια των συμβόλων κατά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600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l-GR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600" i="0" dirty="0">
                                <a:latin typeface="Cambria Math"/>
                              </a:rPr>
                              <m:t>cos</m:t>
                            </m:r>
                          </m:e>
                          <m:sup>
                            <m:r>
                              <a:rPr lang="el-GR" sz="1600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US" sz="16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 dirty="0">
                                    <a:latin typeface="Cambria Math"/>
                                  </a:rPr>
                                  <m:t>36</m:t>
                                </m:r>
                              </m:e>
                              <m:sup>
                                <m:r>
                                  <a:rPr lang="en-US" sz="1600" i="1" dirty="0">
                                    <a:latin typeface="Cambria Math"/>
                                  </a:rPr>
                                  <m:t>𝑜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600" dirty="0"/>
                  <a:t>Οι συνιστώσες του θορύβου θα επηρεαστούν επίσης, αλλά η μέση τάση θορύβου στην έξοδο του μίκτη θα παραμείνει σταθερή.</a:t>
                </a: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600" dirty="0" smtClean="0"/>
                  <a:t>Η πιθανότητα εμφάνισης εσφαλμένων </a:t>
                </a:r>
                <a:r>
                  <a:rPr lang="en-US" sz="1600" dirty="0" smtClean="0"/>
                  <a:t>bit </a:t>
                </a:r>
                <a:r>
                  <a:rPr lang="el-GR" sz="1600" dirty="0" smtClean="0"/>
                  <a:t>θα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600" i="1" dirty="0"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16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 i="1" dirty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6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600" i="1" dirty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 dirty="0" err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600" i="1" dirty="0" err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func>
                          <m:funcPr>
                            <m:ctrlP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dirty="0" smtClean="0">
                                    <a:latin typeface="Cambria Math"/>
                                  </a:rPr>
                                  <m:t>𝑐𝑜𝑠</m:t>
                                </m:r>
                              </m:e>
                              <m:sup>
                                <m:r>
                                  <a:rPr lang="en-US" sz="1600" b="0" i="1" dirty="0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1600" b="0" i="1" dirty="0" smtClean="0">
                                <a:latin typeface="Cambria Math"/>
                              </a:rPr>
                              <m:t>(36)</m:t>
                            </m:r>
                          </m:e>
                        </m:func>
                        <m:r>
                          <a:rPr lang="en-US" sz="1600" i="1" dirty="0">
                            <a:latin typeface="Cambria Math"/>
                          </a:rPr>
                          <m:t>/</m:t>
                        </m:r>
                        <m:sSub>
                          <m:sSubPr>
                            <m:ctrlPr>
                              <a:rPr lang="en-US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 dirty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600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endParaRPr lang="el-GR" sz="1600" dirty="0" smtClean="0"/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600" dirty="0" smtClean="0"/>
                  <a:t>Αυτό σημαίνει ότι η εκπεμπόμενη ενέργεια συμβόλων θα πρέπει να αυξηθεί κατά έναν παράγοντα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1/</m:t>
                    </m:r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𝑐𝑜𝑠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600" b="0" i="1" smtClean="0">
                                <a:latin typeface="Cambria Math"/>
                              </a:rPr>
                              <m:t>36</m:t>
                            </m:r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=</m:t>
                        </m:r>
                      </m:e>
                    </m:func>
                    <m:r>
                      <a:rPr lang="en-US" sz="1600" i="1">
                        <a:latin typeface="Cambria Math"/>
                      </a:rPr>
                      <m:t>1,</m:t>
                    </m:r>
                    <m:r>
                      <a:rPr lang="el-GR" sz="1600" b="0" i="1" smtClean="0">
                        <a:latin typeface="Cambria Math"/>
                      </a:rPr>
                      <m:t>52</m:t>
                    </m:r>
                  </m:oMath>
                </a14:m>
                <a:r>
                  <a:rPr lang="el-GR" sz="1600" i="1" dirty="0"/>
                  <a:t> </a:t>
                </a:r>
                <a:r>
                  <a:rPr lang="el-GR" sz="1600" dirty="0"/>
                  <a:t>ή </a:t>
                </a:r>
                <a:r>
                  <a:rPr lang="el-GR" sz="1600" dirty="0" smtClean="0"/>
                  <a:t>1,85 </a:t>
                </a:r>
                <a:r>
                  <a:rPr lang="en-US" sz="1600" dirty="0" err="1"/>
                  <a:t>dB</a:t>
                </a:r>
                <a:r>
                  <a:rPr lang="en-US" sz="1600" dirty="0" err="1" smtClean="0"/>
                  <a:t>.</a:t>
                </a:r>
                <a:endParaRPr lang="el-GR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t="-446" b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624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 </a:t>
            </a:r>
            <a:r>
              <a:rPr lang="en-US" dirty="0" smtClean="0"/>
              <a:t>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Η απόδοση ενός δέκτη ραδιοσυχνοτήτων περιορίζεται από το θερμικό θόρυβο στη βαθμίδα εισόδου του. Ο δέκτης μπορεί να αποκωδικοποιεί τόσο σύμφωνα δυαδικά σήματα </a:t>
                </a:r>
                <a:r>
                  <a:rPr lang="en-US" sz="1600" dirty="0" smtClean="0"/>
                  <a:t>ASK</a:t>
                </a:r>
                <a:r>
                  <a:rPr lang="el-GR" sz="1600" dirty="0" smtClean="0"/>
                  <a:t>, όσο και </a:t>
                </a:r>
                <a:r>
                  <a:rPr lang="el-GR" sz="1600" dirty="0"/>
                  <a:t>σύμφωνα δυαδικά σήματα </a:t>
                </a:r>
                <a:r>
                  <a:rPr lang="en-US" sz="1600" dirty="0" smtClean="0"/>
                  <a:t>PSK. </a:t>
                </a:r>
                <a:r>
                  <a:rPr lang="el-GR" sz="1600" dirty="0" smtClean="0"/>
                  <a:t>Αν η μέση ισχύς του πομπού είναι σταθερή όταν στέλνει σήματα </a:t>
                </a:r>
                <a:r>
                  <a:rPr lang="en-US" sz="1600" dirty="0" smtClean="0"/>
                  <a:t>ASK</a:t>
                </a:r>
                <a:r>
                  <a:rPr lang="el-GR" sz="1600" dirty="0" smtClean="0"/>
                  <a:t> και </a:t>
                </a:r>
                <a:r>
                  <a:rPr lang="en-US" sz="1600" dirty="0" smtClean="0"/>
                  <a:t>PSK</a:t>
                </a:r>
                <a:r>
                  <a:rPr lang="el-GR" sz="1600" dirty="0" smtClean="0"/>
                  <a:t>, ποια από τις δύο μεθόδους κωδικοποίησης είναι προτιμότερη αν θέλουμε η εκπομπή να γίνεται με το μέγιστο δυνατό ρυθμό για δεδομένη πιθανότητα εμφάνισης εσφαλμένων </a:t>
                </a:r>
                <a:r>
                  <a:rPr lang="en-US" sz="1600" dirty="0" smtClean="0"/>
                  <a:t>bit</a:t>
                </a:r>
                <a:r>
                  <a:rPr lang="el-GR" sz="1600" dirty="0" smtClean="0"/>
                  <a:t>, και πόσο μεγαλύτερος μπορεί να γίνει αυτός ο ρυθμός;</a:t>
                </a:r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600" dirty="0"/>
                  <a:t>Οι σχέσεις που δίνουν το ρυθμό εμφάνισης εσφαλμένων </a:t>
                </a:r>
                <a:r>
                  <a:rPr lang="en-US" sz="1600" dirty="0"/>
                  <a:t>bit</a:t>
                </a:r>
                <a:r>
                  <a:rPr lang="el-GR" sz="1600" dirty="0"/>
                  <a:t>, είναι:</a:t>
                </a:r>
              </a:p>
              <a:p>
                <a:pPr marL="858838" lvl="3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dirty="0"/>
                  <a:t>Σύμφωνη </a:t>
                </a:r>
                <a:r>
                  <a:rPr lang="en-US" dirty="0"/>
                  <a:t>ASK</a:t>
                </a:r>
                <a:r>
                  <a:rPr lang="en-US" dirty="0" smtClean="0"/>
                  <a:t> 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dirty="0">
                                <a:latin typeface="Cambria Math"/>
                              </a:rPr>
                              <m:t>𝒆</m:t>
                            </m:r>
                          </m:e>
                          <m:sub>
                            <m:r>
                              <a:rPr lang="en-US" b="1" i="1" dirty="0">
                                <a:latin typeface="Cambria Math"/>
                              </a:rPr>
                              <m:t>𝑨𝑺𝑲</m:t>
                            </m:r>
                          </m:sub>
                        </m:sSub>
                      </m:sub>
                    </m:sSub>
                    <m:r>
                      <a:rPr lang="en-US" b="1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dirty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b="1" i="1" dirty="0">
                            <a:latin typeface="Cambria Math"/>
                          </a:rPr>
                          <m:t>𝟐</m:t>
                        </m:r>
                      </m:den>
                    </m:f>
                    <m:func>
                      <m:funcPr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b="1" i="1" dirty="0">
                            <a:latin typeface="Cambria Math"/>
                          </a:rPr>
                          <m:t>𝒆𝒓𝒇𝒄</m:t>
                        </m:r>
                      </m:fName>
                      <m:e>
                        <m:d>
                          <m:dPr>
                            <m:ctrlPr>
                              <a:rPr lang="en-US" b="1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b="1" i="1" dirty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b="1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1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 dirty="0" err="1">
                                            <a:latin typeface="Cambria Math"/>
                                          </a:rPr>
                                          <m:t>𝑬</m:t>
                                        </m:r>
                                      </m:e>
                                      <m:sub>
                                        <m:r>
                                          <a:rPr lang="en-US" b="1" i="1" dirty="0" err="1">
                                            <a:latin typeface="Cambria Math"/>
                                          </a:rPr>
                                          <m:t>𝒃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1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 dirty="0">
                                            <a:latin typeface="Cambria Math"/>
                                          </a:rPr>
                                          <m:t>𝟐</m:t>
                                        </m:r>
                                        <m:r>
                                          <a:rPr lang="en-US" b="1" i="1" dirty="0">
                                            <a:latin typeface="Cambria Math"/>
                                          </a:rPr>
                                          <m:t>𝑵</m:t>
                                        </m:r>
                                      </m:e>
                                      <m:sub>
                                        <m:r>
                                          <a:rPr lang="en-US" b="1" i="1" dirty="0">
                                            <a:latin typeface="Cambria Math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rad>
                          </m:e>
                        </m:d>
                      </m:e>
                    </m:func>
                  </m:oMath>
                </a14:m>
                <a:r>
                  <a:rPr lang="en-US" dirty="0" smtClean="0"/>
                  <a:t>	</a:t>
                </a:r>
              </a:p>
              <a:p>
                <a:pPr marL="858838" lvl="3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dirty="0" smtClean="0"/>
                  <a:t>Σύμφωνη </a:t>
                </a:r>
                <a:r>
                  <a:rPr lang="en-US" dirty="0"/>
                  <a:t>PSK </a:t>
                </a:r>
                <a:r>
                  <a:rPr lang="en-US" dirty="0" smtClean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dirty="0">
                                <a:latin typeface="Cambria Math"/>
                              </a:rPr>
                              <m:t>𝒆</m:t>
                            </m:r>
                          </m:e>
                          <m:sub>
                            <m:r>
                              <a:rPr lang="en-US" b="1" i="1" dirty="0">
                                <a:latin typeface="Cambria Math"/>
                              </a:rPr>
                              <m:t>𝑷𝑺𝑲</m:t>
                            </m:r>
                          </m:sub>
                        </m:sSub>
                      </m:sub>
                    </m:sSub>
                    <m:r>
                      <a:rPr lang="en-US" b="1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dirty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b="1" i="1" dirty="0">
                            <a:latin typeface="Cambria Math"/>
                          </a:rPr>
                          <m:t>𝟐</m:t>
                        </m:r>
                      </m:den>
                    </m:f>
                    <m:func>
                      <m:funcPr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b="1" i="1" dirty="0">
                            <a:latin typeface="Cambria Math"/>
                          </a:rPr>
                          <m:t>𝒆𝒓𝒇𝒄</m:t>
                        </m:r>
                      </m:fName>
                      <m:e>
                        <m:d>
                          <m:dPr>
                            <m:ctrlPr>
                              <a:rPr lang="en-US" b="1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b="1" i="1" dirty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en-US" b="1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b="1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 dirty="0" err="1">
                                            <a:latin typeface="Cambria Math"/>
                                          </a:rPr>
                                          <m:t>𝑬</m:t>
                                        </m:r>
                                      </m:e>
                                      <m:sub>
                                        <m:r>
                                          <a:rPr lang="en-US" b="1" i="1" dirty="0" err="1">
                                            <a:latin typeface="Cambria Math"/>
                                          </a:rPr>
                                          <m:t>𝒃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1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 dirty="0">
                                            <a:latin typeface="Cambria Math"/>
                                          </a:rPr>
                                          <m:t>𝑵</m:t>
                                        </m:r>
                                      </m:e>
                                      <m:sub>
                                        <m:r>
                                          <a:rPr lang="en-US" b="1" i="1" dirty="0">
                                            <a:latin typeface="Cambria Math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rad>
                          </m:e>
                        </m:d>
                      </m:e>
                    </m:func>
                    <m:r>
                      <a:rPr lang="en-US" b="1" i="1" dirty="0">
                        <a:latin typeface="Cambria Math"/>
                      </a:rPr>
                      <m:t> </m:t>
                    </m:r>
                  </m:oMath>
                </a14:m>
                <a:endParaRPr lang="en-US" b="1" dirty="0" smtClean="0">
                  <a:solidFill>
                    <a:schemeClr val="tx1"/>
                  </a:solidFill>
                </a:endParaRP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600" dirty="0" smtClean="0"/>
                  <a:t>Από αυτές φαίνεται ότι το σύστημα </a:t>
                </a:r>
                <a:r>
                  <a:rPr lang="en-US" sz="1600" dirty="0" smtClean="0"/>
                  <a:t>PSK</a:t>
                </a:r>
                <a:r>
                  <a:rPr lang="el-GR" sz="1600" dirty="0" smtClean="0"/>
                  <a:t> μπορεί να ανεχθεί επίπεδο θορύβου διπλάσιο από αυτό της </a:t>
                </a:r>
                <a:r>
                  <a:rPr lang="en-US" sz="1600" dirty="0" smtClean="0"/>
                  <a:t>ASK </a:t>
                </a:r>
                <a:r>
                  <a:rPr lang="el-GR" sz="1600" dirty="0" smtClean="0"/>
                  <a:t>ή με άλλα λόγια η ενέργεια ανά σύμβολο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600" i="1" dirty="0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l-GR" sz="1600" dirty="0" smtClean="0"/>
                  <a:t>στην </a:t>
                </a:r>
                <a:r>
                  <a:rPr lang="en-US" sz="1600" dirty="0" smtClean="0"/>
                  <a:t>PSK</a:t>
                </a:r>
                <a:r>
                  <a:rPr lang="el-GR" sz="1600" dirty="0" smtClean="0"/>
                  <a:t> μπορεί να είναι η μισή από αυτή της</a:t>
                </a:r>
                <a:r>
                  <a:rPr lang="en-US" sz="1600" dirty="0" smtClean="0"/>
                  <a:t> ASK</a:t>
                </a:r>
                <a:r>
                  <a:rPr lang="el-GR" sz="1600" dirty="0" smtClean="0"/>
                  <a:t> για να εξασφαλιστεί ο ίδιος ρυθμός </a:t>
                </a:r>
                <a:r>
                  <a:rPr lang="el-GR" sz="1600" dirty="0"/>
                  <a:t>εμφάνισης εσφαλμένων </a:t>
                </a:r>
                <a:r>
                  <a:rPr lang="en-US" sz="1600" dirty="0" smtClean="0"/>
                  <a:t>bit</a:t>
                </a:r>
                <a:r>
                  <a:rPr lang="el-GR" sz="16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t="-446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784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Ένα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modem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 δυαδικής διαμόρφωσης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PSK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 σχεδιάζεται ώστε να καταλαμβάνει εύρος ζώνης </a:t>
                </a:r>
                <a:br>
                  <a:rPr lang="el-GR" sz="1600" dirty="0" smtClean="0">
                    <a:solidFill>
                      <a:schemeClr val="tx1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8 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𝑘𝐻𝑧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</a:rPr>
                  <a:t>.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 Ποιός είναι ο μέγιστος ρυθμός δεδομένων που μπορεί να μεταδίδεται αν </a:t>
                </a:r>
                <a:r>
                  <a:rPr lang="el-GR" sz="1600" dirty="0" err="1" smtClean="0">
                    <a:solidFill>
                      <a:schemeClr val="tx1"/>
                    </a:solidFill>
                  </a:rPr>
                  <a:t>χρησιμο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-ποιηθεί ένα φίλτρο υψωμένου συνημιτόνου με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𝛼</m:t>
                    </m:r>
                    <m:r>
                      <a:rPr lang="el-GR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=1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;</a:t>
                </a:r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Η θεωρητικά μέγιστη χωρητικότητα καναλιού για την </a:t>
                </a:r>
                <a:r>
                  <a:rPr lang="en-US" sz="1600" dirty="0" smtClean="0"/>
                  <a:t>PSK </a:t>
                </a:r>
                <a:r>
                  <a:rPr lang="el-GR" sz="1600" dirty="0" smtClean="0"/>
                  <a:t>είναι ίδια με της </a:t>
                </a:r>
                <a:r>
                  <a:rPr lang="en-US" sz="1600" dirty="0" smtClean="0"/>
                  <a:t>ASK </a:t>
                </a:r>
                <a:r>
                  <a:rPr lang="el-GR" sz="1600" dirty="0" smtClean="0"/>
                  <a:t>και δίνεται από τη σχέση</a:t>
                </a:r>
                <a:r>
                  <a:rPr lang="en-US" sz="1600" dirty="0" smtClean="0"/>
                  <a:t>:</a:t>
                </a:r>
                <a:r>
                  <a:rPr lang="en-US" sz="1600" dirty="0"/>
                  <a:t/>
                </a:r>
                <a:br>
                  <a:rPr lang="en-US" sz="1600" dirty="0"/>
                </a:br>
                <a:r>
                  <a:rPr lang="en-US" sz="1600" dirty="0"/>
                  <a:t/>
                </a:r>
                <a:br>
                  <a:rPr lang="en-US" sz="16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latin typeface="Cambria Math"/>
                        </a:rPr>
                        <m:t>𝐶</m:t>
                      </m:r>
                      <m:r>
                        <a:rPr lang="en-US" sz="1600" b="0" i="1" baseline="-25000" dirty="0" err="1">
                          <a:latin typeface="Cambria Math"/>
                        </a:rPr>
                        <m:t>𝑏𝑎𝑛𝑑𝑝𝑎𝑠𝑠</m:t>
                      </m:r>
                      <m:r>
                        <a:rPr lang="en-US" sz="1600" b="0" i="1" dirty="0">
                          <a:latin typeface="Cambria Math"/>
                        </a:rPr>
                        <m:t> = </m:t>
                      </m:r>
                      <m:r>
                        <a:rPr lang="en-US" sz="1600" b="0" i="1" dirty="0">
                          <a:latin typeface="Cambria Math"/>
                        </a:rPr>
                        <m:t>𝐵</m:t>
                      </m:r>
                      <m:r>
                        <a:rPr lang="en-US" sz="1600" b="0" i="1" dirty="0">
                          <a:latin typeface="Cambria Math"/>
                        </a:rPr>
                        <m:t> 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𝑙𝑜𝑔</m:t>
                      </m:r>
                      <m:r>
                        <a:rPr lang="en-US" sz="1600" b="0" i="1" baseline="-25000" dirty="0" smtClean="0">
                          <a:latin typeface="Cambria Math"/>
                        </a:rPr>
                        <m:t>2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𝑀</m:t>
                      </m:r>
                    </m:oMath>
                  </m:oMathPara>
                </a14:m>
                <a:r>
                  <a:rPr lang="en-US" sz="1600" dirty="0"/>
                  <a:t/>
                </a:r>
                <a:br>
                  <a:rPr lang="en-US" sz="1600" dirty="0"/>
                </a:br>
                <a:r>
                  <a:rPr lang="en-US" sz="1600" dirty="0"/>
                  <a:t/>
                </a:r>
                <a:br>
                  <a:rPr lang="en-US" sz="1600" dirty="0"/>
                </a:br>
                <a:r>
                  <a:rPr lang="el-GR" sz="1600" dirty="0" smtClean="0"/>
                  <a:t>Για ένα ρεαλιστικό φίλτρο (</a:t>
                </a:r>
                <a:r>
                  <a:rPr lang="en-US" sz="1600" dirty="0" smtClean="0"/>
                  <a:t>non brick-wall filter</a:t>
                </a:r>
                <a:r>
                  <a:rPr lang="el-GR" sz="1600" dirty="0" smtClean="0"/>
                  <a:t>)</a:t>
                </a:r>
                <a:r>
                  <a:rPr lang="en-US" sz="1600" dirty="0" smtClean="0"/>
                  <a:t>,</a:t>
                </a:r>
                <a:r>
                  <a:rPr lang="el-GR" sz="1600" dirty="0" smtClean="0"/>
                  <a:t> αυτή η έκφραση πρέπει να τροποποιηθεί ώστε να περιγράψει την επιπλέον χωρητικότητα του πρακτικά υλοποιήσιμου καναλιού,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>ως ακολούθως:</a:t>
                </a:r>
                <a:r>
                  <a:rPr lang="en-US" sz="1600" dirty="0"/>
                  <a:t/>
                </a:r>
                <a:br>
                  <a:rPr lang="en-US" sz="1600" dirty="0"/>
                </a:br>
                <a:r>
                  <a:rPr lang="en-US" sz="1600" dirty="0"/>
                  <a:t/>
                </a:r>
                <a:br>
                  <a:rPr lang="en-US" sz="16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dirty="0" smtClean="0">
                          <a:latin typeface="Cambria Math"/>
                        </a:rPr>
                        <m:t>𝑪</m:t>
                      </m:r>
                      <m:r>
                        <a:rPr lang="en-US" sz="1600" b="1" i="1" baseline="-25000" dirty="0" err="1">
                          <a:latin typeface="Cambria Math"/>
                        </a:rPr>
                        <m:t>𝒃𝒂𝒏𝒅𝒑𝒂𝒔𝒔</m:t>
                      </m:r>
                      <m:r>
                        <a:rPr lang="en-US" sz="1600" b="1" i="1" dirty="0">
                          <a:latin typeface="Cambria Math"/>
                        </a:rPr>
                        <m:t> = (</m:t>
                      </m:r>
                      <m:r>
                        <a:rPr lang="en-US" sz="1600" b="1" i="1" dirty="0">
                          <a:latin typeface="Cambria Math"/>
                        </a:rPr>
                        <m:t>𝑩</m:t>
                      </m:r>
                      <m:r>
                        <a:rPr lang="en-US" sz="1600" b="1" i="1" dirty="0">
                          <a:latin typeface="Cambria Math"/>
                        </a:rPr>
                        <m:t> </m:t>
                      </m:r>
                      <m:r>
                        <a:rPr lang="en-US" sz="1600" b="1" i="1" dirty="0">
                          <a:latin typeface="Cambria Math"/>
                        </a:rPr>
                        <m:t>𝒍𝒐𝒈</m:t>
                      </m:r>
                      <m:r>
                        <a:rPr lang="en-US" sz="1600" b="1" i="1" baseline="-25000" dirty="0">
                          <a:latin typeface="Cambria Math"/>
                        </a:rPr>
                        <m:t>𝟐</m:t>
                      </m:r>
                      <m:r>
                        <a:rPr lang="en-US" sz="1600" b="1" i="1" dirty="0">
                          <a:latin typeface="Cambria Math"/>
                        </a:rPr>
                        <m:t>𝑴</m:t>
                      </m:r>
                      <m:r>
                        <a:rPr lang="en-US" sz="1600" b="1" i="1" dirty="0">
                          <a:latin typeface="Cambria Math"/>
                        </a:rPr>
                        <m:t>) / (</m:t>
                      </m:r>
                      <m:r>
                        <a:rPr lang="en-US" sz="1600" b="1" i="1" dirty="0">
                          <a:latin typeface="Cambria Math"/>
                        </a:rPr>
                        <m:t>𝟏</m:t>
                      </m:r>
                      <m:r>
                        <a:rPr lang="en-US" sz="1600" b="1" i="1" dirty="0">
                          <a:latin typeface="Cambria Math"/>
                        </a:rPr>
                        <m:t> + </m:t>
                      </m:r>
                      <m:r>
                        <a:rPr lang="en-US" sz="1600" b="1" i="1" dirty="0">
                          <a:latin typeface="Cambria Math"/>
                        </a:rPr>
                        <m:t>𝒂</m:t>
                      </m:r>
                      <m:r>
                        <a:rPr lang="en-US" sz="1600" b="1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r>
                  <a:rPr lang="en-US" sz="1600" b="1" dirty="0"/>
                  <a:t/>
                </a:r>
                <a:br>
                  <a:rPr lang="en-US" sz="1600" b="1" dirty="0"/>
                </a:br>
                <a:r>
                  <a:rPr lang="en-US" sz="1600" dirty="0"/>
                  <a:t/>
                </a:r>
                <a:br>
                  <a:rPr lang="en-US" sz="1600" dirty="0"/>
                </a:br>
                <a:r>
                  <a:rPr lang="el-GR" sz="1600" dirty="0" smtClean="0"/>
                  <a:t>Έτσι, για δυαδική διαμόρφωση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(</m:t>
                    </m:r>
                    <m:r>
                      <a:rPr lang="en-US" sz="1600" i="1" dirty="0" smtClean="0">
                        <a:latin typeface="Cambria Math"/>
                      </a:rPr>
                      <m:t>𝑀</m:t>
                    </m:r>
                    <m:r>
                      <a:rPr lang="en-US" sz="1600" i="1" dirty="0" smtClean="0">
                        <a:latin typeface="Cambria Math"/>
                      </a:rPr>
                      <m:t> = 2)</m:t>
                    </m:r>
                  </m:oMath>
                </a14:m>
                <a:r>
                  <a:rPr lang="el-GR" sz="1600" dirty="0" smtClean="0"/>
                  <a:t>,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>προκύπτει:</a:t>
                </a:r>
                <a:r>
                  <a:rPr lang="en-US" sz="1600" dirty="0"/>
                  <a:t/>
                </a:r>
                <a:br>
                  <a:rPr lang="en-US" sz="1600" dirty="0"/>
                </a:br>
                <a:r>
                  <a:rPr lang="en-US" sz="1600" dirty="0"/>
                  <a:t/>
                </a:r>
                <a:br>
                  <a:rPr lang="en-US" sz="16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latin typeface="Cambria Math"/>
                        </a:rPr>
                        <m:t>𝐶</m:t>
                      </m:r>
                      <m:r>
                        <a:rPr lang="en-US" sz="1600" b="0" i="1" dirty="0" smtClean="0">
                          <a:latin typeface="Cambria Math"/>
                        </a:rPr>
                        <m:t> = (8.000 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𝑥</m:t>
                      </m:r>
                      <m:r>
                        <a:rPr lang="en-US" sz="1600" b="0" i="1" dirty="0" smtClean="0">
                          <a:latin typeface="Cambria Math"/>
                        </a:rPr>
                        <m:t> 1) / (1 + 1) = 4.000 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𝑏𝑝𝑠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3116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Ποια είναι η φασματική απόδοση ενός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modem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 διαμόρφωσης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BPSK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 που έχει φίλτρο μορφοποίησης παλμών με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𝛼</m:t>
                    </m:r>
                    <m:r>
                      <a:rPr lang="el-GR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=0,5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;</a:t>
                </a:r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Το ελάχιστο εύρος ζώνης που απαιτείται για να υποστηριχθεί η </a:t>
                </a:r>
                <a:r>
                  <a:rPr lang="en-US" sz="1600" dirty="0" smtClean="0"/>
                  <a:t>BPSK </a:t>
                </a:r>
                <a:r>
                  <a:rPr lang="el-GR" sz="1600" dirty="0" smtClean="0"/>
                  <a:t>είναι </a:t>
                </a:r>
                <a:r>
                  <a:rPr lang="el-GR" sz="1600" b="1" dirty="0" smtClean="0"/>
                  <a:t>διπλάσιο </a:t>
                </a:r>
                <a:r>
                  <a:rPr lang="el-GR" sz="1600" dirty="0" smtClean="0"/>
                  <a:t>από αυτό για μία δυαδική επικοινωνία σε </a:t>
                </a:r>
                <a:r>
                  <a:rPr lang="el-GR" sz="1600" b="1" dirty="0" smtClean="0"/>
                  <a:t>βασική ζώνη</a:t>
                </a:r>
                <a:r>
                  <a:rPr lang="el-GR" sz="1600" dirty="0" smtClean="0"/>
                  <a:t>, και το οποίο είναι το μισό του ρυθμού συμβόλων. </a:t>
                </a: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Έτσι, το </a:t>
                </a:r>
                <a:r>
                  <a:rPr lang="el-GR" sz="1600" dirty="0"/>
                  <a:t>ελάχιστο εύρος ζώνης </a:t>
                </a:r>
                <a:r>
                  <a:rPr lang="el-GR" sz="1600" dirty="0" smtClean="0"/>
                  <a:t>για την </a:t>
                </a:r>
                <a:r>
                  <a:rPr lang="en-US" sz="1600" dirty="0" smtClean="0"/>
                  <a:t>BPSK</a:t>
                </a:r>
                <a:r>
                  <a:rPr lang="el-GR" sz="1600" dirty="0" smtClean="0"/>
                  <a:t> είναι ίσο με τον ρυθμό μετάδοσης συμβόλων και η μέγιστη </a:t>
                </a:r>
                <a:r>
                  <a:rPr lang="el-GR" sz="1600" b="1" dirty="0" smtClean="0"/>
                  <a:t>φασματική απόδοση </a:t>
                </a:r>
                <a:r>
                  <a:rPr lang="el-GR" sz="1600" dirty="0" smtClean="0"/>
                  <a:t>για την </a:t>
                </a:r>
                <a:r>
                  <a:rPr lang="en-US" sz="1600" dirty="0" smtClean="0"/>
                  <a:t>BPSK </a:t>
                </a:r>
                <a:r>
                  <a:rPr lang="el-GR" sz="1600" dirty="0" smtClean="0"/>
                  <a:t>είναι </a:t>
                </a:r>
                <a:r>
                  <a:rPr lang="en-US" sz="1600" b="1" dirty="0" smtClean="0"/>
                  <a:t>1 bit/s/Hz</a:t>
                </a:r>
                <a:r>
                  <a:rPr lang="en-US" sz="1600" dirty="0" smtClean="0"/>
                  <a:t>.</a:t>
                </a:r>
                <a:endParaRPr lang="el-GR" sz="1600" dirty="0" smtClean="0"/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Για ένα </a:t>
                </a:r>
                <a:r>
                  <a:rPr lang="el-GR" sz="1600" b="1" dirty="0" smtClean="0"/>
                  <a:t>μη-ιδανικό φίλτρο</a:t>
                </a:r>
                <a:r>
                  <a:rPr lang="el-GR" sz="1600" dirty="0" smtClean="0"/>
                  <a:t>, το εύρος ζώνης πρέπει να αυξηθεί με έναν συντελεστή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(</m:t>
                    </m:r>
                    <m:r>
                      <a:rPr lang="en-US" sz="1600" i="1" dirty="0">
                        <a:latin typeface="Cambria Math"/>
                      </a:rPr>
                      <m:t>1 + </m:t>
                    </m:r>
                    <m:r>
                      <a:rPr lang="en-US" sz="1600" i="1" dirty="0">
                        <a:latin typeface="Cambria Math"/>
                      </a:rPr>
                      <m:t>𝑎</m:t>
                    </m:r>
                    <m:r>
                      <a:rPr lang="en-US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/>
                  <a:t>, </a:t>
                </a:r>
                <a:r>
                  <a:rPr lang="el-GR" sz="1600" dirty="0" smtClean="0"/>
                  <a:t>και έτσι η φασματική απόδοση μειώνεται με τον ίδιο συντελεστή. </a:t>
                </a: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Έτσι, για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𝑎</m:t>
                    </m:r>
                    <m:r>
                      <a:rPr lang="en-US" sz="1600" i="1" dirty="0" smtClean="0">
                        <a:latin typeface="Cambria Math"/>
                      </a:rPr>
                      <m:t> = 0,5</m:t>
                    </m:r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η φασματική απόδοση μειώνεται στα </a:t>
                </a:r>
                <a:r>
                  <a:rPr lang="en-US" sz="1600" b="1" dirty="0" smtClean="0"/>
                  <a:t>0</a:t>
                </a:r>
                <a:r>
                  <a:rPr lang="el-GR" sz="1600" b="1" dirty="0" smtClean="0"/>
                  <a:t>,</a:t>
                </a:r>
                <a:r>
                  <a:rPr lang="en-US" sz="1600" b="1" dirty="0" smtClean="0"/>
                  <a:t>75 bits/s/Hz</a:t>
                </a:r>
                <a:r>
                  <a:rPr lang="en-US" sz="1600" dirty="0"/>
                  <a:t>.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/>
                      </a:rPr>
                      <m:t> </m:t>
                    </m:r>
                  </m:oMath>
                </a14:m>
                <a:endParaRPr lang="en-US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22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 6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>
                    <a:solidFill>
                      <a:schemeClr val="tx1"/>
                    </a:solidFill>
                  </a:rPr>
                  <a:t>Ένας πομπός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DPSK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 μπορεί να παράγει μέση ισχύ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1 </m:t>
                    </m:r>
                    <m:r>
                      <a:rPr lang="en-US" sz="1600" i="1" dirty="0" err="1" smtClean="0">
                        <a:solidFill>
                          <a:schemeClr val="tx1"/>
                        </a:solidFill>
                        <a:latin typeface="Cambria Math"/>
                      </a:rPr>
                      <m:t>𝑛𝑊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 στην είσοδο ενός δέκτη που έχει πυκνότητα ισχύος θορύβου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0,5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𝑊𝑎𝑡𝑡𝑠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. Αν ο ρυθμός αποστολής συμβόλων είναι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100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𝑠𝑦𝑚𝑏𝑜𝑙𝑠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𝑠</m:t>
                    </m:r>
                  </m:oMath>
                </a14:m>
                <a:r>
                  <a:rPr lang="el-GR" sz="1600" dirty="0" smtClean="0">
                    <a:solidFill>
                      <a:schemeClr val="tx1"/>
                    </a:solidFill>
                  </a:rPr>
                  <a:t> ποια είναι η πιθανότητα εμφάνισης εσφαλμένων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bit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 για έναν αποκωδικοποιητή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DPSK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 στο δέκτη;</a:t>
                </a: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u="sng" dirty="0" smtClean="0">
                  <a:solidFill>
                    <a:schemeClr val="tx1"/>
                  </a:solidFill>
                </a:endParaRPr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6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600" dirty="0" smtClean="0"/>
                  <a:t>Η ενέργεια συμβόλων στην είσοδο του δέκτη δίνεται από το γινόμενο της ισχύος του σήματος επί την περίοδο των συμβόλων. Επομένως προκύπτει: </a:t>
                </a:r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endParaRPr lang="el-GR" sz="1600" dirty="0" smtClean="0"/>
              </a:p>
              <a:p>
                <a:pPr marL="1588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dirty="0" smtClean="0">
                          <a:latin typeface="Cambria Math"/>
                        </a:rPr>
                        <m:t>𝑬</m:t>
                      </m:r>
                      <m:r>
                        <a:rPr lang="en-US" sz="1600" b="1" i="1" baseline="-25000" dirty="0" err="1" smtClean="0">
                          <a:latin typeface="Cambria Math"/>
                        </a:rPr>
                        <m:t>𝒃</m:t>
                      </m:r>
                      <m:r>
                        <a:rPr lang="en-US" sz="1600" b="1" i="1" dirty="0" smtClean="0">
                          <a:latin typeface="Cambria Math"/>
                        </a:rPr>
                        <m:t> </m:t>
                      </m:r>
                      <m:r>
                        <a:rPr lang="en-US" sz="1600" b="1" i="1" dirty="0">
                          <a:latin typeface="Cambria Math"/>
                        </a:rPr>
                        <m:t>= </m:t>
                      </m:r>
                      <m:r>
                        <a:rPr lang="en-US" sz="1600" b="1" i="1" dirty="0">
                          <a:latin typeface="Cambria Math"/>
                        </a:rPr>
                        <m:t>𝟏</m:t>
                      </m:r>
                      <m:r>
                        <a:rPr lang="en-US" sz="1600" b="1" i="1" dirty="0">
                          <a:latin typeface="Cambria Math"/>
                        </a:rPr>
                        <m:t>𝒏𝑾</m:t>
                      </m:r>
                      <m:r>
                        <a:rPr lang="en-US" sz="1600" b="1" i="1" dirty="0">
                          <a:latin typeface="Cambria Math"/>
                        </a:rPr>
                        <m:t>/</m:t>
                      </m:r>
                      <m:r>
                        <a:rPr lang="en-US" sz="1600" b="1" i="1" dirty="0">
                          <a:latin typeface="Cambria Math"/>
                        </a:rPr>
                        <m:t>𝟏𝟎𝟎</m:t>
                      </m:r>
                      <m:r>
                        <a:rPr lang="en-US" sz="1600" b="1" i="1" dirty="0">
                          <a:latin typeface="Cambria Math"/>
                        </a:rPr>
                        <m:t> = </m:t>
                      </m:r>
                      <m:r>
                        <a:rPr lang="en-US" sz="1600" b="1" i="1" dirty="0">
                          <a:latin typeface="Cambria Math"/>
                        </a:rPr>
                        <m:t>𝟏</m:t>
                      </m:r>
                      <m:r>
                        <a:rPr lang="en-US" sz="1600" b="1" i="1" dirty="0">
                          <a:latin typeface="Cambria Math"/>
                        </a:rPr>
                        <m:t> </m:t>
                      </m:r>
                      <m:r>
                        <a:rPr lang="en-US" sz="1600" b="1" i="1" dirty="0">
                          <a:latin typeface="Cambria Math"/>
                        </a:rPr>
                        <m:t>𝒙</m:t>
                      </m:r>
                      <m:r>
                        <a:rPr lang="en-US" sz="1600" b="1" i="1" dirty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6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600" b="1" i="1" dirty="0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el-GR" sz="1600" b="1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600" b="1" i="1" dirty="0" smtClean="0">
                              <a:latin typeface="Cambria Math"/>
                            </a:rPr>
                            <m:t>𝟏𝟏</m:t>
                          </m:r>
                        </m:sup>
                      </m:sSup>
                      <m:r>
                        <a:rPr lang="en-US" sz="1600" b="1" i="1" dirty="0">
                          <a:latin typeface="Cambria Math"/>
                        </a:rPr>
                        <m:t> </m:t>
                      </m:r>
                      <m:r>
                        <a:rPr lang="en-US" sz="1600" b="1" i="1" dirty="0">
                          <a:latin typeface="Cambria Math"/>
                        </a:rPr>
                        <m:t>𝑾𝒂𝒕𝒕𝒔</m:t>
                      </m:r>
                      <m:r>
                        <a:rPr lang="en-US" sz="1600" b="1" i="1" dirty="0">
                          <a:latin typeface="Cambria Math"/>
                        </a:rPr>
                        <m:t>/</m:t>
                      </m:r>
                      <m:r>
                        <a:rPr lang="en-US" sz="1600" b="1" i="1" dirty="0">
                          <a:latin typeface="Cambria Math"/>
                        </a:rPr>
                        <m:t>𝑯𝒛</m:t>
                      </m:r>
                    </m:oMath>
                  </m:oMathPara>
                </a14:m>
                <a:endParaRPr lang="el-GR" sz="1600" b="1" dirty="0" smtClean="0"/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endParaRPr lang="el-GR" sz="1600" dirty="0" smtClean="0"/>
              </a:p>
              <a:p>
                <a:pPr marL="287338" lvl="1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el-GR" sz="1600" dirty="0" smtClean="0"/>
                  <a:t>Η σχέση που δίνει το </a:t>
                </a:r>
                <a:r>
                  <a:rPr lang="en-US" sz="1600" dirty="0" smtClean="0"/>
                  <a:t>BER </a:t>
                </a:r>
                <a:r>
                  <a:rPr lang="el-GR" sz="1600" dirty="0" smtClean="0"/>
                  <a:t>για την </a:t>
                </a:r>
                <a:r>
                  <a:rPr lang="en-US" sz="1600" dirty="0" smtClean="0"/>
                  <a:t>DPSK </a:t>
                </a:r>
                <a:r>
                  <a:rPr lang="el-GR" sz="1600" dirty="0" smtClean="0"/>
                  <a:t>είναι</a:t>
                </a:r>
                <a:r>
                  <a:rPr lang="en-US" sz="1600" dirty="0" smtClean="0"/>
                  <a:t>:</a:t>
                </a:r>
                <a:r>
                  <a:rPr lang="en-US" sz="1600" dirty="0"/>
                  <a:t/>
                </a:r>
                <a:br>
                  <a:rPr lang="en-US" sz="1600" dirty="0"/>
                </a:br>
                <a:r>
                  <a:rPr lang="en-US" sz="1600" dirty="0"/>
                  <a:t/>
                </a:r>
                <a:br>
                  <a:rPr lang="en-US" sz="1600" dirty="0"/>
                </a:b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/>
                      </a:rPr>
                      <m:t>𝑷</m:t>
                    </m:r>
                    <m:sSub>
                      <m:sSubPr>
                        <m:ctrlPr>
                          <a:rPr lang="el-GR" sz="1600" b="1" i="1" baseline="-2500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baseline="-25000" dirty="0" err="1">
                            <a:latin typeface="Cambria Math"/>
                          </a:rPr>
                          <m:t>𝒆</m:t>
                        </m:r>
                        <m:r>
                          <a:rPr lang="el-GR" sz="1600" b="1" i="1" baseline="-25000" dirty="0" smtClean="0">
                            <a:latin typeface="Cambria Math"/>
                          </a:rPr>
                          <m:t> </m:t>
                        </m:r>
                      </m:e>
                      <m:sub>
                        <m:r>
                          <a:rPr lang="en-US" sz="1600" b="1" i="1" baseline="-25000" dirty="0">
                            <a:latin typeface="Cambria Math"/>
                          </a:rPr>
                          <m:t>𝑫𝑷𝑺𝑲</m:t>
                        </m:r>
                      </m:sub>
                    </m:sSub>
                    <m:r>
                      <a:rPr lang="en-US" sz="1600" b="1" i="1" dirty="0">
                        <a:latin typeface="Cambria Math"/>
                      </a:rPr>
                      <m:t>= </m:t>
                    </m:r>
                    <m:r>
                      <a:rPr lang="en-US" sz="1600" b="1" i="1" dirty="0">
                        <a:latin typeface="Cambria Math"/>
                      </a:rPr>
                      <m:t>𝟎</m:t>
                    </m:r>
                    <m:r>
                      <a:rPr lang="el-GR" sz="1600" b="1" i="1" dirty="0" smtClean="0">
                        <a:latin typeface="Cambria Math"/>
                      </a:rPr>
                      <m:t>,</m:t>
                    </m:r>
                    <m:r>
                      <a:rPr lang="en-US" sz="1600" b="1" i="1" dirty="0">
                        <a:latin typeface="Cambria Math"/>
                      </a:rPr>
                      <m:t>𝟓</m:t>
                    </m:r>
                    <m:sSup>
                      <m:sSupPr>
                        <m:ctrlPr>
                          <a:rPr lang="el-GR" sz="16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b="1" i="1" dirty="0" smtClean="0">
                            <a:latin typeface="Cambria Math"/>
                          </a:rPr>
                          <m:t> </m:t>
                        </m:r>
                        <m:r>
                          <a:rPr lang="en-US" sz="1600" b="1" i="1" dirty="0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1600" b="1" i="1" dirty="0">
                            <a:latin typeface="Cambria Math"/>
                          </a:rPr>
                          <m:t>–</m:t>
                        </m:r>
                        <m:r>
                          <a:rPr lang="en-US" sz="1600" b="1" i="1" dirty="0" err="1">
                            <a:latin typeface="Cambria Math"/>
                          </a:rPr>
                          <m:t>𝑬</m:t>
                        </m:r>
                        <m:r>
                          <a:rPr lang="en-US" sz="1600" b="1" i="1" baseline="-25000" dirty="0" err="1">
                            <a:latin typeface="Cambria Math"/>
                          </a:rPr>
                          <m:t>𝒃</m:t>
                        </m:r>
                        <m:r>
                          <a:rPr lang="en-US" sz="1600" b="1" i="1" dirty="0">
                            <a:latin typeface="Cambria Math"/>
                          </a:rPr>
                          <m:t>/</m:t>
                        </m:r>
                        <m:r>
                          <a:rPr lang="en-US" sz="1600" b="1" i="1" dirty="0">
                            <a:latin typeface="Cambria Math"/>
                          </a:rPr>
                          <m:t>𝑵</m:t>
                        </m:r>
                        <m:r>
                          <a:rPr lang="en-US" sz="1600" b="1" i="1" baseline="-25000" dirty="0">
                            <a:latin typeface="Cambria Math"/>
                          </a:rPr>
                          <m:t>𝟎</m:t>
                        </m:r>
                      </m:sup>
                    </m:sSup>
                    <m:r>
                      <a:rPr lang="en-US" sz="1600" b="1" i="1" dirty="0">
                        <a:latin typeface="Cambria Math"/>
                      </a:rPr>
                      <m:t>= </m:t>
                    </m:r>
                    <m:r>
                      <a:rPr lang="en-US" sz="1600" b="1" i="1" dirty="0">
                        <a:latin typeface="Cambria Math"/>
                      </a:rPr>
                      <m:t>𝟎</m:t>
                    </m:r>
                    <m:r>
                      <a:rPr lang="el-GR" sz="1600" b="1" i="1" dirty="0" smtClean="0">
                        <a:latin typeface="Cambria Math"/>
                      </a:rPr>
                      <m:t>,</m:t>
                    </m:r>
                    <m:r>
                      <a:rPr lang="en-US" sz="1600" b="1" i="1" dirty="0">
                        <a:latin typeface="Cambria Math"/>
                      </a:rPr>
                      <m:t>𝟓</m:t>
                    </m:r>
                    <m:sSup>
                      <m:sSupPr>
                        <m:ctrlPr>
                          <a:rPr lang="el-GR" sz="16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b="1" i="1" dirty="0" smtClean="0">
                            <a:latin typeface="Cambria Math"/>
                          </a:rPr>
                          <m:t> </m:t>
                        </m:r>
                        <m:r>
                          <a:rPr lang="en-US" sz="1600" b="1" i="1" dirty="0">
                            <a:latin typeface="Cambria Math"/>
                          </a:rPr>
                          <m:t>𝒆</m:t>
                        </m:r>
                        <m:r>
                          <a:rPr lang="el-GR" sz="1600" b="1" i="1" dirty="0" smtClean="0">
                            <a:latin typeface="Cambria Math"/>
                          </a:rPr>
                          <m:t> </m:t>
                        </m:r>
                      </m:e>
                      <m:sup>
                        <m:r>
                          <a:rPr lang="el-GR" sz="1600" b="1" i="1" dirty="0" smtClean="0">
                            <a:latin typeface="Cambria Math"/>
                          </a:rPr>
                          <m:t>(</m:t>
                        </m:r>
                        <m:r>
                          <a:rPr lang="en-US" sz="1600" b="1" i="1" dirty="0">
                            <a:latin typeface="Cambria Math"/>
                          </a:rPr>
                          <m:t>–</m:t>
                        </m:r>
                        <m:r>
                          <a:rPr lang="en-US" sz="1600" b="1" i="1" dirty="0">
                            <a:latin typeface="Cambria Math"/>
                          </a:rPr>
                          <m:t>𝟏</m:t>
                        </m:r>
                        <m:r>
                          <a:rPr lang="en-US" sz="1600" b="1" i="1" dirty="0">
                            <a:latin typeface="Cambria Math"/>
                          </a:rPr>
                          <m:t> </m:t>
                        </m:r>
                        <m:r>
                          <a:rPr lang="en-US" sz="1600" b="1" i="1" dirty="0">
                            <a:latin typeface="Cambria Math"/>
                          </a:rPr>
                          <m:t>𝒙</m:t>
                        </m:r>
                        <m:r>
                          <a:rPr lang="en-US" sz="1600" b="1" i="1" dirty="0"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l-GR" sz="1600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 dirty="0">
                                <a:latin typeface="Cambria Math"/>
                              </a:rPr>
                              <m:t>𝟏𝟎</m:t>
                            </m:r>
                          </m:e>
                          <m:sup>
                            <m:r>
                              <a:rPr lang="el-GR" sz="1600" b="1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l-GR" sz="1600" b="1" i="1" dirty="0" smtClean="0">
                                <a:latin typeface="Cambria Math"/>
                              </a:rPr>
                              <m:t>𝟏𝟏</m:t>
                            </m:r>
                          </m:sup>
                        </m:sSup>
                        <m:r>
                          <a:rPr lang="en-US" sz="1600" b="1" i="1" dirty="0">
                            <a:latin typeface="Cambria Math"/>
                          </a:rPr>
                          <m:t> / </m:t>
                        </m:r>
                        <m:r>
                          <a:rPr lang="en-US" sz="1600" b="1" i="1" dirty="0">
                            <a:latin typeface="Cambria Math"/>
                          </a:rPr>
                          <m:t>𝟎</m:t>
                        </m:r>
                        <m:r>
                          <a:rPr lang="en-US" sz="1600" b="1" i="1" dirty="0" smtClean="0">
                            <a:latin typeface="Cambria Math"/>
                          </a:rPr>
                          <m:t>.</m:t>
                        </m:r>
                        <m:r>
                          <a:rPr lang="en-US" sz="1600" b="1" i="1" dirty="0">
                            <a:latin typeface="Cambria Math"/>
                          </a:rPr>
                          <m:t>𝟓</m:t>
                        </m:r>
                        <m:r>
                          <a:rPr lang="en-US" sz="1600" b="1" i="1" dirty="0">
                            <a:latin typeface="Cambria Math"/>
                          </a:rPr>
                          <m:t> </m:t>
                        </m:r>
                        <m:r>
                          <a:rPr lang="en-US" sz="1600" b="1" i="1" dirty="0">
                            <a:latin typeface="Cambria Math"/>
                          </a:rPr>
                          <m:t>𝒙</m:t>
                        </m:r>
                        <m:r>
                          <a:rPr lang="en-US" sz="1600" b="1" i="1" dirty="0"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l-GR" sz="1600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 dirty="0">
                                <a:latin typeface="Cambria Math"/>
                              </a:rPr>
                              <m:t>𝟏𝟎</m:t>
                            </m:r>
                          </m:e>
                          <m:sup>
                            <m:r>
                              <a:rPr lang="el-GR" sz="1600" b="1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l-GR" sz="1600" b="1" i="1" dirty="0" smtClean="0">
                                <a:latin typeface="Cambria Math"/>
                              </a:rPr>
                              <m:t>𝟏𝟐</m:t>
                            </m:r>
                          </m:sup>
                        </m:sSup>
                        <m:r>
                          <a:rPr lang="el-GR" sz="1600" b="1" i="1" dirty="0" smtClean="0">
                            <a:latin typeface="Cambria Math"/>
                          </a:rPr>
                          <m:t>)</m:t>
                        </m:r>
                      </m:sup>
                    </m:sSup>
                    <m:r>
                      <a:rPr lang="en-US" sz="1600" b="1" i="1" dirty="0">
                        <a:latin typeface="Cambria Math"/>
                      </a:rPr>
                      <m:t> = </m:t>
                    </m:r>
                    <m:r>
                      <a:rPr lang="en-US" sz="1600" b="1" i="1" dirty="0">
                        <a:latin typeface="Cambria Math"/>
                      </a:rPr>
                      <m:t>𝟏</m:t>
                    </m:r>
                    <m:r>
                      <a:rPr lang="el-GR" sz="1600" b="1" i="1" dirty="0" smtClean="0">
                        <a:latin typeface="Cambria Math"/>
                      </a:rPr>
                      <m:t>,</m:t>
                    </m:r>
                    <m:r>
                      <a:rPr lang="en-US" sz="1600" b="1" i="1" dirty="0">
                        <a:latin typeface="Cambria Math"/>
                      </a:rPr>
                      <m:t>𝟑</m:t>
                    </m:r>
                    <m:r>
                      <a:rPr lang="en-US" sz="1600" b="1" i="1" dirty="0">
                        <a:latin typeface="Cambria Math"/>
                      </a:rPr>
                      <m:t> </m:t>
                    </m:r>
                    <m:r>
                      <a:rPr lang="en-US" sz="1600" b="1" i="1" dirty="0">
                        <a:latin typeface="Cambria Math"/>
                      </a:rPr>
                      <m:t>𝒙</m:t>
                    </m:r>
                    <m:r>
                      <a:rPr lang="en-US" sz="1600" b="1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6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dirty="0">
                            <a:latin typeface="Cambria Math"/>
                          </a:rPr>
                          <m:t>𝟏𝟎</m:t>
                        </m:r>
                      </m:e>
                      <m:sup>
                        <m:r>
                          <a:rPr lang="el-GR" sz="1600" b="1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600" b="1" i="1" dirty="0" smtClean="0">
                            <a:latin typeface="Cambria Math"/>
                          </a:rPr>
                          <m:t>𝟗</m:t>
                        </m:r>
                      </m:sup>
                    </m:sSup>
                  </m:oMath>
                </a14:m>
                <a:endParaRPr lang="el-GR" sz="1600" i="1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22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</p:spPr>
        <p:txBody>
          <a:bodyPr>
            <a:normAutofit/>
          </a:bodyPr>
          <a:lstStyle/>
          <a:p>
            <a:r>
              <a:rPr lang="el-GR" sz="3200" b="1" dirty="0" smtClean="0"/>
              <a:t>Ψηφιακή Διαμόρφωση Φάσης - </a:t>
            </a:r>
            <a:r>
              <a:rPr lang="en-US" sz="3200" b="1" dirty="0" smtClean="0"/>
              <a:t>PSK</a:t>
            </a:r>
            <a:endParaRPr lang="el-GR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3672408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b="1" dirty="0" smtClean="0"/>
              <a:t>PSK</a:t>
            </a:r>
            <a:r>
              <a:rPr lang="en-US" dirty="0" smtClean="0"/>
              <a:t> 	Phase Shift </a:t>
            </a:r>
            <a:r>
              <a:rPr lang="en-US" dirty="0"/>
              <a:t>Keying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b="1" dirty="0" smtClean="0"/>
              <a:t>BPSK</a:t>
            </a:r>
            <a:r>
              <a:rPr lang="en-US" dirty="0" smtClean="0"/>
              <a:t> 	Binary PSK</a:t>
            </a:r>
            <a:endParaRPr lang="en-US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b="1" dirty="0" smtClean="0"/>
              <a:t>MPSK</a:t>
            </a:r>
            <a:r>
              <a:rPr lang="en-US" dirty="0" smtClean="0"/>
              <a:t> 	M/</a:t>
            </a:r>
            <a:r>
              <a:rPr lang="en-US" dirty="0" err="1" smtClean="0"/>
              <a:t>ary</a:t>
            </a:r>
            <a:r>
              <a:rPr lang="en-US" dirty="0" smtClean="0"/>
              <a:t> PSK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b="1" dirty="0"/>
              <a:t>DESPK</a:t>
            </a:r>
            <a:r>
              <a:rPr lang="en-US" dirty="0"/>
              <a:t> 	</a:t>
            </a:r>
            <a:r>
              <a:rPr lang="en-US" dirty="0" smtClean="0"/>
              <a:t>Differentially </a:t>
            </a:r>
            <a:r>
              <a:rPr lang="en-US" dirty="0"/>
              <a:t>Encoded </a:t>
            </a:r>
            <a:r>
              <a:rPr lang="en-US" dirty="0" smtClean="0"/>
              <a:t>PSK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b="1" dirty="0" smtClean="0"/>
              <a:t>DPSK</a:t>
            </a:r>
            <a:r>
              <a:rPr lang="en-US" dirty="0" smtClean="0"/>
              <a:t> 	Differential PSK</a:t>
            </a:r>
          </a:p>
          <a:p>
            <a:pPr algn="l"/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078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719138" y="188640"/>
            <a:ext cx="7772400" cy="89988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z="3200" b="1" dirty="0" smtClean="0"/>
              <a:t>Ψηφιακή Διαμόρφωση Φάσης </a:t>
            </a:r>
            <a:r>
              <a:rPr lang="en-US" sz="3200" b="1" dirty="0" smtClean="0"/>
              <a:t>(PSK</a:t>
            </a:r>
            <a:r>
              <a:rPr lang="en-US" sz="3200" b="1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2"/>
              </p:nvPr>
            </p:nvSpPr>
            <p:spPr>
              <a:xfrm>
                <a:off x="467544" y="1196752"/>
                <a:ext cx="8280920" cy="5040560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Στη </a:t>
                </a:r>
                <a:r>
                  <a:rPr lang="el-GR" sz="1800" dirty="0" smtClean="0">
                    <a:hlinkClick r:id="rId2"/>
                  </a:rPr>
                  <a:t>διαμόρφωση </a:t>
                </a:r>
                <a:r>
                  <a:rPr lang="en-US" sz="1800" dirty="0" smtClean="0">
                    <a:hlinkClick r:id="rId2"/>
                  </a:rPr>
                  <a:t>PSK</a:t>
                </a:r>
                <a:r>
                  <a:rPr lang="el-GR" sz="1800" dirty="0" smtClean="0"/>
                  <a:t> η </a:t>
                </a:r>
                <a:r>
                  <a:rPr lang="el-GR" sz="1800" b="1" dirty="0" smtClean="0"/>
                  <a:t>φάση του φέροντος </a:t>
                </a:r>
                <a:r>
                  <a:rPr lang="el-GR" sz="1800" dirty="0" smtClean="0"/>
                  <a:t>μεταπηδά μεταξύ δύο (ή </a:t>
                </a:r>
                <a:r>
                  <a:rPr lang="el-GR" sz="1800" dirty="0" err="1" smtClean="0"/>
                  <a:t>περισσότε</a:t>
                </a:r>
                <a:r>
                  <a:rPr lang="el-GR" sz="1800" dirty="0" smtClean="0"/>
                  <a:t>-</a:t>
                </a:r>
                <a:r>
                  <a:rPr lang="el-GR" sz="1800" dirty="0" err="1" smtClean="0"/>
                  <a:t>ρων</a:t>
                </a:r>
                <a:r>
                  <a:rPr lang="el-GR" sz="1800" dirty="0" smtClean="0"/>
                  <a:t>) επιπέδων, ανάλογα με την ψηφιακή πληροφορία. 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Συγκεκριμένα: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</a:t>
                </a:r>
                <a:r>
                  <a:rPr lang="en-US" sz="1800" dirty="0" smtClean="0"/>
                  <a:t>bit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=</a:t>
                </a:r>
                <a:r>
                  <a:rPr lang="el-GR" sz="1800" dirty="0" smtClean="0"/>
                  <a:t> </a:t>
                </a:r>
                <a:r>
                  <a:rPr lang="en-US" sz="1800" b="1" dirty="0" smtClean="0"/>
                  <a:t>1</a:t>
                </a:r>
                <a:r>
                  <a:rPr lang="el-GR" sz="1800" dirty="0" smtClean="0"/>
                  <a:t> στέλνουμε επί χρόνο </a:t>
                </a:r>
                <a:r>
                  <a:rPr lang="en-US" sz="1800" b="1" dirty="0" smtClean="0"/>
                  <a:t>T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το σήμα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/>
                      </a:rPr>
                      <m:t>𝑨</m:t>
                    </m:r>
                    <m:r>
                      <a:rPr lang="en-US" sz="1800" b="1" i="1">
                        <a:latin typeface="Cambria Math"/>
                      </a:rPr>
                      <m:t> </m:t>
                    </m:r>
                    <m:r>
                      <a:rPr lang="en-US" sz="18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 </m:t>
                        </m:r>
                        <m:r>
                          <a:rPr lang="el-GR" sz="18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𝒕</m:t>
                    </m:r>
                  </m:oMath>
                </a14:m>
                <a:r>
                  <a:rPr lang="el-GR" sz="1800" b="1" dirty="0" smtClean="0"/>
                  <a:t>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</a:t>
                </a:r>
                <a:r>
                  <a:rPr lang="en-US" sz="1800" dirty="0" smtClean="0"/>
                  <a:t>bit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=</a:t>
                </a:r>
                <a:r>
                  <a:rPr lang="el-GR" sz="1800" dirty="0" smtClean="0"/>
                  <a:t> </a:t>
                </a:r>
                <a:r>
                  <a:rPr lang="en-US" sz="1800" b="1" dirty="0" smtClean="0"/>
                  <a:t>0</a:t>
                </a:r>
                <a:r>
                  <a:rPr lang="el-GR" sz="1800" dirty="0" smtClean="0"/>
                  <a:t> στέλνουμε </a:t>
                </a:r>
                <a:r>
                  <a:rPr lang="el-GR" sz="1800" dirty="0"/>
                  <a:t>επί χρόνο </a:t>
                </a:r>
                <a:r>
                  <a:rPr lang="en-US" sz="1800" b="1" dirty="0" smtClean="0"/>
                  <a:t>T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το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σήμα 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/>
                      </a:rPr>
                      <m:t>𝑨</m:t>
                    </m:r>
                    <m:r>
                      <a:rPr lang="en-US" sz="1800" b="1" i="1">
                        <a:latin typeface="Cambria Math"/>
                      </a:rPr>
                      <m:t> </m:t>
                    </m:r>
                    <m:r>
                      <a:rPr lang="en-US" sz="18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 </m:t>
                        </m:r>
                        <m:r>
                          <a:rPr lang="el-GR" sz="1800" b="1" i="1" smtClean="0">
                            <a:latin typeface="Cambria Math"/>
                          </a:rPr>
                          <m:t>(</m:t>
                        </m:r>
                        <m:r>
                          <a:rPr lang="el-GR" sz="18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𝒕</m:t>
                    </m:r>
                    <m:r>
                      <a:rPr lang="el-GR" sz="1800" b="1" i="1" smtClean="0">
                        <a:latin typeface="Cambria Math"/>
                      </a:rPr>
                      <m:t>+</m:t>
                    </m:r>
                    <m:r>
                      <a:rPr lang="el-GR" sz="1800" b="1" i="1" smtClean="0">
                        <a:latin typeface="Cambria Math"/>
                      </a:rPr>
                      <m:t>𝝅</m:t>
                    </m:r>
                    <m:r>
                      <a:rPr lang="el-GR" sz="1800" b="1" i="1" smtClean="0">
                        <a:latin typeface="Cambria Math"/>
                      </a:rPr>
                      <m:t>)=−</m:t>
                    </m:r>
                    <m:r>
                      <a:rPr lang="en-US" sz="1800" b="1" i="1">
                        <a:latin typeface="Cambria Math"/>
                      </a:rPr>
                      <m:t>𝑨</m:t>
                    </m:r>
                    <m:r>
                      <a:rPr lang="en-US" sz="1800" b="1" i="1">
                        <a:latin typeface="Cambria Math"/>
                      </a:rPr>
                      <m:t> </m:t>
                    </m:r>
                    <m:r>
                      <a:rPr lang="en-US" sz="18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 </m:t>
                        </m:r>
                        <m:r>
                          <a:rPr lang="el-GR" sz="18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𝒕</m:t>
                    </m:r>
                  </m:oMath>
                </a14:m>
                <a:endParaRPr lang="el-GR" sz="1800" b="1" dirty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περιβάλλουσα παραμένει </a:t>
                </a:r>
                <a:r>
                  <a:rPr lang="el-GR" sz="1800" b="1" dirty="0" smtClean="0"/>
                  <a:t>σταθερή</a:t>
                </a:r>
                <a:r>
                  <a:rPr lang="el-GR" sz="1800" dirty="0" smtClean="0"/>
                  <a:t>, σε αντίθεση με την </a:t>
                </a:r>
                <a:r>
                  <a:rPr lang="en-US" sz="1800" dirty="0" smtClean="0"/>
                  <a:t>ASK.</a:t>
                </a:r>
                <a:endParaRPr lang="el-GR" sz="1800" dirty="0" smtClean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πληροφορία περιέχεται στη </a:t>
                </a:r>
                <a:r>
                  <a:rPr lang="el-GR" sz="1800" b="1" dirty="0" smtClean="0"/>
                  <a:t>στιγμιαία φάση </a:t>
                </a:r>
                <a:r>
                  <a:rPr lang="el-GR" sz="1800" dirty="0" smtClean="0"/>
                  <a:t>του διαμορφωμένου φέροντος.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</a:t>
                </a:r>
                <a:r>
                  <a:rPr lang="en-US" sz="1800" dirty="0" smtClean="0"/>
                  <a:t> </a:t>
                </a:r>
                <a:r>
                  <a:rPr lang="el-GR" sz="1800" dirty="0"/>
                  <a:t>διαμόρφωση </a:t>
                </a:r>
                <a:r>
                  <a:rPr lang="en-US" sz="1800" dirty="0"/>
                  <a:t>PSK </a:t>
                </a:r>
                <a:r>
                  <a:rPr lang="el-GR" sz="1800" dirty="0"/>
                  <a:t>χρησιμοποιείται σε δορυφορικές επικοινωνίες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xfrm>
                <a:off x="467544" y="1196752"/>
                <a:ext cx="8280920" cy="5040560"/>
              </a:xfrm>
              <a:blipFill rotWithShape="1">
                <a:blip r:embed="rId3"/>
                <a:stretch>
                  <a:fillRect l="-663" t="-726" b="-761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83629"/>
            <a:ext cx="4800717" cy="22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2ED1E-50E2-4948-9CE8-3ABB00E4CC95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93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Μαθηματική περιγραφή </a:t>
            </a:r>
            <a:r>
              <a:rPr lang="en-US" dirty="0" smtClean="0"/>
              <a:t>BPSK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1588" indent="0" algn="l">
                  <a:buNone/>
                </a:pPr>
                <a:r>
                  <a:rPr lang="el-GR" sz="1600" dirty="0" smtClean="0"/>
                  <a:t>Σήμα διαμορφωμένο κατά </a:t>
                </a:r>
                <a:r>
                  <a:rPr lang="en-US" sz="1600" b="1" dirty="0" smtClean="0"/>
                  <a:t>BPSK</a:t>
                </a:r>
                <a:r>
                  <a:rPr lang="en-US" sz="1600" dirty="0" smtClean="0"/>
                  <a:t>:  </a:t>
                </a:r>
                <a:endParaRPr lang="el-GR" sz="1600" dirty="0" smtClean="0"/>
              </a:p>
              <a:p>
                <a:pPr marL="1588" indent="0" algn="l">
                  <a:buNone/>
                </a:pPr>
                <a:endParaRPr lang="el-GR" sz="1600" dirty="0" smtClean="0"/>
              </a:p>
              <a:p>
                <a:pPr marL="1588" indent="0" algn="ctr">
                  <a:buNone/>
                </a:pP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/>
                      </a:rPr>
                      <m:t>𝒔</m:t>
                    </m:r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600" b="1" i="1" smtClean="0">
                        <a:latin typeface="Cambria Math"/>
                      </a:rPr>
                      <m:t>= </m:t>
                    </m:r>
                    <m:r>
                      <a:rPr lang="en-US" sz="1600" b="1" i="1" smtClean="0">
                        <a:latin typeface="Cambria Math"/>
                      </a:rPr>
                      <m:t>𝒎</m:t>
                    </m:r>
                    <m:r>
                      <a:rPr lang="en-US" sz="1600" b="1" i="1" smtClean="0">
                        <a:latin typeface="Cambria Math"/>
                      </a:rPr>
                      <m:t>(</m:t>
                    </m:r>
                    <m:r>
                      <a:rPr lang="en-US" sz="1600" b="1" i="1" smtClean="0">
                        <a:latin typeface="Cambria Math"/>
                      </a:rPr>
                      <m:t>𝒕</m:t>
                    </m:r>
                    <m:r>
                      <a:rPr lang="en-US" sz="1600" b="1" i="1" smtClean="0">
                        <a:latin typeface="Cambria Math"/>
                      </a:rPr>
                      <m:t>)</m:t>
                    </m:r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600" b="1" i="1" smtClean="0">
                            <a:latin typeface="Cambria Math"/>
                          </a:rPr>
                          <m:t>𝑨</m:t>
                        </m:r>
                        <m:r>
                          <a:rPr lang="en-US" sz="1600" b="1" i="0" smtClean="0">
                            <a:latin typeface="Cambria Math"/>
                          </a:rPr>
                          <m:t> </m:t>
                        </m:r>
                        <m:r>
                          <a:rPr lang="en-US" sz="1600" b="1" i="1">
                            <a:latin typeface="Cambria Math"/>
                          </a:rPr>
                          <m:t>𝐜𝐨𝐬</m:t>
                        </m:r>
                      </m:fName>
                      <m:e>
                        <m:sSub>
                          <m:sSubPr>
                            <m:ctrlPr>
                              <a:rPr lang="en-US" sz="1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b="1" i="1">
                                <a:latin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/>
                              </a:rPr>
                              <m:t>𝒄</m:t>
                            </m:r>
                          </m:sub>
                        </m:sSub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  <m:r>
                          <a:rPr lang="en-US" sz="1600" b="0" i="1" smtClean="0">
                            <a:latin typeface="Cambria Math"/>
                          </a:rPr>
                          <m:t>  </m:t>
                        </m:r>
                        <m:r>
                          <a:rPr lang="el-GR" sz="1600" b="0" i="1" smtClean="0">
                            <a:latin typeface="Cambria Math"/>
                          </a:rPr>
                          <m:t>  </m:t>
                        </m:r>
                        <m:r>
                          <a:rPr lang="en-US" sz="1600" i="1">
                            <a:latin typeface="Cambria Math"/>
                          </a:rPr>
                          <m:t>0≤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n-US" sz="1600" i="1">
                            <a:latin typeface="Cambria Math"/>
                          </a:rPr>
                          <m:t>≤</m:t>
                        </m:r>
                        <m:r>
                          <a:rPr lang="en-US" sz="1600" i="1" smtClean="0">
                            <a:latin typeface="Cambria Math"/>
                          </a:rPr>
                          <m:t>𝑇</m:t>
                        </m:r>
                      </m:e>
                    </m:func>
                  </m:oMath>
                </a14:m>
                <a:r>
                  <a:rPr lang="en-US" sz="1600" b="0" dirty="0" smtClean="0"/>
                  <a:t> </a:t>
                </a:r>
                <a:r>
                  <a:rPr lang="el-GR" sz="1600" b="0" dirty="0" smtClean="0"/>
                  <a:t>όπου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𝒎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l-GR" sz="1600" b="1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l-GR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/>
                          </a:rPr>
                          <m:t>−</m:t>
                        </m:r>
                        <m:r>
                          <a:rPr lang="en-US" sz="1600" b="1" i="1" smtClean="0">
                            <a:latin typeface="Cambria Math"/>
                          </a:rPr>
                          <m:t>𝟏</m:t>
                        </m:r>
                        <m:r>
                          <a:rPr lang="el-GR" sz="1600" b="1" i="1" smtClean="0">
                            <a:latin typeface="Cambria Math"/>
                          </a:rPr>
                          <m:t>,</m:t>
                        </m:r>
                        <m:r>
                          <a:rPr lang="el-GR" sz="1600" b="1" i="1" smtClean="0"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sz="16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600" b="0" i="0" smtClean="0">
                        <a:latin typeface="Cambria Math"/>
                      </a:rPr>
                      <m:t>και</m:t>
                    </m:r>
                  </m:oMath>
                </a14:m>
                <a:r>
                  <a:rPr lang="el-GR" sz="1600" dirty="0" smtClean="0"/>
                  <a:t> </a:t>
                </a:r>
                <a:r>
                  <a:rPr lang="el-GR" sz="1600" i="1" dirty="0" smtClean="0"/>
                  <a:t>Τ </a:t>
                </a:r>
                <a:r>
                  <a:rPr lang="en-US" sz="1600" i="1" dirty="0" smtClean="0"/>
                  <a:t> </a:t>
                </a:r>
                <a:r>
                  <a:rPr lang="el-GR" sz="1600" dirty="0" smtClean="0"/>
                  <a:t>η διάρκεια του</a:t>
                </a:r>
                <a:r>
                  <a:rPr lang="en-US" sz="1600" dirty="0" smtClean="0"/>
                  <a:t> bit. </a:t>
                </a:r>
                <a:r>
                  <a:rPr lang="el-GR" sz="1600" dirty="0" smtClean="0"/>
                  <a:t> </a:t>
                </a:r>
              </a:p>
              <a:p>
                <a:pPr marL="1588" indent="0" algn="l">
                  <a:buNone/>
                </a:pPr>
                <a:r>
                  <a:rPr lang="el-GR" sz="1600" dirty="0" smtClean="0"/>
                  <a:t>Ισχύει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𝑠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1600" i="1" smtClean="0">
                        <a:latin typeface="Cambria Math"/>
                      </a:rPr>
                      <m:t> </m:t>
                    </m:r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ad>
                          <m:radPr>
                            <m:degHide m:val="on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𝐸</m:t>
                                </m:r>
                              </m:num>
                              <m:den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𝑇</m:t>
                                </m:r>
                              </m:den>
                            </m:f>
                          </m:e>
                        </m:rad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n-US" sz="1600" i="1">
                            <a:latin typeface="Cambria Math"/>
                          </a:rPr>
                          <m:t>   0≤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n-US" sz="1600" i="1">
                            <a:latin typeface="Cambria Math"/>
                          </a:rPr>
                          <m:t>≤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𝑇</m:t>
                        </m:r>
                      </m:e>
                    </m:func>
                  </m:oMath>
                </a14:m>
                <a:r>
                  <a:rPr lang="el-GR" sz="1600" dirty="0" smtClean="0"/>
                  <a:t>, όπου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𝐸</m:t>
                    </m:r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𝑃</m:t>
                    </m:r>
                    <m:r>
                      <a:rPr lang="en-US" sz="1600" b="0" i="1" smtClean="0">
                        <a:latin typeface="Cambria Math"/>
                      </a:rPr>
                      <m:t> </m:t>
                    </m:r>
                    <m:r>
                      <a:rPr lang="en-US" sz="1600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η </a:t>
                </a:r>
                <a:r>
                  <a:rPr lang="el-GR" sz="1600" b="1" dirty="0" smtClean="0"/>
                  <a:t>ενέργεια </a:t>
                </a:r>
                <a:r>
                  <a:rPr lang="el-GR" sz="1600" dirty="0" smtClean="0"/>
                  <a:t>και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𝑃</m:t>
                    </m:r>
                    <m:r>
                      <a:rPr lang="en-US" sz="16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𝐴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l-GR" sz="1600" dirty="0" smtClean="0"/>
                  <a:t> η </a:t>
                </a:r>
                <a:r>
                  <a:rPr lang="el-GR" sz="1600" b="1" dirty="0" smtClean="0"/>
                  <a:t>ισχύς </a:t>
                </a:r>
                <a:r>
                  <a:rPr lang="el-GR" sz="1600" dirty="0" smtClean="0"/>
                  <a:t>ενός </a:t>
                </a:r>
                <a:r>
                  <a:rPr lang="en-US" sz="1600" dirty="0" smtClean="0"/>
                  <a:t>bit</a:t>
                </a:r>
                <a:r>
                  <a:rPr lang="el-GR" sz="1600" dirty="0" smtClean="0"/>
                  <a:t>.</a:t>
                </a:r>
              </a:p>
              <a:p>
                <a:pPr marL="1588" indent="0">
                  <a:buNone/>
                </a:pPr>
                <a:endParaRPr lang="el-GR" sz="1600" dirty="0"/>
              </a:p>
              <a:p>
                <a:pPr marL="1588" indent="0">
                  <a:buNone/>
                </a:pPr>
                <a:endParaRPr lang="el-GR" sz="1600" dirty="0" smtClean="0"/>
              </a:p>
              <a:p>
                <a:pPr marL="1588" indent="0">
                  <a:buNone/>
                </a:pPr>
                <a:endParaRPr lang="el-GR" sz="1600" dirty="0"/>
              </a:p>
              <a:p>
                <a:pPr marL="1588" indent="0">
                  <a:buNone/>
                </a:pPr>
                <a:endParaRPr lang="el-GR" sz="1600" dirty="0" smtClean="0"/>
              </a:p>
              <a:p>
                <a:pPr marL="1588" indent="0">
                  <a:buNone/>
                </a:pPr>
                <a:endParaRPr lang="el-GR" sz="1600" dirty="0" smtClean="0"/>
              </a:p>
              <a:p>
                <a:pPr marL="1588" indent="0">
                  <a:buNone/>
                </a:pPr>
                <a:endParaRPr lang="el-GR" sz="1600" dirty="0" smtClean="0"/>
              </a:p>
              <a:p>
                <a:pPr marL="1588" indent="0">
                  <a:buNone/>
                </a:pPr>
                <a:endParaRPr lang="el-GR" sz="1600" dirty="0"/>
              </a:p>
              <a:p>
                <a:pPr marL="1588" indent="0">
                  <a:buNone/>
                </a:pPr>
                <a:endParaRPr lang="el-GR" sz="1600" dirty="0" smtClean="0"/>
              </a:p>
              <a:p>
                <a:pPr marL="1588" indent="0">
                  <a:buNone/>
                </a:pPr>
                <a:endParaRPr lang="el-GR" sz="1600" dirty="0"/>
              </a:p>
              <a:p>
                <a:pPr marL="1588" indent="0">
                  <a:buNone/>
                </a:pPr>
                <a:endParaRPr lang="el-GR" sz="1600" dirty="0" smtClean="0"/>
              </a:p>
              <a:p>
                <a:pPr marL="1588" indent="0">
                  <a:buNone/>
                </a:pPr>
                <a:endParaRPr lang="el-GR" sz="1600" dirty="0"/>
              </a:p>
              <a:p>
                <a:pPr marL="1588" indent="0">
                  <a:buNone/>
                </a:pPr>
                <a:endParaRPr lang="el-GR" sz="1600" dirty="0" smtClean="0"/>
              </a:p>
              <a:p>
                <a:pPr marL="1588" indent="0" algn="ctr">
                  <a:buNone/>
                </a:pPr>
                <a:r>
                  <a:rPr lang="el-GR" sz="1600" dirty="0" smtClean="0"/>
                  <a:t>(</a:t>
                </a:r>
                <a:r>
                  <a:rPr lang="en-US" sz="1600" dirty="0" smtClean="0"/>
                  <a:t>a)</a:t>
                </a:r>
                <a:r>
                  <a:rPr lang="el-GR" sz="1600" dirty="0" smtClean="0"/>
                  <a:t> Δυαδικό σήμα εισόδου, (</a:t>
                </a:r>
                <a:r>
                  <a:rPr lang="en-US" sz="1600" dirty="0" smtClean="0"/>
                  <a:t>b)</a:t>
                </a:r>
                <a:r>
                  <a:rPr lang="el-GR" sz="1600" dirty="0" smtClean="0"/>
                  <a:t> Διαμορφωμένο κατά </a:t>
                </a:r>
                <a:r>
                  <a:rPr lang="en-US" sz="1600" dirty="0" smtClean="0"/>
                  <a:t>BPSK</a:t>
                </a:r>
                <a:r>
                  <a:rPr lang="el-GR" sz="1600" dirty="0" smtClean="0"/>
                  <a:t> σήμα</a:t>
                </a:r>
                <a:endParaRPr lang="en-US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8FCF8"/>
              </a:clrFrom>
              <a:clrTo>
                <a:srgbClr val="F8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025" y="2633637"/>
            <a:ext cx="4418207" cy="3459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375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Φάσμα </a:t>
            </a:r>
            <a:r>
              <a:rPr lang="el-GR" dirty="0"/>
              <a:t>σήματος </a:t>
            </a:r>
            <a:r>
              <a:rPr lang="el-GR" dirty="0" smtClean="0"/>
              <a:t>διαμορφωμένου </a:t>
            </a:r>
            <a:r>
              <a:rPr lang="el-GR" dirty="0"/>
              <a:t>κατά </a:t>
            </a:r>
            <a:r>
              <a:rPr lang="en-US" dirty="0" smtClean="0"/>
              <a:t>BPSK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1588" indent="0">
                  <a:spcBef>
                    <a:spcPts val="600"/>
                  </a:spcBef>
                  <a:buNone/>
                </a:pPr>
                <a:r>
                  <a:rPr lang="el-GR" sz="1600" dirty="0" smtClean="0"/>
                  <a:t>Ο </a:t>
                </a:r>
                <a:r>
                  <a:rPr lang="en-US" sz="1600" dirty="0" smtClean="0"/>
                  <a:t>Fourier</a:t>
                </a:r>
                <a:r>
                  <a:rPr lang="el-GR" sz="1600" dirty="0" smtClean="0"/>
                  <a:t> του σήματος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𝑠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600" dirty="0" smtClean="0"/>
                  <a:t> είναι: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/>
                      </a:rPr>
                      <m:t>𝑺</m:t>
                    </m:r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/>
                          </a:rPr>
                          <m:t>𝒇</m:t>
                        </m:r>
                      </m:e>
                    </m:d>
                    <m:r>
                      <a:rPr lang="el-GR" sz="16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1" i="1" smtClean="0">
                            <a:latin typeface="Cambria Math"/>
                          </a:rPr>
                          <m:t>𝑨</m:t>
                        </m:r>
                      </m:num>
                      <m:den>
                        <m:r>
                          <a:rPr lang="en-US" sz="1600" b="1" i="0" smtClean="0">
                            <a:latin typeface="Cambria Math"/>
                          </a:rPr>
                          <m:t>𝟐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𝐌</m:t>
                        </m:r>
                        <m:d>
                          <m:dPr>
                            <m:ctrlPr>
                              <a:rPr lang="en-US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latin typeface="Cambria Math"/>
                              </a:rPr>
                              <m:t>𝒇</m:t>
                            </m:r>
                            <m:r>
                              <a:rPr lang="el-GR" sz="1600" b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>
                                    <a:latin typeface="Cambria Math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sz="1600" b="1" i="1">
                                    <a:latin typeface="Cambria Math"/>
                                  </a:rPr>
                                  <m:t>𝒄</m:t>
                                </m:r>
                              </m:sub>
                            </m:sSub>
                          </m:e>
                        </m:d>
                        <m:r>
                          <a:rPr lang="en-US" sz="1600" b="1">
                            <a:latin typeface="Cambria Math"/>
                          </a:rPr>
                          <m:t>+</m:t>
                        </m:r>
                        <m:r>
                          <a:rPr lang="en-US" sz="1600" b="1" i="1">
                            <a:latin typeface="Cambria Math"/>
                          </a:rPr>
                          <m:t>𝐌</m:t>
                        </m:r>
                        <m:d>
                          <m:dPr>
                            <m:ctrlPr>
                              <a:rPr lang="en-US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latin typeface="Cambria Math"/>
                              </a:rPr>
                              <m:t>𝒇</m:t>
                            </m:r>
                            <m:r>
                              <a:rPr lang="en-US" sz="1600" b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16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>
                                    <a:latin typeface="Cambria Math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sz="1600" b="1" i="1">
                                    <a:latin typeface="Cambria Math"/>
                                  </a:rPr>
                                  <m:t>𝒄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1600" dirty="0" smtClean="0"/>
                  <a:t>, </a:t>
                </a:r>
                <a:r>
                  <a:rPr lang="el-GR" sz="1600" dirty="0" smtClean="0"/>
                  <a:t>όπου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/2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</m:oMath>
                </a14:m>
                <a:endParaRPr lang="en-US" sz="1600" dirty="0"/>
              </a:p>
              <a:p>
                <a:pPr marL="1588" lvl="1" indent="0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1588" lvl="1" indent="0">
                  <a:spcBef>
                    <a:spcPts val="600"/>
                  </a:spcBef>
                  <a:buNone/>
                </a:pPr>
                <a:endParaRPr lang="en-US" sz="1600" dirty="0"/>
              </a:p>
              <a:p>
                <a:pPr marL="1588" lvl="1" indent="0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1588" lvl="1" indent="0">
                  <a:spcBef>
                    <a:spcPts val="600"/>
                  </a:spcBef>
                  <a:buNone/>
                </a:pPr>
                <a:endParaRPr lang="en-US" sz="1600" dirty="0"/>
              </a:p>
              <a:p>
                <a:pPr marL="1588" lvl="1" indent="0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1588" lvl="1" indent="0">
                  <a:spcBef>
                    <a:spcPts val="600"/>
                  </a:spcBef>
                  <a:buNone/>
                </a:pPr>
                <a:endParaRPr lang="en-US" sz="1600" dirty="0"/>
              </a:p>
              <a:p>
                <a:pPr marL="1588" lvl="1" indent="0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1588" lvl="1" indent="0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1588" lvl="1" indent="0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1588" lvl="1" indent="0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1588" lvl="1" indent="0">
                  <a:spcBef>
                    <a:spcPts val="600"/>
                  </a:spcBef>
                  <a:buNone/>
                </a:pPr>
                <a:endParaRPr lang="el-GR" sz="1600" dirty="0"/>
              </a:p>
              <a:p>
                <a:pPr marL="1588" lvl="1" indent="0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344488" lvl="1" indent="-342900" algn="ctr">
                  <a:spcBef>
                    <a:spcPts val="600"/>
                  </a:spcBef>
                  <a:buFont typeface="Arial" pitchFamily="34" charset="0"/>
                  <a:buAutoNum type="alphaLcParenBoth"/>
                </a:pPr>
                <a:r>
                  <a:rPr lang="el-GR" sz="1600" dirty="0" smtClean="0"/>
                  <a:t>Δυαδικό σήμα εισόδου, </a:t>
                </a:r>
                <a:r>
                  <a:rPr lang="en-US" sz="1600" dirty="0" smtClean="0"/>
                  <a:t> (b) </a:t>
                </a:r>
                <a:r>
                  <a:rPr lang="el-GR" sz="1600" dirty="0" smtClean="0"/>
                  <a:t>Φάσμα σήματος εισόδου,  </a:t>
                </a:r>
                <a:r>
                  <a:rPr lang="en-US" sz="1600" dirty="0" smtClean="0"/>
                  <a:t>(c) </a:t>
                </a:r>
                <a:r>
                  <a:rPr lang="el-GR" sz="1600" dirty="0" smtClean="0"/>
                  <a:t>Φάσμα διακριτού σήματος διαμορφωμένου κατά </a:t>
                </a:r>
                <a:r>
                  <a:rPr lang="en-US" sz="1600" dirty="0" smtClean="0"/>
                  <a:t>BPSK </a:t>
                </a:r>
                <a:r>
                  <a:rPr lang="el-GR" sz="1600" dirty="0" smtClean="0"/>
                  <a:t>(</a:t>
                </a:r>
                <a:r>
                  <a:rPr lang="el-GR" sz="1600" dirty="0"/>
                  <a:t>διπλής πλευρικής ζώνης </a:t>
                </a:r>
                <a:r>
                  <a:rPr lang="en-US" sz="1600" dirty="0"/>
                  <a:t>DSB </a:t>
                </a:r>
                <a:r>
                  <a:rPr lang="el-GR" sz="1600" dirty="0" smtClean="0"/>
                  <a:t>χωρίς φορέα</a:t>
                </a:r>
                <a:r>
                  <a:rPr lang="el-GR" sz="1600" dirty="0"/>
                  <a:t>)</a:t>
                </a:r>
              </a:p>
              <a:p>
                <a:pPr marL="1588" lvl="1" indent="0" algn="ctr">
                  <a:spcBef>
                    <a:spcPts val="600"/>
                  </a:spcBef>
                  <a:buNone/>
                </a:pPr>
                <a:endParaRPr lang="el-GR" sz="1600" dirty="0"/>
              </a:p>
              <a:p>
                <a:pPr marL="1588" lvl="1" indent="0" algn="l">
                  <a:spcBef>
                    <a:spcPts val="600"/>
                  </a:spcBef>
                  <a:buNone/>
                </a:pPr>
                <a:r>
                  <a:rPr lang="el-GR" sz="1600" dirty="0"/>
                  <a:t>Παρατηρούμε ότι </a:t>
                </a:r>
                <a:r>
                  <a:rPr lang="el-GR" sz="1600" dirty="0" smtClean="0"/>
                  <a:t>η </a:t>
                </a:r>
                <a:r>
                  <a:rPr lang="en-US" sz="1600" dirty="0" smtClean="0"/>
                  <a:t>BPSK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απαιτεί </a:t>
                </a:r>
                <a:r>
                  <a:rPr lang="el-GR" sz="1600" b="1" dirty="0"/>
                  <a:t>διπλάσιο εύρος </a:t>
                </a:r>
                <a:r>
                  <a:rPr lang="el-GR" sz="1600" b="1" dirty="0" smtClean="0"/>
                  <a:t>ζώνης  </a:t>
                </a:r>
                <a:r>
                  <a:rPr lang="el-GR" sz="1600" dirty="0" smtClean="0"/>
                  <a:t>σε σχέση με το αρχικό σήμα.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  <a:blipFill rotWithShape="1">
                <a:blip r:embed="rId2"/>
                <a:stretch>
                  <a:fillRect l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8FCF8"/>
              </a:clrFrom>
              <a:clrTo>
                <a:srgbClr val="F8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56792"/>
            <a:ext cx="5112568" cy="355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124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Μαθηματική περιγραφή Μ</a:t>
            </a:r>
            <a:r>
              <a:rPr lang="en-US" dirty="0" smtClean="0"/>
              <a:t>PSK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112568"/>
              </a:xfrm>
            </p:spPr>
            <p:txBody>
              <a:bodyPr>
                <a:noAutofit/>
              </a:bodyPr>
              <a:lstStyle/>
              <a:p>
                <a:pPr marL="1588" lvl="1" indent="0" algn="l">
                  <a:buNone/>
                </a:pPr>
                <a:r>
                  <a:rPr lang="el-GR" sz="1600" dirty="0" smtClean="0"/>
                  <a:t>Διαμόρφωση </a:t>
                </a:r>
                <a:r>
                  <a:rPr lang="en-US" sz="1600" dirty="0" smtClean="0"/>
                  <a:t>PSK</a:t>
                </a:r>
                <a:r>
                  <a:rPr lang="el-GR" sz="1600" dirty="0" smtClean="0"/>
                  <a:t> </a:t>
                </a:r>
                <a:r>
                  <a:rPr lang="el-GR" sz="1600" b="1" dirty="0" smtClean="0"/>
                  <a:t>Μ επιπέδων</a:t>
                </a:r>
                <a:r>
                  <a:rPr lang="en-US" sz="1600" b="1" dirty="0" smtClean="0"/>
                  <a:t> </a:t>
                </a:r>
                <a:r>
                  <a:rPr lang="en-US" sz="1600" dirty="0" smtClean="0"/>
                  <a:t>(MPSK):</a:t>
                </a:r>
                <a:r>
                  <a:rPr lang="el-GR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/>
                          </a:rPr>
                          <m:t>𝒔</m:t>
                        </m:r>
                      </m:e>
                      <m:sub>
                        <m:r>
                          <a:rPr lang="en-US" sz="1600" b="1" i="1" smtClean="0">
                            <a:latin typeface="Cambria Math"/>
                          </a:rPr>
                          <m:t>𝒊</m:t>
                        </m:r>
                      </m:sub>
                    </m:sSub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600" b="1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600" b="1" i="1" smtClean="0">
                                <a:latin typeface="Cambria Math"/>
                              </a:rPr>
                              <m:t>𝑨</m:t>
                            </m:r>
                            <m:func>
                              <m:funcPr>
                                <m:ctrlPr>
                                  <a:rPr lang="en-US" sz="16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lang="en-US" sz="1600" b="1" i="0" smtClean="0">
                                    <a:latin typeface="Cambria Math"/>
                                  </a:rPr>
                                  <m:t>𝐜𝐨𝐬</m:t>
                                </m:r>
                              </m:fName>
                              <m:e>
                                <m:r>
                                  <a:rPr lang="en-US" sz="1600" b="1" i="1" smtClean="0"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b="1" i="1" smtClean="0">
                                        <a:latin typeface="Cambria Math"/>
                                      </a:rPr>
                                      <m:t>𝝎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/>
                                      </a:rPr>
                                      <m:t>𝒄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/>
                                  </a:rPr>
                                  <m:t>𝒕</m:t>
                                </m:r>
                                <m:r>
                                  <a:rPr lang="en-US" sz="1600" b="1" i="1" smtClean="0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b="1" i="1" smtClean="0">
                                        <a:latin typeface="Cambria Math"/>
                                      </a:rPr>
                                      <m:t>𝜽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/>
                                      </a:rPr>
                                      <m:t>𝒊</m:t>
                                    </m:r>
                                  </m:sub>
                                </m:sSub>
                                <m:r>
                                  <a:rPr lang="en-US" sz="1600" b="1" i="1" smtClean="0">
                                    <a:latin typeface="Cambria Math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l-GR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600" b="1" i="1" smtClean="0">
                                        <a:latin typeface="Cambria Math"/>
                                      </a:rPr>
                                      <m:t>𝜽</m:t>
                                    </m:r>
                                  </m:e>
                                  <m:sup>
                                    <m:r>
                                      <a:rPr lang="el-GR" sz="1600" b="1" i="1" smtClean="0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l-GR" sz="1600" b="1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</m:func>
                            <m:r>
                              <a:rPr lang="en-US" sz="1600" b="1" i="1" smtClean="0">
                                <a:latin typeface="Cambria Math"/>
                              </a:rPr>
                              <m:t>,  </m:t>
                            </m:r>
                            <m:r>
                              <a:rPr lang="el-GR" sz="1600" b="1" i="1" smtClean="0">
                                <a:latin typeface="Cambria Math"/>
                              </a:rPr>
                              <m:t>   </m:t>
                            </m:r>
                            <m:r>
                              <a:rPr lang="en-US" sz="1600" b="1" i="1" smtClean="0">
                                <a:latin typeface="Cambria Math"/>
                              </a:rPr>
                              <m:t>𝟎</m:t>
                            </m:r>
                            <m:r>
                              <a:rPr lang="en-US" sz="1600" b="1" i="1" smtClean="0">
                                <a:latin typeface="Cambria Math"/>
                              </a:rPr>
                              <m:t>≤</m:t>
                            </m:r>
                            <m:r>
                              <a:rPr lang="en-US" sz="1600" b="1" i="1" smtClean="0">
                                <a:latin typeface="Cambria Math"/>
                              </a:rPr>
                              <m:t>𝒕</m:t>
                            </m:r>
                            <m:r>
                              <a:rPr lang="en-US" sz="1600" b="1" i="1" smtClean="0">
                                <a:latin typeface="Cambria Math"/>
                              </a:rPr>
                              <m:t>≤</m:t>
                            </m:r>
                            <m:r>
                              <a:rPr lang="en-US" sz="1600" b="1" i="1" smtClean="0">
                                <a:latin typeface="Cambria Math"/>
                              </a:rPr>
                              <m:t>𝑻</m:t>
                            </m:r>
                          </m:e>
                          <m:e>
                            <m:r>
                              <a:rPr lang="en-US" sz="1600" b="1" i="1" smtClean="0">
                                <a:latin typeface="Cambria Math"/>
                              </a:rPr>
                              <m:t>&amp;</m:t>
                            </m:r>
                            <m:r>
                              <a:rPr lang="en-US" sz="1600" b="1" i="1" smtClean="0">
                                <a:latin typeface="Cambria Math"/>
                              </a:rPr>
                              <m:t>𝟎</m:t>
                            </m:r>
                            <m:r>
                              <a:rPr lang="en-US" sz="1600" b="1" i="1" smtClean="0">
                                <a:latin typeface="Cambria Math"/>
                              </a:rPr>
                              <m:t>,            </m:t>
                            </m:r>
                            <m:r>
                              <a:rPr lang="el-GR" sz="1600" b="1" i="0" smtClean="0">
                                <a:latin typeface="Cambria Math"/>
                              </a:rPr>
                              <m:t>                          </m:t>
                            </m:r>
                            <m:r>
                              <a:rPr lang="el-GR" sz="1600" b="1" i="0" smtClean="0">
                                <a:latin typeface="Cambria Math"/>
                              </a:rPr>
                              <m:t>𝛂𝛌𝛌𝛐</m:t>
                            </m:r>
                            <m:r>
                              <m:rPr>
                                <m:sty m:val="p"/>
                              </m:rPr>
                              <a:rPr lang="el-GR" sz="1600" b="1" i="0" smtClean="0">
                                <a:latin typeface="Cambria Math"/>
                              </a:rPr>
                              <m:t>ύ</m:t>
                            </m:r>
                          </m:e>
                        </m:eqArr>
                      </m:e>
                    </m:d>
                  </m:oMath>
                </a14:m>
                <a:endParaRPr lang="el-GR" sz="1600" b="1" dirty="0" smtClean="0"/>
              </a:p>
              <a:p>
                <a:pPr marL="1588" lvl="1" indent="0" algn="l">
                  <a:buNone/>
                </a:pPr>
                <a:r>
                  <a:rPr lang="el-GR" sz="16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b="0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600" b="0" i="1" smtClean="0">
                            <a:latin typeface="Cambria Math"/>
                          </a:rPr>
                          <m:t>2</m:t>
                        </m:r>
                        <m:r>
                          <a:rPr lang="el-GR" sz="1600" b="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1600" b="0" i="0" smtClean="0">
                            <a:latin typeface="Cambria Math"/>
                          </a:rPr>
                          <m:t>Μ</m:t>
                        </m:r>
                      </m:den>
                    </m:f>
                    <m:r>
                      <a:rPr lang="en-US" sz="1600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για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𝑖</m:t>
                    </m:r>
                    <m:r>
                      <a:rPr lang="en-US" sz="1600" b="0" i="1" smtClean="0">
                        <a:latin typeface="Cambria Math"/>
                      </a:rPr>
                      <m:t>=0,1,…</m:t>
                    </m:r>
                    <m:r>
                      <a:rPr lang="en-US" sz="1600" b="0" i="1" smtClean="0">
                        <a:latin typeface="Cambria Math"/>
                      </a:rPr>
                      <m:t>𝑀</m:t>
                    </m:r>
                    <m:r>
                      <a:rPr lang="en-US" sz="1600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l-GR" sz="1600" dirty="0" smtClean="0"/>
                  <a:t> </a:t>
                </a:r>
              </a:p>
              <a:p>
                <a:pPr marL="1588" lvl="1" indent="0">
                  <a:buNone/>
                </a:pPr>
                <a:endParaRPr lang="el-GR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112568"/>
              </a:xfrm>
              <a:blipFill rotWithShape="1">
                <a:blip r:embed="rId2"/>
                <a:stretch>
                  <a:fillRect l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23528" y="6186790"/>
            <a:ext cx="741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l-GR" sz="1600" b="1" dirty="0" smtClean="0">
                <a:latin typeface="Cambria Math" pitchFamily="18" charset="0"/>
                <a:ea typeface="Cambria Math" pitchFamily="18" charset="0"/>
              </a:rPr>
              <a:t>Διαμόρφωση 4-</a:t>
            </a:r>
            <a:r>
              <a:rPr lang="en-US" sz="1600" b="1" dirty="0" smtClean="0">
                <a:latin typeface="Cambria Math" pitchFamily="18" charset="0"/>
                <a:ea typeface="Cambria Math" pitchFamily="18" charset="0"/>
              </a:rPr>
              <a:t>PSK</a:t>
            </a:r>
            <a:r>
              <a:rPr lang="el-GR" sz="1600" b="1" dirty="0" smtClean="0">
                <a:latin typeface="Cambria Math" pitchFamily="18" charset="0"/>
                <a:ea typeface="Cambria Math" pitchFamily="18" charset="0"/>
              </a:rPr>
              <a:t> : 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Δυαδική είσοδος</a:t>
            </a:r>
            <a:r>
              <a:rPr lang="en-US" sz="1600" dirty="0" smtClean="0">
                <a:latin typeface="Cambria Math" pitchFamily="18" charset="0"/>
                <a:ea typeface="Cambria Math" pitchFamily="18" charset="0"/>
              </a:rPr>
              <a:t>, (b)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Σήμα διαμορφωμένο κατά 4-</a:t>
            </a:r>
            <a:r>
              <a:rPr lang="en-US" sz="1600" dirty="0" smtClean="0">
                <a:latin typeface="Cambria Math" pitchFamily="18" charset="0"/>
                <a:ea typeface="Cambria Math" pitchFamily="18" charset="0"/>
              </a:rPr>
              <a:t>PSK</a:t>
            </a:r>
            <a:endParaRPr lang="en-US" sz="1600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8FCF8"/>
              </a:clrFrom>
              <a:clrTo>
                <a:srgbClr val="F8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2457388"/>
            <a:ext cx="5688632" cy="356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380786"/>
              </p:ext>
            </p:extLst>
          </p:nvPr>
        </p:nvGraphicFramePr>
        <p:xfrm>
          <a:off x="6012160" y="2939896"/>
          <a:ext cx="3005872" cy="2433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29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 smtClean="0">
                          <a:latin typeface="Cambria Math" pitchFamily="18" charset="0"/>
                          <a:ea typeface="Cambria Math" pitchFamily="18" charset="0"/>
                        </a:rPr>
                        <a:t>θ</a:t>
                      </a:r>
                      <a:r>
                        <a:rPr lang="en-US" sz="1600" b="1" dirty="0" smtClean="0">
                          <a:latin typeface="Cambria Math" pitchFamily="18" charset="0"/>
                          <a:ea typeface="Cambria Math" pitchFamily="18" charset="0"/>
                        </a:rPr>
                        <a:t>i</a:t>
                      </a:r>
                      <a:endParaRPr lang="el-GR" sz="1600" b="1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 smtClean="0">
                          <a:latin typeface="Cambria Math" pitchFamily="18" charset="0"/>
                          <a:ea typeface="Cambria Math" pitchFamily="18" charset="0"/>
                        </a:rPr>
                        <a:t>Δυαδικό</a:t>
                      </a:r>
                      <a:r>
                        <a:rPr lang="el-GR" sz="1600" b="1" baseline="0" dirty="0" smtClean="0">
                          <a:latin typeface="Cambria Math" pitchFamily="18" charset="0"/>
                          <a:ea typeface="Cambria Math" pitchFamily="18" charset="0"/>
                        </a:rPr>
                        <a:t> δ</a:t>
                      </a:r>
                      <a:r>
                        <a:rPr lang="el-GR" sz="1600" b="1" dirty="0" smtClean="0">
                          <a:latin typeface="Cambria Math" pitchFamily="18" charset="0"/>
                          <a:ea typeface="Cambria Math" pitchFamily="18" charset="0"/>
                        </a:rPr>
                        <a:t>ιάνυσμα</a:t>
                      </a:r>
                      <a:endParaRPr lang="el-GR" sz="1600" b="1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endParaRPr lang="el-GR" sz="16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1600" dirty="0" smtClean="0"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1600" dirty="0" smtClean="0">
                          <a:latin typeface="Cambria Math" pitchFamily="18" charset="0"/>
                          <a:ea typeface="Cambria Math" pitchFamily="18" charset="0"/>
                        </a:rPr>
                        <a:t>…</a:t>
                      </a:r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1600" dirty="0" smtClean="0"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 0</a:t>
                      </a:r>
                      <a:endParaRPr lang="el-GR" sz="16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mbria Math" pitchFamily="18" charset="0"/>
                          <a:ea typeface="Cambria Math" pitchFamily="18" charset="0"/>
                        </a:rPr>
                        <a:t>2</a:t>
                      </a:r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π/Μ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0 </a:t>
                      </a:r>
                      <a:r>
                        <a:rPr lang="el-GR" sz="1600" dirty="0" err="1" smtClean="0"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 … 0 1</a:t>
                      </a:r>
                      <a:endParaRPr lang="el-GR" sz="16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2(2π/Μ)</a:t>
                      </a:r>
                      <a:endParaRPr lang="el-GR" sz="16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0 </a:t>
                      </a:r>
                      <a:r>
                        <a:rPr lang="el-GR" sz="1600" dirty="0" err="1" smtClean="0"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 … 1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…</a:t>
                      </a:r>
                      <a:endParaRPr lang="el-GR" sz="16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(Μ-1)(2π/Μ)</a:t>
                      </a:r>
                      <a:endParaRPr lang="el-GR" sz="16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1 </a:t>
                      </a:r>
                      <a:r>
                        <a:rPr lang="el-GR" sz="1600" dirty="0" err="1" smtClean="0"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r>
                        <a:rPr lang="el-GR" sz="1600" dirty="0" smtClean="0">
                          <a:latin typeface="Cambria Math" pitchFamily="18" charset="0"/>
                          <a:ea typeface="Cambria Math" pitchFamily="18" charset="0"/>
                        </a:rPr>
                        <a:t> … 1</a:t>
                      </a:r>
                      <a:r>
                        <a:rPr lang="el-GR" sz="1600" baseline="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l-GR" sz="1600" baseline="0" dirty="0" err="1" smtClean="0"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l-GR" sz="1600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429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Φασματική πυκνότητα ισχύος σήματος Μ</a:t>
            </a:r>
            <a:r>
              <a:rPr lang="en-US" dirty="0" smtClean="0"/>
              <a:t>PSK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dirty="0" smtClean="0"/>
                  <a:t>Φασματική πυκνότητα ισχύος </a:t>
                </a:r>
                <a:r>
                  <a:rPr lang="el-GR" sz="1600" dirty="0" smtClean="0"/>
                  <a:t>(</a:t>
                </a:r>
                <a:r>
                  <a:rPr lang="en-US" sz="1600" dirty="0" smtClean="0">
                    <a:hlinkClick r:id="rId2"/>
                  </a:rPr>
                  <a:t>Power Spectral Density </a:t>
                </a:r>
                <a:r>
                  <a:rPr lang="en-US" sz="1600" dirty="0" smtClean="0"/>
                  <a:t>– PSD)</a:t>
                </a:r>
                <a:r>
                  <a:rPr lang="el-GR" sz="1600" dirty="0" smtClean="0"/>
                  <a:t> 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συχνότητα </a:t>
                </a:r>
                <a:r>
                  <a:rPr lang="el-GR" sz="1600" dirty="0" smtClean="0"/>
                  <a:t>φέροντος]</a:t>
                </a:r>
                <a:r>
                  <a:rPr lang="en-US" sz="1600" dirty="0" smtClean="0"/>
                  <a:t>:</a:t>
                </a: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</a:rPr>
                            <m:t>𝑚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el-GR" sz="1600" b="0" i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func>
                                        <m:funcPr>
                                          <m:ctrlPr>
                                            <a:rPr lang="el-G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600">
                                              <a:latin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e>
                                      </m:func>
                                      <m:r>
                                        <a:rPr lang="el-GR" sz="1600" b="0" i="1" smtClean="0">
                                          <a:latin typeface="Cambria Math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  <m:r>
                                            <a:rPr lang="el-GR" sz="1600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l-GR" sz="1600" b="0" i="1" smtClean="0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𝑚𝑇</m:t>
                                      </m:r>
                                    </m:num>
                                    <m:den>
                                      <m:r>
                                        <a:rPr lang="el-GR" sz="1600" b="0" i="1" smtClean="0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l-GR" sz="1600" b="0" i="1" smtClean="0">
                                          <a:latin typeface="Cambria Math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  <m:r>
                                            <a:rPr lang="el-GR" sz="1600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l-GR" sz="1600" b="0" i="1" smtClean="0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𝑚𝑇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600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func>
                                        <m:funcPr>
                                          <m:ctrlPr>
                                            <a:rPr lang="el-G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600">
                                              <a:latin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r>
                                            <a:rPr lang="el-GR" sz="1600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e>
                                      </m:func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  <m:r>
                                            <a:rPr lang="el-GR" sz="1600" b="0" i="0" smtClean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𝑚𝑇</m:t>
                                      </m:r>
                                    </m:num>
                                    <m:den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  <m:r>
                                            <a:rPr lang="el-GR" sz="1600" b="0" i="0" smtClean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600" i="1">
                                                  <a:latin typeface="Cambria Math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sz="1600" b="0" i="1" smtClean="0">
                                          <a:latin typeface="Cambria Math"/>
                                        </a:rPr>
                                        <m:t>𝑚𝑇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l-GR" sz="1600" dirty="0" smtClean="0"/>
                  <a:t> η ενέργεια ανά </a:t>
                </a:r>
                <a:r>
                  <a:rPr lang="en-US" sz="1600" dirty="0" smtClean="0"/>
                  <a:t>bit </a:t>
                </a:r>
                <a:r>
                  <a:rPr lang="el-GR" sz="1600" dirty="0" smtClean="0"/>
                  <a:t>και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/>
                      </a:rPr>
                      <m:t>𝒎</m:t>
                    </m:r>
                  </m:oMath>
                </a14:m>
                <a:r>
                  <a:rPr lang="el-GR" sz="1600" b="1" dirty="0" smtClean="0"/>
                  <a:t> το πλήθος των </a:t>
                </a:r>
                <a:r>
                  <a:rPr lang="en-US" sz="1600" b="1" dirty="0" smtClean="0"/>
                  <a:t>bits/symbol</a:t>
                </a:r>
                <a:r>
                  <a:rPr lang="el-GR" sz="1600" dirty="0" smtClean="0"/>
                  <a:t> . Ισχύει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/>
                      </a:rPr>
                      <m:t>𝑴</m:t>
                    </m:r>
                    <m:r>
                      <a:rPr lang="en-US" sz="16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en-US" sz="1600" b="1" i="1" smtClean="0">
                            <a:latin typeface="Cambria Math"/>
                          </a:rPr>
                          <m:t>𝒎</m:t>
                        </m:r>
                      </m:sup>
                    </m:sSup>
                  </m:oMath>
                </a14:m>
                <a:endParaRPr lang="el-GR" sz="16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79712" y="2531482"/>
            <a:ext cx="5255121" cy="4281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671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Φασματική απόδοση σήματος Μ</a:t>
            </a:r>
            <a:r>
              <a:rPr lang="en-US" dirty="0" smtClean="0"/>
              <a:t>PSK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endParaRPr lang="en-US" sz="14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609600" y="1205136"/>
                <a:ext cx="7994848" cy="54726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1pPr>
                <a:lvl2pPr marL="742950" indent="-28575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2pPr>
                <a:lvl3pPr marL="11430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3pPr>
                <a:lvl4pPr marL="16002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4pPr>
                <a:lvl5pPr marL="20574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None/>
                </a:pPr>
                <a:r>
                  <a:rPr lang="el-GR" sz="1800" b="1" dirty="0" smtClean="0"/>
                  <a:t>Φασματική Απόδοση </a:t>
                </a:r>
                <a:r>
                  <a:rPr lang="en-US" sz="1800" b="1" dirty="0" smtClean="0"/>
                  <a:t>(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latin typeface="Cambria Math"/>
                      </a:rPr>
                      <m:t>𝑸</m:t>
                    </m:r>
                  </m:oMath>
                </a14:m>
                <a:r>
                  <a:rPr lang="en-US" sz="1800" b="1" dirty="0" smtClean="0"/>
                  <a:t>)</a:t>
                </a:r>
                <a:endParaRPr lang="en-US" sz="1800" b="1" dirty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𝑄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𝑅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𝑊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𝑙𝑜𝑔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𝑀</m:t>
                              </m:r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r>
                            <a:rPr lang="en-US" sz="1800" i="1">
                              <a:latin typeface="Cambria Math"/>
                            </a:rPr>
                            <m:t>𝑀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b="1" i="1" smtClean="0">
                              <a:latin typeface="Cambria Math"/>
                            </a:rPr>
                            <m:t>𝒎</m:t>
                          </m:r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𝑏𝑖𝑡𝑠</m:t>
                          </m:r>
                          <m:r>
                            <a:rPr lang="en-US" sz="1800" i="1">
                              <a:latin typeface="Cambria Math"/>
                            </a:rPr>
                            <m:t>/</m:t>
                          </m:r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/</m:t>
                          </m:r>
                          <m:r>
                            <a:rPr lang="en-US" sz="1800" i="1">
                              <a:latin typeface="Cambria Math"/>
                            </a:rPr>
                            <m:t>𝐻𝑧</m:t>
                          </m:r>
                        </m:e>
                      </m:func>
                    </m:oMath>
                  </m:oMathPara>
                </a14:m>
                <a:endParaRPr lang="en-US" sz="1800" dirty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1800" dirty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1800" b="1" i="1">
                        <a:latin typeface="Cambria Math"/>
                      </a:rPr>
                      <m:t>𝒎</m:t>
                    </m:r>
                  </m:oMath>
                </a14:m>
                <a:r>
                  <a:rPr lang="el-GR" sz="1800" b="1" dirty="0"/>
                  <a:t> </a:t>
                </a:r>
                <a:r>
                  <a:rPr lang="en-US" sz="1800" dirty="0" smtClean="0"/>
                  <a:t>	</a:t>
                </a:r>
                <a:r>
                  <a:rPr lang="el-GR" sz="1800" dirty="0" smtClean="0"/>
                  <a:t>πλήθος </a:t>
                </a:r>
                <a:r>
                  <a:rPr lang="en-US" sz="1800" dirty="0" smtClean="0"/>
                  <a:t>bits/symbol 	[</a:t>
                </a:r>
                <a:r>
                  <a:rPr lang="el-GR" sz="1800" dirty="0" smtClean="0"/>
                  <a:t>Ισχύει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𝑀</m:t>
                    </m:r>
                    <m:r>
                      <a:rPr lang="en-US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sz="1800" dirty="0" smtClean="0">
                    <a:latin typeface="Cambria Math"/>
                  </a:rPr>
                  <a:t>]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1800" b="1" i="1">
                        <a:latin typeface="Cambria Math"/>
                      </a:rPr>
                      <m:t>𝑹</m:t>
                    </m:r>
                  </m:oMath>
                </a14:m>
                <a:r>
                  <a:rPr lang="el-GR" sz="1800" dirty="0"/>
                  <a:t> </a:t>
                </a:r>
                <a:r>
                  <a:rPr lang="en-US" sz="1800" dirty="0" smtClean="0"/>
                  <a:t>	</a:t>
                </a:r>
                <a:r>
                  <a:rPr lang="el-GR" sz="1800" dirty="0" smtClean="0"/>
                  <a:t>ρυθμός </a:t>
                </a:r>
                <a:r>
                  <a:rPr lang="el-GR" sz="1800" dirty="0"/>
                  <a:t>μεταφοράς δεδομένων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1800" b="1" i="1">
                        <a:latin typeface="Cambria Math"/>
                      </a:rPr>
                      <m:t>𝑾</m:t>
                    </m:r>
                  </m:oMath>
                </a14:m>
                <a:r>
                  <a:rPr lang="el-GR" sz="1800" dirty="0"/>
                  <a:t> </a:t>
                </a:r>
                <a:r>
                  <a:rPr lang="en-US" sz="1800" dirty="0" smtClean="0"/>
                  <a:t>	</a:t>
                </a:r>
                <a:r>
                  <a:rPr lang="el-GR" sz="1800" dirty="0" smtClean="0"/>
                  <a:t>απαιτούμενο </a:t>
                </a:r>
                <a:r>
                  <a:rPr lang="el-GR" sz="1800" dirty="0"/>
                  <a:t>εύρος ζώνης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n-US" sz="1800" dirty="0" smtClean="0"/>
                  <a:t>	</a:t>
                </a:r>
                <a:r>
                  <a:rPr lang="el-GR" sz="1800" dirty="0" smtClean="0"/>
                  <a:t>ρυθμός </a:t>
                </a:r>
                <a:r>
                  <a:rPr lang="el-GR" sz="1800" dirty="0"/>
                  <a:t>μετάδοσης συμβόλων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</a:t>
                </a:r>
                <a:r>
                  <a:rPr lang="el-GR" sz="1800" b="1" dirty="0"/>
                  <a:t>αύξηση</a:t>
                </a:r>
                <a:r>
                  <a:rPr lang="el-GR" sz="1800" dirty="0"/>
                  <a:t> της φασματικής απόδοσης </a:t>
                </a:r>
                <a:r>
                  <a:rPr lang="en-US" sz="1800" dirty="0" smtClean="0"/>
                  <a:t>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US" sz="1800" dirty="0" smtClean="0"/>
                  <a:t>) </a:t>
                </a:r>
                <a:r>
                  <a:rPr lang="el-GR" sz="1800" dirty="0"/>
                  <a:t>με την αύξηση των </a:t>
                </a:r>
                <a:r>
                  <a:rPr lang="el-GR" sz="1800" dirty="0" smtClean="0"/>
                  <a:t>ομαδοποιημένων </a:t>
                </a:r>
                <a:r>
                  <a:rPr lang="en-US" sz="1800" dirty="0"/>
                  <a:t>bits </a:t>
                </a:r>
                <a:r>
                  <a:rPr lang="el-GR" sz="1800" dirty="0"/>
                  <a:t>ανά </a:t>
                </a:r>
                <a:r>
                  <a:rPr lang="el-GR" sz="1800" dirty="0" smtClean="0"/>
                  <a:t>σύμβολο</a:t>
                </a:r>
                <a:r>
                  <a:rPr lang="en-US" sz="1800" dirty="0" smtClean="0"/>
                  <a:t> 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sz="1800" dirty="0" smtClean="0"/>
                  <a:t>)</a:t>
                </a:r>
                <a:r>
                  <a:rPr lang="el-GR" sz="1800" dirty="0" smtClean="0"/>
                  <a:t>, συνεπώς </a:t>
                </a:r>
                <a:r>
                  <a:rPr lang="el-GR" sz="1800" dirty="0"/>
                  <a:t>και  με τον αριθμό των συμβόλων Μ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205136"/>
                <a:ext cx="7994848" cy="5472608"/>
              </a:xfrm>
              <a:prstGeom prst="rect">
                <a:avLst/>
              </a:prstGeom>
              <a:blipFill rotWithShape="1">
                <a:blip r:embed="rId2"/>
                <a:stretch>
                  <a:fillRect l="-610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30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21732</TotalTime>
  <Words>1381</Words>
  <Application>Microsoft Office PowerPoint</Application>
  <PresentationFormat>On-screen Show (4:3)</PresentationFormat>
  <Paragraphs>293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Cambria Math</vt:lpstr>
      <vt:lpstr>Office Theme</vt:lpstr>
      <vt:lpstr>Τηλεπικοινωνιακά Συστήματα ΙΙ</vt:lpstr>
      <vt:lpstr>PowerPoint Presentation</vt:lpstr>
      <vt:lpstr>Ψηφιακή Διαμόρφωση Φάσης - PSK</vt:lpstr>
      <vt:lpstr>Ψηφιακή Διαμόρφωση Φάσης (PSK)</vt:lpstr>
      <vt:lpstr>Μαθηματική περιγραφή BPSK</vt:lpstr>
      <vt:lpstr>Φάσμα σήματος διαμορφωμένου κατά BPSK</vt:lpstr>
      <vt:lpstr>Μαθηματική περιγραφή ΜPSK</vt:lpstr>
      <vt:lpstr>Φασματική πυκνότητα ισχύος σήματος ΜPSK</vt:lpstr>
      <vt:lpstr>Φασματική απόδοση σήματος ΜPSK</vt:lpstr>
      <vt:lpstr>Ρυθμός εμφάνισης λαθών σε διαμόρφωση ΜPSK</vt:lpstr>
      <vt:lpstr>Ρυθμός εμφάνισης λαθών σε διαμόρφωση ΜPSK</vt:lpstr>
      <vt:lpstr>Διαγράμματα Αστερισμού</vt:lpstr>
      <vt:lpstr>Παραγωγή σήματος BPSK</vt:lpstr>
      <vt:lpstr>Λήψη σήματος BPSK</vt:lpstr>
      <vt:lpstr>Λήψη σήματος BPSK</vt:lpstr>
      <vt:lpstr>Λήψη σήματος BPSK</vt:lpstr>
      <vt:lpstr>Λήψη σήματος BPSK</vt:lpstr>
      <vt:lpstr>Διαφορική Κωδικοποίηση Δεδομένων -DEPSK</vt:lpstr>
      <vt:lpstr>Διαφορική Κωδικοποίηση Δεδομένων -DEPSK</vt:lpstr>
      <vt:lpstr>Διαφορική Διαμόρφωση Φάσης - DPSK</vt:lpstr>
      <vt:lpstr>Σύγκριση μεταξύ Σύμφωνης &amp; Διαφορικής PSK</vt:lpstr>
      <vt:lpstr>Άσκηση 1</vt:lpstr>
      <vt:lpstr>Άσκηση  2</vt:lpstr>
      <vt:lpstr>Άσκηση  3</vt:lpstr>
      <vt:lpstr>Άσκηση  4</vt:lpstr>
      <vt:lpstr>Άσκηση  5</vt:lpstr>
      <vt:lpstr>Άσκηση  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640</cp:revision>
  <dcterms:created xsi:type="dcterms:W3CDTF">2012-03-18T08:27:36Z</dcterms:created>
  <dcterms:modified xsi:type="dcterms:W3CDTF">2017-03-27T15:56:00Z</dcterms:modified>
</cp:coreProperties>
</file>