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501" r:id="rId2"/>
    <p:sldId id="502" r:id="rId3"/>
    <p:sldId id="479" r:id="rId4"/>
    <p:sldId id="419" r:id="rId5"/>
    <p:sldId id="422" r:id="rId6"/>
    <p:sldId id="428" r:id="rId7"/>
    <p:sldId id="429" r:id="rId8"/>
    <p:sldId id="430" r:id="rId9"/>
    <p:sldId id="506" r:id="rId10"/>
    <p:sldId id="431" r:id="rId11"/>
    <p:sldId id="507" r:id="rId12"/>
    <p:sldId id="503" r:id="rId13"/>
    <p:sldId id="504" r:id="rId14"/>
    <p:sldId id="423" r:id="rId15"/>
    <p:sldId id="424" r:id="rId16"/>
    <p:sldId id="426" r:id="rId17"/>
    <p:sldId id="513" r:id="rId18"/>
    <p:sldId id="508" r:id="rId19"/>
    <p:sldId id="512" r:id="rId20"/>
    <p:sldId id="510" r:id="rId21"/>
    <p:sldId id="511" r:id="rId22"/>
    <p:sldId id="514" r:id="rId23"/>
    <p:sldId id="515" r:id="rId24"/>
    <p:sldId id="516" r:id="rId25"/>
    <p:sldId id="517" r:id="rId26"/>
    <p:sldId id="518" r:id="rId2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varScale="1">
        <p:scale>
          <a:sx n="84" d="100"/>
          <a:sy n="84" d="100"/>
        </p:scale>
        <p:origin x="1387" y="8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0F19DC-933B-4122-B691-6B066CC12B66}" type="datetimeFigureOut">
              <a:rPr lang="el-GR" smtClean="0"/>
              <a:t>26/3/2017</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F2C850-CF69-44DE-A27B-E3F8B588B640}" type="slidenum">
              <a:rPr lang="el-GR" smtClean="0"/>
              <a:t>‹#›</a:t>
            </a:fld>
            <a:endParaRPr lang="el-GR"/>
          </a:p>
        </p:txBody>
      </p:sp>
    </p:spTree>
    <p:extLst>
      <p:ext uri="{BB962C8B-B14F-4D97-AF65-F5344CB8AC3E}">
        <p14:creationId xmlns:p14="http://schemas.microsoft.com/office/powerpoint/2010/main" val="3387368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a:xfrm>
            <a:off x="457200" y="6356350"/>
            <a:ext cx="6923112" cy="365125"/>
          </a:xfrm>
        </p:spPr>
        <p:txBody>
          <a:bodyPr/>
          <a:lstStyle/>
          <a:p>
            <a:r>
              <a:rPr lang="el-GR" smtClean="0"/>
              <a:t>ΤΕΣΥΔ – ΤΕΙΜΕΣ – Σεμινάριο τελειοφοίτων IEEE «Digital Wireless Communications»</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l-GR"/>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Rectangle 4"/>
          <p:cNvSpPr>
            <a:spLocks noGrp="1" noChangeArrowheads="1"/>
          </p:cNvSpPr>
          <p:nvPr>
            <p:ph type="dt" sz="half" idx="10"/>
          </p:nvPr>
        </p:nvSpPr>
        <p:spPr>
          <a:ln/>
        </p:spPr>
        <p:txBody>
          <a:bodyPr/>
          <a:lstStyle>
            <a:lvl1pPr>
              <a:defRPr/>
            </a:lvl1pPr>
          </a:lstStyle>
          <a:p>
            <a:pPr>
              <a:defRPr/>
            </a:pPr>
            <a:r>
              <a:rPr lang="el-GR" smtClean="0"/>
              <a:t>ΤΕΣΥΔ – ΤΕΙΜΕΣ – Σεμινάριο τελειοφοίτων IEEE «Digital Wireless Communications»</a:t>
            </a: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57F2ED1E-50E2-4948-9CE8-3ABB00E4CC95}" type="slidenum">
              <a:rPr lang="en-GB"/>
              <a:pPr>
                <a:defRPr/>
              </a:pPr>
              <a:t>‹#›</a:t>
            </a:fld>
            <a:endParaRPr lang="en-GB"/>
          </a:p>
        </p:txBody>
      </p:sp>
    </p:spTree>
    <p:extLst>
      <p:ext uri="{BB962C8B-B14F-4D97-AF65-F5344CB8AC3E}">
        <p14:creationId xmlns:p14="http://schemas.microsoft.com/office/powerpoint/2010/main" val="1997963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l-GR" smtClean="0"/>
              <a:t>ΤΕΣΥΔ – ΤΕΙΜΕΣ – Σεμινάριο τελειοφοίτων IEEE «Digital Wireless Communications»</a:t>
            </a:r>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r>
              <a:rPr lang="el-GR" smtClean="0"/>
              <a:t>ΤΕΣΥΔ – ΤΕΙΜΕΣ – Σεμινάριο τελειοφοίτων IEEE «Digital Wireless Communications»</a:t>
            </a: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hyperlink" Target="http://en.wikipedia.org/wiki/Error_function" TargetMode="External"/><Relationship Id="rId1" Type="http://schemas.openxmlformats.org/officeDocument/2006/relationships/slideLayout" Target="../slideLayouts/slideLayout1.xml"/><Relationship Id="rId6" Type="http://schemas.openxmlformats.org/officeDocument/2006/relationships/image" Target="../media/image15.png"/><Relationship Id="rId5" Type="http://schemas.microsoft.com/office/2007/relationships/hdphoto" Target="../media/hdphoto3.wdp"/><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hyperlink" Target="http://en.wikipedia.org/wiki/Bit_error_rate"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en.wikipedia.org/wiki/Raised-cosine_filter" TargetMode="External"/><Relationship Id="rId1" Type="http://schemas.openxmlformats.org/officeDocument/2006/relationships/slideLayout" Target="../slideLayouts/slideLayout1.xml"/><Relationship Id="rId4" Type="http://schemas.microsoft.com/office/2007/relationships/hdphoto" Target="../media/hdphoto5.wdp"/></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en.wikipedia.org/wiki/Envelope_detector" TargetMode="External"/><Relationship Id="rId1" Type="http://schemas.openxmlformats.org/officeDocument/2006/relationships/slideLayout" Target="../slideLayouts/slideLayout1.xml"/><Relationship Id="rId4" Type="http://schemas.microsoft.com/office/2007/relationships/hdphoto" Target="../media/hdphoto6.wdp"/></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en.wikipedia.org/wiki/Phase-locked_loop" TargetMode="Externa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microsoft.com/office/2007/relationships/hdphoto" Target="../media/hdphoto7.wdp"/></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7" Type="http://schemas.microsoft.com/office/2007/relationships/hdphoto" Target="../media/hdphoto9.wdp"/><Relationship Id="rId2" Type="http://schemas.openxmlformats.org/officeDocument/2006/relationships/hyperlink" Target="http://en.wikipedia.org/wiki/Constellation_diagram" TargetMode="External"/><Relationship Id="rId1" Type="http://schemas.openxmlformats.org/officeDocument/2006/relationships/slideLayout" Target="../slideLayouts/slideLayout1.xml"/><Relationship Id="rId6" Type="http://schemas.openxmlformats.org/officeDocument/2006/relationships/image" Target="../media/image30.png"/><Relationship Id="rId5" Type="http://schemas.microsoft.com/office/2007/relationships/hdphoto" Target="../media/hdphoto8.wdp"/><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Amplitude-shift_keying" TargetMode="External"/><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en.wikipedia.org/wiki/Power_spectral_density" TargetMode="External"/><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132856"/>
            <a:ext cx="7772400" cy="1080120"/>
          </a:xfrm>
        </p:spPr>
        <p:txBody>
          <a:bodyPr>
            <a:normAutofit/>
          </a:bodyPr>
          <a:lstStyle/>
          <a:p>
            <a:r>
              <a:rPr lang="el-GR" sz="4000" b="1" dirty="0" smtClean="0"/>
              <a:t>Τηλεπικοινωνιακά Συστήματα ΙΙ</a:t>
            </a:r>
            <a:endParaRPr lang="el-GR" sz="4000" b="1" dirty="0"/>
          </a:p>
        </p:txBody>
      </p:sp>
      <p:sp>
        <p:nvSpPr>
          <p:cNvPr id="3" name="Subtitle 2"/>
          <p:cNvSpPr>
            <a:spLocks noGrp="1"/>
          </p:cNvSpPr>
          <p:nvPr>
            <p:ph type="subTitle" idx="1"/>
          </p:nvPr>
        </p:nvSpPr>
        <p:spPr>
          <a:xfrm>
            <a:off x="1371600" y="4869160"/>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3399135"/>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a:t>Διάλεξη </a:t>
            </a:r>
            <a:r>
              <a:rPr lang="el-GR" sz="2800" b="1" dirty="0" smtClean="0"/>
              <a:t>3:</a:t>
            </a:r>
            <a:r>
              <a:rPr lang="en-US" sz="2800" b="1" dirty="0" smtClean="0"/>
              <a:t> </a:t>
            </a:r>
            <a:r>
              <a:rPr lang="el-GR" sz="2800" b="1" dirty="0"/>
              <a:t>Ψηφιακή Διαμόρφωση </a:t>
            </a:r>
            <a:r>
              <a:rPr lang="el-GR" sz="2800" b="1" dirty="0" smtClean="0"/>
              <a:t>Πλάτους </a:t>
            </a:r>
            <a:br>
              <a:rPr lang="el-GR" sz="2800" b="1" dirty="0" smtClean="0"/>
            </a:br>
            <a:r>
              <a:rPr lang="en-US" sz="2800" b="1" dirty="0" smtClean="0"/>
              <a:t>Amplitude Shift Keying (ASK)</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pic>
        <p:nvPicPr>
          <p:cNvPr id="7" name="Picture 2" descr="C:\Users\mparask.CTI\Desktop\CIED_LOGO\CIED_LOGO_FOR_WEB\GR\WEB_USE\TEL_CEID_LOGO_OUT_BLUE_G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4624"/>
            <a:ext cx="4462264" cy="1852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31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a:t>Ρυθμός εμφάνισης λαθών σε διαμόρφωση </a:t>
            </a:r>
            <a:r>
              <a:rPr lang="el-GR" sz="2800" dirty="0" smtClean="0"/>
              <a:t>ΜΑ</a:t>
            </a:r>
            <a:r>
              <a:rPr lang="en-US" sz="2800" dirty="0" smtClean="0"/>
              <a:t>SK</a:t>
            </a:r>
            <a:endParaRPr lang="el-GR"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4968552"/>
              </a:xfrm>
            </p:spPr>
            <p:txBody>
              <a:bodyPr>
                <a:noAutofit/>
              </a:bodyPr>
              <a:lstStyle/>
              <a:p>
                <a:pPr marL="1588" lvl="1" indent="0" algn="l">
                  <a:spcBef>
                    <a:spcPts val="600"/>
                  </a:spcBef>
                  <a:spcAft>
                    <a:spcPts val="600"/>
                  </a:spcAft>
                  <a:buNone/>
                </a:pPr>
                <a:r>
                  <a:rPr lang="el-GR" sz="1800" dirty="0" smtClean="0"/>
                  <a:t>Ο </a:t>
                </a:r>
                <a:r>
                  <a:rPr lang="el-GR" sz="1800" b="1" dirty="0" smtClean="0"/>
                  <a:t>ρυθμός λήψης λανθασμένων συμβόλων </a:t>
                </a:r>
                <a14:m>
                  <m:oMath xmlns:m="http://schemas.openxmlformats.org/officeDocument/2006/math">
                    <m:sSub>
                      <m:sSubPr>
                        <m:ctrlPr>
                          <a:rPr lang="en-US" sz="1800" b="1" i="1" smtClean="0">
                            <a:latin typeface="Cambria Math" panose="02040503050406030204" pitchFamily="18" charset="0"/>
                          </a:rPr>
                        </m:ctrlPr>
                      </m:sSubPr>
                      <m:e>
                        <m:r>
                          <a:rPr lang="en-US" sz="1800" b="1" i="1" smtClean="0">
                            <a:latin typeface="Cambria Math"/>
                          </a:rPr>
                          <m:t>𝑷</m:t>
                        </m:r>
                      </m:e>
                      <m:sub>
                        <m:r>
                          <a:rPr lang="en-US" sz="1800" b="1" i="1" smtClean="0">
                            <a:latin typeface="Cambria Math"/>
                          </a:rPr>
                          <m:t>𝑺</m:t>
                        </m:r>
                      </m:sub>
                    </m:sSub>
                    <m:r>
                      <a:rPr lang="en-US" sz="1800" b="1" i="1" smtClean="0">
                        <a:latin typeface="Cambria Math"/>
                      </a:rPr>
                      <m:t> </m:t>
                    </m:r>
                  </m:oMath>
                </a14:m>
                <a:r>
                  <a:rPr lang="el-GR" sz="1800" dirty="0" smtClean="0"/>
                  <a:t>συναρτήσει του λόγου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a:rPr>
                          <m:t>𝐸</m:t>
                        </m:r>
                      </m:e>
                      <m:sub>
                        <m:r>
                          <a:rPr lang="en-US" sz="1800" b="0" i="1" smtClean="0">
                            <a:latin typeface="Cambria Math"/>
                          </a:rPr>
                          <m:t>𝑏</m:t>
                        </m:r>
                      </m:sub>
                    </m:sSub>
                    <m:r>
                      <a:rPr lang="en-US" sz="1800" b="0" i="1" smtClean="0">
                        <a:latin typeface="Cambria Math"/>
                      </a:rPr>
                      <m:t>/</m:t>
                    </m:r>
                    <m:sSub>
                      <m:sSubPr>
                        <m:ctrlPr>
                          <a:rPr lang="en-US" sz="1800" b="0" i="1" smtClean="0">
                            <a:latin typeface="Cambria Math" panose="02040503050406030204" pitchFamily="18" charset="0"/>
                          </a:rPr>
                        </m:ctrlPr>
                      </m:sSubPr>
                      <m:e>
                        <m:r>
                          <a:rPr lang="en-US" sz="1800" b="0" i="1" smtClean="0">
                            <a:latin typeface="Cambria Math"/>
                          </a:rPr>
                          <m:t>𝑁</m:t>
                        </m:r>
                      </m:e>
                      <m:sub>
                        <m:r>
                          <a:rPr lang="en-US" sz="1800" b="0" i="1" smtClean="0">
                            <a:latin typeface="Cambria Math"/>
                          </a:rPr>
                          <m:t>0</m:t>
                        </m:r>
                      </m:sub>
                    </m:sSub>
                  </m:oMath>
                </a14:m>
                <a:r>
                  <a:rPr lang="en-US" sz="1800" dirty="0" smtClean="0"/>
                  <a:t> </a:t>
                </a:r>
                <a:r>
                  <a:rPr lang="el-GR" sz="1800" dirty="0" smtClean="0"/>
                  <a:t>δίνεται από:</a:t>
                </a:r>
              </a:p>
              <a:p>
                <a:pPr marL="1588" lvl="1"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a:rPr>
                            <m:t>𝑃</m:t>
                          </m:r>
                        </m:e>
                        <m:sub>
                          <m:r>
                            <a:rPr lang="en-US" sz="1800" b="0" i="1" smtClean="0">
                              <a:latin typeface="Cambria Math"/>
                            </a:rPr>
                            <m:t>𝑆</m:t>
                          </m:r>
                        </m:sub>
                      </m:sSub>
                      <m:r>
                        <a:rPr lang="en-US" sz="1800" b="0" i="1" smtClean="0">
                          <a:latin typeface="Cambria Math"/>
                        </a:rPr>
                        <m:t>=</m:t>
                      </m:r>
                      <m:f>
                        <m:fPr>
                          <m:ctrlPr>
                            <a:rPr lang="en-US" sz="1800" b="0" i="1" smtClean="0">
                              <a:latin typeface="Cambria Math" panose="02040503050406030204" pitchFamily="18" charset="0"/>
                            </a:rPr>
                          </m:ctrlPr>
                        </m:fPr>
                        <m:num>
                          <m:r>
                            <a:rPr lang="en-US" sz="1800" b="0" i="1" smtClean="0">
                              <a:latin typeface="Cambria Math"/>
                            </a:rPr>
                            <m:t>𝑀</m:t>
                          </m:r>
                          <m:r>
                            <a:rPr lang="en-US" sz="1800" b="0" i="1" smtClean="0">
                              <a:latin typeface="Cambria Math"/>
                            </a:rPr>
                            <m:t>−1</m:t>
                          </m:r>
                        </m:num>
                        <m:den>
                          <m:r>
                            <a:rPr lang="en-US" sz="1800" b="0" i="1" smtClean="0">
                              <a:latin typeface="Cambria Math"/>
                            </a:rPr>
                            <m:t>𝑀</m:t>
                          </m:r>
                        </m:den>
                      </m:f>
                      <m:func>
                        <m:funcPr>
                          <m:ctrlPr>
                            <a:rPr lang="en-US" sz="1800" b="0" i="1" smtClean="0">
                              <a:latin typeface="Cambria Math" panose="02040503050406030204" pitchFamily="18" charset="0"/>
                            </a:rPr>
                          </m:ctrlPr>
                        </m:funcPr>
                        <m:fName>
                          <m:r>
                            <a:rPr lang="en-US" sz="1800" b="0" i="1" smtClean="0">
                              <a:latin typeface="Cambria Math"/>
                            </a:rPr>
                            <m:t>𝑒𝑟𝑓𝑐</m:t>
                          </m:r>
                        </m:fName>
                        <m:e>
                          <m:d>
                            <m:dPr>
                              <m:ctrlPr>
                                <a:rPr lang="en-US" sz="1800" b="0" i="1" smtClean="0">
                                  <a:latin typeface="Cambria Math" panose="02040503050406030204" pitchFamily="18" charset="0"/>
                                </a:rPr>
                              </m:ctrlPr>
                            </m:dPr>
                            <m:e>
                              <m:rad>
                                <m:radPr>
                                  <m:degHide m:val="on"/>
                                  <m:ctrlPr>
                                    <a:rPr lang="en-US" sz="1800" i="1">
                                      <a:latin typeface="Cambria Math" panose="02040503050406030204" pitchFamily="18" charset="0"/>
                                    </a:rPr>
                                  </m:ctrlPr>
                                </m:radPr>
                                <m:deg/>
                                <m:e>
                                  <m:func>
                                    <m:funcPr>
                                      <m:ctrlPr>
                                        <a:rPr lang="en-US" sz="1800" i="1">
                                          <a:latin typeface="Cambria Math" panose="02040503050406030204" pitchFamily="18" charset="0"/>
                                        </a:rPr>
                                      </m:ctrlPr>
                                    </m:funcPr>
                                    <m:fName>
                                      <m:f>
                                        <m:fPr>
                                          <m:ctrlPr>
                                            <a:rPr lang="en-US" sz="1800" i="1">
                                              <a:latin typeface="Cambria Math" panose="02040503050406030204" pitchFamily="18" charset="0"/>
                                            </a:rPr>
                                          </m:ctrlPr>
                                        </m:fPr>
                                        <m:num>
                                          <m:r>
                                            <a:rPr lang="en-US" sz="1800" i="1">
                                              <a:latin typeface="Cambria Math"/>
                                            </a:rPr>
                                            <m:t>3</m:t>
                                          </m:r>
                                          <m:func>
                                            <m:funcPr>
                                              <m:ctrlPr>
                                                <a:rPr lang="en-US" sz="1800" i="1">
                                                  <a:latin typeface="Cambria Math" panose="02040503050406030204" pitchFamily="18" charset="0"/>
                                                </a:rPr>
                                              </m:ctrlPr>
                                            </m:funcPr>
                                            <m:fName>
                                              <m:sSub>
                                                <m:sSubPr>
                                                  <m:ctrlPr>
                                                    <a:rPr lang="en-US" sz="1800" i="1">
                                                      <a:latin typeface="Cambria Math" panose="02040503050406030204" pitchFamily="18" charset="0"/>
                                                    </a:rPr>
                                                  </m:ctrlPr>
                                                </m:sSubPr>
                                                <m:e>
                                                  <m:r>
                                                    <a:rPr lang="en-US" sz="1800" i="1">
                                                      <a:latin typeface="Cambria Math"/>
                                                    </a:rPr>
                                                    <m:t>𝑙𝑜𝑔</m:t>
                                                  </m:r>
                                                </m:e>
                                                <m:sub>
                                                  <m:r>
                                                    <a:rPr lang="en-US" sz="1800" i="1">
                                                      <a:latin typeface="Cambria Math"/>
                                                    </a:rPr>
                                                    <m:t>2</m:t>
                                                  </m:r>
                                                </m:sub>
                                              </m:sSub>
                                            </m:fName>
                                            <m:e>
                                              <m:r>
                                                <a:rPr lang="en-US" sz="1800" i="1">
                                                  <a:latin typeface="Cambria Math"/>
                                                </a:rPr>
                                                <m:t>𝑀</m:t>
                                              </m:r>
                                            </m:e>
                                          </m:func>
                                        </m:num>
                                        <m:den>
                                          <m:sSup>
                                            <m:sSupPr>
                                              <m:ctrlPr>
                                                <a:rPr lang="en-US" sz="1800" i="1">
                                                  <a:latin typeface="Cambria Math" panose="02040503050406030204" pitchFamily="18" charset="0"/>
                                                </a:rPr>
                                              </m:ctrlPr>
                                            </m:sSupPr>
                                            <m:e>
                                              <m:r>
                                                <a:rPr lang="en-US" sz="1800" i="1">
                                                  <a:latin typeface="Cambria Math"/>
                                                </a:rPr>
                                                <m:t>𝑀</m:t>
                                              </m:r>
                                            </m:e>
                                            <m:sup>
                                              <m:r>
                                                <a:rPr lang="en-US" sz="1800" i="1">
                                                  <a:latin typeface="Cambria Math"/>
                                                </a:rPr>
                                                <m:t>2</m:t>
                                              </m:r>
                                            </m:sup>
                                          </m:sSup>
                                          <m:r>
                                            <a:rPr lang="en-US" sz="1800" i="1">
                                              <a:latin typeface="Cambria Math"/>
                                            </a:rPr>
                                            <m:t>−1</m:t>
                                          </m:r>
                                        </m:den>
                                      </m:f>
                                    </m:fName>
                                    <m:e>
                                      <m:r>
                                        <a:rPr lang="en-US" sz="1800" i="1">
                                          <a:latin typeface="Cambria Math"/>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𝐸</m:t>
                                              </m:r>
                                            </m:e>
                                            <m:sub>
                                              <m:r>
                                                <a:rPr lang="en-US" sz="1800" i="1">
                                                  <a:latin typeface="Cambria Math"/>
                                                </a:rPr>
                                                <m:t>𝑏</m:t>
                                              </m:r>
                                            </m:sub>
                                          </m:sSub>
                                        </m:num>
                                        <m:den>
                                          <m:sSub>
                                            <m:sSubPr>
                                              <m:ctrlPr>
                                                <a:rPr lang="en-US" sz="1800" i="1">
                                                  <a:latin typeface="Cambria Math" panose="02040503050406030204" pitchFamily="18" charset="0"/>
                                                </a:rPr>
                                              </m:ctrlPr>
                                            </m:sSubPr>
                                            <m:e>
                                              <m:r>
                                                <a:rPr lang="en-US" sz="1800" i="1">
                                                  <a:latin typeface="Cambria Math"/>
                                                </a:rPr>
                                                <m:t>𝑁</m:t>
                                              </m:r>
                                            </m:e>
                                            <m:sub>
                                              <m:r>
                                                <a:rPr lang="en-US" sz="1800" i="1">
                                                  <a:latin typeface="Cambria Math"/>
                                                </a:rPr>
                                                <m:t>0</m:t>
                                              </m:r>
                                            </m:sub>
                                          </m:sSub>
                                        </m:den>
                                      </m:f>
                                    </m:e>
                                  </m:func>
                                </m:e>
                              </m:rad>
                            </m:e>
                          </m:d>
                        </m:e>
                      </m:func>
                    </m:oMath>
                  </m:oMathPara>
                </a14:m>
                <a:endParaRPr lang="el-GR" sz="1800" i="1" dirty="0"/>
              </a:p>
              <a:p>
                <a:pPr marL="1588" lvl="1" indent="0" algn="l">
                  <a:spcBef>
                    <a:spcPts val="600"/>
                  </a:spcBef>
                  <a:spcAft>
                    <a:spcPts val="600"/>
                  </a:spcAft>
                  <a:buNone/>
                </a:pPr>
                <a:r>
                  <a:rPr lang="el-GR" sz="1800" dirty="0" smtClean="0"/>
                  <a:t>Όπου</a:t>
                </a:r>
                <a:r>
                  <a:rPr lang="en-US" sz="1800" dirty="0" smtClean="0"/>
                  <a:t>:</a:t>
                </a:r>
              </a:p>
              <a:p>
                <a:pPr marL="287338" lvl="1" algn="l">
                  <a:spcBef>
                    <a:spcPts val="600"/>
                  </a:spcBef>
                  <a:spcAft>
                    <a:spcPts val="600"/>
                  </a:spcAft>
                  <a:buFont typeface="Arial" pitchFamily="34" charset="0"/>
                  <a:buChar char="•"/>
                </a:pPr>
                <a14:m>
                  <m:oMath xmlns:m="http://schemas.openxmlformats.org/officeDocument/2006/math">
                    <m:sSub>
                      <m:sSubPr>
                        <m:ctrlPr>
                          <a:rPr lang="en-US" sz="1800" b="1" i="1">
                            <a:latin typeface="Cambria Math" panose="02040503050406030204" pitchFamily="18" charset="0"/>
                          </a:rPr>
                        </m:ctrlPr>
                      </m:sSubPr>
                      <m:e>
                        <m:r>
                          <a:rPr lang="en-US" sz="1800" b="1" i="1">
                            <a:latin typeface="Cambria Math"/>
                          </a:rPr>
                          <m:t>𝑬</m:t>
                        </m:r>
                      </m:e>
                      <m:sub>
                        <m:r>
                          <a:rPr lang="en-US" sz="1800" b="1" i="1">
                            <a:latin typeface="Cambria Math"/>
                          </a:rPr>
                          <m:t>𝒃</m:t>
                        </m:r>
                      </m:sub>
                    </m:sSub>
                  </m:oMath>
                </a14:m>
                <a:r>
                  <a:rPr lang="en-US" sz="1800" dirty="0" smtClean="0"/>
                  <a:t> </a:t>
                </a:r>
                <a:r>
                  <a:rPr lang="el-GR" sz="1800" dirty="0" smtClean="0"/>
                  <a:t>η ελάχιστη απαιτούμενη </a:t>
                </a:r>
                <a:r>
                  <a:rPr lang="el-GR" sz="1800" b="1" dirty="0" smtClean="0"/>
                  <a:t>ενέργεια σήματος </a:t>
                </a:r>
                <a:r>
                  <a:rPr lang="el-GR" sz="1800" dirty="0" smtClean="0"/>
                  <a:t>στην είσοδο του δέκτη στη διάρκεια ενός </a:t>
                </a:r>
                <a:r>
                  <a:rPr lang="en-US" sz="1800" dirty="0" smtClean="0"/>
                  <a:t>bit</a:t>
                </a:r>
                <a:r>
                  <a:rPr lang="el-GR" sz="1800" dirty="0" smtClean="0"/>
                  <a:t> για την επίτευξη συγκεκριμένου ρυθμού σφαλμάτων, παρουσία </a:t>
                </a:r>
                <a:r>
                  <a:rPr lang="el-GR" sz="1800" b="1" dirty="0" smtClean="0"/>
                  <a:t>θορύβου </a:t>
                </a:r>
                <a:r>
                  <a:rPr lang="el-GR" sz="1800" dirty="0" smtClean="0"/>
                  <a:t>φασματικής πυκνότητας ισχύος </a:t>
                </a:r>
                <a14:m>
                  <m:oMath xmlns:m="http://schemas.openxmlformats.org/officeDocument/2006/math">
                    <m:sSub>
                      <m:sSubPr>
                        <m:ctrlPr>
                          <a:rPr lang="en-US" sz="1800" b="1" i="1">
                            <a:latin typeface="Cambria Math" panose="02040503050406030204" pitchFamily="18" charset="0"/>
                          </a:rPr>
                        </m:ctrlPr>
                      </m:sSubPr>
                      <m:e>
                        <m:r>
                          <a:rPr lang="en-US" sz="1800" b="1" i="1">
                            <a:latin typeface="Cambria Math"/>
                          </a:rPr>
                          <m:t>𝑵</m:t>
                        </m:r>
                      </m:e>
                      <m:sub>
                        <m:r>
                          <a:rPr lang="en-US" sz="1800" b="1" i="1">
                            <a:latin typeface="Cambria Math"/>
                          </a:rPr>
                          <m:t>𝟎</m:t>
                        </m:r>
                      </m:sub>
                    </m:sSub>
                  </m:oMath>
                </a14:m>
                <a:r>
                  <a:rPr lang="el-GR" sz="1800" dirty="0" smtClean="0"/>
                  <a:t>.</a:t>
                </a:r>
                <a:endParaRPr lang="en-US" sz="1800" dirty="0" smtClean="0"/>
              </a:p>
              <a:p>
                <a:pPr marL="287338" lvl="1" algn="l">
                  <a:spcBef>
                    <a:spcPts val="600"/>
                  </a:spcBef>
                  <a:spcAft>
                    <a:spcPts val="600"/>
                  </a:spcAft>
                  <a:buFont typeface="Arial" pitchFamily="34" charset="0"/>
                  <a:buChar char="•"/>
                </a:pPr>
                <a14:m>
                  <m:oMath xmlns:m="http://schemas.openxmlformats.org/officeDocument/2006/math">
                    <m:r>
                      <a:rPr lang="en-US" sz="1800" b="1" i="1" dirty="0" smtClean="0">
                        <a:latin typeface="Cambria Math"/>
                      </a:rPr>
                      <m:t>𝒆</m:t>
                    </m:r>
                    <m:r>
                      <a:rPr lang="en-US" sz="1800" b="1" i="1" dirty="0" err="1" smtClean="0">
                        <a:latin typeface="Cambria Math"/>
                      </a:rPr>
                      <m:t>𝒇𝒓𝒄</m:t>
                    </m:r>
                    <m:r>
                      <a:rPr lang="en-US" sz="1800" b="1" i="1" dirty="0" smtClean="0">
                        <a:latin typeface="Cambria Math"/>
                      </a:rPr>
                      <m:t> </m:t>
                    </m:r>
                  </m:oMath>
                </a14:m>
                <a:r>
                  <a:rPr lang="en-US" sz="1800" dirty="0" smtClean="0"/>
                  <a:t> </a:t>
                </a:r>
                <a:r>
                  <a:rPr lang="el-GR" sz="1800" dirty="0" smtClean="0"/>
                  <a:t>η συμπληρωματική συνάρτηση </a:t>
                </a:r>
                <a:br>
                  <a:rPr lang="el-GR" sz="1800" dirty="0" smtClean="0"/>
                </a:br>
                <a:r>
                  <a:rPr lang="el-GR" sz="1800" dirty="0" smtClean="0"/>
                  <a:t>λάθους (</a:t>
                </a:r>
                <a:r>
                  <a:rPr lang="en-US" sz="1800" dirty="0" smtClean="0">
                    <a:hlinkClick r:id="rId2"/>
                  </a:rPr>
                  <a:t>Error function</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4968552"/>
              </a:xfrm>
              <a:blipFill rotWithShape="1">
                <a:blip r:embed="rId3"/>
                <a:stretch>
                  <a:fillRect l="-593" t="-736" r="-222"/>
                </a:stretch>
              </a:blipFill>
            </p:spPr>
            <p:txBody>
              <a:bodyPr/>
              <a:lstStyle/>
              <a:p>
                <a:r>
                  <a:rPr lang="el-GR">
                    <a:noFill/>
                  </a:rPr>
                  <a:t> </a:t>
                </a:r>
              </a:p>
            </p:txBody>
          </p:sp>
        </mc:Fallback>
      </mc:AlternateContent>
      <p:pic>
        <p:nvPicPr>
          <p:cNvPr id="1026" name="Picture 2" descr="http://upload.wikimedia.org/wikipedia/commons/thumb/2/2f/Error_Function.svg/400px-Error_Function.svg.png"/>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932040" y="4221088"/>
            <a:ext cx="3312368" cy="231865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TextBox 3"/>
              <p:cNvSpPr txBox="1"/>
              <p:nvPr/>
            </p:nvSpPr>
            <p:spPr>
              <a:xfrm>
                <a:off x="1055885" y="5444326"/>
                <a:ext cx="2473562" cy="9045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latin typeface="Cambria Math"/>
                        </a:rPr>
                        <m:t>𝑒</m:t>
                      </m:r>
                      <m:r>
                        <a:rPr lang="en-US" i="1" dirty="0" smtClean="0">
                          <a:latin typeface="Cambria Math"/>
                        </a:rPr>
                        <m:t>𝑟𝑓</m:t>
                      </m:r>
                      <m:r>
                        <a:rPr lang="en-US" i="1" dirty="0" smtClean="0">
                          <a:latin typeface="Cambria Math"/>
                        </a:rPr>
                        <m:t>(</m:t>
                      </m:r>
                      <m:r>
                        <a:rPr lang="en-US" i="1" dirty="0" smtClean="0">
                          <a:latin typeface="Cambria Math"/>
                        </a:rPr>
                        <m:t>𝑥</m:t>
                      </m:r>
                      <m:r>
                        <a:rPr lang="en-US" i="1" dirty="0" smtClean="0">
                          <a:latin typeface="Cambria Math"/>
                        </a:rPr>
                        <m:t>)=</m:t>
                      </m:r>
                      <m:f>
                        <m:fPr>
                          <m:ctrlPr>
                            <a:rPr lang="en-US" i="1" dirty="0" smtClean="0">
                              <a:latin typeface="Cambria Math" panose="02040503050406030204" pitchFamily="18" charset="0"/>
                            </a:rPr>
                          </m:ctrlPr>
                        </m:fPr>
                        <m:num>
                          <m:r>
                            <a:rPr lang="en-US" i="1" dirty="0" smtClean="0">
                              <a:latin typeface="Cambria Math"/>
                            </a:rPr>
                            <m:t>1</m:t>
                          </m:r>
                        </m:num>
                        <m:den>
                          <m:rad>
                            <m:radPr>
                              <m:degHide m:val="on"/>
                              <m:ctrlPr>
                                <a:rPr lang="en-US" i="1" dirty="0" smtClean="0">
                                  <a:latin typeface="Cambria Math" panose="02040503050406030204" pitchFamily="18" charset="0"/>
                                </a:rPr>
                              </m:ctrlPr>
                            </m:radPr>
                            <m:deg/>
                            <m:e>
                              <m:r>
                                <a:rPr lang="el-GR" b="0" i="1" dirty="0" smtClean="0">
                                  <a:latin typeface="Cambria Math"/>
                                </a:rPr>
                                <m:t>𝜋</m:t>
                              </m:r>
                            </m:e>
                          </m:rad>
                        </m:den>
                      </m:f>
                      <m:nary>
                        <m:naryPr>
                          <m:limLoc m:val="undOvr"/>
                          <m:ctrlPr>
                            <a:rPr lang="en-US" i="1" dirty="0" smtClean="0">
                              <a:latin typeface="Cambria Math" panose="02040503050406030204" pitchFamily="18" charset="0"/>
                            </a:rPr>
                          </m:ctrlPr>
                        </m:naryPr>
                        <m:sub>
                          <m:r>
                            <m:rPr>
                              <m:brk m:alnAt="24"/>
                            </m:rPr>
                            <a:rPr lang="en-US" b="0" i="1" dirty="0" smtClean="0">
                              <a:latin typeface="Cambria Math"/>
                            </a:rPr>
                            <m:t>0</m:t>
                          </m:r>
                        </m:sub>
                        <m:sup>
                          <m:r>
                            <a:rPr lang="en-US" b="0" i="1" dirty="0" smtClean="0">
                              <a:latin typeface="Cambria Math"/>
                            </a:rPr>
                            <m:t>𝑥</m:t>
                          </m:r>
                        </m:sup>
                        <m:e>
                          <m:sSup>
                            <m:sSupPr>
                              <m:ctrlPr>
                                <a:rPr lang="en-US" i="1" dirty="0" smtClean="0">
                                  <a:latin typeface="Cambria Math" panose="02040503050406030204" pitchFamily="18" charset="0"/>
                                </a:rPr>
                              </m:ctrlPr>
                            </m:sSupPr>
                            <m:e>
                              <m:r>
                                <a:rPr lang="en-US" b="0" i="1" dirty="0" smtClean="0">
                                  <a:latin typeface="Cambria Math"/>
                                </a:rPr>
                                <m:t>𝑒</m:t>
                              </m:r>
                            </m:e>
                            <m:sup>
                              <m:r>
                                <a:rPr lang="en-US" b="0" i="1" dirty="0" smtClean="0">
                                  <a:latin typeface="Cambria Math"/>
                                </a:rPr>
                                <m:t>−</m:t>
                              </m:r>
                              <m:sSup>
                                <m:sSupPr>
                                  <m:ctrlPr>
                                    <a:rPr lang="en-US" b="0" i="1" dirty="0" smtClean="0">
                                      <a:latin typeface="Cambria Math" panose="02040503050406030204" pitchFamily="18" charset="0"/>
                                    </a:rPr>
                                  </m:ctrlPr>
                                </m:sSupPr>
                                <m:e>
                                  <m:r>
                                    <a:rPr lang="en-US" b="0" i="1" dirty="0" smtClean="0">
                                      <a:latin typeface="Cambria Math"/>
                                    </a:rPr>
                                    <m:t>𝑡</m:t>
                                  </m:r>
                                </m:e>
                                <m:sup>
                                  <m:r>
                                    <a:rPr lang="en-US" b="0" i="1" dirty="0" smtClean="0">
                                      <a:latin typeface="Cambria Math"/>
                                    </a:rPr>
                                    <m:t>2</m:t>
                                  </m:r>
                                </m:sup>
                              </m:sSup>
                            </m:sup>
                          </m:sSup>
                        </m:e>
                      </m:nary>
                      <m:r>
                        <a:rPr lang="en-US" b="0" i="1" dirty="0" smtClean="0">
                          <a:latin typeface="Cambria Math"/>
                        </a:rPr>
                        <m:t>𝑑𝑡</m:t>
                      </m:r>
                    </m:oMath>
                  </m:oMathPara>
                </a14:m>
                <a:endParaRPr lang="el-GR" dirty="0"/>
              </a:p>
            </p:txBody>
          </p:sp>
        </mc:Choice>
        <mc:Fallback xmlns="">
          <p:sp>
            <p:nvSpPr>
              <p:cNvPr id="4" name="TextBox 3"/>
              <p:cNvSpPr txBox="1">
                <a:spLocks noRot="1" noChangeAspect="1" noMove="1" noResize="1" noEditPoints="1" noAdjustHandles="1" noChangeArrowheads="1" noChangeShapeType="1" noTextEdit="1"/>
              </p:cNvSpPr>
              <p:nvPr/>
            </p:nvSpPr>
            <p:spPr>
              <a:xfrm>
                <a:off x="1055885" y="5444326"/>
                <a:ext cx="2473562" cy="904543"/>
              </a:xfrm>
              <a:prstGeom prst="rect">
                <a:avLst/>
              </a:prstGeom>
              <a:blipFill rotWithShape="1">
                <a:blip r:embed="rId6"/>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051992" y="4941168"/>
                <a:ext cx="240642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dirty="0" smtClean="0">
                          <a:latin typeface="Cambria Math"/>
                        </a:rPr>
                        <m:t>𝑒</m:t>
                      </m:r>
                      <m:r>
                        <a:rPr lang="en-US" i="1" dirty="0" smtClean="0">
                          <a:latin typeface="Cambria Math"/>
                        </a:rPr>
                        <m:t>𝑟𝑓</m:t>
                      </m:r>
                      <m:r>
                        <a:rPr lang="en-US" b="0" i="1" dirty="0" smtClean="0">
                          <a:latin typeface="Cambria Math"/>
                        </a:rPr>
                        <m:t>𝑐</m:t>
                      </m:r>
                      <m:d>
                        <m:dPr>
                          <m:ctrlPr>
                            <a:rPr lang="en-US" b="0" i="1" dirty="0" smtClean="0">
                              <a:latin typeface="Cambria Math" panose="02040503050406030204" pitchFamily="18" charset="0"/>
                            </a:rPr>
                          </m:ctrlPr>
                        </m:dPr>
                        <m:e>
                          <m:r>
                            <a:rPr lang="en-US" i="1" dirty="0" smtClean="0">
                              <a:latin typeface="Cambria Math"/>
                            </a:rPr>
                            <m:t>𝑥</m:t>
                          </m:r>
                        </m:e>
                      </m:d>
                      <m:r>
                        <a:rPr lang="en-US" i="1" dirty="0" smtClean="0">
                          <a:latin typeface="Cambria Math"/>
                        </a:rPr>
                        <m:t>=</m:t>
                      </m:r>
                      <m:r>
                        <a:rPr lang="en-US" b="0" i="1" dirty="0" smtClean="0">
                          <a:latin typeface="Cambria Math"/>
                        </a:rPr>
                        <m:t>1−</m:t>
                      </m:r>
                      <m:r>
                        <a:rPr lang="en-US" b="0" i="1" dirty="0" smtClean="0">
                          <a:latin typeface="Cambria Math"/>
                        </a:rPr>
                        <m:t>𝑒𝑟𝑓</m:t>
                      </m:r>
                      <m:r>
                        <a:rPr lang="en-US" b="0" i="1" dirty="0" smtClean="0">
                          <a:latin typeface="Cambria Math"/>
                        </a:rPr>
                        <m:t>⁡(</m:t>
                      </m:r>
                      <m:r>
                        <a:rPr lang="en-US" b="0" i="1" dirty="0" smtClean="0">
                          <a:latin typeface="Cambria Math"/>
                        </a:rPr>
                        <m:t>𝑥</m:t>
                      </m:r>
                      <m:r>
                        <a:rPr lang="en-US" b="0" i="1" dirty="0" smtClean="0">
                          <a:latin typeface="Cambria Math"/>
                        </a:rPr>
                        <m:t>)</m:t>
                      </m:r>
                    </m:oMath>
                  </m:oMathPara>
                </a14:m>
                <a:endParaRPr lang="el-GR" i="1" dirty="0"/>
              </a:p>
            </p:txBody>
          </p:sp>
        </mc:Choice>
        <mc:Fallback xmlns="">
          <p:sp>
            <p:nvSpPr>
              <p:cNvPr id="9" name="TextBox 8"/>
              <p:cNvSpPr txBox="1">
                <a:spLocks noRot="1" noChangeAspect="1" noMove="1" noResize="1" noEditPoints="1" noAdjustHandles="1" noChangeArrowheads="1" noChangeShapeType="1" noTextEdit="1"/>
              </p:cNvSpPr>
              <p:nvPr/>
            </p:nvSpPr>
            <p:spPr>
              <a:xfrm>
                <a:off x="1051992" y="4941168"/>
                <a:ext cx="2406428" cy="369332"/>
              </a:xfrm>
              <a:prstGeom prst="rect">
                <a:avLst/>
              </a:prstGeom>
              <a:blipFill rotWithShape="1">
                <a:blip r:embed="rId7"/>
                <a:stretch>
                  <a:fillRect b="-13333"/>
                </a:stretch>
              </a:blipFill>
            </p:spPr>
            <p:txBody>
              <a:bodyPr/>
              <a:lstStyle/>
              <a:p>
                <a:r>
                  <a:rPr lang="el-GR">
                    <a:noFill/>
                  </a:rPr>
                  <a:t> </a:t>
                </a:r>
              </a:p>
            </p:txBody>
          </p:sp>
        </mc:Fallback>
      </mc:AlternateContent>
      <p:sp>
        <p:nvSpPr>
          <p:cNvPr id="5" name="Θέση αριθμού διαφάνειας 4"/>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282735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750"/>
                                        <p:tgtEl>
                                          <p:spTgt spid="3">
                                            <p:txEl>
                                              <p:pRg st="4" end="4"/>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5250"/>
                            </p:stCondLst>
                            <p:childTnLst>
                              <p:par>
                                <p:cTn id="33" presetID="10" presetClass="entr" presetSubtype="0"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fade">
                                      <p:cBhvr>
                                        <p:cTn id="35" dur="7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Ρυθμός εμφάνισης λαθών σε διαμόρφωση Μ</a:t>
            </a:r>
            <a:r>
              <a:rPr lang="en-US" dirty="0" smtClean="0"/>
              <a:t>ASK</a:t>
            </a:r>
            <a:endParaRPr lang="el-GR" dirty="0"/>
          </a:p>
        </p:txBody>
      </p:sp>
      <p:pic>
        <p:nvPicPr>
          <p:cNvPr id="17411" name="Picture 3"/>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195736" y="3051690"/>
            <a:ext cx="4608512" cy="3761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αριθμού διαφάνειας 3"/>
          <p:cNvSpPr>
            <a:spLocks noGrp="1"/>
          </p:cNvSpPr>
          <p:nvPr>
            <p:ph type="sldNum" sz="quarter" idx="12"/>
          </p:nvPr>
        </p:nvSpPr>
        <p:spPr/>
        <p:txBody>
          <a:bodyPr/>
          <a:lstStyle/>
          <a:p>
            <a:fld id="{0B0EBAE1-C03B-424B-868F-E6C23C4F0113}" type="slidenum">
              <a:rPr lang="el-GR" smtClean="0"/>
              <a:t>11</a:t>
            </a:fld>
            <a:endParaRPr lang="el-GR"/>
          </a:p>
        </p:txBody>
      </p:sp>
      <mc:AlternateContent xmlns:mc="http://schemas.openxmlformats.org/markup-compatibility/2006" xmlns:a14="http://schemas.microsoft.com/office/drawing/2010/main">
        <mc:Choice Requires="a14">
          <p:sp>
            <p:nvSpPr>
              <p:cNvPr id="5" name="Θέση περιεχομένου 4"/>
              <p:cNvSpPr>
                <a:spLocks noGrp="1"/>
              </p:cNvSpPr>
              <p:nvPr>
                <p:ph idx="1"/>
              </p:nvPr>
            </p:nvSpPr>
            <p:spPr>
              <a:xfrm>
                <a:off x="457200" y="1052736"/>
                <a:ext cx="8229600" cy="1953409"/>
              </a:xfrm>
            </p:spPr>
            <p:txBody>
              <a:bodyPr>
                <a:noAutofit/>
              </a:bodyPr>
              <a:lstStyle/>
              <a:p>
                <a:pPr marL="0" lvl="1" indent="0" algn="l">
                  <a:spcBef>
                    <a:spcPts val="600"/>
                  </a:spcBef>
                  <a:spcAft>
                    <a:spcPts val="600"/>
                  </a:spcAft>
                  <a:buNone/>
                </a:pPr>
                <a:r>
                  <a:rPr lang="el-GR" sz="1600" dirty="0" smtClean="0"/>
                  <a:t>Η </a:t>
                </a:r>
                <a:r>
                  <a:rPr lang="el-GR" sz="1600" b="1" dirty="0" smtClean="0"/>
                  <a:t>πιθανότητα </a:t>
                </a:r>
                <a:r>
                  <a:rPr lang="el-GR" sz="1600" b="1" dirty="0"/>
                  <a:t>εμφάνισης λανθασμένων </a:t>
                </a:r>
                <a:r>
                  <a:rPr lang="en-US" sz="1600" b="1" dirty="0" smtClean="0"/>
                  <a:t>bits</a:t>
                </a:r>
                <a:r>
                  <a:rPr lang="el-GR" sz="1600" b="1" dirty="0" smtClean="0"/>
                  <a:t>  (</a:t>
                </a:r>
                <a:r>
                  <a:rPr lang="en-US" sz="1600" b="1" dirty="0" smtClean="0">
                    <a:hlinkClick r:id="rId4"/>
                  </a:rPr>
                  <a:t>Bit Error Rate </a:t>
                </a:r>
                <a:r>
                  <a:rPr lang="en-US" sz="1600" b="1" dirty="0" smtClean="0"/>
                  <a:t>– BER) </a:t>
                </a:r>
                <a14:m>
                  <m:oMath xmlns:m="http://schemas.openxmlformats.org/officeDocument/2006/math">
                    <m:sSub>
                      <m:sSubPr>
                        <m:ctrlPr>
                          <a:rPr lang="en-US" sz="1600" b="1" i="1">
                            <a:latin typeface="Cambria Math" panose="02040503050406030204" pitchFamily="18" charset="0"/>
                          </a:rPr>
                        </m:ctrlPr>
                      </m:sSubPr>
                      <m:e>
                        <m:r>
                          <a:rPr lang="en-US" sz="1600" b="1" i="1" smtClean="0">
                            <a:latin typeface="Cambria Math"/>
                          </a:rPr>
                          <m:t>(</m:t>
                        </m:r>
                        <m:r>
                          <a:rPr lang="en-US" sz="1600" b="1" i="1">
                            <a:latin typeface="Cambria Math"/>
                          </a:rPr>
                          <m:t>𝑷</m:t>
                        </m:r>
                      </m:e>
                      <m:sub>
                        <m:r>
                          <a:rPr lang="en-US" sz="1600" b="1" i="1">
                            <a:latin typeface="Cambria Math"/>
                          </a:rPr>
                          <m:t>𝑩</m:t>
                        </m:r>
                      </m:sub>
                    </m:sSub>
                    <m:r>
                      <a:rPr lang="en-US" sz="1600" b="1" i="1" smtClean="0">
                        <a:latin typeface="Cambria Math"/>
                      </a:rPr>
                      <m:t>)</m:t>
                    </m:r>
                  </m:oMath>
                </a14:m>
                <a:r>
                  <a:rPr lang="el-GR" sz="1600" b="1" dirty="0" smtClean="0"/>
                  <a:t> </a:t>
                </a:r>
                <a:r>
                  <a:rPr lang="el-GR" sz="1600" dirty="0" smtClean="0"/>
                  <a:t>είναι:</a:t>
                </a:r>
                <a:r>
                  <a:rPr lang="el-GR" sz="1600" b="1" dirty="0" smtClean="0"/>
                  <a:t> </a:t>
                </a:r>
                <a:endParaRPr lang="el-GR" sz="1600" b="1" dirty="0"/>
              </a:p>
              <a:p>
                <a:pPr marL="0" lvl="1" indent="0">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a:rPr>
                            <m:t>𝑃</m:t>
                          </m:r>
                        </m:e>
                        <m:sub>
                          <m:r>
                            <a:rPr lang="en-US" sz="1600" i="1">
                              <a:latin typeface="Cambria Math"/>
                            </a:rPr>
                            <m:t>𝐵</m:t>
                          </m:r>
                        </m:sub>
                      </m:sSub>
                      <m:r>
                        <a:rPr lang="en-US" sz="1600" i="1">
                          <a:latin typeface="Cambria Math"/>
                        </a:rPr>
                        <m:t>=</m:t>
                      </m:r>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a:rPr>
                                <m:t>𝑃</m:t>
                              </m:r>
                            </m:e>
                            <m:sub>
                              <m:r>
                                <a:rPr lang="en-US" sz="1600" i="1">
                                  <a:latin typeface="Cambria Math"/>
                                </a:rPr>
                                <m:t>𝑆</m:t>
                              </m:r>
                            </m:sub>
                          </m:sSub>
                        </m:num>
                        <m:den>
                          <m:func>
                            <m:funcPr>
                              <m:ctrlPr>
                                <a:rPr lang="en-US" sz="1600" i="1">
                                  <a:latin typeface="Cambria Math" panose="02040503050406030204" pitchFamily="18" charset="0"/>
                                </a:rPr>
                              </m:ctrlPr>
                            </m:funcPr>
                            <m:fName>
                              <m:sSub>
                                <m:sSubPr>
                                  <m:ctrlPr>
                                    <a:rPr lang="en-US" sz="1600" i="1">
                                      <a:latin typeface="Cambria Math" panose="02040503050406030204" pitchFamily="18" charset="0"/>
                                    </a:rPr>
                                  </m:ctrlPr>
                                </m:sSubPr>
                                <m:e>
                                  <m:r>
                                    <a:rPr lang="en-US" sz="1600" i="1">
                                      <a:latin typeface="Cambria Math"/>
                                    </a:rPr>
                                    <m:t>𝑙𝑜𝑔</m:t>
                                  </m:r>
                                </m:e>
                                <m:sub>
                                  <m:r>
                                    <a:rPr lang="en-US" sz="1600" i="1">
                                      <a:latin typeface="Cambria Math"/>
                                    </a:rPr>
                                    <m:t>2</m:t>
                                  </m:r>
                                </m:sub>
                              </m:sSub>
                            </m:fName>
                            <m:e>
                              <m:r>
                                <a:rPr lang="en-US" sz="1600" i="1">
                                  <a:latin typeface="Cambria Math"/>
                                </a:rPr>
                                <m:t>𝑀</m:t>
                              </m:r>
                            </m:e>
                          </m:func>
                        </m:den>
                      </m:f>
                    </m:oMath>
                  </m:oMathPara>
                </a14:m>
                <a:endParaRPr lang="el-GR" sz="1600" i="1" dirty="0"/>
              </a:p>
              <a:p>
                <a:pPr marL="0" lvl="1" indent="0">
                  <a:spcBef>
                    <a:spcPts val="600"/>
                  </a:spcBef>
                  <a:spcAft>
                    <a:spcPts val="600"/>
                  </a:spcAft>
                  <a:buNone/>
                </a:pPr>
                <a:r>
                  <a:rPr lang="el-GR" sz="1600" dirty="0" smtClean="0"/>
                  <a:t>Για </a:t>
                </a:r>
                <a:r>
                  <a:rPr lang="el-GR" sz="1600" b="1" dirty="0" smtClean="0"/>
                  <a:t>δυαδική</a:t>
                </a:r>
                <a:r>
                  <a:rPr lang="el-GR" sz="1600" dirty="0" smtClean="0"/>
                  <a:t> διαμόρφωση (Μ=2), έχουμε </a:t>
                </a:r>
                <a14:m>
                  <m:oMath xmlns:m="http://schemas.openxmlformats.org/officeDocument/2006/math">
                    <m:sSub>
                      <m:sSubPr>
                        <m:ctrlPr>
                          <a:rPr lang="en-US" sz="1600" b="1" i="1" dirty="0" smtClean="0">
                            <a:latin typeface="Cambria Math" panose="02040503050406030204" pitchFamily="18" charset="0"/>
                          </a:rPr>
                        </m:ctrlPr>
                      </m:sSubPr>
                      <m:e>
                        <m:r>
                          <a:rPr lang="en-US" sz="1600" b="1" i="1" dirty="0" smtClean="0">
                            <a:latin typeface="Cambria Math"/>
                          </a:rPr>
                          <m:t>𝑷</m:t>
                        </m:r>
                      </m:e>
                      <m:sub>
                        <m:r>
                          <a:rPr lang="en-US" sz="1600" b="1" i="1" dirty="0" smtClean="0">
                            <a:latin typeface="Cambria Math"/>
                          </a:rPr>
                          <m:t>𝑩</m:t>
                        </m:r>
                      </m:sub>
                    </m:sSub>
                    <m:r>
                      <a:rPr lang="en-US" sz="1600" b="1" i="1" dirty="0" smtClean="0">
                        <a:latin typeface="Cambria Math"/>
                      </a:rPr>
                      <m:t>=</m:t>
                    </m:r>
                    <m:sSub>
                      <m:sSubPr>
                        <m:ctrlPr>
                          <a:rPr lang="en-US" sz="1600" b="1" i="1" dirty="0" smtClean="0">
                            <a:latin typeface="Cambria Math" panose="02040503050406030204" pitchFamily="18" charset="0"/>
                          </a:rPr>
                        </m:ctrlPr>
                      </m:sSubPr>
                      <m:e>
                        <m:r>
                          <a:rPr lang="en-US" sz="1600" b="1" i="1" dirty="0" smtClean="0">
                            <a:latin typeface="Cambria Math"/>
                          </a:rPr>
                          <m:t>𝑷</m:t>
                        </m:r>
                      </m:e>
                      <m:sub>
                        <m:r>
                          <a:rPr lang="en-US" sz="1600" b="1" i="1" dirty="0" smtClean="0">
                            <a:latin typeface="Cambria Math"/>
                          </a:rPr>
                          <m:t>𝑺</m:t>
                        </m:r>
                      </m:sub>
                    </m:sSub>
                  </m:oMath>
                </a14:m>
                <a:endParaRPr lang="en-US" sz="1600" b="1" dirty="0" smtClean="0"/>
              </a:p>
              <a:p>
                <a:pPr marL="0" lvl="1" indent="0">
                  <a:spcBef>
                    <a:spcPts val="600"/>
                  </a:spcBef>
                  <a:spcAft>
                    <a:spcPts val="600"/>
                  </a:spcAft>
                  <a:buNone/>
                </a:pPr>
                <a:r>
                  <a:rPr lang="el-GR" sz="1600" dirty="0" smtClean="0"/>
                  <a:t>Η </a:t>
                </a:r>
                <a:r>
                  <a:rPr lang="el-GR" sz="1600" dirty="0"/>
                  <a:t>απόδοση ισχύος των </a:t>
                </a:r>
                <a:r>
                  <a:rPr lang="en-US" sz="1600" dirty="0"/>
                  <a:t>ASK </a:t>
                </a:r>
                <a:r>
                  <a:rPr lang="el-GR" sz="1600" dirty="0"/>
                  <a:t>είναι </a:t>
                </a:r>
                <a:r>
                  <a:rPr lang="el-GR" sz="1600" b="1" dirty="0"/>
                  <a:t>σχετικά χαμηλή</a:t>
                </a:r>
                <a:r>
                  <a:rPr lang="el-GR" sz="1600" dirty="0"/>
                  <a:t> και παρουσιάζουν </a:t>
                </a:r>
                <a:r>
                  <a:rPr lang="el-GR" sz="1600" b="1" dirty="0"/>
                  <a:t>μεγάλη ευαισθησία </a:t>
                </a:r>
                <a:r>
                  <a:rPr lang="el-GR" sz="1600" dirty="0"/>
                  <a:t>στις ατέλειες του </a:t>
                </a:r>
                <a:r>
                  <a:rPr lang="el-GR" sz="1600" dirty="0" smtClean="0"/>
                  <a:t>καναλιού.</a:t>
                </a:r>
                <a:r>
                  <a:rPr lang="en-US" sz="1600" dirty="0" smtClean="0"/>
                  <a:t>  </a:t>
                </a:r>
                <a:r>
                  <a:rPr lang="el-GR" sz="1600" dirty="0" smtClean="0"/>
                  <a:t>Πρακτικά </a:t>
                </a:r>
                <a:r>
                  <a:rPr lang="el-GR" sz="1600" dirty="0"/>
                  <a:t>χρησιμοποιείται </a:t>
                </a:r>
                <a:r>
                  <a:rPr lang="el-GR" sz="1600" b="1" dirty="0"/>
                  <a:t>μόνο</a:t>
                </a:r>
                <a:r>
                  <a:rPr lang="el-GR" sz="1600" dirty="0"/>
                  <a:t> η </a:t>
                </a:r>
                <a:r>
                  <a:rPr lang="en-US" sz="1600" dirty="0"/>
                  <a:t>BASK</a:t>
                </a:r>
                <a:r>
                  <a:rPr lang="el-GR" sz="1600" dirty="0" smtClean="0"/>
                  <a:t>.</a:t>
                </a:r>
                <a:endParaRPr lang="el-GR" sz="1600" dirty="0"/>
              </a:p>
            </p:txBody>
          </p:sp>
        </mc:Choice>
        <mc:Fallback xmlns="">
          <p:sp>
            <p:nvSpPr>
              <p:cNvPr id="5" name="Θέση περιεχομένου 4"/>
              <p:cNvSpPr>
                <a:spLocks noGrp="1" noRot="1" noChangeAspect="1" noMove="1" noResize="1" noEditPoints="1" noAdjustHandles="1" noChangeArrowheads="1" noChangeShapeType="1" noTextEdit="1"/>
              </p:cNvSpPr>
              <p:nvPr>
                <p:ph idx="1"/>
              </p:nvPr>
            </p:nvSpPr>
            <p:spPr>
              <a:xfrm>
                <a:off x="457200" y="1052736"/>
                <a:ext cx="8229600" cy="1953409"/>
              </a:xfrm>
              <a:blipFill rotWithShape="1">
                <a:blip r:embed="rId5"/>
                <a:stretch>
                  <a:fillRect l="-370" t="-1250" r="-370" b="-3750"/>
                </a:stretch>
              </a:blipFill>
            </p:spPr>
            <p:txBody>
              <a:bodyPr/>
              <a:lstStyle/>
              <a:p>
                <a:r>
                  <a:rPr lang="el-GR">
                    <a:noFill/>
                  </a:rPr>
                  <a:t> </a:t>
                </a:r>
              </a:p>
            </p:txBody>
          </p:sp>
        </mc:Fallback>
      </mc:AlternateContent>
    </p:spTree>
    <p:extLst>
      <p:ext uri="{BB962C8B-B14F-4D97-AF65-F5344CB8AC3E}">
        <p14:creationId xmlns:p14="http://schemas.microsoft.com/office/powerpoint/2010/main" val="385247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750"/>
                                        <p:tgtEl>
                                          <p:spTgt spid="5">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750"/>
                                        <p:tgtEl>
                                          <p:spTgt spid="5">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750"/>
                                        <p:tgtEl>
                                          <p:spTgt spid="5">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750"/>
                                        <p:tgtEl>
                                          <p:spTgt spid="5">
                                            <p:txEl>
                                              <p:pRg st="3" end="3"/>
                                            </p:txEl>
                                          </p:spTgt>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17411"/>
                                        </p:tgtEl>
                                        <p:attrNameLst>
                                          <p:attrName>style.visibility</p:attrName>
                                        </p:attrNameLst>
                                      </p:cBhvr>
                                      <p:to>
                                        <p:strVal val="visible"/>
                                      </p:to>
                                    </p:set>
                                    <p:animEffect transition="in" filter="fade">
                                      <p:cBhvr>
                                        <p:cTn id="23" dur="75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700" dirty="0" smtClean="0"/>
                  <a:t>Χρησιμοποιείται η μέθοδος </a:t>
                </a:r>
                <a:r>
                  <a:rPr lang="en-US" sz="1700" dirty="0" smtClean="0"/>
                  <a:t>ASK</a:t>
                </a:r>
                <a:r>
                  <a:rPr lang="el-GR" sz="1700" dirty="0" smtClean="0"/>
                  <a:t> για τη μετάδοση δεδομένων με ρυθμό 28,8 </a:t>
                </a:r>
                <a:r>
                  <a:rPr lang="en-US" sz="1700" dirty="0" smtClean="0"/>
                  <a:t>kbps</a:t>
                </a:r>
                <a:r>
                  <a:rPr lang="el-GR" sz="1700" dirty="0" smtClean="0"/>
                  <a:t> σε ένα τηλεφωνικό κανάλι με εύρος ζώνης από 300 έως 3.400 </a:t>
                </a:r>
                <a:r>
                  <a:rPr lang="en-US" sz="1700" dirty="0" smtClean="0"/>
                  <a:t>Hz. </a:t>
                </a:r>
                <a:endParaRPr lang="el-GR" sz="1700" dirty="0" smtClean="0"/>
              </a:p>
              <a:p>
                <a:pPr marL="1588" lvl="1" indent="0" algn="l">
                  <a:spcBef>
                    <a:spcPts val="600"/>
                  </a:spcBef>
                  <a:spcAft>
                    <a:spcPts val="600"/>
                  </a:spcAft>
                  <a:buNone/>
                </a:pPr>
                <a:r>
                  <a:rPr lang="el-GR" sz="1700" dirty="0" smtClean="0"/>
                  <a:t>(α) Πόσες καταστάσεις συμβόλων απαιτούνται για να επιτευχθεί αυτός ο ρυθμός;</a:t>
                </a:r>
              </a:p>
              <a:p>
                <a:pPr marL="1588" lvl="1" indent="0" algn="l">
                  <a:spcBef>
                    <a:spcPts val="600"/>
                  </a:spcBef>
                  <a:spcAft>
                    <a:spcPts val="600"/>
                  </a:spcAft>
                  <a:buNone/>
                </a:pPr>
                <a:r>
                  <a:rPr lang="el-GR" sz="1700" dirty="0" smtClean="0"/>
                  <a:t>(β) Ποιος θα ήταν ο απαιτούμενος αριθμός καταστάσεων συμβόλων αν η ζώνη διέλευσης του καναλιού εκτεινόταν από τα 0 έως τα 3.100 </a:t>
                </a:r>
                <a:r>
                  <a:rPr lang="en-US" sz="1700" dirty="0" smtClean="0"/>
                  <a:t>Hz</a:t>
                </a:r>
                <a:r>
                  <a:rPr lang="el-GR" sz="1700" dirty="0" smtClean="0"/>
                  <a:t> και χρησιμοποιούνται Μ-</a:t>
                </a:r>
                <a:r>
                  <a:rPr lang="el-GR" sz="1700" dirty="0" err="1" smtClean="0"/>
                  <a:t>αδική</a:t>
                </a:r>
                <a:r>
                  <a:rPr lang="el-GR" sz="1700" dirty="0" smtClean="0"/>
                  <a:t> σηματοδοσία βασικής ζώνης;</a:t>
                </a:r>
              </a:p>
              <a:p>
                <a:pPr marL="1588" lvl="1" indent="0" algn="l">
                  <a:spcBef>
                    <a:spcPts val="600"/>
                  </a:spcBef>
                  <a:spcAft>
                    <a:spcPts val="600"/>
                  </a:spcAft>
                  <a:buNone/>
                </a:pPr>
                <a:r>
                  <a:rPr lang="el-GR" sz="1700" dirty="0" smtClean="0"/>
                  <a:t>(γ) Ποια είναι η θεωρητική χωρητικότητα του συστήματος </a:t>
                </a:r>
                <a:r>
                  <a:rPr lang="en-US" sz="1700" dirty="0" smtClean="0"/>
                  <a:t>ASK</a:t>
                </a:r>
                <a:r>
                  <a:rPr lang="el-GR" sz="1700" dirty="0" smtClean="0"/>
                  <a:t> αν </a:t>
                </a:r>
                <a:r>
                  <a:rPr lang="en-US" sz="1700" dirty="0" smtClean="0"/>
                  <a:t>S/N=33</a:t>
                </a:r>
                <a:r>
                  <a:rPr lang="en-US" sz="1700" dirty="0"/>
                  <a:t> </a:t>
                </a:r>
                <a:r>
                  <a:rPr lang="en-US" sz="1700" dirty="0" smtClean="0"/>
                  <a:t>dB</a:t>
                </a:r>
                <a:r>
                  <a:rPr lang="el-GR" sz="1700" dirty="0" smtClean="0"/>
                  <a:t>;</a:t>
                </a:r>
              </a:p>
              <a:p>
                <a:pPr marL="1588" lvl="1" indent="0" algn="l">
                  <a:spcBef>
                    <a:spcPts val="600"/>
                  </a:spcBef>
                  <a:spcAft>
                    <a:spcPts val="600"/>
                  </a:spcAft>
                  <a:buNone/>
                </a:pPr>
                <a:endParaRPr lang="el-GR" sz="1700" b="1" u="sng" dirty="0" smtClean="0"/>
              </a:p>
              <a:p>
                <a:pPr marL="1588" lvl="1" indent="0" algn="l">
                  <a:spcBef>
                    <a:spcPts val="600"/>
                  </a:spcBef>
                  <a:spcAft>
                    <a:spcPts val="600"/>
                  </a:spcAft>
                  <a:buNone/>
                </a:pPr>
                <a:r>
                  <a:rPr lang="el-GR" sz="1700" b="1" u="sng" dirty="0" smtClean="0"/>
                  <a:t>Απάντηση</a:t>
                </a:r>
                <a:r>
                  <a:rPr lang="el-GR" sz="1700" dirty="0" smtClean="0"/>
                  <a:t>:</a:t>
                </a:r>
              </a:p>
              <a:p>
                <a:pPr marL="1588" lvl="1" indent="0" algn="l">
                  <a:spcBef>
                    <a:spcPts val="600"/>
                  </a:spcBef>
                  <a:spcAft>
                    <a:spcPts val="600"/>
                  </a:spcAft>
                  <a:buNone/>
                </a:pPr>
                <a:r>
                  <a:rPr lang="el-GR" sz="1700" dirty="0" smtClean="0"/>
                  <a:t>(α) Η χωρητικότητα του καναλιού </a:t>
                </a:r>
                <a:r>
                  <a:rPr lang="en-US" sz="1700" dirty="0" smtClean="0"/>
                  <a:t>ASK </a:t>
                </a:r>
                <a:r>
                  <a:rPr lang="el-GR" sz="1700" dirty="0" smtClean="0"/>
                  <a:t>διέλευσης ζώνης, είναι </a:t>
                </a:r>
                <a14:m>
                  <m:oMath xmlns:m="http://schemas.openxmlformats.org/officeDocument/2006/math">
                    <m:r>
                      <a:rPr lang="en-US" sz="1700" b="1" i="1" dirty="0" smtClean="0">
                        <a:latin typeface="Cambria Math"/>
                      </a:rPr>
                      <m:t>𝑪</m:t>
                    </m:r>
                    <m:r>
                      <a:rPr lang="en-US" sz="1700" b="1" i="1" baseline="-25000" dirty="0" smtClean="0">
                        <a:latin typeface="Cambria Math"/>
                      </a:rPr>
                      <m:t>𝑨𝑺𝑲</m:t>
                    </m:r>
                    <m:r>
                      <a:rPr lang="en-US" sz="1700" b="1" i="1" dirty="0" smtClean="0">
                        <a:latin typeface="Cambria Math"/>
                      </a:rPr>
                      <m:t> </m:t>
                    </m:r>
                    <m:r>
                      <a:rPr lang="en-US" sz="1700" b="1" i="1" dirty="0">
                        <a:latin typeface="Cambria Math"/>
                      </a:rPr>
                      <m:t>= </m:t>
                    </m:r>
                    <m:r>
                      <a:rPr lang="en-US" sz="1700" b="1" i="1" dirty="0">
                        <a:latin typeface="Cambria Math"/>
                      </a:rPr>
                      <m:t>𝑩</m:t>
                    </m:r>
                    <m:r>
                      <a:rPr lang="en-US" sz="1700" b="1" i="1" dirty="0">
                        <a:latin typeface="Cambria Math"/>
                      </a:rPr>
                      <m:t> </m:t>
                    </m:r>
                    <m:r>
                      <a:rPr lang="en-US" sz="1700" b="1" i="1" dirty="0">
                        <a:latin typeface="Cambria Math"/>
                      </a:rPr>
                      <m:t>𝒍𝒐𝒈</m:t>
                    </m:r>
                    <m:r>
                      <a:rPr lang="en-US" sz="1700" b="1" i="1" baseline="-25000" dirty="0">
                        <a:latin typeface="Cambria Math"/>
                      </a:rPr>
                      <m:t>𝟐</m:t>
                    </m:r>
                    <m:r>
                      <a:rPr lang="en-US" sz="1700" b="1" i="1" dirty="0">
                        <a:latin typeface="Cambria Math"/>
                      </a:rPr>
                      <m:t>𝑴</m:t>
                    </m:r>
                  </m:oMath>
                </a14:m>
                <a:r>
                  <a:rPr lang="el-GR" sz="1700" dirty="0" smtClean="0"/>
                  <a:t>. </a:t>
                </a:r>
                <a:br>
                  <a:rPr lang="el-GR" sz="1700" dirty="0" smtClean="0"/>
                </a:br>
                <a:r>
                  <a:rPr lang="el-GR" sz="1700" dirty="0" smtClean="0"/>
                  <a:t>Οπότε:</a:t>
                </a:r>
                <a:r>
                  <a:rPr lang="en-US" sz="1700" dirty="0" smtClean="0"/>
                  <a:t/>
                </a:r>
                <a:br>
                  <a:rPr lang="en-US" sz="1700" dirty="0" smtClean="0"/>
                </a:br>
                <a14:m>
                  <m:oMathPara xmlns:m="http://schemas.openxmlformats.org/officeDocument/2006/math">
                    <m:oMathParaPr>
                      <m:jc m:val="centerGroup"/>
                    </m:oMathParaPr>
                    <m:oMath xmlns:m="http://schemas.openxmlformats.org/officeDocument/2006/math">
                      <m:r>
                        <a:rPr lang="en-US" sz="1700" i="1" dirty="0" smtClean="0">
                          <a:latin typeface="Cambria Math"/>
                        </a:rPr>
                        <m:t>28</m:t>
                      </m:r>
                      <m:r>
                        <a:rPr lang="el-GR" sz="1700" i="1" dirty="0" smtClean="0">
                          <a:latin typeface="Cambria Math"/>
                        </a:rPr>
                        <m:t>.</m:t>
                      </m:r>
                      <m:r>
                        <a:rPr lang="en-US" sz="1700" i="1" dirty="0" smtClean="0">
                          <a:latin typeface="Cambria Math"/>
                        </a:rPr>
                        <m:t>800 </m:t>
                      </m:r>
                      <m:r>
                        <a:rPr lang="en-US" sz="1700" i="1" dirty="0">
                          <a:latin typeface="Cambria Math"/>
                        </a:rPr>
                        <m:t>= </m:t>
                      </m:r>
                      <m:d>
                        <m:dPr>
                          <m:ctrlPr>
                            <a:rPr lang="en-US" sz="1700" i="1" dirty="0" smtClean="0"/>
                          </m:ctrlPr>
                        </m:dPr>
                        <m:e>
                          <m:r>
                            <a:rPr lang="en-US" sz="1700" i="1" dirty="0" smtClean="0">
                              <a:latin typeface="Cambria Math"/>
                            </a:rPr>
                            <m:t>3</m:t>
                          </m:r>
                          <m:r>
                            <a:rPr lang="el-GR" sz="1700" i="1" dirty="0" smtClean="0">
                              <a:latin typeface="Cambria Math"/>
                            </a:rPr>
                            <m:t>.</m:t>
                          </m:r>
                          <m:r>
                            <a:rPr lang="en-US" sz="1700" i="1" dirty="0" smtClean="0">
                              <a:latin typeface="Cambria Math"/>
                            </a:rPr>
                            <m:t>400 </m:t>
                          </m:r>
                          <m:r>
                            <a:rPr lang="en-US" sz="1700" i="1" dirty="0">
                              <a:latin typeface="Cambria Math"/>
                            </a:rPr>
                            <m:t>– 300</m:t>
                          </m:r>
                        </m:e>
                      </m:d>
                      <m:r>
                        <a:rPr lang="en-US" sz="1700" i="1" dirty="0">
                          <a:latin typeface="Cambria Math"/>
                        </a:rPr>
                        <m:t>𝑙𝑜𝑔</m:t>
                      </m:r>
                      <m:r>
                        <a:rPr lang="en-US" sz="1700" i="1" baseline="-25000" dirty="0">
                          <a:latin typeface="Cambria Math"/>
                        </a:rPr>
                        <m:t>2</m:t>
                      </m:r>
                      <m:r>
                        <a:rPr lang="en-US" sz="1700" i="1" dirty="0">
                          <a:latin typeface="Cambria Math"/>
                        </a:rPr>
                        <m:t>𝑀</m:t>
                      </m:r>
                      <m:groupChr>
                        <m:groupChrPr>
                          <m:chr m:val="⇒"/>
                          <m:vertJc m:val="bot"/>
                          <m:ctrlPr>
                            <a:rPr lang="en-US" sz="1700" i="1" dirty="0" smtClean="0"/>
                          </m:ctrlPr>
                        </m:groupChrPr>
                        <m:e/>
                      </m:groupChr>
                      <m:r>
                        <a:rPr lang="en-US" sz="1700" b="0" i="1" dirty="0" smtClean="0">
                          <a:latin typeface="Cambria Math"/>
                        </a:rPr>
                        <m:t>𝑀</m:t>
                      </m:r>
                      <m:r>
                        <a:rPr lang="en-US" sz="1700" b="0" i="1" dirty="0" smtClean="0">
                          <a:latin typeface="Cambria Math"/>
                        </a:rPr>
                        <m:t>=626,1</m:t>
                      </m:r>
                    </m:oMath>
                  </m:oMathPara>
                </a14:m>
                <a:r>
                  <a:rPr lang="en-US" sz="1700" dirty="0"/>
                  <a:t/>
                </a:r>
                <a:br>
                  <a:rPr lang="en-US" sz="1700" dirty="0"/>
                </a:br>
                <a:endParaRPr lang="el-GR" sz="1700" dirty="0" smtClean="0"/>
              </a:p>
              <a:p>
                <a:pPr marL="1588" lvl="1" indent="0" algn="l">
                  <a:spcBef>
                    <a:spcPts val="600"/>
                  </a:spcBef>
                  <a:spcAft>
                    <a:spcPts val="600"/>
                  </a:spcAft>
                  <a:buNone/>
                </a:pPr>
                <a:r>
                  <a:rPr lang="el-GR" sz="1700" dirty="0" smtClean="0"/>
                  <a:t>ή </a:t>
                </a:r>
                <a14:m>
                  <m:oMath xmlns:m="http://schemas.openxmlformats.org/officeDocument/2006/math">
                    <m:r>
                      <a:rPr lang="en-US" sz="1700" b="1" i="1" dirty="0" smtClean="0">
                        <a:latin typeface="Cambria Math"/>
                      </a:rPr>
                      <m:t>𝑴</m:t>
                    </m:r>
                    <m:r>
                      <a:rPr lang="en-US" sz="1700" b="1" i="1" dirty="0" smtClean="0">
                        <a:latin typeface="Cambria Math"/>
                      </a:rPr>
                      <m:t>=</m:t>
                    </m:r>
                    <m:r>
                      <a:rPr lang="en-US" sz="1700" b="1" i="1" dirty="0" smtClean="0">
                        <a:latin typeface="Cambria Math"/>
                      </a:rPr>
                      <m:t>𝟏𝟎𝟐𝟒</m:t>
                    </m:r>
                  </m:oMath>
                </a14:m>
                <a:r>
                  <a:rPr lang="en-US" sz="1700" dirty="0" smtClean="0"/>
                  <a:t> </a:t>
                </a:r>
                <a:r>
                  <a:rPr lang="el-GR" sz="1700" dirty="0" smtClean="0"/>
                  <a:t>καταστάσεις, που είναι η πλησιέστερη δύναμη του </a:t>
                </a:r>
                <a:r>
                  <a:rPr lang="en-US" sz="1700" dirty="0" smtClean="0"/>
                  <a:t>2</a:t>
                </a:r>
                <a:r>
                  <a:rPr lang="en-US" sz="1700" dirty="0"/>
                  <a:t>.</a:t>
                </a:r>
                <a:r>
                  <a:rPr lang="en-US" sz="1700" b="1" dirty="0"/>
                  <a:t> </a:t>
                </a:r>
              </a:p>
              <a:p>
                <a:pPr marL="1588" lvl="1" indent="0" algn="l">
                  <a:spcBef>
                    <a:spcPts val="600"/>
                  </a:spcBef>
                  <a:spcAft>
                    <a:spcPts val="600"/>
                  </a:spcAft>
                  <a:buNone/>
                </a:pPr>
                <a:r>
                  <a:rPr lang="el-GR" sz="1700" u="sng" dirty="0" smtClean="0"/>
                  <a:t>Παρατήρηση</a:t>
                </a:r>
                <a:r>
                  <a:rPr lang="el-GR" sz="1700" dirty="0" smtClean="0"/>
                  <a:t>: Θυμηθείτε ότι στη μετάδοση βασικής ζώνης ισχύει: </a:t>
                </a:r>
                <a:r>
                  <a:rPr lang="el-GR" sz="1700" dirty="0" smtClean="0"/>
                  <a:t/>
                </a:r>
                <a:br>
                  <a:rPr lang="el-GR" sz="1700" dirty="0" smtClean="0"/>
                </a:br>
                <a14:m>
                  <m:oMathPara xmlns:m="http://schemas.openxmlformats.org/officeDocument/2006/math">
                    <m:oMathParaPr>
                      <m:jc m:val="centerGroup"/>
                    </m:oMathParaPr>
                    <m:oMath xmlns:m="http://schemas.openxmlformats.org/officeDocument/2006/math">
                      <m:r>
                        <a:rPr lang="en-US" sz="1700" b="1" i="1" dirty="0">
                          <a:latin typeface="Cambria Math"/>
                        </a:rPr>
                        <m:t>𝑪</m:t>
                      </m:r>
                      <m:r>
                        <a:rPr lang="en-US" sz="1700" b="1" i="1" baseline="-25000" dirty="0" err="1">
                          <a:latin typeface="Cambria Math"/>
                        </a:rPr>
                        <m:t>𝒃𝒂𝒔𝒆𝒃𝒂𝒏𝒅</m:t>
                      </m:r>
                      <m:r>
                        <a:rPr lang="en-US" sz="1700" b="1" i="1" dirty="0">
                          <a:latin typeface="Cambria Math"/>
                        </a:rPr>
                        <m:t> = </m:t>
                      </m:r>
                      <m:r>
                        <a:rPr lang="en-US" sz="1700" b="1" i="1" dirty="0">
                          <a:latin typeface="Cambria Math"/>
                        </a:rPr>
                        <m:t>𝟐</m:t>
                      </m:r>
                      <m:r>
                        <a:rPr lang="en-US" sz="1700" b="1" i="1" dirty="0">
                          <a:latin typeface="Cambria Math"/>
                        </a:rPr>
                        <m:t>𝑩</m:t>
                      </m:r>
                      <m:r>
                        <a:rPr lang="en-US" sz="1700" b="1" i="1" dirty="0">
                          <a:latin typeface="Cambria Math"/>
                        </a:rPr>
                        <m:t> </m:t>
                      </m:r>
                      <m:r>
                        <a:rPr lang="en-US" sz="1700" b="1" i="1" dirty="0">
                          <a:latin typeface="Cambria Math"/>
                        </a:rPr>
                        <m:t>𝒍𝒐𝒈</m:t>
                      </m:r>
                      <m:r>
                        <a:rPr lang="en-US" sz="1700" b="1" i="1" baseline="-25000" dirty="0">
                          <a:latin typeface="Cambria Math"/>
                        </a:rPr>
                        <m:t>𝟐</m:t>
                      </m:r>
                      <m:r>
                        <a:rPr lang="en-US" sz="1700" b="1" i="1" dirty="0">
                          <a:latin typeface="Cambria Math"/>
                        </a:rPr>
                        <m:t>𝑴</m:t>
                      </m:r>
                    </m:oMath>
                  </m:oMathPara>
                </a14:m>
                <a:r>
                  <a:rPr lang="en-US" sz="1700" i="1" dirty="0"/>
                  <a:t/>
                </a:r>
                <a:br>
                  <a:rPr lang="en-US" sz="1700" i="1" dirty="0"/>
                </a:br>
                <a:endParaRPr lang="en-US" sz="17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a:blip r:embed="rId2"/>
                <a:stretch>
                  <a:fillRect l="-444" t="-446" r="-815"/>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12</a:t>
            </a:fld>
            <a:endParaRPr lang="el-GR"/>
          </a:p>
        </p:txBody>
      </p:sp>
    </p:spTree>
    <p:extLst>
      <p:ext uri="{BB962C8B-B14F-4D97-AF65-F5344CB8AC3E}">
        <p14:creationId xmlns:p14="http://schemas.microsoft.com/office/powerpoint/2010/main" val="325972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750"/>
                                        <p:tgtEl>
                                          <p:spTgt spid="3">
                                            <p:txEl>
                                              <p:pRg st="5" end="5"/>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750"/>
                                        <p:tgtEl>
                                          <p:spTgt spid="3">
                                            <p:txEl>
                                              <p:pRg st="6" end="6"/>
                                            </p:txEl>
                                          </p:spTgt>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750"/>
                                        <p:tgtEl>
                                          <p:spTgt spid="3">
                                            <p:txEl>
                                              <p:pRg st="7" end="7"/>
                                            </p:txEl>
                                          </p:spTgt>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buNone/>
                </a:pPr>
                <a:r>
                  <a:rPr lang="el-GR" sz="1700" dirty="0" smtClean="0"/>
                  <a:t>(β) Για το ισοδύναμο βασικής ζώνης έχουμε:</a:t>
                </a:r>
                <a:r>
                  <a:rPr lang="en-US" sz="1700" dirty="0"/>
                  <a:t/>
                </a:r>
                <a:br>
                  <a:rPr lang="en-US" sz="1700" dirty="0"/>
                </a:br>
                <a:r>
                  <a:rPr lang="en-US" sz="1700" dirty="0"/>
                  <a:t/>
                </a:r>
                <a:br>
                  <a:rPr lang="en-US" sz="1700" dirty="0"/>
                </a:br>
                <a14:m>
                  <m:oMathPara xmlns:m="http://schemas.openxmlformats.org/officeDocument/2006/math">
                    <m:oMathParaPr>
                      <m:jc m:val="centerGroup"/>
                    </m:oMathParaPr>
                    <m:oMath xmlns:m="http://schemas.openxmlformats.org/officeDocument/2006/math">
                      <m:r>
                        <a:rPr lang="en-US" sz="1700" i="1" dirty="0" smtClean="0">
                          <a:latin typeface="Cambria Math"/>
                        </a:rPr>
                        <m:t>28</m:t>
                      </m:r>
                      <m:r>
                        <a:rPr lang="el-GR" sz="1700" i="1" dirty="0" smtClean="0">
                          <a:latin typeface="Cambria Math"/>
                        </a:rPr>
                        <m:t>.</m:t>
                      </m:r>
                      <m:r>
                        <a:rPr lang="en-US" sz="1700" i="1" dirty="0" smtClean="0">
                          <a:latin typeface="Cambria Math"/>
                        </a:rPr>
                        <m:t>800 </m:t>
                      </m:r>
                      <m:r>
                        <a:rPr lang="en-US" sz="1700" i="1" dirty="0">
                          <a:latin typeface="Cambria Math"/>
                        </a:rPr>
                        <m:t>= 2 </m:t>
                      </m:r>
                      <m:r>
                        <a:rPr lang="en-US" sz="1700" i="1" dirty="0">
                          <a:latin typeface="Cambria Math"/>
                        </a:rPr>
                        <m:t>𝑥</m:t>
                      </m:r>
                      <m:r>
                        <a:rPr lang="en-US" sz="1700" i="1" dirty="0">
                          <a:latin typeface="Cambria Math"/>
                        </a:rPr>
                        <m:t> 3.100 </m:t>
                      </m:r>
                      <m:r>
                        <a:rPr lang="en-US" sz="1700" i="1" dirty="0">
                          <a:latin typeface="Cambria Math"/>
                        </a:rPr>
                        <m:t>𝑙𝑜𝑔</m:t>
                      </m:r>
                      <m:r>
                        <a:rPr lang="en-US" sz="1700" i="1" baseline="-25000" dirty="0">
                          <a:latin typeface="Cambria Math"/>
                        </a:rPr>
                        <m:t>2</m:t>
                      </m:r>
                      <m:r>
                        <a:rPr lang="en-US" sz="1700" i="1" dirty="0">
                          <a:latin typeface="Cambria Math"/>
                        </a:rPr>
                        <m:t>𝑀</m:t>
                      </m:r>
                    </m:oMath>
                  </m:oMathPara>
                </a14:m>
                <a:r>
                  <a:rPr lang="en-US" sz="1700" dirty="0"/>
                  <a:t/>
                </a:r>
                <a:br>
                  <a:rPr lang="en-US" sz="1700" dirty="0"/>
                </a:br>
                <a:r>
                  <a:rPr lang="en-US" sz="1700" dirty="0"/>
                  <a:t/>
                </a:r>
                <a:br>
                  <a:rPr lang="en-US" sz="1700" dirty="0"/>
                </a:br>
                <a:r>
                  <a:rPr lang="el-GR" sz="1700" dirty="0" smtClean="0"/>
                  <a:t>από την οποία προκύπτει </a:t>
                </a:r>
                <a14:m>
                  <m:oMath xmlns:m="http://schemas.openxmlformats.org/officeDocument/2006/math">
                    <m:r>
                      <a:rPr lang="en-US" sz="1700" i="1" dirty="0" smtClean="0">
                        <a:latin typeface="Cambria Math"/>
                      </a:rPr>
                      <m:t>𝑀</m:t>
                    </m:r>
                    <m:r>
                      <a:rPr lang="en-US" sz="1700" i="1" dirty="0" smtClean="0">
                        <a:latin typeface="Cambria Math"/>
                      </a:rPr>
                      <m:t> = 25,02</m:t>
                    </m:r>
                  </m:oMath>
                </a14:m>
                <a:r>
                  <a:rPr lang="en-US" sz="1700" dirty="0" smtClean="0"/>
                  <a:t> </a:t>
                </a:r>
                <a:r>
                  <a:rPr lang="el-GR" sz="1700" dirty="0" smtClean="0"/>
                  <a:t>ή </a:t>
                </a:r>
                <a14:m>
                  <m:oMath xmlns:m="http://schemas.openxmlformats.org/officeDocument/2006/math">
                    <m:r>
                      <a:rPr lang="el-GR" sz="1700" b="1" i="1" dirty="0" smtClean="0">
                        <a:latin typeface="Cambria Math"/>
                      </a:rPr>
                      <m:t>𝜧</m:t>
                    </m:r>
                    <m:r>
                      <a:rPr lang="el-GR" sz="1700" b="1" i="1" dirty="0" smtClean="0">
                        <a:latin typeface="Cambria Math"/>
                      </a:rPr>
                      <m:t>=</m:t>
                    </m:r>
                    <m:r>
                      <a:rPr lang="en-US" sz="1700" b="1" i="1" dirty="0" smtClean="0">
                        <a:latin typeface="Cambria Math"/>
                      </a:rPr>
                      <m:t>𝟑𝟐</m:t>
                    </m:r>
                    <m:r>
                      <a:rPr lang="en-US" sz="1700" b="1" i="1" dirty="0" smtClean="0">
                        <a:latin typeface="Cambria Math"/>
                      </a:rPr>
                      <m:t> </m:t>
                    </m:r>
                  </m:oMath>
                </a14:m>
                <a:r>
                  <a:rPr lang="el-GR" sz="1700" dirty="0" smtClean="0"/>
                  <a:t>καταστάσεις που είναι η πλησιέστερη δύναμη του </a:t>
                </a:r>
                <a:r>
                  <a:rPr lang="en-US" sz="1700" dirty="0" smtClean="0"/>
                  <a:t>2</a:t>
                </a:r>
                <a:r>
                  <a:rPr lang="en-US" sz="1700" dirty="0"/>
                  <a:t>. </a:t>
                </a:r>
                <a:endParaRPr lang="el-GR" sz="1700" dirty="0" smtClean="0"/>
              </a:p>
              <a:p>
                <a:pPr marL="0" indent="0" algn="l">
                  <a:spcBef>
                    <a:spcPts val="600"/>
                  </a:spcBef>
                  <a:buNone/>
                </a:pPr>
                <a:endParaRPr lang="en-US" sz="1700" dirty="0"/>
              </a:p>
              <a:p>
                <a:pPr marL="0" indent="0" algn="l">
                  <a:spcBef>
                    <a:spcPts val="600"/>
                  </a:spcBef>
                  <a:buNone/>
                </a:pPr>
                <a:r>
                  <a:rPr lang="el-GR" sz="1700" dirty="0" smtClean="0"/>
                  <a:t>(γ) Εφαρμόζοντας το θεώρημα </a:t>
                </a:r>
                <a:r>
                  <a:rPr lang="en-US" sz="1700" dirty="0" smtClean="0"/>
                  <a:t>Shannon-Hartley </a:t>
                </a:r>
                <a:r>
                  <a:rPr lang="el-GR" sz="1700" dirty="0" smtClean="0"/>
                  <a:t>έχουμε:</a:t>
                </a:r>
                <a:r>
                  <a:rPr lang="en-US" sz="1700" dirty="0"/>
                  <a:t/>
                </a:r>
                <a:br>
                  <a:rPr lang="en-US" sz="1700" dirty="0"/>
                </a:br>
                <a:r>
                  <a:rPr lang="en-US" sz="1700" dirty="0"/>
                  <a:t/>
                </a:r>
                <a:br>
                  <a:rPr lang="en-US" sz="1700" dirty="0"/>
                </a:br>
                <a14:m>
                  <m:oMathPara xmlns:m="http://schemas.openxmlformats.org/officeDocument/2006/math">
                    <m:oMathParaPr>
                      <m:jc m:val="centerGroup"/>
                    </m:oMathParaPr>
                    <m:oMath xmlns:m="http://schemas.openxmlformats.org/officeDocument/2006/math">
                      <m:r>
                        <a:rPr lang="en-US" sz="1700" b="1" i="1" dirty="0" smtClean="0">
                          <a:latin typeface="Cambria Math"/>
                        </a:rPr>
                        <m:t>𝑪</m:t>
                      </m:r>
                      <m:r>
                        <a:rPr lang="en-US" sz="1700" b="1" i="1" dirty="0" smtClean="0">
                          <a:latin typeface="Cambria Math"/>
                        </a:rPr>
                        <m:t> = </m:t>
                      </m:r>
                      <m:r>
                        <a:rPr lang="en-US" sz="1700" b="1" i="1" dirty="0" smtClean="0">
                          <a:latin typeface="Cambria Math"/>
                        </a:rPr>
                        <m:t>𝑩</m:t>
                      </m:r>
                      <m:r>
                        <a:rPr lang="en-US" sz="1700" b="1" i="1" dirty="0" smtClean="0">
                          <a:latin typeface="Cambria Math"/>
                        </a:rPr>
                        <m:t> </m:t>
                      </m:r>
                      <m:r>
                        <a:rPr lang="en-US" sz="1700" b="1" i="1" dirty="0" smtClean="0">
                          <a:latin typeface="Cambria Math"/>
                        </a:rPr>
                        <m:t>𝒍𝒐𝒈</m:t>
                      </m:r>
                      <m:r>
                        <a:rPr lang="en-US" sz="1700" b="1" i="1" baseline="-25000" dirty="0">
                          <a:latin typeface="Cambria Math"/>
                        </a:rPr>
                        <m:t>𝟐</m:t>
                      </m:r>
                      <m:r>
                        <a:rPr lang="en-US" sz="1700" b="1" i="1" dirty="0">
                          <a:latin typeface="Cambria Math"/>
                        </a:rPr>
                        <m:t>(</m:t>
                      </m:r>
                      <m:r>
                        <a:rPr lang="el-GR" sz="1700" b="1" i="1" dirty="0" smtClean="0">
                          <a:latin typeface="Cambria Math"/>
                        </a:rPr>
                        <m:t>𝟏</m:t>
                      </m:r>
                      <m:r>
                        <a:rPr lang="el-GR" sz="1700" b="1" i="1" dirty="0" smtClean="0">
                          <a:latin typeface="Cambria Math"/>
                        </a:rPr>
                        <m:t>+</m:t>
                      </m:r>
                      <m:r>
                        <a:rPr lang="en-US" sz="1700" b="1" i="1" dirty="0">
                          <a:latin typeface="Cambria Math"/>
                        </a:rPr>
                        <m:t>𝑺</m:t>
                      </m:r>
                      <m:r>
                        <a:rPr lang="en-US" sz="1700" b="1" i="1" dirty="0">
                          <a:latin typeface="Cambria Math"/>
                        </a:rPr>
                        <m:t>/</m:t>
                      </m:r>
                      <m:r>
                        <a:rPr lang="en-US" sz="1700" b="1" i="1" dirty="0">
                          <a:latin typeface="Cambria Math"/>
                        </a:rPr>
                        <m:t>𝑵</m:t>
                      </m:r>
                      <m:r>
                        <a:rPr lang="en-US" sz="1700" b="1" i="1" dirty="0">
                          <a:latin typeface="Cambria Math"/>
                        </a:rPr>
                        <m:t>)</m:t>
                      </m:r>
                    </m:oMath>
                  </m:oMathPara>
                </a14:m>
                <a:r>
                  <a:rPr lang="en-US" sz="1700" dirty="0"/>
                  <a:t/>
                </a:r>
                <a:br>
                  <a:rPr lang="en-US" sz="1700" dirty="0"/>
                </a:br>
                <a:r>
                  <a:rPr lang="en-US" sz="1700" dirty="0"/>
                  <a:t/>
                </a:r>
                <a:br>
                  <a:rPr lang="en-US" sz="1700" dirty="0"/>
                </a:br>
                <a:r>
                  <a:rPr lang="el-GR" sz="1700" dirty="0" smtClean="0"/>
                  <a:t>και λαμβάνουμε</a:t>
                </a:r>
                <a:r>
                  <a:rPr lang="en-US" sz="1700" dirty="0" smtClean="0"/>
                  <a:t>:</a:t>
                </a:r>
                <a:endParaRPr lang="el-GR" sz="1700" dirty="0" smtClean="0"/>
              </a:p>
              <a:p>
                <a:pPr marL="0" indent="0" algn="l">
                  <a:spcBef>
                    <a:spcPts val="600"/>
                  </a:spcBef>
                  <a:buNone/>
                </a:pPr>
                <a14:m>
                  <m:oMathPara xmlns:m="http://schemas.openxmlformats.org/officeDocument/2006/math">
                    <m:oMathParaPr>
                      <m:jc m:val="centerGroup"/>
                    </m:oMathParaPr>
                    <m:oMath xmlns:m="http://schemas.openxmlformats.org/officeDocument/2006/math">
                      <m:r>
                        <a:rPr lang="en-US" sz="1700" i="1" dirty="0" smtClean="0">
                          <a:latin typeface="Cambria Math"/>
                        </a:rPr>
                        <m:t>𝐶</m:t>
                      </m:r>
                      <m:r>
                        <a:rPr lang="en-US" sz="1700" i="1" dirty="0" smtClean="0">
                          <a:latin typeface="Cambria Math"/>
                        </a:rPr>
                        <m:t> = (3.400 – 300) </m:t>
                      </m:r>
                      <m:r>
                        <a:rPr lang="en-US" sz="1700" i="1" dirty="0">
                          <a:latin typeface="Cambria Math"/>
                        </a:rPr>
                        <m:t>𝑙𝑜𝑔</m:t>
                      </m:r>
                      <m:r>
                        <a:rPr lang="en-US" sz="1700" i="1" baseline="-25000" dirty="0">
                          <a:latin typeface="Cambria Math"/>
                        </a:rPr>
                        <m:t>2</m:t>
                      </m:r>
                      <m:r>
                        <a:rPr lang="en-US" sz="1700" i="1" dirty="0">
                          <a:latin typeface="Cambria Math"/>
                        </a:rPr>
                        <m:t>(</m:t>
                      </m:r>
                      <m:r>
                        <a:rPr lang="el-GR" sz="1700" b="0" i="1" dirty="0" smtClean="0">
                          <a:latin typeface="Cambria Math"/>
                        </a:rPr>
                        <m:t>1+</m:t>
                      </m:r>
                      <m:sSup>
                        <m:sSupPr>
                          <m:ctrlPr>
                            <a:rPr lang="en-US" sz="1700" i="1" dirty="0" smtClean="0"/>
                          </m:ctrlPr>
                        </m:sSupPr>
                        <m:e>
                          <m:r>
                            <a:rPr lang="el-GR" sz="1700" b="0" i="1" dirty="0" smtClean="0">
                              <a:latin typeface="Cambria Math"/>
                            </a:rPr>
                            <m:t>10</m:t>
                          </m:r>
                        </m:e>
                        <m:sup>
                          <m:r>
                            <a:rPr lang="el-GR" sz="1700" b="0" i="1" dirty="0" smtClean="0">
                              <a:latin typeface="Cambria Math"/>
                            </a:rPr>
                            <m:t>3,3</m:t>
                          </m:r>
                        </m:sup>
                      </m:sSup>
                      <m:r>
                        <a:rPr lang="en-US" sz="1700" i="1" dirty="0">
                          <a:latin typeface="Cambria Math"/>
                        </a:rPr>
                        <m:t>) = </m:t>
                      </m:r>
                      <m:r>
                        <a:rPr lang="en-US" sz="1700" i="1" dirty="0" smtClean="0">
                          <a:latin typeface="Cambria Math"/>
                        </a:rPr>
                        <m:t>33</m:t>
                      </m:r>
                      <m:r>
                        <a:rPr lang="el-GR" sz="1700" i="1" dirty="0" smtClean="0">
                          <a:latin typeface="Cambria Math"/>
                        </a:rPr>
                        <m:t>,</m:t>
                      </m:r>
                      <m:r>
                        <a:rPr lang="en-US" sz="1700" i="1" dirty="0" smtClean="0">
                          <a:latin typeface="Cambria Math"/>
                        </a:rPr>
                        <m:t>99</m:t>
                      </m:r>
                      <m:r>
                        <a:rPr lang="en-US" sz="1700" i="1" dirty="0" smtClean="0">
                          <a:latin typeface="Cambria Math"/>
                        </a:rPr>
                        <m:t>6</m:t>
                      </m:r>
                    </m:oMath>
                  </m:oMathPara>
                </a14:m>
                <a:endParaRPr lang="el-GR" sz="1700" dirty="0" smtClean="0"/>
              </a:p>
              <a:p>
                <a:pPr marL="0" indent="0" algn="l">
                  <a:spcBef>
                    <a:spcPts val="600"/>
                  </a:spcBef>
                  <a:buNone/>
                </a:pPr>
                <a:endParaRPr lang="el-GR" sz="1700" dirty="0"/>
              </a:p>
              <a:p>
                <a:pPr marL="0" indent="0" algn="l">
                  <a:spcBef>
                    <a:spcPts val="600"/>
                  </a:spcBef>
                  <a:buNone/>
                </a:pPr>
                <a:r>
                  <a:rPr lang="el-GR" sz="1700" u="sng" dirty="0" smtClean="0"/>
                  <a:t>Σημείωση</a:t>
                </a:r>
                <a:r>
                  <a:rPr lang="el-GR" sz="1700" dirty="0" smtClean="0"/>
                  <a:t>: Το </a:t>
                </a:r>
                <a:r>
                  <a:rPr lang="el-GR" sz="1700" dirty="0" smtClean="0"/>
                  <a:t>θεώρημα </a:t>
                </a:r>
                <a:r>
                  <a:rPr lang="en-US" sz="1700" dirty="0" smtClean="0"/>
                  <a:t>Shannon-Hartley </a:t>
                </a:r>
                <a:r>
                  <a:rPr lang="el-GR" sz="1700" dirty="0" smtClean="0"/>
                  <a:t>ισχύει τόσο για κανάλια βασικής ζώνης όσο και για ζώνης διέλευσης. Κανονικά, πρέπει να αυξάνεται ο αριθμός των καταστάσεων συμβόλων, αλλά όπως θα δούμε στη μέθοδο </a:t>
                </a:r>
                <a:r>
                  <a:rPr lang="en-US" sz="1700" dirty="0" smtClean="0"/>
                  <a:t>QPSK</a:t>
                </a:r>
                <a:r>
                  <a:rPr lang="en-US" sz="1700" dirty="0"/>
                  <a:t>, </a:t>
                </a:r>
                <a:r>
                  <a:rPr lang="el-GR" sz="1700" dirty="0" smtClean="0"/>
                  <a:t>αυτό δεν συνεπάγεται απαραίτητα ότι το πηλίκο </a:t>
                </a:r>
                <a14:m>
                  <m:oMath xmlns:m="http://schemas.openxmlformats.org/officeDocument/2006/math">
                    <m:r>
                      <a:rPr lang="en-US" sz="1700" i="1" dirty="0" smtClean="0">
                        <a:latin typeface="Cambria Math"/>
                      </a:rPr>
                      <m:t>𝐸</m:t>
                    </m:r>
                    <m:r>
                      <a:rPr lang="en-US" sz="1700" i="1" baseline="-25000" dirty="0" err="1" smtClean="0">
                        <a:latin typeface="Cambria Math"/>
                      </a:rPr>
                      <m:t>𝑏</m:t>
                    </m:r>
                    <m:r>
                      <a:rPr lang="en-US" sz="1700" i="1" dirty="0" smtClean="0">
                        <a:latin typeface="Cambria Math"/>
                      </a:rPr>
                      <m:t>/</m:t>
                    </m:r>
                    <m:r>
                      <a:rPr lang="en-US" sz="1700" i="1" dirty="0" smtClean="0">
                        <a:latin typeface="Cambria Math"/>
                      </a:rPr>
                      <m:t>𝑁</m:t>
                    </m:r>
                    <m:r>
                      <a:rPr lang="en-US" sz="1700" i="1" baseline="-25000" dirty="0" smtClean="0">
                        <a:latin typeface="Cambria Math"/>
                      </a:rPr>
                      <m:t>0</m:t>
                    </m:r>
                  </m:oMath>
                </a14:m>
                <a:r>
                  <a:rPr lang="en-US" sz="1700" dirty="0" smtClean="0"/>
                  <a:t> </a:t>
                </a:r>
                <a:r>
                  <a:rPr lang="el-GR" sz="1700" dirty="0" smtClean="0"/>
                  <a:t>θα πρέπει να υποβιβαστεί σε σύγκριση με τη ζεύξη βασικής ζώνης.</a:t>
                </a:r>
                <a:endParaRPr lang="en-US" sz="17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a:blip r:embed="rId2"/>
                <a:stretch>
                  <a:fillRect l="-444" t="-446" r="-370"/>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381714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750"/>
                                        <p:tgtEl>
                                          <p:spTgt spid="3">
                                            <p:txEl>
                                              <p:pRg st="3" end="3"/>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Παραγωγή σήματος </a:t>
            </a:r>
            <a:r>
              <a:rPr lang="en-US" dirty="0" smtClean="0"/>
              <a:t>BASK</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buFont typeface="+mj-lt"/>
              <a:buAutoNum type="arabicPeriod"/>
            </a:pPr>
            <a:r>
              <a:rPr lang="el-GR" sz="1700" b="1" dirty="0" smtClean="0"/>
              <a:t>Μέθοδος </a:t>
            </a:r>
            <a:r>
              <a:rPr lang="el-GR" sz="1700" b="1" dirty="0"/>
              <a:t>φιλτραρίσματος </a:t>
            </a:r>
            <a:r>
              <a:rPr lang="el-GR" sz="1700" b="1" dirty="0" smtClean="0"/>
              <a:t>διέλευσης ζώνης </a:t>
            </a:r>
            <a:r>
              <a:rPr lang="el-GR" sz="1700" dirty="0" smtClean="0"/>
              <a:t>[δύσκολη κατασκευή]</a:t>
            </a:r>
            <a:endParaRPr lang="el-GR" sz="1700" dirty="0"/>
          </a:p>
          <a:p>
            <a:pPr algn="l">
              <a:spcBef>
                <a:spcPts val="600"/>
              </a:spcBef>
              <a:spcAft>
                <a:spcPts val="600"/>
              </a:spcAft>
              <a:buFont typeface="+mj-lt"/>
              <a:buAutoNum type="arabicPeriod"/>
            </a:pPr>
            <a:r>
              <a:rPr lang="el-GR" sz="1700" b="1" dirty="0" smtClean="0"/>
              <a:t>Μέθοδος φιλτραρίσματος βασικής ζώνης</a:t>
            </a:r>
          </a:p>
          <a:p>
            <a:pPr lvl="1" algn="l">
              <a:spcBef>
                <a:spcPts val="600"/>
              </a:spcBef>
              <a:spcAft>
                <a:spcPts val="600"/>
              </a:spcAft>
              <a:buFont typeface="Arial" pitchFamily="34" charset="0"/>
              <a:buChar char="•"/>
            </a:pPr>
            <a:r>
              <a:rPr lang="el-GR" sz="1700" dirty="0" smtClean="0"/>
              <a:t>Φιλτράρισμα του ψηφιακού σήματος </a:t>
            </a:r>
            <a:r>
              <a:rPr lang="el-GR" sz="1700" dirty="0"/>
              <a:t>εισόδου </a:t>
            </a:r>
            <a:r>
              <a:rPr lang="el-GR" sz="1700" dirty="0" smtClean="0"/>
              <a:t>με ένα φίλτρο μορφοποίησης παλμών (</a:t>
            </a:r>
            <a:r>
              <a:rPr lang="el-GR" sz="1700" dirty="0" smtClean="0">
                <a:hlinkClick r:id="rId2"/>
              </a:rPr>
              <a:t>υψωμένου συνημιτόνου</a:t>
            </a:r>
            <a:r>
              <a:rPr lang="el-GR" sz="1700" dirty="0" smtClean="0"/>
              <a:t>), ώστε να περιοριστεί το εύρος ζώνης</a:t>
            </a:r>
            <a:r>
              <a:rPr lang="en-US" sz="1700" dirty="0" smtClean="0"/>
              <a:t> </a:t>
            </a:r>
            <a:r>
              <a:rPr lang="el-GR" sz="1700" dirty="0" smtClean="0"/>
              <a:t>και να παραχθεί η ακολουθία δεδομένων βασικής ζώνης.</a:t>
            </a:r>
          </a:p>
          <a:p>
            <a:pPr lvl="1" algn="l">
              <a:spcBef>
                <a:spcPts val="600"/>
              </a:spcBef>
              <a:spcAft>
                <a:spcPts val="600"/>
              </a:spcAft>
              <a:buFont typeface="Arial" pitchFamily="34" charset="0"/>
              <a:buChar char="•"/>
            </a:pPr>
            <a:r>
              <a:rPr lang="el-GR" sz="1700" dirty="0" smtClean="0"/>
              <a:t>Πολλαπλασιασμός φέροντος με την ακολουθία δεδομένων βασικής ζώνης, μέσω μίας γραμμικής διαμόρφωσης παλμών.</a:t>
            </a:r>
          </a:p>
        </p:txBody>
      </p:sp>
      <p:grpSp>
        <p:nvGrpSpPr>
          <p:cNvPr id="5" name="Group 4"/>
          <p:cNvGrpSpPr/>
          <p:nvPr/>
        </p:nvGrpSpPr>
        <p:grpSpPr>
          <a:xfrm>
            <a:off x="1844596" y="3746803"/>
            <a:ext cx="5454808" cy="2232248"/>
            <a:chOff x="971600" y="2492896"/>
            <a:chExt cx="7056784" cy="2808312"/>
          </a:xfrm>
        </p:grpSpPr>
        <p:pic>
          <p:nvPicPr>
            <p:cNvPr id="6" name="Picture 4" descr="http://anamorfosi.teiser.gr/ekp_yliko/e-notes/Data/comm2/main_files/image348.gif"/>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45856" y="2492896"/>
              <a:ext cx="6466504" cy="28083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3717031"/>
              <a:ext cx="2088232" cy="750206"/>
            </a:xfrm>
            <a:prstGeom prst="rect">
              <a:avLst/>
            </a:prstGeom>
            <a:noFill/>
          </p:spPr>
          <p:txBody>
            <a:bodyPr wrap="square" rtlCol="0">
              <a:spAutoFit/>
            </a:bodyPr>
            <a:lstStyle/>
            <a:p>
              <a:pPr algn="ctr"/>
              <a:r>
                <a:rPr lang="el-GR" sz="1200" dirty="0" smtClean="0">
                  <a:latin typeface="Cambria Math" pitchFamily="18" charset="0"/>
                  <a:ea typeface="Cambria Math" pitchFamily="18" charset="0"/>
                </a:rPr>
                <a:t>Είσοδος δεδομένων</a:t>
              </a:r>
              <a:endParaRPr lang="el-GR" sz="1200" dirty="0">
                <a:latin typeface="Cambria Math" pitchFamily="18" charset="0"/>
                <a:ea typeface="Cambria Math" pitchFamily="18" charset="0"/>
              </a:endParaRPr>
            </a:p>
          </p:txBody>
        </p:sp>
        <p:sp>
          <p:nvSpPr>
            <p:cNvPr id="8" name="TextBox 7"/>
            <p:cNvSpPr txBox="1"/>
            <p:nvPr/>
          </p:nvSpPr>
          <p:spPr>
            <a:xfrm>
              <a:off x="2875812" y="4080870"/>
              <a:ext cx="1872208" cy="1050288"/>
            </a:xfrm>
            <a:prstGeom prst="rect">
              <a:avLst/>
            </a:prstGeom>
            <a:noFill/>
          </p:spPr>
          <p:txBody>
            <a:bodyPr wrap="square" rtlCol="0">
              <a:spAutoFit/>
            </a:bodyPr>
            <a:lstStyle/>
            <a:p>
              <a:pPr algn="ctr"/>
              <a:r>
                <a:rPr lang="el-GR" sz="1200" dirty="0" smtClean="0">
                  <a:latin typeface="Cambria Math" pitchFamily="18" charset="0"/>
                  <a:ea typeface="Cambria Math" pitchFamily="18" charset="0"/>
                </a:rPr>
                <a:t>Φίλτρο μορφοποίησης παλμών</a:t>
              </a:r>
              <a:endParaRPr lang="el-GR" sz="1200" dirty="0">
                <a:latin typeface="Cambria Math" pitchFamily="18" charset="0"/>
                <a:ea typeface="Cambria Math" pitchFamily="18" charset="0"/>
              </a:endParaRPr>
            </a:p>
          </p:txBody>
        </p:sp>
        <p:sp>
          <p:nvSpPr>
            <p:cNvPr id="9" name="TextBox 8"/>
            <p:cNvSpPr txBox="1"/>
            <p:nvPr/>
          </p:nvSpPr>
          <p:spPr>
            <a:xfrm>
              <a:off x="5940152" y="3773079"/>
              <a:ext cx="2088232" cy="450123"/>
            </a:xfrm>
            <a:prstGeom prst="rect">
              <a:avLst/>
            </a:prstGeom>
            <a:noFill/>
          </p:spPr>
          <p:txBody>
            <a:bodyPr wrap="square" rtlCol="0">
              <a:spAutoFit/>
            </a:bodyPr>
            <a:lstStyle/>
            <a:p>
              <a:pPr algn="ctr"/>
              <a:r>
                <a:rPr lang="el-GR" sz="1200" dirty="0" smtClean="0">
                  <a:latin typeface="Cambria Math" pitchFamily="18" charset="0"/>
                  <a:ea typeface="Cambria Math" pitchFamily="18" charset="0"/>
                </a:rPr>
                <a:t>Έξοδος </a:t>
              </a:r>
              <a:r>
                <a:rPr lang="en-US" sz="1200" dirty="0" smtClean="0">
                  <a:latin typeface="Cambria Math" pitchFamily="18" charset="0"/>
                  <a:ea typeface="Cambria Math" pitchFamily="18" charset="0"/>
                </a:rPr>
                <a:t>ASK</a:t>
              </a:r>
              <a:endParaRPr lang="el-GR" sz="1200" dirty="0">
                <a:latin typeface="Cambria Math" pitchFamily="18" charset="0"/>
                <a:ea typeface="Cambria Math" pitchFamily="18" charset="0"/>
              </a:endParaRPr>
            </a:p>
          </p:txBody>
        </p:sp>
      </p:grpSp>
      <p:sp>
        <p:nvSpPr>
          <p:cNvPr id="12" name="TextBox 11"/>
          <p:cNvSpPr txBox="1"/>
          <p:nvPr/>
        </p:nvSpPr>
        <p:spPr>
          <a:xfrm>
            <a:off x="3339582" y="6175182"/>
            <a:ext cx="2592288" cy="369332"/>
          </a:xfrm>
          <a:prstGeom prst="rect">
            <a:avLst/>
          </a:prstGeom>
          <a:noFill/>
        </p:spPr>
        <p:txBody>
          <a:bodyPr wrap="square" rtlCol="0">
            <a:spAutoFit/>
          </a:bodyPr>
          <a:lstStyle/>
          <a:p>
            <a:pPr algn="ctr"/>
            <a:r>
              <a:rPr lang="el-GR" dirty="0" smtClean="0">
                <a:latin typeface="Cambria Math" pitchFamily="18" charset="0"/>
                <a:ea typeface="Cambria Math" pitchFamily="18" charset="0"/>
              </a:rPr>
              <a:t>Διαμορφωτής </a:t>
            </a:r>
            <a:r>
              <a:rPr lang="en-US" dirty="0" smtClean="0">
                <a:latin typeface="Cambria Math" pitchFamily="18" charset="0"/>
                <a:ea typeface="Cambria Math" pitchFamily="18" charset="0"/>
              </a:rPr>
              <a:t>BASK</a:t>
            </a:r>
            <a:endParaRPr lang="el-GR" dirty="0">
              <a:latin typeface="Cambria Math" pitchFamily="18" charset="0"/>
              <a:ea typeface="Cambria Math" pitchFamily="18" charset="0"/>
            </a:endParaRPr>
          </a:p>
        </p:txBody>
      </p:sp>
      <p:sp>
        <p:nvSpPr>
          <p:cNvPr id="7" name="Θέση αριθμού διαφάνειας 6"/>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24434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Λήψη σήματος </a:t>
            </a:r>
            <a:r>
              <a:rPr lang="en-US" dirty="0"/>
              <a:t>BASK</a:t>
            </a:r>
            <a:endParaRPr lang="el-GR" dirty="0"/>
          </a:p>
        </p:txBody>
      </p:sp>
      <p:sp>
        <p:nvSpPr>
          <p:cNvPr id="3" name="Content Placeholder 2"/>
          <p:cNvSpPr>
            <a:spLocks noGrp="1"/>
          </p:cNvSpPr>
          <p:nvPr>
            <p:ph idx="1"/>
          </p:nvPr>
        </p:nvSpPr>
        <p:spPr>
          <a:xfrm>
            <a:off x="457200" y="1052736"/>
            <a:ext cx="8435280" cy="5472608"/>
          </a:xfrm>
        </p:spPr>
        <p:txBody>
          <a:bodyPr>
            <a:noAutofit/>
          </a:bodyPr>
          <a:lstStyle/>
          <a:p>
            <a:pPr marL="0" indent="0" algn="l">
              <a:spcBef>
                <a:spcPts val="600"/>
              </a:spcBef>
              <a:spcAft>
                <a:spcPts val="600"/>
              </a:spcAft>
              <a:buNone/>
            </a:pPr>
            <a:r>
              <a:rPr lang="el-GR" sz="1600" dirty="0"/>
              <a:t>Ο δέκτης </a:t>
            </a:r>
            <a:r>
              <a:rPr lang="en-US" sz="1600" dirty="0"/>
              <a:t>ASK (</a:t>
            </a:r>
            <a:r>
              <a:rPr lang="el-GR" sz="1600" dirty="0"/>
              <a:t>αλλά και </a:t>
            </a:r>
            <a:r>
              <a:rPr lang="en-US" sz="1600" dirty="0"/>
              <a:t>FSK, PSK)</a:t>
            </a:r>
            <a:r>
              <a:rPr lang="el-GR" sz="1600" dirty="0"/>
              <a:t> «διαβάζει» το διαμορφωμένο σήμα και κάθε </a:t>
            </a:r>
            <a:r>
              <a:rPr lang="en-US" sz="1600" dirty="0" smtClean="0"/>
              <a:t>T </a:t>
            </a:r>
            <a:r>
              <a:rPr lang="en-US" sz="1600" dirty="0"/>
              <a:t>sec</a:t>
            </a:r>
            <a:r>
              <a:rPr lang="el-GR" sz="1600" dirty="0"/>
              <a:t> </a:t>
            </a:r>
            <a:r>
              <a:rPr lang="el-GR" sz="1600" dirty="0" smtClean="0"/>
              <a:t>«αποφασίζει» </a:t>
            </a:r>
            <a:r>
              <a:rPr lang="el-GR" sz="1600" dirty="0"/>
              <a:t>αν στο αντίστοιχο διάστημα έλαβε 1 ή 0</a:t>
            </a:r>
            <a:r>
              <a:rPr lang="el-GR" sz="1600" dirty="0" smtClean="0"/>
              <a:t>.</a:t>
            </a:r>
            <a:endParaRPr lang="el-GR" sz="500" b="1" dirty="0" smtClean="0"/>
          </a:p>
          <a:p>
            <a:pPr algn="l">
              <a:spcBef>
                <a:spcPts val="600"/>
              </a:spcBef>
              <a:spcAft>
                <a:spcPts val="600"/>
              </a:spcAft>
              <a:buFont typeface="+mj-lt"/>
              <a:buAutoNum type="arabicPeriod"/>
            </a:pPr>
            <a:r>
              <a:rPr lang="el-GR" sz="1600" b="1" dirty="0" smtClean="0"/>
              <a:t>Ασύμφωνη ανίχνευση (</a:t>
            </a:r>
            <a:r>
              <a:rPr lang="en-US" sz="1600" b="1" dirty="0" smtClean="0"/>
              <a:t>non-coherent detection)</a:t>
            </a:r>
          </a:p>
          <a:p>
            <a:pPr marL="0" indent="0" algn="l">
              <a:spcBef>
                <a:spcPts val="600"/>
              </a:spcBef>
              <a:spcAft>
                <a:spcPts val="600"/>
              </a:spcAft>
              <a:buNone/>
            </a:pPr>
            <a:r>
              <a:rPr lang="el-GR" sz="1600" dirty="0" smtClean="0"/>
              <a:t>Η  πληροφορία </a:t>
            </a:r>
            <a:r>
              <a:rPr lang="el-GR" sz="1600" dirty="0"/>
              <a:t>που </a:t>
            </a:r>
            <a:r>
              <a:rPr lang="el-GR" sz="1600" dirty="0" smtClean="0"/>
              <a:t>μεταδίδεται με την ASK μεταφέρεται στην </a:t>
            </a:r>
            <a:r>
              <a:rPr lang="el-GR" sz="1600" b="1" dirty="0" smtClean="0"/>
              <a:t>περιβάλλουσα </a:t>
            </a:r>
            <a:r>
              <a:rPr lang="el-GR" sz="1600" dirty="0" smtClean="0"/>
              <a:t>(</a:t>
            </a:r>
            <a:r>
              <a:rPr lang="el-GR" sz="1600" dirty="0" err="1" smtClean="0"/>
              <a:t>envelope</a:t>
            </a:r>
            <a:r>
              <a:rPr lang="el-GR" sz="1600" dirty="0" smtClean="0"/>
              <a:t>) του διαμορφωμένου σήματος. Έτσι τα δεδομένα μπορούν </a:t>
            </a:r>
            <a:r>
              <a:rPr lang="el-GR" sz="1600" dirty="0"/>
              <a:t>να ανιχνευθούν </a:t>
            </a:r>
            <a:r>
              <a:rPr lang="el-GR" sz="1600" dirty="0" smtClean="0"/>
              <a:t>χρησιμοποιώντας </a:t>
            </a:r>
            <a:r>
              <a:rPr lang="el-GR" sz="1600" dirty="0"/>
              <a:t>έναν </a:t>
            </a:r>
            <a:r>
              <a:rPr lang="el-GR" sz="1600" b="1" dirty="0"/>
              <a:t>ανιχνευτή </a:t>
            </a:r>
            <a:r>
              <a:rPr lang="el-GR" sz="1600" b="1" dirty="0" smtClean="0"/>
              <a:t>(φωρατή) περιβάλλουσας </a:t>
            </a:r>
            <a:r>
              <a:rPr lang="el-GR" sz="1600" dirty="0" smtClean="0"/>
              <a:t>(</a:t>
            </a:r>
            <a:r>
              <a:rPr lang="en-US" sz="1600" dirty="0" smtClean="0">
                <a:hlinkClick r:id="rId2"/>
              </a:rPr>
              <a:t>envelope detector</a:t>
            </a:r>
            <a:r>
              <a:rPr lang="en-US" sz="1600" dirty="0" smtClean="0"/>
              <a:t>)</a:t>
            </a:r>
            <a:r>
              <a:rPr lang="el-GR" sz="1600" dirty="0" smtClean="0"/>
              <a:t>. </a:t>
            </a:r>
          </a:p>
          <a:p>
            <a:pPr marL="0" indent="0" algn="l">
              <a:spcBef>
                <a:spcPts val="600"/>
              </a:spcBef>
              <a:spcAft>
                <a:spcPts val="600"/>
              </a:spcAft>
              <a:buNone/>
            </a:pPr>
            <a:r>
              <a:rPr lang="el-GR" sz="1600" u="sng" dirty="0" smtClean="0"/>
              <a:t>Υλοποίηση</a:t>
            </a:r>
            <a:r>
              <a:rPr lang="el-GR" sz="1600" dirty="0" smtClean="0"/>
              <a:t>: χρήση μιας διόδου που </a:t>
            </a:r>
            <a:r>
              <a:rPr lang="el-GR" sz="1600" dirty="0"/>
              <a:t>λειτουργεί ως ανορθωτής και </a:t>
            </a:r>
            <a:r>
              <a:rPr lang="el-GR" sz="1600" dirty="0" smtClean="0"/>
              <a:t>ενός </a:t>
            </a:r>
            <a:r>
              <a:rPr lang="el-GR" sz="1600" dirty="0"/>
              <a:t>φίλτρου </a:t>
            </a:r>
            <a:r>
              <a:rPr lang="el-GR" sz="1600" dirty="0" smtClean="0"/>
              <a:t>εξομάλυνσης. Στις </a:t>
            </a:r>
            <a:r>
              <a:rPr lang="el-GR" sz="1600" dirty="0"/>
              <a:t>υ</a:t>
            </a:r>
            <a:r>
              <a:rPr lang="el-GR" sz="1600" dirty="0" smtClean="0"/>
              <a:t>ψηλές τιμές έχουμε 1 και στις χαμηλές 0.</a:t>
            </a:r>
          </a:p>
          <a:p>
            <a:pPr marL="0" indent="0" algn="l">
              <a:spcBef>
                <a:spcPts val="600"/>
              </a:spcBef>
              <a:spcAft>
                <a:spcPts val="600"/>
              </a:spcAft>
              <a:buNone/>
            </a:pPr>
            <a:endParaRPr lang="el-GR" sz="1600" dirty="0"/>
          </a:p>
          <a:p>
            <a:pPr marL="0" indent="0" algn="l">
              <a:spcBef>
                <a:spcPts val="600"/>
              </a:spcBef>
              <a:spcAft>
                <a:spcPts val="600"/>
              </a:spcAft>
              <a:buNone/>
            </a:pPr>
            <a:endParaRPr lang="el-GR" sz="1600" dirty="0" smtClean="0"/>
          </a:p>
          <a:p>
            <a:pPr marL="0" indent="0" algn="l">
              <a:spcBef>
                <a:spcPts val="600"/>
              </a:spcBef>
              <a:spcAft>
                <a:spcPts val="600"/>
              </a:spcAft>
              <a:buNone/>
            </a:pPr>
            <a:endParaRPr lang="el-GR" sz="1600" dirty="0"/>
          </a:p>
          <a:p>
            <a:pPr marL="0" indent="0" algn="l">
              <a:spcBef>
                <a:spcPts val="600"/>
              </a:spcBef>
              <a:spcAft>
                <a:spcPts val="600"/>
              </a:spcAft>
              <a:buNone/>
            </a:pPr>
            <a:endParaRPr lang="el-GR" sz="1600" dirty="0" smtClean="0"/>
          </a:p>
          <a:p>
            <a:pPr marL="0" indent="0" algn="l">
              <a:spcBef>
                <a:spcPts val="600"/>
              </a:spcBef>
              <a:spcAft>
                <a:spcPts val="600"/>
              </a:spcAft>
              <a:buNone/>
            </a:pPr>
            <a:endParaRPr lang="el-GR" sz="1600" dirty="0" smtClean="0"/>
          </a:p>
          <a:p>
            <a:pPr algn="l">
              <a:spcBef>
                <a:spcPts val="600"/>
              </a:spcBef>
              <a:spcAft>
                <a:spcPts val="600"/>
              </a:spcAft>
            </a:pPr>
            <a:r>
              <a:rPr lang="el-GR" sz="1600" dirty="0" smtClean="0"/>
              <a:t>Απλότητα κατασκευής, αλλά και μειωμένη ικανότητα διαχωρισμού του σήματος από τον θόρυβο.</a:t>
            </a:r>
            <a:endParaRPr lang="el-GR" sz="1600" dirty="0"/>
          </a:p>
        </p:txBody>
      </p:sp>
      <p:pic>
        <p:nvPicPr>
          <p:cNvPr id="11270" name="Picture 6" descr="http://anamorfosi.teiser.gr/ekp_yliko/e-notes/Data/comm2/main_files/image349.gif"/>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115616" y="3724233"/>
            <a:ext cx="3888432" cy="171379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148064" y="4242574"/>
            <a:ext cx="3600400" cy="338554"/>
          </a:xfrm>
          <a:prstGeom prst="rect">
            <a:avLst/>
          </a:prstGeom>
          <a:noFill/>
        </p:spPr>
        <p:txBody>
          <a:bodyPr wrap="square" rtlCol="0">
            <a:spAutoFit/>
          </a:bodyPr>
          <a:lstStyle/>
          <a:p>
            <a:r>
              <a:rPr lang="el-GR" sz="1600" b="1" dirty="0" smtClean="0">
                <a:latin typeface="Cambria Math" pitchFamily="18" charset="0"/>
                <a:ea typeface="Cambria Math" pitchFamily="18" charset="0"/>
              </a:rPr>
              <a:t>Ασύμφωνος </a:t>
            </a:r>
            <a:r>
              <a:rPr lang="el-GR" sz="1600" b="1" dirty="0">
                <a:latin typeface="Cambria Math" pitchFamily="18" charset="0"/>
                <a:ea typeface="Cambria Math" pitchFamily="18" charset="0"/>
              </a:rPr>
              <a:t>αποδιαμορφωτής </a:t>
            </a:r>
            <a:r>
              <a:rPr lang="en-US" sz="1600" b="1" dirty="0" smtClean="0">
                <a:latin typeface="Cambria Math" pitchFamily="18" charset="0"/>
                <a:ea typeface="Cambria Math" pitchFamily="18" charset="0"/>
              </a:rPr>
              <a:t>BASK</a:t>
            </a:r>
            <a:endParaRPr lang="el-GR" sz="1600" b="1" dirty="0">
              <a:latin typeface="Cambria Math" pitchFamily="18" charset="0"/>
              <a:ea typeface="Cambria Math" pitchFamily="18" charset="0"/>
            </a:endParaRPr>
          </a:p>
        </p:txBody>
      </p:sp>
      <p:sp>
        <p:nvSpPr>
          <p:cNvPr id="4" name="Θέση αριθμού διαφάνειας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24434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fade">
                                      <p:cBhvr>
                                        <p:cTn id="23" dur="750"/>
                                        <p:tgtEl>
                                          <p:spTgt spid="3">
                                            <p:txEl>
                                              <p:pRg st="9" end="9"/>
                                            </p:txEl>
                                          </p:spTgt>
                                        </p:tgtEl>
                                      </p:cBhvr>
                                    </p:animEffect>
                                  </p:childTnLst>
                                </p:cTn>
                              </p:par>
                            </p:childTnLst>
                          </p:cTn>
                        </p:par>
                        <p:par>
                          <p:cTn id="24" fill="hold">
                            <p:stCondLst>
                              <p:cond delay="3750"/>
                            </p:stCondLst>
                            <p:childTnLst>
                              <p:par>
                                <p:cTn id="25" presetID="10" presetClass="entr" presetSubtype="0" fill="hold" nodeType="afterEffect">
                                  <p:stCondLst>
                                    <p:cond delay="0"/>
                                  </p:stCondLst>
                                  <p:childTnLst>
                                    <p:set>
                                      <p:cBhvr>
                                        <p:cTn id="26" dur="1" fill="hold">
                                          <p:stCondLst>
                                            <p:cond delay="0"/>
                                          </p:stCondLst>
                                        </p:cTn>
                                        <p:tgtEl>
                                          <p:spTgt spid="11270"/>
                                        </p:tgtEl>
                                        <p:attrNameLst>
                                          <p:attrName>style.visibility</p:attrName>
                                        </p:attrNameLst>
                                      </p:cBhvr>
                                      <p:to>
                                        <p:strVal val="visible"/>
                                      </p:to>
                                    </p:set>
                                    <p:animEffect transition="in" filter="fade">
                                      <p:cBhvr>
                                        <p:cTn id="27" dur="500"/>
                                        <p:tgtEl>
                                          <p:spTgt spid="11270"/>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Λήψη σήματος </a:t>
            </a:r>
            <a:r>
              <a:rPr lang="en-US" dirty="0"/>
              <a:t>BASK</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363272" cy="5472608"/>
              </a:xfrm>
            </p:spPr>
            <p:txBody>
              <a:bodyPr>
                <a:noAutofit/>
              </a:bodyPr>
              <a:lstStyle/>
              <a:p>
                <a:pPr marL="0" indent="0" algn="l">
                  <a:spcBef>
                    <a:spcPts val="600"/>
                  </a:spcBef>
                  <a:spcAft>
                    <a:spcPts val="600"/>
                  </a:spcAft>
                  <a:buNone/>
                </a:pPr>
                <a:r>
                  <a:rPr lang="en-US" sz="1600" b="1" dirty="0" smtClean="0"/>
                  <a:t>2.   </a:t>
                </a:r>
                <a:r>
                  <a:rPr lang="el-GR" sz="1600" b="1" dirty="0" smtClean="0"/>
                  <a:t>Σύμφωνη ανίχνευση (</a:t>
                </a:r>
                <a:r>
                  <a:rPr lang="en-US" sz="1600" b="1" dirty="0" smtClean="0"/>
                  <a:t>coherent detection)</a:t>
                </a:r>
              </a:p>
              <a:p>
                <a:pPr marL="0" indent="0" algn="l">
                  <a:spcBef>
                    <a:spcPts val="600"/>
                  </a:spcBef>
                  <a:spcAft>
                    <a:spcPts val="600"/>
                  </a:spcAft>
                  <a:buNone/>
                </a:pPr>
                <a:r>
                  <a:rPr lang="el-GR" sz="1600" dirty="0"/>
                  <a:t>Ένας </a:t>
                </a:r>
                <a:r>
                  <a:rPr lang="el-GR" sz="1600" dirty="0" smtClean="0"/>
                  <a:t>σύμφωνος ανιχνευτής </a:t>
                </a:r>
                <a:r>
                  <a:rPr lang="el-GR" sz="1600" dirty="0"/>
                  <a:t>(</a:t>
                </a:r>
                <a:r>
                  <a:rPr lang="el-GR" sz="1600" dirty="0" err="1"/>
                  <a:t>coherent</a:t>
                </a:r>
                <a:r>
                  <a:rPr lang="el-GR" sz="1600" dirty="0"/>
                  <a:t> </a:t>
                </a:r>
                <a:r>
                  <a:rPr lang="el-GR" sz="1600" dirty="0" err="1"/>
                  <a:t>detector</a:t>
                </a:r>
                <a:r>
                  <a:rPr lang="el-GR" sz="1600" dirty="0"/>
                  <a:t>) </a:t>
                </a:r>
                <a:r>
                  <a:rPr lang="el-GR" sz="1600" dirty="0" smtClean="0"/>
                  <a:t>αναμιγνύει το εισερχόμενο στο δέκτη διαμορφωμένο σήμα δεδομένων με  ένα </a:t>
                </a:r>
                <a:r>
                  <a:rPr lang="el-GR" sz="1600" b="1" dirty="0" smtClean="0"/>
                  <a:t>φέρον αναφοράς</a:t>
                </a:r>
                <a:r>
                  <a:rPr lang="el-GR" sz="1600" dirty="0" smtClean="0"/>
                  <a:t>, το οποίο δημιουργεί </a:t>
                </a:r>
                <a:r>
                  <a:rPr lang="el-GR" sz="1600" b="1" dirty="0"/>
                  <a:t>τοπικά </a:t>
                </a:r>
                <a:r>
                  <a:rPr lang="el-GR" sz="1600" dirty="0"/>
                  <a:t>επιλέγοντας </a:t>
                </a:r>
                <a:r>
                  <a:rPr lang="el-GR" sz="1600" dirty="0" smtClean="0"/>
                  <a:t>τη συνιστώσα διαφοράς από την έξοδο του μίκτη.</a:t>
                </a:r>
              </a:p>
              <a:p>
                <a:pPr marL="0" indent="0" algn="l">
                  <a:spcBef>
                    <a:spcPts val="600"/>
                  </a:spcBef>
                  <a:spcAft>
                    <a:spcPts val="600"/>
                  </a:spcAft>
                  <a:buNone/>
                </a:pPr>
                <a:r>
                  <a:rPr lang="el-GR" sz="1600" b="0" dirty="0" smtClean="0"/>
                  <a:t>Έξοδος μίκτη: </a:t>
                </a:r>
                <a14:m>
                  <m:oMath xmlns:m="http://schemas.openxmlformats.org/officeDocument/2006/math">
                    <m:r>
                      <a:rPr lang="en-US" sz="1600" b="0" i="1" smtClean="0">
                        <a:latin typeface="Cambria Math"/>
                      </a:rPr>
                      <m:t>𝑎</m:t>
                    </m:r>
                    <m:d>
                      <m:dPr>
                        <m:ctrlPr>
                          <a:rPr lang="en-US" sz="1600" b="0" i="1" smtClean="0">
                            <a:latin typeface="Cambria Math" panose="02040503050406030204" pitchFamily="18" charset="0"/>
                          </a:rPr>
                        </m:ctrlPr>
                      </m:dPr>
                      <m:e>
                        <m:r>
                          <a:rPr lang="en-US" sz="1600" b="0" i="1" smtClean="0">
                            <a:latin typeface="Cambria Math"/>
                          </a:rPr>
                          <m:t>𝑡</m:t>
                        </m:r>
                      </m:e>
                    </m:d>
                    <m:r>
                      <a:rPr lang="en-US" sz="1600" b="0" i="1" smtClean="0">
                        <a:latin typeface="Cambria Math"/>
                      </a:rPr>
                      <m:t>.</m:t>
                    </m:r>
                    <m:func>
                      <m:funcPr>
                        <m:ctrlPr>
                          <a:rPr lang="en-US" sz="1600" b="0" i="1" smtClean="0">
                            <a:latin typeface="Cambria Math" panose="02040503050406030204" pitchFamily="18" charset="0"/>
                          </a:rPr>
                        </m:ctrlPr>
                      </m:funcPr>
                      <m:fName>
                        <m:r>
                          <m:rPr>
                            <m:sty m:val="p"/>
                          </m:rPr>
                          <a:rPr lang="en-US" sz="1600" b="0" i="0" smtClean="0">
                            <a:latin typeface="Cambria Math"/>
                          </a:rPr>
                          <m:t>cos</m:t>
                        </m:r>
                      </m:fName>
                      <m:e>
                        <m:d>
                          <m:dPr>
                            <m:ctrlPr>
                              <a:rPr lang="en-US" sz="1600" b="0" i="1" smtClean="0">
                                <a:latin typeface="Cambria Math" panose="02040503050406030204" pitchFamily="18" charset="0"/>
                              </a:rPr>
                            </m:ctrlPr>
                          </m:dPr>
                          <m:e>
                            <m:sSub>
                              <m:sSubPr>
                                <m:ctrlPr>
                                  <a:rPr lang="en-US" sz="1600" b="0" i="1" smtClean="0">
                                    <a:latin typeface="Cambria Math" panose="02040503050406030204" pitchFamily="18" charset="0"/>
                                  </a:rPr>
                                </m:ctrlPr>
                              </m:sSubPr>
                              <m:e>
                                <m:r>
                                  <a:rPr lang="el-GR" sz="1600" b="0" i="1" smtClean="0">
                                    <a:latin typeface="Cambria Math"/>
                                  </a:rPr>
                                  <m:t>𝜔</m:t>
                                </m:r>
                              </m:e>
                              <m:sub>
                                <m:r>
                                  <a:rPr lang="en-US" sz="1600" b="0" i="1" smtClean="0">
                                    <a:latin typeface="Cambria Math"/>
                                  </a:rPr>
                                  <m:t>𝑐</m:t>
                                </m:r>
                              </m:sub>
                            </m:sSub>
                            <m:r>
                              <a:rPr lang="en-US" sz="1600" b="0" i="1" smtClean="0">
                                <a:latin typeface="Cambria Math"/>
                              </a:rPr>
                              <m:t>𝑡</m:t>
                            </m:r>
                          </m:e>
                        </m:d>
                      </m:e>
                    </m:func>
                    <m:r>
                      <a:rPr lang="en-US" sz="1600" b="0" i="1" smtClean="0">
                        <a:latin typeface="Cambria Math"/>
                      </a:rPr>
                      <m:t>.</m:t>
                    </m:r>
                    <m:func>
                      <m:funcPr>
                        <m:ctrlPr>
                          <a:rPr lang="en-US" sz="1600" i="1">
                            <a:latin typeface="Cambria Math" panose="02040503050406030204" pitchFamily="18" charset="0"/>
                          </a:rPr>
                        </m:ctrlPr>
                      </m:funcPr>
                      <m:fName>
                        <m:r>
                          <m:rPr>
                            <m:sty m:val="p"/>
                          </m:rPr>
                          <a:rPr lang="en-US" sz="1600">
                            <a:latin typeface="Cambria Math"/>
                          </a:rPr>
                          <m:t>cos</m:t>
                        </m:r>
                      </m:fName>
                      <m:e>
                        <m:d>
                          <m:dPr>
                            <m:ctrlPr>
                              <a:rPr lang="en-US" sz="1600" i="1">
                                <a:latin typeface="Cambria Math" panose="02040503050406030204" pitchFamily="18" charset="0"/>
                              </a:rPr>
                            </m:ctrlPr>
                          </m:dPr>
                          <m:e>
                            <m:sSub>
                              <m:sSubPr>
                                <m:ctrlPr>
                                  <a:rPr lang="en-US" sz="1600" i="1">
                                    <a:latin typeface="Cambria Math" panose="02040503050406030204" pitchFamily="18" charset="0"/>
                                  </a:rPr>
                                </m:ctrlPr>
                              </m:sSubPr>
                              <m:e>
                                <m:r>
                                  <a:rPr lang="el-GR" sz="1600" i="1">
                                    <a:latin typeface="Cambria Math"/>
                                  </a:rPr>
                                  <m:t>𝜔</m:t>
                                </m:r>
                              </m:e>
                              <m:sub>
                                <m:r>
                                  <a:rPr lang="en-US" sz="1600" i="1">
                                    <a:latin typeface="Cambria Math"/>
                                  </a:rPr>
                                  <m:t>𝑐</m:t>
                                </m:r>
                              </m:sub>
                            </m:sSub>
                            <m:r>
                              <a:rPr lang="en-US" sz="1600" i="1">
                                <a:latin typeface="Cambria Math"/>
                              </a:rPr>
                              <m:t>𝑡</m:t>
                            </m:r>
                            <m:r>
                              <a:rPr lang="en-US" sz="1600" b="0" i="1" smtClean="0">
                                <a:latin typeface="Cambria Math"/>
                              </a:rPr>
                              <m:t>+</m:t>
                            </m:r>
                            <m:r>
                              <a:rPr lang="el-GR" sz="1600" b="0" i="1" smtClean="0">
                                <a:latin typeface="Cambria Math"/>
                              </a:rPr>
                              <m:t>𝜃</m:t>
                            </m:r>
                          </m:e>
                        </m:d>
                        <m:r>
                          <a:rPr lang="en-US" sz="1600" b="0" i="1" smtClean="0">
                            <a:latin typeface="Cambria Math"/>
                          </a:rPr>
                          <m:t>=</m:t>
                        </m:r>
                        <m:f>
                          <m:fPr>
                            <m:ctrlPr>
                              <a:rPr lang="en-US" sz="1600" b="0" i="1" smtClean="0">
                                <a:latin typeface="Cambria Math" panose="02040503050406030204" pitchFamily="18" charset="0"/>
                              </a:rPr>
                            </m:ctrlPr>
                          </m:fPr>
                          <m:num>
                            <m:r>
                              <a:rPr lang="en-US" sz="1600" b="0" i="1" smtClean="0">
                                <a:latin typeface="Cambria Math"/>
                              </a:rPr>
                              <m:t>1</m:t>
                            </m:r>
                          </m:num>
                          <m:den>
                            <m:r>
                              <a:rPr lang="en-US" sz="1600" b="0" i="1" smtClean="0">
                                <a:latin typeface="Cambria Math"/>
                              </a:rPr>
                              <m:t>2</m:t>
                            </m:r>
                          </m:den>
                        </m:f>
                      </m:e>
                    </m:func>
                    <m:r>
                      <a:rPr lang="en-US" sz="1600" i="1">
                        <a:latin typeface="Cambria Math"/>
                      </a:rPr>
                      <m:t>𝑎</m:t>
                    </m:r>
                    <m:d>
                      <m:dPr>
                        <m:ctrlPr>
                          <a:rPr lang="en-US" sz="1600" i="1">
                            <a:latin typeface="Cambria Math" panose="02040503050406030204" pitchFamily="18" charset="0"/>
                          </a:rPr>
                        </m:ctrlPr>
                      </m:dPr>
                      <m:e>
                        <m:r>
                          <a:rPr lang="en-US" sz="1600" i="1">
                            <a:latin typeface="Cambria Math"/>
                          </a:rPr>
                          <m:t>𝑡</m:t>
                        </m:r>
                      </m:e>
                    </m:d>
                    <m:r>
                      <a:rPr lang="en-US" sz="1600" i="1">
                        <a:latin typeface="Cambria Math"/>
                      </a:rPr>
                      <m:t>.</m:t>
                    </m:r>
                    <m:func>
                      <m:funcPr>
                        <m:ctrlPr>
                          <a:rPr lang="en-US" sz="1600" i="1">
                            <a:latin typeface="Cambria Math" panose="02040503050406030204" pitchFamily="18" charset="0"/>
                          </a:rPr>
                        </m:ctrlPr>
                      </m:funcPr>
                      <m:fName>
                        <m:r>
                          <m:rPr>
                            <m:sty m:val="p"/>
                          </m:rPr>
                          <a:rPr lang="en-US" sz="1600">
                            <a:latin typeface="Cambria Math"/>
                          </a:rPr>
                          <m:t>cos</m:t>
                        </m:r>
                      </m:fName>
                      <m:e>
                        <m:r>
                          <a:rPr lang="el-GR" sz="1600" b="0" i="1" smtClean="0">
                            <a:latin typeface="Cambria Math"/>
                          </a:rPr>
                          <m:t>𝜃</m:t>
                        </m:r>
                      </m:e>
                    </m:func>
                    <m:r>
                      <a:rPr lang="el-GR" sz="1600" b="0" i="1" smtClean="0">
                        <a:latin typeface="Cambria Math"/>
                      </a:rPr>
                      <m:t>+</m:t>
                    </m:r>
                    <m:f>
                      <m:fPr>
                        <m:ctrlPr>
                          <a:rPr lang="el-GR" sz="1600" b="0" i="1" smtClean="0">
                            <a:latin typeface="Cambria Math" panose="02040503050406030204" pitchFamily="18" charset="0"/>
                          </a:rPr>
                        </m:ctrlPr>
                      </m:fPr>
                      <m:num>
                        <m:r>
                          <a:rPr lang="el-GR" sz="1600" b="0" i="1" smtClean="0">
                            <a:latin typeface="Cambria Math"/>
                          </a:rPr>
                          <m:t>1</m:t>
                        </m:r>
                      </m:num>
                      <m:den>
                        <m:r>
                          <a:rPr lang="el-GR" sz="1600" b="0" i="1" smtClean="0">
                            <a:latin typeface="Cambria Math"/>
                          </a:rPr>
                          <m:t>2</m:t>
                        </m:r>
                      </m:den>
                    </m:f>
                    <m:r>
                      <a:rPr lang="en-US" sz="1600" b="0" i="1" smtClean="0">
                        <a:latin typeface="Cambria Math"/>
                      </a:rPr>
                      <m:t>𝑎</m:t>
                    </m:r>
                    <m:d>
                      <m:dPr>
                        <m:ctrlPr>
                          <a:rPr lang="en-US" sz="1600" b="0" i="1" smtClean="0">
                            <a:latin typeface="Cambria Math" panose="02040503050406030204" pitchFamily="18" charset="0"/>
                          </a:rPr>
                        </m:ctrlPr>
                      </m:dPr>
                      <m:e>
                        <m:r>
                          <a:rPr lang="en-US" sz="1600" b="0" i="1" smtClean="0">
                            <a:latin typeface="Cambria Math"/>
                          </a:rPr>
                          <m:t>𝑡</m:t>
                        </m:r>
                      </m:e>
                    </m:d>
                    <m:r>
                      <a:rPr lang="en-US" sz="1600" b="0" i="1" smtClean="0">
                        <a:latin typeface="Cambria Math"/>
                      </a:rPr>
                      <m:t>.</m:t>
                    </m:r>
                    <m:func>
                      <m:funcPr>
                        <m:ctrlPr>
                          <a:rPr lang="en-US" sz="1600" i="1" smtClean="0">
                            <a:latin typeface="Cambria Math" panose="02040503050406030204" pitchFamily="18" charset="0"/>
                          </a:rPr>
                        </m:ctrlPr>
                      </m:funcPr>
                      <m:fName>
                        <m:r>
                          <m:rPr>
                            <m:sty m:val="p"/>
                          </m:rPr>
                          <a:rPr lang="en-US" sz="1600">
                            <a:latin typeface="Cambria Math"/>
                          </a:rPr>
                          <m:t>cos</m:t>
                        </m:r>
                      </m:fName>
                      <m:e>
                        <m:d>
                          <m:dPr>
                            <m:ctrlPr>
                              <a:rPr lang="en-US" sz="1600" i="1">
                                <a:latin typeface="Cambria Math" panose="02040503050406030204" pitchFamily="18" charset="0"/>
                              </a:rPr>
                            </m:ctrlPr>
                          </m:dPr>
                          <m:e>
                            <m:r>
                              <a:rPr lang="en-US" sz="1600" b="0" i="1" smtClean="0">
                                <a:latin typeface="Cambria Math"/>
                              </a:rPr>
                              <m:t>2</m:t>
                            </m:r>
                            <m:sSub>
                              <m:sSubPr>
                                <m:ctrlPr>
                                  <a:rPr lang="en-US" sz="1600" i="1">
                                    <a:latin typeface="Cambria Math" panose="02040503050406030204" pitchFamily="18" charset="0"/>
                                  </a:rPr>
                                </m:ctrlPr>
                              </m:sSubPr>
                              <m:e>
                                <m:r>
                                  <a:rPr lang="el-GR" sz="1600" i="1">
                                    <a:latin typeface="Cambria Math"/>
                                  </a:rPr>
                                  <m:t>𝜔</m:t>
                                </m:r>
                              </m:e>
                              <m:sub>
                                <m:r>
                                  <a:rPr lang="en-US" sz="1600" i="1">
                                    <a:latin typeface="Cambria Math"/>
                                  </a:rPr>
                                  <m:t>𝑐</m:t>
                                </m:r>
                              </m:sub>
                            </m:sSub>
                            <m:r>
                              <a:rPr lang="en-US" sz="1600" i="1">
                                <a:latin typeface="Cambria Math"/>
                              </a:rPr>
                              <m:t>𝑡</m:t>
                            </m:r>
                            <m:r>
                              <a:rPr lang="en-US" sz="1600" i="1">
                                <a:latin typeface="Cambria Math"/>
                              </a:rPr>
                              <m:t>+</m:t>
                            </m:r>
                            <m:r>
                              <a:rPr lang="el-GR" sz="1600" i="1">
                                <a:latin typeface="Cambria Math"/>
                              </a:rPr>
                              <m:t>𝜃</m:t>
                            </m:r>
                          </m:e>
                        </m:d>
                      </m:e>
                    </m:func>
                  </m:oMath>
                </a14:m>
                <a:endParaRPr lang="el-GR" sz="1600" dirty="0" smtClean="0"/>
              </a:p>
              <a:p>
                <a:pPr algn="l">
                  <a:spcBef>
                    <a:spcPts val="600"/>
                  </a:spcBef>
                  <a:spcAft>
                    <a:spcPts val="600"/>
                  </a:spcAft>
                </a:pPr>
                <a:r>
                  <a:rPr lang="el-GR" sz="1600" dirty="0"/>
                  <a:t>Εάν ο τοπικός φορέας είναι </a:t>
                </a:r>
                <a:r>
                  <a:rPr lang="el-GR" sz="1600" b="1" dirty="0"/>
                  <a:t>σύμφωνος σε φάση </a:t>
                </a:r>
                <a14:m>
                  <m:oMath xmlns:m="http://schemas.openxmlformats.org/officeDocument/2006/math">
                    <m:r>
                      <a:rPr lang="el-GR" sz="1600" b="0" i="1" dirty="0" smtClean="0">
                        <a:latin typeface="Cambria Math"/>
                      </a:rPr>
                      <m:t>(</m:t>
                    </m:r>
                    <m:r>
                      <a:rPr lang="el-GR" sz="1600" b="0" i="1" dirty="0" err="1" smtClean="0">
                        <a:latin typeface="Cambria Math"/>
                      </a:rPr>
                      <m:t>𝜃</m:t>
                    </m:r>
                    <m:r>
                      <a:rPr lang="el-GR" sz="1600" b="0" i="1" dirty="0" err="1" smtClean="0">
                        <a:latin typeface="Cambria Math"/>
                      </a:rPr>
                      <m:t>=</m:t>
                    </m:r>
                    <m:sSup>
                      <m:sSupPr>
                        <m:ctrlPr>
                          <a:rPr lang="el-GR" sz="1600" i="1" dirty="0" smtClean="0">
                            <a:latin typeface="Cambria Math" panose="02040503050406030204" pitchFamily="18" charset="0"/>
                          </a:rPr>
                        </m:ctrlPr>
                      </m:sSupPr>
                      <m:e>
                        <m:r>
                          <a:rPr lang="el-GR" sz="1600" b="0" i="1" dirty="0" smtClean="0">
                            <a:latin typeface="Cambria Math"/>
                          </a:rPr>
                          <m:t>0</m:t>
                        </m:r>
                      </m:e>
                      <m:sup>
                        <m:r>
                          <a:rPr lang="el-GR" sz="1600" b="0" i="1" dirty="0" smtClean="0">
                            <a:latin typeface="Cambria Math"/>
                          </a:rPr>
                          <m:t>𝜊</m:t>
                        </m:r>
                      </m:sup>
                    </m:sSup>
                    <m:r>
                      <a:rPr lang="el-GR" sz="1600" b="0" i="1" dirty="0" smtClean="0">
                        <a:latin typeface="Cambria Math"/>
                      </a:rPr>
                      <m:t>)</m:t>
                    </m:r>
                  </m:oMath>
                </a14:m>
                <a:r>
                  <a:rPr lang="el-GR" sz="1600" dirty="0" smtClean="0"/>
                  <a:t> με </a:t>
                </a:r>
                <a:r>
                  <a:rPr lang="el-GR" sz="1600" dirty="0"/>
                  <a:t>το εισερχόμενο σήμα, </a:t>
                </a:r>
                <a:r>
                  <a:rPr lang="el-GR" sz="1600" dirty="0" smtClean="0"/>
                  <a:t/>
                </a:r>
                <a:br>
                  <a:rPr lang="el-GR" sz="1600" dirty="0" smtClean="0"/>
                </a:br>
                <a:r>
                  <a:rPr lang="el-GR" sz="1600" dirty="0" smtClean="0"/>
                  <a:t>τότε η </a:t>
                </a:r>
                <a:r>
                  <a:rPr lang="el-GR" sz="1600" dirty="0"/>
                  <a:t>έξοδος είναι ανάλογη του εισερχόμενου σήματος και έχουμε </a:t>
                </a:r>
                <a:r>
                  <a:rPr lang="el-GR" sz="1600" b="1" dirty="0"/>
                  <a:t>τέλεια ανίχνευση</a:t>
                </a:r>
                <a:r>
                  <a:rPr lang="el-GR" sz="1600" dirty="0"/>
                  <a:t>. </a:t>
                </a:r>
                <a:endParaRPr lang="el-GR" sz="1600" dirty="0" smtClean="0"/>
              </a:p>
              <a:p>
                <a:pPr algn="l">
                  <a:spcBef>
                    <a:spcPts val="600"/>
                  </a:spcBef>
                  <a:spcAft>
                    <a:spcPts val="600"/>
                  </a:spcAft>
                </a:pPr>
                <a:r>
                  <a:rPr lang="el-GR" sz="1600" dirty="0" smtClean="0"/>
                  <a:t>Αν </a:t>
                </a:r>
                <a14:m>
                  <m:oMath xmlns:m="http://schemas.openxmlformats.org/officeDocument/2006/math">
                    <m:r>
                      <a:rPr lang="el-GR" sz="1600" i="1" dirty="0">
                        <a:latin typeface="Cambria Math"/>
                      </a:rPr>
                      <m:t>𝜃</m:t>
                    </m:r>
                    <m:r>
                      <a:rPr lang="el-GR" sz="1600" i="1" dirty="0">
                        <a:latin typeface="Cambria Math"/>
                      </a:rPr>
                      <m:t>=</m:t>
                    </m:r>
                    <m:sSup>
                      <m:sSupPr>
                        <m:ctrlPr>
                          <a:rPr lang="el-GR" sz="1600" i="1" dirty="0">
                            <a:latin typeface="Cambria Math" panose="02040503050406030204" pitchFamily="18" charset="0"/>
                          </a:rPr>
                        </m:ctrlPr>
                      </m:sSupPr>
                      <m:e>
                        <m:r>
                          <a:rPr lang="el-GR" sz="1600" b="0" i="1" dirty="0" smtClean="0">
                            <a:latin typeface="Cambria Math"/>
                          </a:rPr>
                          <m:t>9</m:t>
                        </m:r>
                        <m:r>
                          <a:rPr lang="el-GR" sz="1600" i="1" dirty="0">
                            <a:latin typeface="Cambria Math"/>
                          </a:rPr>
                          <m:t>0</m:t>
                        </m:r>
                      </m:e>
                      <m:sup>
                        <m:r>
                          <a:rPr lang="el-GR" sz="1600" i="1" dirty="0">
                            <a:latin typeface="Cambria Math"/>
                          </a:rPr>
                          <m:t>𝜊</m:t>
                        </m:r>
                      </m:sup>
                    </m:sSup>
                  </m:oMath>
                </a14:m>
                <a:r>
                  <a:rPr lang="el-GR" sz="1600" dirty="0" smtClean="0"/>
                  <a:t>, τότε </a:t>
                </a:r>
                <a14:m>
                  <m:oMath xmlns:m="http://schemas.openxmlformats.org/officeDocument/2006/math">
                    <m:r>
                      <a:rPr lang="en-US" sz="1600" i="1" dirty="0" smtClean="0">
                        <a:latin typeface="Cambria Math"/>
                      </a:rPr>
                      <m:t>𝑐𝑜𝑠</m:t>
                    </m:r>
                    <m:r>
                      <a:rPr lang="en-US" sz="1600" i="1" dirty="0" smtClean="0">
                        <a:latin typeface="Cambria Math"/>
                      </a:rPr>
                      <m:t>⁡(</m:t>
                    </m:r>
                    <m:r>
                      <a:rPr lang="el-GR" sz="1600" i="1" dirty="0" smtClean="0">
                        <a:latin typeface="Cambria Math"/>
                      </a:rPr>
                      <m:t>𝜃</m:t>
                    </m:r>
                    <m:r>
                      <a:rPr lang="el-GR" sz="1600" i="1" dirty="0" smtClean="0">
                        <a:latin typeface="Cambria Math"/>
                      </a:rPr>
                      <m:t>)=0</m:t>
                    </m:r>
                  </m:oMath>
                </a14:m>
                <a:r>
                  <a:rPr lang="el-GR" sz="1600" dirty="0" smtClean="0"/>
                  <a:t>, άρα η έξοδος είναι </a:t>
                </a:r>
                <a:r>
                  <a:rPr lang="el-GR" sz="1600" b="1" dirty="0" smtClean="0"/>
                  <a:t>μηδέν</a:t>
                </a:r>
                <a:r>
                  <a:rPr lang="el-GR" sz="1600" dirty="0" smtClean="0"/>
                  <a:t>.</a:t>
                </a:r>
                <a:endParaRPr lang="en-US" sz="1600" dirty="0"/>
              </a:p>
              <a:p>
                <a:pPr marL="0" indent="0" algn="l">
                  <a:spcBef>
                    <a:spcPts val="600"/>
                  </a:spcBef>
                  <a:spcAft>
                    <a:spcPts val="600"/>
                  </a:spcAft>
                  <a:buNone/>
                </a:pPr>
                <a:endParaRPr lang="el-GR" sz="1600" dirty="0" smtClean="0"/>
              </a:p>
              <a:p>
                <a:pPr marL="0" indent="0" algn="l">
                  <a:spcBef>
                    <a:spcPts val="600"/>
                  </a:spcBef>
                  <a:spcAft>
                    <a:spcPts val="600"/>
                  </a:spcAft>
                  <a:buNone/>
                </a:pPr>
                <a:endParaRPr lang="el-GR" sz="1600" dirty="0" smtClean="0"/>
              </a:p>
              <a:p>
                <a:pPr marL="0" indent="0" algn="l">
                  <a:spcBef>
                    <a:spcPts val="600"/>
                  </a:spcBef>
                  <a:spcAft>
                    <a:spcPts val="600"/>
                  </a:spcAft>
                  <a:buNone/>
                </a:pPr>
                <a:endParaRPr lang="el-GR" sz="1600" dirty="0"/>
              </a:p>
              <a:p>
                <a:pPr marL="0" indent="0" algn="l">
                  <a:spcBef>
                    <a:spcPts val="600"/>
                  </a:spcBef>
                  <a:spcAft>
                    <a:spcPts val="600"/>
                  </a:spcAft>
                  <a:buNone/>
                </a:pPr>
                <a:endParaRPr lang="el-GR" sz="1600" dirty="0" smtClean="0"/>
              </a:p>
              <a:p>
                <a:pPr marL="0" indent="0" algn="ctr">
                  <a:spcBef>
                    <a:spcPts val="600"/>
                  </a:spcBef>
                  <a:spcAft>
                    <a:spcPts val="600"/>
                  </a:spcAft>
                  <a:buNone/>
                </a:pPr>
                <a:endParaRPr lang="el-GR" sz="1600" dirty="0"/>
              </a:p>
              <a:p>
                <a:pPr marL="0" indent="0" algn="l">
                  <a:spcBef>
                    <a:spcPts val="600"/>
                  </a:spcBef>
                  <a:spcAft>
                    <a:spcPts val="600"/>
                  </a:spcAft>
                  <a:buNone/>
                </a:pPr>
                <a:r>
                  <a:rPr lang="el-GR" sz="1600" dirty="0" smtClean="0"/>
                  <a:t>Για το «κλείδωμα» ως προς τη φάση (</a:t>
                </a:r>
                <a14:m>
                  <m:oMath xmlns:m="http://schemas.openxmlformats.org/officeDocument/2006/math">
                    <m:r>
                      <a:rPr lang="el-GR" sz="1600" i="1" dirty="0">
                        <a:latin typeface="Cambria Math"/>
                      </a:rPr>
                      <m:t>𝜃</m:t>
                    </m:r>
                    <m:r>
                      <a:rPr lang="el-GR" sz="1600" i="1" dirty="0">
                        <a:latin typeface="Cambria Math"/>
                      </a:rPr>
                      <m:t>=</m:t>
                    </m:r>
                    <m:sSup>
                      <m:sSupPr>
                        <m:ctrlPr>
                          <a:rPr lang="el-GR" sz="1600" i="1" dirty="0">
                            <a:latin typeface="Cambria Math" panose="02040503050406030204" pitchFamily="18" charset="0"/>
                          </a:rPr>
                        </m:ctrlPr>
                      </m:sSupPr>
                      <m:e>
                        <m:r>
                          <a:rPr lang="el-GR" sz="1600" i="1" dirty="0">
                            <a:latin typeface="Cambria Math"/>
                          </a:rPr>
                          <m:t>0</m:t>
                        </m:r>
                      </m:e>
                      <m:sup>
                        <m:r>
                          <a:rPr lang="el-GR" sz="1600" i="1" dirty="0">
                            <a:latin typeface="Cambria Math"/>
                          </a:rPr>
                          <m:t>𝜊</m:t>
                        </m:r>
                      </m:sup>
                    </m:sSup>
                  </m:oMath>
                </a14:m>
                <a:r>
                  <a:rPr lang="el-GR" sz="1600" dirty="0"/>
                  <a:t>) </a:t>
                </a:r>
                <a:r>
                  <a:rPr lang="el-GR" sz="1600" dirty="0" smtClean="0"/>
                  <a:t>του τοπικού ταλαντωτή </a:t>
                </a:r>
                <a:r>
                  <a:rPr lang="el-GR" sz="1600" dirty="0"/>
                  <a:t>στο δέκτη </a:t>
                </a:r>
                <a:r>
                  <a:rPr lang="el-GR" sz="1600" dirty="0" smtClean="0"/>
                  <a:t>με αυτόν του πομπού </a:t>
                </a:r>
                <a:r>
                  <a:rPr lang="el-GR" sz="1600" dirty="0"/>
                  <a:t>χρησιμοποιείται η τεχνική </a:t>
                </a:r>
                <a:r>
                  <a:rPr lang="el-GR" sz="1600" b="1" dirty="0"/>
                  <a:t>βρόχου κλειδωμένης φάσης </a:t>
                </a:r>
                <a:r>
                  <a:rPr lang="el-GR" sz="1600" dirty="0"/>
                  <a:t>(</a:t>
                </a:r>
                <a:r>
                  <a:rPr lang="en-US" sz="1600" dirty="0">
                    <a:hlinkClick r:id="rId2"/>
                  </a:rPr>
                  <a:t>phase-locked loop </a:t>
                </a:r>
                <a:r>
                  <a:rPr lang="en-US" sz="1600" dirty="0"/>
                  <a:t>– PLL).</a:t>
                </a:r>
                <a:r>
                  <a:rPr lang="el-GR" sz="16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363272" cy="5472608"/>
              </a:xfrm>
              <a:blipFill rotWithShape="1">
                <a:blip r:embed="rId3"/>
                <a:stretch>
                  <a:fillRect l="-364" t="-446"/>
                </a:stretch>
              </a:blipFill>
            </p:spPr>
            <p:txBody>
              <a:bodyPr/>
              <a:lstStyle/>
              <a:p>
                <a:r>
                  <a:rPr lang="el-GR">
                    <a:noFill/>
                  </a:rPr>
                  <a:t> </a:t>
                </a:r>
              </a:p>
            </p:txBody>
          </p:sp>
        </mc:Fallback>
      </mc:AlternateContent>
      <p:sp>
        <p:nvSpPr>
          <p:cNvPr id="4" name="TextBox 3"/>
          <p:cNvSpPr txBox="1"/>
          <p:nvPr/>
        </p:nvSpPr>
        <p:spPr>
          <a:xfrm>
            <a:off x="5292080" y="4530606"/>
            <a:ext cx="3312368" cy="338554"/>
          </a:xfrm>
          <a:prstGeom prst="rect">
            <a:avLst/>
          </a:prstGeom>
          <a:noFill/>
        </p:spPr>
        <p:txBody>
          <a:bodyPr wrap="square" rtlCol="0">
            <a:spAutoFit/>
          </a:bodyPr>
          <a:lstStyle/>
          <a:p>
            <a:r>
              <a:rPr lang="el-GR" sz="1600" b="1" dirty="0">
                <a:latin typeface="Cambria Math" pitchFamily="18" charset="0"/>
                <a:ea typeface="Cambria Math" pitchFamily="18" charset="0"/>
              </a:rPr>
              <a:t>Σύμφωνος </a:t>
            </a:r>
            <a:r>
              <a:rPr lang="el-GR" sz="1600" b="1" dirty="0" smtClean="0">
                <a:latin typeface="Cambria Math" pitchFamily="18" charset="0"/>
                <a:ea typeface="Cambria Math" pitchFamily="18" charset="0"/>
              </a:rPr>
              <a:t>αποδιαμορφωτής </a:t>
            </a:r>
            <a:r>
              <a:rPr lang="en-US" sz="1600" b="1" dirty="0" smtClean="0">
                <a:latin typeface="Cambria Math" pitchFamily="18" charset="0"/>
                <a:ea typeface="Cambria Math" pitchFamily="18" charset="0"/>
              </a:rPr>
              <a:t>BASK</a:t>
            </a:r>
            <a:endParaRPr lang="el-GR" sz="1600" b="1" dirty="0">
              <a:latin typeface="Cambria Math" pitchFamily="18" charset="0"/>
              <a:ea typeface="Cambria Math" pitchFamily="18" charset="0"/>
            </a:endParaRPr>
          </a:p>
        </p:txBody>
      </p:sp>
      <p:sp>
        <p:nvSpPr>
          <p:cNvPr id="5" name="Θέση αριθμού διαφάνειας 4"/>
          <p:cNvSpPr>
            <a:spLocks noGrp="1"/>
          </p:cNvSpPr>
          <p:nvPr>
            <p:ph type="sldNum" sz="quarter" idx="12"/>
          </p:nvPr>
        </p:nvSpPr>
        <p:spPr/>
        <p:txBody>
          <a:bodyPr/>
          <a:lstStyle/>
          <a:p>
            <a:fld id="{0B0EBAE1-C03B-424B-868F-E6C23C4F0113}" type="slidenum">
              <a:rPr lang="el-GR" smtClean="0"/>
              <a:t>16</a:t>
            </a:fld>
            <a:endParaRPr lang="el-GR"/>
          </a:p>
        </p:txBody>
      </p:sp>
      <p:pic>
        <p:nvPicPr>
          <p:cNvPr id="2050"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3608" y="3816274"/>
            <a:ext cx="4104456" cy="2060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611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750"/>
                                        <p:tgtEl>
                                          <p:spTgt spid="3">
                                            <p:txEl>
                                              <p:pRg st="4" end="4"/>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750"/>
                                        <p:tgtEl>
                                          <p:spTgt spid="3">
                                            <p:txEl>
                                              <p:pRg st="10" end="10"/>
                                            </p:txEl>
                                          </p:spTgt>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2050"/>
                                        </p:tgtEl>
                                        <p:attrNameLst>
                                          <p:attrName>style.visibility</p:attrName>
                                        </p:attrNameLst>
                                      </p:cBhvr>
                                      <p:to>
                                        <p:strVal val="visible"/>
                                      </p:to>
                                    </p:set>
                                    <p:animEffect transition="in" filter="fade">
                                      <p:cBhvr>
                                        <p:cTn id="31" dur="750"/>
                                        <p:tgtEl>
                                          <p:spTgt spid="2050"/>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dirty="0"/>
              <a:t>Σύγκριση </a:t>
            </a:r>
            <a:r>
              <a:rPr lang="el-GR" sz="2400" dirty="0" smtClean="0"/>
              <a:t>μεταξύ Σύμφωνης &amp; Ασύμφωνης Ανίχνευσης </a:t>
            </a:r>
            <a:r>
              <a:rPr lang="en-US" sz="2400" dirty="0" smtClean="0"/>
              <a:t>ASK</a:t>
            </a:r>
            <a:endParaRPr lang="el-GR" sz="2400" dirty="0"/>
          </a:p>
        </p:txBody>
      </p:sp>
      <p:sp>
        <p:nvSpPr>
          <p:cNvPr id="4" name="Θέση αριθμού διαφάνειας 3"/>
          <p:cNvSpPr>
            <a:spLocks noGrp="1"/>
          </p:cNvSpPr>
          <p:nvPr>
            <p:ph type="sldNum" sz="quarter" idx="12"/>
          </p:nvPr>
        </p:nvSpPr>
        <p:spPr/>
        <p:txBody>
          <a:bodyPr/>
          <a:lstStyle/>
          <a:p>
            <a:fld id="{0B0EBAE1-C03B-424B-868F-E6C23C4F0113}" type="slidenum">
              <a:rPr lang="el-GR" smtClean="0"/>
              <a:t>17</a:t>
            </a:fld>
            <a:endParaRPr lang="el-GR"/>
          </a:p>
        </p:txBody>
      </p:sp>
      <mc:AlternateContent xmlns:mc="http://schemas.openxmlformats.org/markup-compatibility/2006" xmlns:a14="http://schemas.microsoft.com/office/drawing/2010/main">
        <mc:Choice Requires="a14">
          <p:sp>
            <p:nvSpPr>
              <p:cNvPr id="5" name="Θέση περιεχομένου 4"/>
              <p:cNvSpPr>
                <a:spLocks noGrp="1"/>
              </p:cNvSpPr>
              <p:nvPr>
                <p:ph idx="1"/>
              </p:nvPr>
            </p:nvSpPr>
            <p:spPr>
              <a:xfrm>
                <a:off x="457200" y="1268760"/>
                <a:ext cx="8229600" cy="5112568"/>
              </a:xfrm>
            </p:spPr>
            <p:txBody>
              <a:bodyPr>
                <a:noAutofit/>
              </a:bodyPr>
              <a:lstStyle/>
              <a:p>
                <a:pPr marL="0" lvl="1" indent="0" algn="l">
                  <a:spcBef>
                    <a:spcPts val="1200"/>
                  </a:spcBef>
                  <a:spcAft>
                    <a:spcPts val="1200"/>
                  </a:spcAft>
                  <a:buNone/>
                </a:pPr>
                <a:r>
                  <a:rPr lang="el-GR" sz="1800" b="1" dirty="0" smtClean="0"/>
                  <a:t>Πιθανότητα εμφάνισης λανθασμένων συμβόλων </a:t>
                </a:r>
                <a14:m>
                  <m:oMath xmlns:m="http://schemas.openxmlformats.org/officeDocument/2006/math">
                    <m:d>
                      <m:dPr>
                        <m:ctrlPr>
                          <a:rPr lang="en-US" sz="1800" b="1" i="1" dirty="0" smtClean="0">
                            <a:latin typeface="Cambria Math" panose="02040503050406030204" pitchFamily="18" charset="0"/>
                          </a:rPr>
                        </m:ctrlPr>
                      </m:dPr>
                      <m:e>
                        <m:sSub>
                          <m:sSubPr>
                            <m:ctrlPr>
                              <a:rPr lang="en-US" sz="1800" b="1" i="1" dirty="0" smtClean="0">
                                <a:latin typeface="Cambria Math" panose="02040503050406030204" pitchFamily="18" charset="0"/>
                              </a:rPr>
                            </m:ctrlPr>
                          </m:sSubPr>
                          <m:e>
                            <m:r>
                              <a:rPr lang="en-US" sz="1800" b="1" i="1" dirty="0" smtClean="0">
                                <a:latin typeface="Cambria Math"/>
                              </a:rPr>
                              <m:t>𝑷</m:t>
                            </m:r>
                          </m:e>
                          <m:sub>
                            <m:r>
                              <a:rPr lang="en-US" sz="1800" b="1" i="1" dirty="0" smtClean="0">
                                <a:latin typeface="Cambria Math"/>
                              </a:rPr>
                              <m:t>𝒔</m:t>
                            </m:r>
                          </m:sub>
                        </m:sSub>
                      </m:e>
                    </m:d>
                    <m:r>
                      <a:rPr lang="en-US" sz="1800" b="1" i="0" dirty="0" smtClean="0">
                        <a:latin typeface="Cambria Math"/>
                      </a:rPr>
                      <m:t>:</m:t>
                    </m:r>
                  </m:oMath>
                </a14:m>
                <a:endParaRPr lang="el-GR" sz="1800" b="1" dirty="0" smtClean="0"/>
              </a:p>
              <a:p>
                <a:pPr marL="285750" lvl="1" algn="l">
                  <a:spcBef>
                    <a:spcPts val="1200"/>
                  </a:spcBef>
                  <a:spcAft>
                    <a:spcPts val="1200"/>
                  </a:spcAft>
                  <a:buFont typeface="Arial" pitchFamily="34" charset="0"/>
                  <a:buChar char="•"/>
                </a:pPr>
                <a:r>
                  <a:rPr lang="el-GR" sz="1800" b="1" dirty="0" smtClean="0"/>
                  <a:t>Σύμφωνη ανίχνευση (</a:t>
                </a:r>
                <a:r>
                  <a:rPr lang="en-US" sz="1800" b="1" dirty="0" smtClean="0"/>
                  <a:t>COH-ASK)</a:t>
                </a:r>
                <a:r>
                  <a:rPr lang="el-GR" sz="1800" b="1" dirty="0" smtClean="0"/>
                  <a:t> </a:t>
                </a:r>
                <a:endParaRPr lang="el-GR" sz="1800" b="1" dirty="0"/>
              </a:p>
              <a:p>
                <a:pPr marL="0" indent="0">
                  <a:spcBef>
                    <a:spcPts val="1200"/>
                  </a:spcBef>
                  <a:spcAft>
                    <a:spcPts val="1200"/>
                  </a:spcAft>
                  <a:buNone/>
                </a:pPr>
                <a:r>
                  <a:rPr lang="en-US" sz="1800" dirty="0" smtClean="0"/>
                  <a:t>	</a:t>
                </a:r>
                <a14:m>
                  <m:oMath xmlns:m="http://schemas.openxmlformats.org/officeDocument/2006/math">
                    <m:sSub>
                      <m:sSubPr>
                        <m:ctrlPr>
                          <a:rPr lang="en-US" sz="1800" i="1">
                            <a:latin typeface="Cambria Math" panose="02040503050406030204" pitchFamily="18" charset="0"/>
                          </a:rPr>
                        </m:ctrlPr>
                      </m:sSubPr>
                      <m:e>
                        <m:r>
                          <a:rPr lang="en-US" sz="1800" i="1">
                            <a:latin typeface="Cambria Math"/>
                          </a:rPr>
                          <m:t>𝑃</m:t>
                        </m:r>
                      </m:e>
                      <m:sub>
                        <m:r>
                          <a:rPr lang="en-US" sz="1800" i="1">
                            <a:latin typeface="Cambria Math"/>
                          </a:rPr>
                          <m:t>𝑆</m:t>
                        </m:r>
                      </m:sub>
                    </m:sSub>
                    <m:r>
                      <a:rPr lang="en-US" sz="1800" i="1">
                        <a:latin typeface="Cambria Math"/>
                      </a:rPr>
                      <m:t>=</m:t>
                    </m:r>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2</m:t>
                        </m:r>
                      </m:den>
                    </m:f>
                    <m:func>
                      <m:funcPr>
                        <m:ctrlPr>
                          <a:rPr lang="en-US" sz="1800" i="1">
                            <a:latin typeface="Cambria Math" panose="02040503050406030204" pitchFamily="18" charset="0"/>
                          </a:rPr>
                        </m:ctrlPr>
                      </m:funcPr>
                      <m:fName>
                        <m:r>
                          <a:rPr lang="en-US" sz="1800" i="1">
                            <a:latin typeface="Cambria Math"/>
                          </a:rPr>
                          <m:t>𝑒𝑟𝑓𝑐</m:t>
                        </m:r>
                      </m:fName>
                      <m:e>
                        <m:d>
                          <m:dPr>
                            <m:ctrlPr>
                              <a:rPr lang="en-US" sz="1800" i="1">
                                <a:latin typeface="Cambria Math" panose="02040503050406030204" pitchFamily="18" charset="0"/>
                              </a:rPr>
                            </m:ctrlPr>
                          </m:dPr>
                          <m:e>
                            <m:rad>
                              <m:radPr>
                                <m:degHide m:val="on"/>
                                <m:ctrlPr>
                                  <a:rPr lang="en-US" sz="1800" i="1">
                                    <a:latin typeface="Cambria Math" panose="02040503050406030204" pitchFamily="18" charset="0"/>
                                  </a:rPr>
                                </m:ctrlPr>
                              </m:radPr>
                              <m:deg/>
                              <m:e>
                                <m:func>
                                  <m:funcPr>
                                    <m:ctrlPr>
                                      <a:rPr lang="en-US" sz="1800" i="1">
                                        <a:latin typeface="Cambria Math" panose="02040503050406030204" pitchFamily="18" charset="0"/>
                                      </a:rPr>
                                    </m:ctrlPr>
                                  </m:funcPr>
                                  <m:fNa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𝐸</m:t>
                                            </m:r>
                                          </m:e>
                                          <m:sub>
                                            <m:r>
                                              <a:rPr lang="en-US" sz="1800" i="1">
                                                <a:latin typeface="Cambria Math"/>
                                              </a:rPr>
                                              <m:t>𝑏</m:t>
                                            </m:r>
                                          </m:sub>
                                        </m:sSub>
                                      </m:num>
                                      <m:den>
                                        <m:sSub>
                                          <m:sSubPr>
                                            <m:ctrlPr>
                                              <a:rPr lang="en-US" sz="1800" i="1">
                                                <a:latin typeface="Cambria Math" panose="02040503050406030204" pitchFamily="18" charset="0"/>
                                              </a:rPr>
                                            </m:ctrlPr>
                                          </m:sSubPr>
                                          <m:e>
                                            <m:r>
                                              <a:rPr lang="en-US" sz="1800" i="1">
                                                <a:latin typeface="Cambria Math"/>
                                              </a:rPr>
                                              <m:t>2 </m:t>
                                            </m:r>
                                            <m:r>
                                              <a:rPr lang="en-US" sz="1800" i="1">
                                                <a:latin typeface="Cambria Math"/>
                                              </a:rPr>
                                              <m:t>𝑁</m:t>
                                            </m:r>
                                          </m:e>
                                          <m:sub>
                                            <m:r>
                                              <a:rPr lang="en-US" sz="1800" i="1">
                                                <a:latin typeface="Cambria Math"/>
                                              </a:rPr>
                                              <m:t>0</m:t>
                                            </m:r>
                                          </m:sub>
                                        </m:sSub>
                                      </m:den>
                                    </m:f>
                                  </m:fName>
                                  <m:e>
                                    <m:r>
                                      <a:rPr lang="en-US" sz="1800" i="1">
                                        <a:latin typeface="Cambria Math"/>
                                      </a:rPr>
                                      <m:t> </m:t>
                                    </m:r>
                                  </m:e>
                                </m:func>
                              </m:e>
                            </m:rad>
                          </m:e>
                        </m:d>
                      </m:e>
                    </m:func>
                  </m:oMath>
                </a14:m>
                <a:endParaRPr lang="en-US" sz="1800" dirty="0" smtClean="0"/>
              </a:p>
              <a:p>
                <a:pPr marL="0" indent="0">
                  <a:spcBef>
                    <a:spcPts val="1200"/>
                  </a:spcBef>
                  <a:spcAft>
                    <a:spcPts val="1200"/>
                  </a:spcAft>
                  <a:buNone/>
                </a:pPr>
                <a:endParaRPr lang="en-US" sz="1800" dirty="0"/>
              </a:p>
              <a:p>
                <a:pPr>
                  <a:spcBef>
                    <a:spcPts val="1200"/>
                  </a:spcBef>
                  <a:spcAft>
                    <a:spcPts val="1200"/>
                  </a:spcAft>
                </a:pPr>
                <a:r>
                  <a:rPr lang="el-GR" sz="1800" b="1" dirty="0" smtClean="0"/>
                  <a:t>Ασύμφωνη ανίχνευση (</a:t>
                </a:r>
                <a:r>
                  <a:rPr lang="en-US" sz="1800" b="1" dirty="0" smtClean="0"/>
                  <a:t>NONC-ASK)</a:t>
                </a:r>
              </a:p>
              <a:p>
                <a:pPr marL="0" indent="0">
                  <a:spcBef>
                    <a:spcPts val="1200"/>
                  </a:spcBef>
                  <a:spcAft>
                    <a:spcPts val="1200"/>
                  </a:spcAft>
                  <a:buNone/>
                </a:pPr>
                <a:r>
                  <a:rPr lang="en-US" sz="1800" dirty="0" smtClean="0"/>
                  <a:t>	</a:t>
                </a:r>
                <a14:m>
                  <m:oMath xmlns:m="http://schemas.openxmlformats.org/officeDocument/2006/math">
                    <m:sSub>
                      <m:sSubPr>
                        <m:ctrlPr>
                          <a:rPr lang="en-US" sz="1800" i="1" smtClean="0">
                            <a:latin typeface="Cambria Math" panose="02040503050406030204" pitchFamily="18" charset="0"/>
                          </a:rPr>
                        </m:ctrlPr>
                      </m:sSubPr>
                      <m:e>
                        <m:r>
                          <a:rPr lang="en-US" sz="1800" i="1">
                            <a:latin typeface="Cambria Math"/>
                          </a:rPr>
                          <m:t>𝑃</m:t>
                        </m:r>
                      </m:e>
                      <m:sub>
                        <m:r>
                          <a:rPr lang="en-US" sz="1800" i="1">
                            <a:latin typeface="Cambria Math"/>
                          </a:rPr>
                          <m:t>𝑆</m:t>
                        </m:r>
                      </m:sub>
                    </m:sSub>
                    <m:r>
                      <a:rPr lang="en-US" sz="1800" i="1">
                        <a:latin typeface="Cambria Math"/>
                      </a:rPr>
                      <m:t>=</m:t>
                    </m:r>
                    <m:func>
                      <m:funcPr>
                        <m:ctrlPr>
                          <a:rPr lang="en-US" sz="1800" i="1">
                            <a:latin typeface="Cambria Math" panose="02040503050406030204" pitchFamily="18" charset="0"/>
                          </a:rPr>
                        </m:ctrlPr>
                      </m:funcPr>
                      <m:fName>
                        <m:f>
                          <m:fPr>
                            <m:ctrlPr>
                              <a:rPr lang="en-US" sz="1800" i="1">
                                <a:latin typeface="Cambria Math" panose="02040503050406030204" pitchFamily="18" charset="0"/>
                              </a:rPr>
                            </m:ctrlPr>
                          </m:fPr>
                          <m:num>
                            <m:r>
                              <a:rPr lang="en-US" sz="1800" i="1">
                                <a:latin typeface="Cambria Math"/>
                              </a:rPr>
                              <m:t>1</m:t>
                            </m:r>
                          </m:num>
                          <m:den>
                            <m:r>
                              <a:rPr lang="en-US" sz="1800" i="1">
                                <a:latin typeface="Cambria Math"/>
                              </a:rPr>
                              <m:t>2</m:t>
                            </m:r>
                          </m:den>
                        </m:f>
                      </m:fName>
                      <m:e>
                        <m:d>
                          <m:dPr>
                            <m:begChr m:val="["/>
                            <m:endChr m:val="]"/>
                            <m:ctrlPr>
                              <a:rPr lang="en-US" sz="1800" i="1">
                                <a:latin typeface="Cambria Math" panose="02040503050406030204" pitchFamily="18" charset="0"/>
                              </a:rPr>
                            </m:ctrlPr>
                          </m:dPr>
                          <m:e>
                            <m:sSup>
                              <m:sSupPr>
                                <m:ctrlPr>
                                  <a:rPr lang="en-US" sz="1800" i="1">
                                    <a:latin typeface="Cambria Math" panose="02040503050406030204" pitchFamily="18" charset="0"/>
                                  </a:rPr>
                                </m:ctrlPr>
                              </m:sSupPr>
                              <m:e>
                                <m:r>
                                  <a:rPr lang="en-US" sz="1800" i="1">
                                    <a:latin typeface="Cambria Math"/>
                                  </a:rPr>
                                  <m:t>𝑒</m:t>
                                </m:r>
                              </m:e>
                              <m:sup>
                                <m:r>
                                  <a:rPr lang="en-US" sz="1800" i="1">
                                    <a:latin typeface="Cambria Math"/>
                                  </a:rPr>
                                  <m:t>− </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𝐸</m:t>
                                        </m:r>
                                      </m:e>
                                      <m:sub>
                                        <m:r>
                                          <a:rPr lang="en-US" sz="1800" i="1">
                                            <a:latin typeface="Cambria Math"/>
                                          </a:rPr>
                                          <m:t>𝑏</m:t>
                                        </m:r>
                                      </m:sub>
                                    </m:sSub>
                                  </m:num>
                                  <m:den>
                                    <m:sSub>
                                      <m:sSubPr>
                                        <m:ctrlPr>
                                          <a:rPr lang="en-US" sz="1800" i="1">
                                            <a:latin typeface="Cambria Math" panose="02040503050406030204" pitchFamily="18" charset="0"/>
                                          </a:rPr>
                                        </m:ctrlPr>
                                      </m:sSubPr>
                                      <m:e>
                                        <m:r>
                                          <a:rPr lang="en-US" sz="1800" i="1">
                                            <a:latin typeface="Cambria Math"/>
                                          </a:rPr>
                                          <m:t>4</m:t>
                                        </m:r>
                                        <m:r>
                                          <a:rPr lang="en-US" sz="1800" i="1">
                                            <a:latin typeface="Cambria Math"/>
                                          </a:rPr>
                                          <m:t>𝑁</m:t>
                                        </m:r>
                                      </m:e>
                                      <m:sub>
                                        <m:r>
                                          <a:rPr lang="en-US" sz="1800" i="1">
                                            <a:latin typeface="Cambria Math"/>
                                          </a:rPr>
                                          <m:t>0</m:t>
                                        </m:r>
                                      </m:sub>
                                    </m:sSub>
                                  </m:den>
                                </m:f>
                              </m:sup>
                            </m:sSup>
                            <m:r>
                              <a:rPr lang="en-US" sz="1800" i="1">
                                <a:latin typeface="Cambria Math"/>
                              </a:rPr>
                              <m:t>+</m:t>
                            </m:r>
                            <m:func>
                              <m:funcPr>
                                <m:ctrlPr>
                                  <a:rPr lang="en-US" sz="1800" i="1">
                                    <a:latin typeface="Cambria Math" panose="02040503050406030204" pitchFamily="18" charset="0"/>
                                  </a:rPr>
                                </m:ctrlPr>
                              </m:funcPr>
                              <m:fName>
                                <m:r>
                                  <a:rPr lang="en-US" sz="1800" i="1">
                                    <a:latin typeface="Cambria Math"/>
                                  </a:rPr>
                                  <m:t>𝑒𝑟𝑓𝑐</m:t>
                                </m:r>
                              </m:fName>
                              <m:e>
                                <m:d>
                                  <m:dPr>
                                    <m:ctrlPr>
                                      <a:rPr lang="en-US" sz="1800" i="1">
                                        <a:latin typeface="Cambria Math" panose="02040503050406030204" pitchFamily="18" charset="0"/>
                                      </a:rPr>
                                    </m:ctrlPr>
                                  </m:dPr>
                                  <m:e>
                                    <m:rad>
                                      <m:radPr>
                                        <m:degHide m:val="on"/>
                                        <m:ctrlPr>
                                          <a:rPr lang="en-US" sz="1800" i="1">
                                            <a:latin typeface="Cambria Math" panose="02040503050406030204" pitchFamily="18" charset="0"/>
                                          </a:rPr>
                                        </m:ctrlPr>
                                      </m:radPr>
                                      <m:deg/>
                                      <m:e>
                                        <m:func>
                                          <m:funcPr>
                                            <m:ctrlPr>
                                              <a:rPr lang="en-US" sz="1800" i="1">
                                                <a:latin typeface="Cambria Math" panose="02040503050406030204" pitchFamily="18" charset="0"/>
                                              </a:rPr>
                                            </m:ctrlPr>
                                          </m:funcPr>
                                          <m:fName>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𝐸</m:t>
                                                    </m:r>
                                                  </m:e>
                                                  <m:sub>
                                                    <m:r>
                                                      <a:rPr lang="en-US" sz="1800" i="1">
                                                        <a:latin typeface="Cambria Math"/>
                                                      </a:rPr>
                                                      <m:t>𝑏</m:t>
                                                    </m:r>
                                                  </m:sub>
                                                </m:sSub>
                                              </m:num>
                                              <m:den>
                                                <m:sSub>
                                                  <m:sSubPr>
                                                    <m:ctrlPr>
                                                      <a:rPr lang="en-US" sz="1800" i="1">
                                                        <a:latin typeface="Cambria Math" panose="02040503050406030204" pitchFamily="18" charset="0"/>
                                                      </a:rPr>
                                                    </m:ctrlPr>
                                                  </m:sSubPr>
                                                  <m:e>
                                                    <m:r>
                                                      <a:rPr lang="en-US" sz="1800" i="1">
                                                        <a:latin typeface="Cambria Math"/>
                                                      </a:rPr>
                                                      <m:t>2 </m:t>
                                                    </m:r>
                                                    <m:r>
                                                      <a:rPr lang="en-US" sz="1800" i="1">
                                                        <a:latin typeface="Cambria Math"/>
                                                      </a:rPr>
                                                      <m:t>𝑁</m:t>
                                                    </m:r>
                                                  </m:e>
                                                  <m:sub>
                                                    <m:r>
                                                      <a:rPr lang="en-US" sz="1800" i="1">
                                                        <a:latin typeface="Cambria Math"/>
                                                      </a:rPr>
                                                      <m:t>0</m:t>
                                                    </m:r>
                                                  </m:sub>
                                                </m:sSub>
                                              </m:den>
                                            </m:f>
                                          </m:fName>
                                          <m:e>
                                            <m:r>
                                              <a:rPr lang="en-US" sz="1800" i="1">
                                                <a:latin typeface="Cambria Math"/>
                                              </a:rPr>
                                              <m:t> </m:t>
                                            </m:r>
                                          </m:e>
                                        </m:func>
                                      </m:e>
                                    </m:rad>
                                  </m:e>
                                </m:d>
                              </m:e>
                            </m:func>
                          </m:e>
                        </m:d>
                        <m:r>
                          <a:rPr lang="en-US" sz="1800" i="1">
                            <a:latin typeface="Cambria Math"/>
                          </a:rPr>
                          <m:t> </m:t>
                        </m:r>
                      </m:e>
                    </m:func>
                  </m:oMath>
                </a14:m>
                <a:endParaRPr lang="el-GR" sz="1800" i="1" dirty="0"/>
              </a:p>
              <a:p>
                <a:pPr marL="0" indent="0">
                  <a:spcBef>
                    <a:spcPts val="1200"/>
                  </a:spcBef>
                  <a:spcAft>
                    <a:spcPts val="1200"/>
                  </a:spcAft>
                  <a:buNone/>
                </a:pPr>
                <a:endParaRPr lang="el-GR" sz="1800" dirty="0" smtClean="0"/>
              </a:p>
              <a:p>
                <a:pPr marL="0" indent="0">
                  <a:spcBef>
                    <a:spcPts val="1200"/>
                  </a:spcBef>
                  <a:spcAft>
                    <a:spcPts val="1200"/>
                  </a:spcAft>
                  <a:buNone/>
                </a:pPr>
                <a:r>
                  <a:rPr lang="el-GR" sz="1800" dirty="0" smtClean="0"/>
                  <a:t>Παρατηρούμε ότι η σύμφωνη ανίχνευση έχει </a:t>
                </a:r>
                <a:r>
                  <a:rPr lang="el-GR" sz="1800" b="1" dirty="0" smtClean="0"/>
                  <a:t>μεγαλύτερη αντοχή </a:t>
                </a:r>
                <a:r>
                  <a:rPr lang="el-GR" sz="1800" dirty="0" smtClean="0"/>
                  <a:t>στον θόρυβο.</a:t>
                </a:r>
                <a:endParaRPr lang="el-GR" sz="1800" dirty="0"/>
              </a:p>
            </p:txBody>
          </p:sp>
        </mc:Choice>
        <mc:Fallback xmlns="">
          <p:sp>
            <p:nvSpPr>
              <p:cNvPr id="5" name="Θέση περιεχομένου 4"/>
              <p:cNvSpPr>
                <a:spLocks noGrp="1" noRot="1" noChangeAspect="1" noMove="1" noResize="1" noEditPoints="1" noAdjustHandles="1" noChangeArrowheads="1" noChangeShapeType="1" noTextEdit="1"/>
              </p:cNvSpPr>
              <p:nvPr>
                <p:ph idx="1"/>
              </p:nvPr>
            </p:nvSpPr>
            <p:spPr>
              <a:xfrm>
                <a:off x="457200" y="1268760"/>
                <a:ext cx="8229600" cy="5112568"/>
              </a:xfrm>
              <a:blipFill rotWithShape="1">
                <a:blip r:embed="rId2"/>
                <a:stretch>
                  <a:fillRect l="-593" t="-715" b="-1669"/>
                </a:stretch>
              </a:blipFill>
            </p:spPr>
            <p:txBody>
              <a:bodyPr/>
              <a:lstStyle/>
              <a:p>
                <a:r>
                  <a:rPr lang="el-GR">
                    <a:noFill/>
                  </a:rPr>
                  <a:t> </a:t>
                </a:r>
              </a:p>
            </p:txBody>
          </p:sp>
        </mc:Fallback>
      </mc:AlternateContent>
      <p:pic>
        <p:nvPicPr>
          <p:cNvPr id="5123"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147059" y="1971105"/>
            <a:ext cx="3673413" cy="3330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08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750"/>
                                        <p:tgtEl>
                                          <p:spTgt spid="5">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750"/>
                                        <p:tgtEl>
                                          <p:spTgt spid="5">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750"/>
                                        <p:tgtEl>
                                          <p:spTgt spid="5">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750"/>
                                        <p:tgtEl>
                                          <p:spTgt spid="5">
                                            <p:txEl>
                                              <p:pRg st="4" end="4"/>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fade">
                                      <p:cBhvr>
                                        <p:cTn id="23" dur="750"/>
                                        <p:tgtEl>
                                          <p:spTgt spid="5">
                                            <p:txEl>
                                              <p:pRg st="5" end="5"/>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750"/>
                                        <p:tgtEl>
                                          <p:spTgt spid="5">
                                            <p:txEl>
                                              <p:pRg st="7" end="7"/>
                                            </p:txEl>
                                          </p:spTgt>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5123"/>
                                        </p:tgtEl>
                                        <p:attrNameLst>
                                          <p:attrName>style.visibility</p:attrName>
                                        </p:attrNameLst>
                                      </p:cBhvr>
                                      <p:to>
                                        <p:strVal val="visible"/>
                                      </p:to>
                                    </p:set>
                                    <p:animEffect transition="in" filter="fade">
                                      <p:cBhvr>
                                        <p:cTn id="31" dur="75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980728"/>
                <a:ext cx="8229600" cy="5472608"/>
              </a:xfrm>
            </p:spPr>
            <p:txBody>
              <a:bodyPr>
                <a:noAutofit/>
              </a:bodyPr>
              <a:lstStyle/>
              <a:p>
                <a:pPr marL="1588" lvl="1" indent="0" algn="l">
                  <a:spcBef>
                    <a:spcPts val="600"/>
                  </a:spcBef>
                  <a:buNone/>
                </a:pPr>
                <a:r>
                  <a:rPr lang="el-GR" sz="1500" dirty="0" smtClean="0"/>
                  <a:t>Ένας σύμφωνος αποδιαμορφωτής </a:t>
                </a:r>
                <a:r>
                  <a:rPr lang="en-US" sz="1500" dirty="0" smtClean="0"/>
                  <a:t>ASK</a:t>
                </a:r>
                <a:r>
                  <a:rPr lang="el-GR" sz="1500" dirty="0" smtClean="0"/>
                  <a:t> έχει απόκλιση 5</a:t>
                </a:r>
                <a:r>
                  <a:rPr lang="el-GR" sz="1500" baseline="30000" dirty="0" smtClean="0"/>
                  <a:t>ο</a:t>
                </a:r>
                <a:r>
                  <a:rPr lang="el-GR" sz="1500" dirty="0" smtClean="0"/>
                  <a:t> στο τοπικά παραγόμενο φέρον αναφοράς. Ποια είναι η υποβάθμιση που προκαλείται στην ανοχή στο θόρυβο του συστήματος, σε σύγκριση με έναν ιδανικό αποδιαμορφωτή;</a:t>
                </a:r>
              </a:p>
              <a:p>
                <a:pPr marL="1588" lvl="1" indent="0" algn="l">
                  <a:spcBef>
                    <a:spcPts val="600"/>
                  </a:spcBef>
                  <a:buNone/>
                </a:pPr>
                <a:endParaRPr lang="el-GR" sz="1500" dirty="0" smtClean="0"/>
              </a:p>
              <a:p>
                <a:pPr marL="1588" lvl="1" indent="0" algn="l">
                  <a:spcBef>
                    <a:spcPts val="600"/>
                  </a:spcBef>
                  <a:buNone/>
                </a:pPr>
                <a:r>
                  <a:rPr lang="el-GR" sz="1500" b="1" u="sng" dirty="0" smtClean="0"/>
                  <a:t>Απάντηση</a:t>
                </a:r>
                <a:r>
                  <a:rPr lang="el-GR" sz="1500" dirty="0" smtClean="0"/>
                  <a:t>:</a:t>
                </a:r>
              </a:p>
              <a:p>
                <a:pPr algn="l">
                  <a:spcBef>
                    <a:spcPts val="600"/>
                  </a:spcBef>
                </a:pPr>
                <a:r>
                  <a:rPr lang="el-GR" sz="1500" dirty="0" smtClean="0"/>
                  <a:t>Εξαιτίας του σφάλματος </a:t>
                </a:r>
                <a:r>
                  <a:rPr lang="el-GR" sz="1500" dirty="0"/>
                  <a:t>φάσης του </a:t>
                </a:r>
                <a:r>
                  <a:rPr lang="el-GR" sz="1500" dirty="0" smtClean="0"/>
                  <a:t>φέροντος, η τάση εξόδου του μίκτη που χρησιμοποιείται για τη σύγκριση του εισερχόμενου συμβόλου </a:t>
                </a:r>
                <a14:m>
                  <m:oMath xmlns:m="http://schemas.openxmlformats.org/officeDocument/2006/math">
                    <m:r>
                      <a:rPr lang="en-US" sz="1500" i="1" dirty="0" smtClean="0">
                        <a:latin typeface="Cambria Math"/>
                      </a:rPr>
                      <m:t>𝑎</m:t>
                    </m:r>
                    <m:r>
                      <a:rPr lang="en-US" sz="1500" i="1" dirty="0" smtClean="0">
                        <a:latin typeface="Cambria Math"/>
                      </a:rPr>
                      <m:t>(</m:t>
                    </m:r>
                    <m:r>
                      <a:rPr lang="en-US" sz="1500" i="1" dirty="0" smtClean="0">
                        <a:latin typeface="Cambria Math"/>
                      </a:rPr>
                      <m:t>𝑡</m:t>
                    </m:r>
                    <m:r>
                      <a:rPr lang="en-US" sz="1500" i="1" dirty="0">
                        <a:latin typeface="Cambria Math"/>
                      </a:rPr>
                      <m:t>) </m:t>
                    </m:r>
                    <m:r>
                      <a:rPr lang="en-US" sz="1500" i="1" dirty="0" err="1">
                        <a:latin typeface="Cambria Math"/>
                      </a:rPr>
                      <m:t>𝑐𝑜𝑠</m:t>
                    </m:r>
                    <m:r>
                      <a:rPr lang="en-US" sz="1500" i="1" dirty="0">
                        <a:latin typeface="Cambria Math"/>
                      </a:rPr>
                      <m:t>⁡</m:t>
                    </m:r>
                    <m:sSub>
                      <m:sSubPr>
                        <m:ctrlPr>
                          <a:rPr lang="en-US" sz="1500" i="1" dirty="0" smtClean="0">
                            <a:latin typeface="Cambria Math" panose="02040503050406030204" pitchFamily="18" charset="0"/>
                          </a:rPr>
                        </m:ctrlPr>
                      </m:sSubPr>
                      <m:e>
                        <m:r>
                          <a:rPr lang="el-GR" sz="1500" i="1" dirty="0" smtClean="0">
                            <a:latin typeface="Cambria Math"/>
                          </a:rPr>
                          <m:t>𝜔</m:t>
                        </m:r>
                      </m:e>
                      <m:sub>
                        <m:r>
                          <a:rPr lang="en-US" sz="1500" i="1" dirty="0" err="1" smtClean="0">
                            <a:latin typeface="Cambria Math"/>
                          </a:rPr>
                          <m:t>𝑐</m:t>
                        </m:r>
                      </m:sub>
                    </m:sSub>
                    <m:r>
                      <a:rPr lang="en-US" sz="1500" i="1" dirty="0" err="1" smtClean="0">
                        <a:latin typeface="Cambria Math"/>
                      </a:rPr>
                      <m:t>𝑡</m:t>
                    </m:r>
                  </m:oMath>
                </a14:m>
                <a:r>
                  <a:rPr lang="en-US" sz="1500" dirty="0" smtClean="0"/>
                  <a:t> </a:t>
                </a:r>
                <a:r>
                  <a:rPr lang="el-GR" sz="1500" dirty="0" smtClean="0"/>
                  <a:t>με το σήμα αναφοράς </a:t>
                </a:r>
                <a:r>
                  <a:rPr lang="el-GR" sz="1500" dirty="0" smtClean="0"/>
                  <a:t/>
                </a:r>
                <a:br>
                  <a:rPr lang="el-GR" sz="1500" dirty="0" smtClean="0"/>
                </a:br>
                <a14:m>
                  <m:oMath xmlns:m="http://schemas.openxmlformats.org/officeDocument/2006/math">
                    <m:r>
                      <a:rPr lang="en-US" sz="1500" i="1" dirty="0" smtClean="0">
                        <a:latin typeface="Cambria Math"/>
                      </a:rPr>
                      <m:t>𝑐𝑜𝑠</m:t>
                    </m:r>
                    <m:r>
                      <a:rPr lang="en-US" sz="1500" i="1" dirty="0" smtClean="0">
                        <a:latin typeface="Cambria Math"/>
                      </a:rPr>
                      <m:t>⁡(</m:t>
                    </m:r>
                    <m:sSub>
                      <m:sSubPr>
                        <m:ctrlPr>
                          <a:rPr lang="el-GR" sz="1500" i="1" dirty="0" smtClean="0">
                            <a:latin typeface="Cambria Math" panose="02040503050406030204" pitchFamily="18" charset="0"/>
                          </a:rPr>
                        </m:ctrlPr>
                      </m:sSubPr>
                      <m:e>
                        <m:r>
                          <a:rPr lang="el-GR" sz="1500" i="1" dirty="0" smtClean="0">
                            <a:latin typeface="Cambria Math"/>
                          </a:rPr>
                          <m:t>𝜔</m:t>
                        </m:r>
                      </m:e>
                      <m:sub>
                        <m:r>
                          <a:rPr lang="en-US" sz="1500" i="1" dirty="0" err="1" smtClean="0">
                            <a:latin typeface="Cambria Math"/>
                          </a:rPr>
                          <m:t>𝑐</m:t>
                        </m:r>
                      </m:sub>
                    </m:sSub>
                    <m:r>
                      <a:rPr lang="en-US" sz="1500" i="1" dirty="0" err="1" smtClean="0">
                        <a:latin typeface="Cambria Math"/>
                      </a:rPr>
                      <m:t>𝑡</m:t>
                    </m:r>
                    <m:r>
                      <a:rPr lang="en-US" sz="1500" i="1" dirty="0" smtClean="0">
                        <a:latin typeface="Cambria Math"/>
                      </a:rPr>
                      <m:t> </m:t>
                    </m:r>
                    <m:r>
                      <a:rPr lang="en-US" sz="1500" i="1" dirty="0">
                        <a:latin typeface="Cambria Math"/>
                      </a:rPr>
                      <m:t>+ 5</m:t>
                    </m:r>
                    <m:r>
                      <a:rPr lang="en-US" sz="1500" i="1" baseline="30000" dirty="0">
                        <a:latin typeface="Cambria Math"/>
                      </a:rPr>
                      <m:t>𝑜</m:t>
                    </m:r>
                    <m:r>
                      <a:rPr lang="en-US" sz="1500" i="1" dirty="0">
                        <a:latin typeface="Cambria Math"/>
                      </a:rPr>
                      <m:t>)</m:t>
                    </m:r>
                  </m:oMath>
                </a14:m>
                <a:r>
                  <a:rPr lang="el-GR" sz="1500" dirty="0" smtClean="0"/>
                  <a:t>,</a:t>
                </a:r>
                <a:r>
                  <a:rPr lang="en-US" sz="1500" dirty="0"/>
                  <a:t> </a:t>
                </a:r>
                <a:r>
                  <a:rPr lang="el-GR" sz="1500" dirty="0" smtClean="0"/>
                  <a:t>θα μειωθεί κατά τον παράγοντα </a:t>
                </a:r>
                <a14:m>
                  <m:oMath xmlns:m="http://schemas.openxmlformats.org/officeDocument/2006/math">
                    <m:r>
                      <a:rPr lang="en-US" sz="1500" i="1" dirty="0" smtClean="0">
                        <a:latin typeface="Cambria Math"/>
                      </a:rPr>
                      <m:t>𝑐𝑜𝑠</m:t>
                    </m:r>
                    <m:r>
                      <a:rPr lang="en-US" sz="1500" i="1" dirty="0" smtClean="0">
                        <a:latin typeface="Cambria Math"/>
                      </a:rPr>
                      <m:t>⁡(5</m:t>
                    </m:r>
                    <m:r>
                      <a:rPr lang="en-US" sz="1500" i="1" baseline="30000" dirty="0" smtClean="0">
                        <a:latin typeface="Cambria Math"/>
                      </a:rPr>
                      <m:t>𝑜</m:t>
                    </m:r>
                    <m:r>
                      <a:rPr lang="en-US" sz="1500" i="1" dirty="0">
                        <a:latin typeface="Cambria Math"/>
                      </a:rPr>
                      <m:t>)</m:t>
                    </m:r>
                  </m:oMath>
                </a14:m>
                <a:r>
                  <a:rPr lang="el-GR" sz="1500" dirty="0" smtClean="0"/>
                  <a:t>,</a:t>
                </a:r>
                <a:r>
                  <a:rPr lang="en-US" sz="1500" dirty="0"/>
                  <a:t> </a:t>
                </a:r>
                <a:r>
                  <a:rPr lang="el-GR" sz="1500" dirty="0" smtClean="0"/>
                  <a:t>από τη μέγιστη τιμή του.</a:t>
                </a:r>
              </a:p>
              <a:p>
                <a:pPr algn="l">
                  <a:spcBef>
                    <a:spcPts val="600"/>
                  </a:spcBef>
                </a:pPr>
                <a:r>
                  <a:rPr lang="el-GR" sz="1500" dirty="0" smtClean="0"/>
                  <a:t>Αυτό με τη σειρά του ισοδυναμεί με μείωση της ενέργειας των συμβόλων που φτάνουν στην είσοδο του δέκτη κατά </a:t>
                </a:r>
                <a14:m>
                  <m:oMath xmlns:m="http://schemas.openxmlformats.org/officeDocument/2006/math">
                    <m:r>
                      <a:rPr lang="en-US" sz="1500" i="1" dirty="0" smtClean="0">
                        <a:latin typeface="Cambria Math"/>
                      </a:rPr>
                      <m:t>𝑐𝑜𝑠</m:t>
                    </m:r>
                    <m:r>
                      <a:rPr lang="en-US" sz="1500" i="1" baseline="30000" dirty="0" smtClean="0">
                        <a:latin typeface="Cambria Math"/>
                      </a:rPr>
                      <m:t>2</m:t>
                    </m:r>
                    <m:r>
                      <a:rPr lang="en-US" sz="1500" i="1" dirty="0" smtClean="0">
                        <a:latin typeface="Cambria Math"/>
                      </a:rPr>
                      <m:t>(5</m:t>
                    </m:r>
                    <m:r>
                      <a:rPr lang="en-US" sz="1500" i="1" baseline="30000" dirty="0" smtClean="0">
                        <a:latin typeface="Cambria Math"/>
                      </a:rPr>
                      <m:t>𝑜</m:t>
                    </m:r>
                    <m:r>
                      <a:rPr lang="en-US" sz="1500" i="1" dirty="0" smtClean="0">
                        <a:latin typeface="Cambria Math"/>
                      </a:rPr>
                      <m:t>)</m:t>
                    </m:r>
                    <m:r>
                      <a:rPr lang="el-GR" sz="1500" i="1" dirty="0" smtClean="0">
                        <a:latin typeface="Cambria Math"/>
                      </a:rPr>
                      <m:t>=0,9924</m:t>
                    </m:r>
                  </m:oMath>
                </a14:m>
                <a:r>
                  <a:rPr lang="en-US" sz="1500" dirty="0" smtClean="0"/>
                  <a:t> (</a:t>
                </a:r>
                <a:r>
                  <a:rPr lang="el-GR" sz="1500" dirty="0" smtClean="0"/>
                  <a:t>η ενέργεια των συμβόλων είναι ανάλογη της ισχύος επί τη διάρκεια του συμβόλου ή αλλιώς ίση με την </a:t>
                </a:r>
                <a14:m>
                  <m:oMath xmlns:m="http://schemas.openxmlformats.org/officeDocument/2006/math">
                    <m:r>
                      <m:rPr>
                        <m:sty m:val="p"/>
                      </m:rPr>
                      <a:rPr lang="el-GR" sz="1500" i="0" dirty="0" smtClean="0">
                        <a:latin typeface="Cambria Math"/>
                      </a:rPr>
                      <m:t>τ</m:t>
                    </m:r>
                    <m:r>
                      <m:rPr>
                        <m:sty m:val="p"/>
                      </m:rPr>
                      <a:rPr lang="el-GR" sz="1500" b="0" i="0" dirty="0" smtClean="0">
                        <a:latin typeface="Cambria Math"/>
                      </a:rPr>
                      <m:t>α</m:t>
                    </m:r>
                    <m:r>
                      <m:rPr>
                        <m:sty m:val="p"/>
                      </m:rPr>
                      <a:rPr lang="el-GR" sz="1500" i="0" dirty="0" smtClean="0">
                        <a:latin typeface="Cambria Math"/>
                      </a:rPr>
                      <m:t>σ</m:t>
                    </m:r>
                    <m:sSup>
                      <m:sSupPr>
                        <m:ctrlPr>
                          <a:rPr lang="el-GR" sz="1500" i="1" dirty="0" smtClean="0">
                            <a:latin typeface="Cambria Math" panose="02040503050406030204" pitchFamily="18" charset="0"/>
                          </a:rPr>
                        </m:ctrlPr>
                      </m:sSupPr>
                      <m:e>
                        <m:r>
                          <m:rPr>
                            <m:sty m:val="p"/>
                          </m:rPr>
                          <a:rPr lang="el-GR" sz="1500" i="0" dirty="0" smtClean="0">
                            <a:latin typeface="Cambria Math"/>
                          </a:rPr>
                          <m:t>η</m:t>
                        </m:r>
                      </m:e>
                      <m:sup>
                        <m:r>
                          <a:rPr lang="el-GR" sz="1500" i="0" dirty="0" smtClean="0">
                            <a:latin typeface="Cambria Math"/>
                          </a:rPr>
                          <m:t>2</m:t>
                        </m:r>
                      </m:sup>
                    </m:sSup>
                  </m:oMath>
                </a14:m>
                <a:r>
                  <a:rPr lang="el-GR" sz="1500" dirty="0" smtClean="0"/>
                  <a:t> επί τη διάρκεια του συμβόλου</a:t>
                </a:r>
                <a:r>
                  <a:rPr lang="en-US" sz="1500" dirty="0" smtClean="0"/>
                  <a:t>)</a:t>
                </a:r>
                <a:r>
                  <a:rPr lang="el-GR" sz="1500" dirty="0" smtClean="0"/>
                  <a:t>.</a:t>
                </a:r>
                <a:endParaRPr lang="en-US" sz="1500" dirty="0"/>
              </a:p>
              <a:p>
                <a:pPr algn="l">
                  <a:spcBef>
                    <a:spcPts val="600"/>
                  </a:spcBef>
                </a:pPr>
                <a:r>
                  <a:rPr lang="el-GR" sz="1500" dirty="0" smtClean="0"/>
                  <a:t>Οι συνιστώσες του θορύβου που περνούν από τον μίκτη επηρεάζονται επίσης από το σφάλμα φάσης. Επειδή όμως τα διανύσματα του θορύβου κατανέμονται τυχαία από 0</a:t>
                </a:r>
                <a:r>
                  <a:rPr lang="el-GR" sz="1500" baseline="30000" dirty="0" smtClean="0"/>
                  <a:t>ο</a:t>
                </a:r>
                <a:r>
                  <a:rPr lang="el-GR" sz="1500" dirty="0" smtClean="0"/>
                  <a:t>  έως 360</a:t>
                </a:r>
                <a:r>
                  <a:rPr lang="el-GR" sz="1500" baseline="30000" dirty="0" smtClean="0"/>
                  <a:t>ο</a:t>
                </a:r>
                <a:r>
                  <a:rPr lang="el-GR" sz="1500" dirty="0" smtClean="0"/>
                  <a:t>, το σφάλμα θα μειώσει κάποιες συνιστώσες θορύβου και θα αυξήσει κάποιες άλλες, με συνολικό αποτέλεσμα τη διατήρηση της μέσης τάσης του θορύβου στην έξοδο του μίκτη στα ίδια επίπεδα. </a:t>
                </a:r>
              </a:p>
              <a:p>
                <a:pPr algn="l">
                  <a:spcBef>
                    <a:spcPts val="600"/>
                  </a:spcBef>
                </a:pPr>
                <a:r>
                  <a:rPr lang="el-GR" sz="1500" dirty="0" smtClean="0"/>
                  <a:t>Έτσι, μόνο η ενέργεια των συμβόλων θα επηρεαστεί από το σφάλμα φάσης και όχι η ισχύς του θορύβου. Αυτό σημαίνει ότι το πηλίκο της ενεργού λαμβανόμενης ενέργειας συμβόλων προς την πυκνότητα ισχύος του θορύβου θα μειωθεί κατά έναν παράγοντα </a:t>
                </a:r>
                <a14:m>
                  <m:oMath xmlns:m="http://schemas.openxmlformats.org/officeDocument/2006/math">
                    <m:r>
                      <a:rPr lang="en-US" sz="1500" i="1" dirty="0" smtClean="0">
                        <a:latin typeface="Cambria Math"/>
                      </a:rPr>
                      <m:t>1 </m:t>
                    </m:r>
                    <m:r>
                      <a:rPr lang="en-US" sz="1500" i="1" dirty="0">
                        <a:latin typeface="Cambria Math"/>
                      </a:rPr>
                      <m:t>/ </m:t>
                    </m:r>
                    <m:r>
                      <a:rPr lang="en-US" sz="1500" i="1" dirty="0">
                        <a:latin typeface="Cambria Math"/>
                      </a:rPr>
                      <m:t>𝑐𝑜𝑠</m:t>
                    </m:r>
                    <m:r>
                      <a:rPr lang="en-US" sz="1500" i="1" baseline="30000" dirty="0">
                        <a:latin typeface="Cambria Math"/>
                      </a:rPr>
                      <m:t>2</m:t>
                    </m:r>
                    <m:r>
                      <a:rPr lang="en-US" sz="1500" i="1" dirty="0">
                        <a:latin typeface="Cambria Math"/>
                      </a:rPr>
                      <m:t>(5</m:t>
                    </m:r>
                    <m:r>
                      <a:rPr lang="en-US" sz="1500" i="1" baseline="30000" dirty="0">
                        <a:latin typeface="Cambria Math"/>
                      </a:rPr>
                      <m:t>𝑜</m:t>
                    </m:r>
                    <m:r>
                      <a:rPr lang="en-US" sz="1500" i="1" dirty="0">
                        <a:latin typeface="Cambria Math"/>
                      </a:rPr>
                      <m:t>) = 1</m:t>
                    </m:r>
                    <m:r>
                      <a:rPr lang="el-GR" sz="1500" b="0" i="1" dirty="0" smtClean="0">
                        <a:latin typeface="Cambria Math"/>
                      </a:rPr>
                      <m:t>,</m:t>
                    </m:r>
                    <m:r>
                      <a:rPr lang="en-US" sz="1500" i="1" dirty="0">
                        <a:latin typeface="Cambria Math"/>
                      </a:rPr>
                      <m:t>0076</m:t>
                    </m:r>
                  </m:oMath>
                </a14:m>
                <a:r>
                  <a:rPr lang="en-US" sz="1500" dirty="0"/>
                  <a:t> </a:t>
                </a:r>
                <a:r>
                  <a:rPr lang="el-GR" sz="1500" dirty="0" smtClean="0"/>
                  <a:t>ή κατά </a:t>
                </a:r>
                <a14:m>
                  <m:oMath xmlns:m="http://schemas.openxmlformats.org/officeDocument/2006/math">
                    <m:r>
                      <a:rPr lang="en-US" sz="1500" b="1" i="1" dirty="0" smtClean="0">
                        <a:latin typeface="Cambria Math"/>
                      </a:rPr>
                      <m:t>𝟎</m:t>
                    </m:r>
                    <m:r>
                      <a:rPr lang="el-GR" sz="1500" b="1" i="1" dirty="0" smtClean="0">
                        <a:latin typeface="Cambria Math"/>
                      </a:rPr>
                      <m:t>,</m:t>
                    </m:r>
                    <m:r>
                      <a:rPr lang="en-US" sz="1500" b="1" i="1" dirty="0" smtClean="0">
                        <a:latin typeface="Cambria Math"/>
                      </a:rPr>
                      <m:t>𝟎𝟎𝟑𝟑</m:t>
                    </m:r>
                    <m:r>
                      <a:rPr lang="en-US" sz="1500" b="1" i="1" dirty="0" smtClean="0">
                        <a:latin typeface="Cambria Math"/>
                      </a:rPr>
                      <m:t> </m:t>
                    </m:r>
                    <m:r>
                      <a:rPr lang="en-US" sz="1500" b="1" i="1" dirty="0" smtClean="0">
                        <a:latin typeface="Cambria Math"/>
                      </a:rPr>
                      <m:t>𝒅𝑩</m:t>
                    </m:r>
                  </m:oMath>
                </a14:m>
                <a:r>
                  <a:rPr lang="el-GR" sz="1500" b="1" dirty="0" smtClean="0"/>
                  <a:t> </a:t>
                </a:r>
                <a:r>
                  <a:rPr lang="el-GR" sz="1500" dirty="0" smtClean="0"/>
                  <a:t>ως αποτέλεσμα του μη-μηδενικού σφάλματος φάσης.</a:t>
                </a:r>
                <a:endParaRPr lang="en-US" sz="15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980728"/>
                <a:ext cx="8229600" cy="5472608"/>
              </a:xfrm>
              <a:blipFill>
                <a:blip r:embed="rId2"/>
                <a:stretch>
                  <a:fillRect l="-296" t="-223" r="-296"/>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324419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750"/>
                                        <p:tgtEl>
                                          <p:spTgt spid="3">
                                            <p:txEl>
                                              <p:pRg st="3" end="3"/>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750"/>
                                        <p:tgtEl>
                                          <p:spTgt spid="3">
                                            <p:txEl>
                                              <p:pRg st="4" end="4"/>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750"/>
                                        <p:tgtEl>
                                          <p:spTgt spid="3">
                                            <p:txEl>
                                              <p:pRg st="5" end="5"/>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7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Διαγράμματα Αστερισμού</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buNone/>
                </a:pPr>
                <a:r>
                  <a:rPr lang="el-GR" sz="1600" dirty="0" smtClean="0"/>
                  <a:t>Το </a:t>
                </a:r>
                <a:r>
                  <a:rPr lang="el-GR" sz="1600" b="1" dirty="0" smtClean="0"/>
                  <a:t>διάγραμμα αστερισμού </a:t>
                </a:r>
                <a:r>
                  <a:rPr lang="el-GR" sz="1600" dirty="0" smtClean="0"/>
                  <a:t>(</a:t>
                </a:r>
                <a:r>
                  <a:rPr lang="en-US" sz="1600" dirty="0" smtClean="0">
                    <a:hlinkClick r:id="rId2"/>
                  </a:rPr>
                  <a:t>constellation diagram</a:t>
                </a:r>
                <a:r>
                  <a:rPr lang="en-US" sz="1600" dirty="0" smtClean="0"/>
                  <a:t>)</a:t>
                </a:r>
                <a:r>
                  <a:rPr lang="el-GR" sz="1600" dirty="0" smtClean="0"/>
                  <a:t> είναι μία αναπαράσταση των καταστάσεων συμβόλων ως προς </a:t>
                </a:r>
                <a:r>
                  <a:rPr lang="el-GR" sz="1600" b="1" dirty="0" smtClean="0"/>
                  <a:t>πλάτος</a:t>
                </a:r>
                <a:r>
                  <a:rPr lang="el-GR" sz="1600" dirty="0" smtClean="0"/>
                  <a:t> και τη </a:t>
                </a:r>
                <a:r>
                  <a:rPr lang="el-GR" sz="1600" b="1" dirty="0" smtClean="0"/>
                  <a:t>φάση</a:t>
                </a:r>
                <a:r>
                  <a:rPr lang="el-GR" sz="1600" dirty="0" smtClean="0"/>
                  <a:t> του διαμορφωμένου φέροντος.</a:t>
                </a:r>
              </a:p>
              <a:p>
                <a:pPr algn="l">
                  <a:spcBef>
                    <a:spcPts val="600"/>
                  </a:spcBef>
                </a:pPr>
                <a:r>
                  <a:rPr lang="el-GR" sz="1600" dirty="0" smtClean="0"/>
                  <a:t>Ο </a:t>
                </a:r>
                <a:r>
                  <a:rPr lang="el-GR" sz="1600" b="1" dirty="0" smtClean="0"/>
                  <a:t>οριζόντιος άξονας </a:t>
                </a:r>
                <a:r>
                  <a:rPr lang="el-GR" sz="1600" dirty="0" smtClean="0"/>
                  <a:t>θεωρείται ως αναφορά και περιγράφει σύμβολα που είναι </a:t>
                </a:r>
                <a:r>
                  <a:rPr lang="el-GR" sz="1600" b="1" dirty="0" smtClean="0"/>
                  <a:t>σε φάση </a:t>
                </a:r>
                <a:r>
                  <a:rPr lang="el-GR" sz="1600" dirty="0" smtClean="0"/>
                  <a:t>με τον φορέα </a:t>
                </a:r>
                <a14:m>
                  <m:oMath xmlns:m="http://schemas.openxmlformats.org/officeDocument/2006/math">
                    <m:r>
                      <a:rPr lang="en-US" sz="1600" i="1" dirty="0" smtClean="0">
                        <a:latin typeface="Cambria Math"/>
                      </a:rPr>
                      <m:t>𝑐𝑜𝑠</m:t>
                    </m:r>
                    <m:sSub>
                      <m:sSubPr>
                        <m:ctrlPr>
                          <a:rPr lang="en-US" sz="1600" b="0" i="1" dirty="0" smtClean="0">
                            <a:latin typeface="Cambria Math" panose="02040503050406030204" pitchFamily="18" charset="0"/>
                          </a:rPr>
                        </m:ctrlPr>
                      </m:sSubPr>
                      <m:e>
                        <m:r>
                          <a:rPr lang="el-GR" sz="1600" i="1" dirty="0" smtClean="0">
                            <a:latin typeface="Cambria Math"/>
                          </a:rPr>
                          <m:t>𝜔</m:t>
                        </m:r>
                      </m:e>
                      <m:sub>
                        <m:r>
                          <a:rPr lang="en-US" sz="1600" i="1" dirty="0" err="1" smtClean="0">
                            <a:latin typeface="Cambria Math"/>
                          </a:rPr>
                          <m:t>𝑐</m:t>
                        </m:r>
                      </m:sub>
                    </m:sSub>
                    <m:r>
                      <a:rPr lang="en-US" sz="1600" i="1" dirty="0" err="1">
                        <a:latin typeface="Cambria Math"/>
                      </a:rPr>
                      <m:t>𝑡</m:t>
                    </m:r>
                    <m:r>
                      <a:rPr lang="en-US" sz="1600" b="0" i="1" dirty="0" smtClean="0">
                        <a:latin typeface="Cambria Math"/>
                      </a:rPr>
                      <m:t>.</m:t>
                    </m:r>
                  </m:oMath>
                </a14:m>
                <a:endParaRPr lang="en-US" sz="1600" i="1" dirty="0" smtClean="0"/>
              </a:p>
              <a:p>
                <a:pPr algn="l">
                  <a:spcBef>
                    <a:spcPts val="600"/>
                  </a:spcBef>
                </a:pPr>
                <a:r>
                  <a:rPr lang="en-US" sz="1600" dirty="0" smtClean="0"/>
                  <a:t>O </a:t>
                </a:r>
                <a:r>
                  <a:rPr lang="el-GR" sz="1600" b="1" dirty="0" smtClean="0"/>
                  <a:t>κατακόρυφος άξονας </a:t>
                </a:r>
                <a:r>
                  <a:rPr lang="el-GR" sz="1600" dirty="0" smtClean="0"/>
                  <a:t>αντιπροσωπεύει τον ορθογωνική συνιστώσα </a:t>
                </a:r>
                <a14:m>
                  <m:oMath xmlns:m="http://schemas.openxmlformats.org/officeDocument/2006/math">
                    <m:r>
                      <a:rPr lang="en-US" sz="1600" b="0" i="1" dirty="0" smtClean="0">
                        <a:latin typeface="Cambria Math"/>
                      </a:rPr>
                      <m:t>𝑠𝑖𝑛</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oMath>
                </a14:m>
                <a:r>
                  <a:rPr lang="en-US" sz="1600" i="1" dirty="0" smtClean="0"/>
                  <a:t>.</a:t>
                </a:r>
              </a:p>
              <a:p>
                <a:pPr marL="0" indent="0" algn="l">
                  <a:spcBef>
                    <a:spcPts val="600"/>
                  </a:spcBef>
                  <a:buNone/>
                </a:pPr>
                <a:endParaRPr lang="en-US" sz="1600" i="1" dirty="0" smtClean="0"/>
              </a:p>
              <a:p>
                <a:pPr algn="l">
                  <a:spcBef>
                    <a:spcPts val="600"/>
                  </a:spcBef>
                </a:pPr>
                <a:r>
                  <a:rPr lang="el-GR" sz="1600" dirty="0" smtClean="0"/>
                  <a:t>Στη δυαδική διαμόρφωση </a:t>
                </a:r>
                <a:r>
                  <a:rPr lang="en-US" sz="1600" dirty="0" smtClean="0"/>
                  <a:t>ASK </a:t>
                </a:r>
                <a:r>
                  <a:rPr lang="el-GR" sz="1600" dirty="0" smtClean="0"/>
                  <a:t>(Μ=2), υπάρχουν μόνο </a:t>
                </a:r>
                <a:r>
                  <a:rPr lang="el-GR" sz="1600" b="1" dirty="0" smtClean="0"/>
                  <a:t>δύο καταστάσεις </a:t>
                </a:r>
                <a:r>
                  <a:rPr lang="el-GR" sz="1600" dirty="0" smtClean="0"/>
                  <a:t>για απεικόνιση στο διάγραμμα αστερισμού, οι </a:t>
                </a:r>
                <a14:m>
                  <m:oMath xmlns:m="http://schemas.openxmlformats.org/officeDocument/2006/math">
                    <m:r>
                      <a:rPr lang="el-GR" sz="1600" i="1" dirty="0" smtClean="0">
                        <a:latin typeface="Cambria Math"/>
                      </a:rPr>
                      <m:t>𝛼</m:t>
                    </m:r>
                    <m:r>
                      <a:rPr lang="el-GR" sz="1600" i="1" dirty="0" smtClean="0">
                        <a:latin typeface="Cambria Math"/>
                      </a:rPr>
                      <m:t>(</m:t>
                    </m:r>
                    <m:r>
                      <a:rPr lang="en-US" sz="1600" i="1" dirty="0" smtClean="0">
                        <a:latin typeface="Cambria Math"/>
                      </a:rPr>
                      <m:t>𝑡</m:t>
                    </m:r>
                    <m:r>
                      <a:rPr lang="en-US" sz="1600" i="1" dirty="0" smtClean="0">
                        <a:latin typeface="Cambria Math"/>
                      </a:rPr>
                      <m:t>)=0</m:t>
                    </m:r>
                  </m:oMath>
                </a14:m>
                <a:r>
                  <a:rPr lang="en-US" sz="1600" dirty="0" smtClean="0"/>
                  <a:t> </a:t>
                </a:r>
                <a:r>
                  <a:rPr lang="el-GR" sz="1600" dirty="0" smtClean="0"/>
                  <a:t>και</a:t>
                </a:r>
                <a:r>
                  <a:rPr lang="en-US" sz="1600" dirty="0" smtClean="0"/>
                  <a:t> </a:t>
                </a:r>
                <a14:m>
                  <m:oMath xmlns:m="http://schemas.openxmlformats.org/officeDocument/2006/math">
                    <m:r>
                      <a:rPr lang="el-GR" sz="1600" i="1" dirty="0" smtClean="0">
                        <a:latin typeface="Cambria Math"/>
                      </a:rPr>
                      <m:t>𝛼</m:t>
                    </m:r>
                    <m:r>
                      <a:rPr lang="en-US" sz="1600" i="1" dirty="0" smtClean="0">
                        <a:latin typeface="Cambria Math"/>
                      </a:rPr>
                      <m:t>(</m:t>
                    </m:r>
                    <m:r>
                      <a:rPr lang="en-US" sz="1600" i="1" dirty="0" smtClean="0">
                        <a:latin typeface="Cambria Math"/>
                      </a:rPr>
                      <m:t>𝑡</m:t>
                    </m:r>
                    <m:r>
                      <a:rPr lang="en-US" sz="1600" i="1" dirty="0" smtClean="0">
                        <a:latin typeface="Cambria Math"/>
                      </a:rPr>
                      <m:t>)=</m:t>
                    </m:r>
                    <m:r>
                      <a:rPr lang="en-US" sz="1600" i="1" dirty="0" smtClean="0">
                        <a:latin typeface="Cambria Math"/>
                      </a:rPr>
                      <m:t>𝐴</m:t>
                    </m:r>
                    <m:r>
                      <a:rPr lang="en-US" sz="1600" i="1" dirty="0">
                        <a:latin typeface="Cambria Math"/>
                      </a:rPr>
                      <m:t> </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oMath>
                </a14:m>
                <a:r>
                  <a:rPr lang="el-GR" sz="1600" dirty="0" smtClean="0"/>
                  <a:t>.</a:t>
                </a:r>
              </a:p>
              <a:p>
                <a:pPr algn="l">
                  <a:spcBef>
                    <a:spcPts val="600"/>
                  </a:spcBef>
                </a:pPr>
                <a:r>
                  <a:rPr lang="el-GR" sz="1600" dirty="0" smtClean="0"/>
                  <a:t>Στην </a:t>
                </a:r>
                <a:r>
                  <a:rPr lang="el-GR" sz="1600" dirty="0" err="1" smtClean="0"/>
                  <a:t>οκταδική</a:t>
                </a:r>
                <a:r>
                  <a:rPr lang="el-GR" sz="1600" dirty="0" smtClean="0"/>
                  <a:t> διαμόρφωση </a:t>
                </a:r>
                <a:r>
                  <a:rPr lang="en-US" sz="1600" dirty="0"/>
                  <a:t>ASK </a:t>
                </a:r>
                <a:r>
                  <a:rPr lang="el-GR" sz="1600" dirty="0"/>
                  <a:t>(</a:t>
                </a:r>
                <a:r>
                  <a:rPr lang="el-GR" sz="1600" dirty="0" smtClean="0"/>
                  <a:t>Μ=8), </a:t>
                </a:r>
                <a:r>
                  <a:rPr lang="el-GR" sz="1600" dirty="0"/>
                  <a:t>υπάρχουν </a:t>
                </a:r>
                <a:r>
                  <a:rPr lang="el-GR" sz="1600" b="1" dirty="0" smtClean="0"/>
                  <a:t>οκτώ καταστάσεις </a:t>
                </a:r>
                <a:r>
                  <a:rPr lang="el-GR" sz="1600" dirty="0" smtClean="0"/>
                  <a:t>στο </a:t>
                </a:r>
                <a:r>
                  <a:rPr lang="el-GR" sz="1600" dirty="0"/>
                  <a:t>διάγραμμα </a:t>
                </a:r>
                <a:r>
                  <a:rPr lang="el-GR" sz="1600" dirty="0" smtClean="0"/>
                  <a:t>αστερισμού μεταξύ των </a:t>
                </a:r>
                <a14:m>
                  <m:oMath xmlns:m="http://schemas.openxmlformats.org/officeDocument/2006/math">
                    <m:r>
                      <a:rPr lang="el-GR" sz="1600" i="1" dirty="0">
                        <a:latin typeface="Cambria Math"/>
                      </a:rPr>
                      <m:t>𝛼</m:t>
                    </m:r>
                    <m:r>
                      <a:rPr lang="el-GR" sz="1600" i="1" dirty="0">
                        <a:latin typeface="Cambria Math"/>
                      </a:rPr>
                      <m:t>(</m:t>
                    </m:r>
                    <m:r>
                      <a:rPr lang="en-US" sz="1600" i="1" dirty="0">
                        <a:latin typeface="Cambria Math"/>
                      </a:rPr>
                      <m:t>𝑡</m:t>
                    </m:r>
                    <m:r>
                      <a:rPr lang="en-US" sz="1600" i="1" dirty="0">
                        <a:latin typeface="Cambria Math"/>
                      </a:rPr>
                      <m:t>)=0</m:t>
                    </m:r>
                  </m:oMath>
                </a14:m>
                <a:r>
                  <a:rPr lang="en-US" sz="1600" dirty="0"/>
                  <a:t> </a:t>
                </a:r>
                <a:r>
                  <a:rPr lang="el-GR" sz="1600" dirty="0"/>
                  <a:t>και</a:t>
                </a:r>
                <a:r>
                  <a:rPr lang="en-US" sz="1600" dirty="0"/>
                  <a:t> </a:t>
                </a:r>
                <a14:m>
                  <m:oMath xmlns:m="http://schemas.openxmlformats.org/officeDocument/2006/math">
                    <m:r>
                      <a:rPr lang="el-GR" sz="1600" i="1" dirty="0">
                        <a:latin typeface="Cambria Math"/>
                      </a:rPr>
                      <m:t>𝛼</m:t>
                    </m:r>
                    <m:r>
                      <a:rPr lang="en-US" sz="1600" i="1" dirty="0">
                        <a:latin typeface="Cambria Math"/>
                      </a:rPr>
                      <m:t>(</m:t>
                    </m:r>
                    <m:r>
                      <a:rPr lang="en-US" sz="1600" i="1" dirty="0">
                        <a:latin typeface="Cambria Math"/>
                      </a:rPr>
                      <m:t>𝑡</m:t>
                    </m:r>
                    <m:r>
                      <a:rPr lang="en-US" sz="1600" i="1" dirty="0">
                        <a:latin typeface="Cambria Math"/>
                      </a:rPr>
                      <m:t>)=</m:t>
                    </m:r>
                    <m:r>
                      <a:rPr lang="en-US" sz="1600" i="1" dirty="0">
                        <a:latin typeface="Cambria Math"/>
                      </a:rPr>
                      <m:t>𝐴</m:t>
                    </m:r>
                    <m:r>
                      <a:rPr lang="en-US" sz="1600" i="1" dirty="0">
                        <a:latin typeface="Cambria Math"/>
                      </a:rPr>
                      <m:t> </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oMath>
                </a14:m>
                <a:r>
                  <a:rPr lang="el-GR" sz="1600" dirty="0"/>
                  <a:t>.</a:t>
                </a:r>
              </a:p>
              <a:p>
                <a:pPr marL="0" indent="0" algn="l">
                  <a:spcBef>
                    <a:spcPts val="600"/>
                  </a:spcBef>
                  <a:buNone/>
                </a:pPr>
                <a:endParaRPr lang="el-GR" sz="1600" dirty="0"/>
              </a:p>
              <a:p>
                <a:pPr marL="0" indent="0" algn="l">
                  <a:spcBef>
                    <a:spcPts val="600"/>
                  </a:spcBef>
                  <a:buNone/>
                </a:pPr>
                <a:endParaRPr lang="el-GR"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370" t="-446"/>
                </a:stretch>
              </a:blipFill>
            </p:spPr>
            <p:txBody>
              <a:bodyPr/>
              <a:lstStyle/>
              <a:p>
                <a:r>
                  <a:rPr lang="el-GR">
                    <a:noFill/>
                  </a:rPr>
                  <a:t> </a:t>
                </a:r>
              </a:p>
            </p:txBody>
          </p:sp>
        </mc:Fallback>
      </mc:AlternateContent>
      <p:sp>
        <p:nvSpPr>
          <p:cNvPr id="13" name="TextBox 12"/>
          <p:cNvSpPr txBox="1"/>
          <p:nvPr/>
        </p:nvSpPr>
        <p:spPr>
          <a:xfrm>
            <a:off x="683568" y="5970766"/>
            <a:ext cx="7560840" cy="338554"/>
          </a:xfrm>
          <a:prstGeom prst="rect">
            <a:avLst/>
          </a:prstGeom>
          <a:noFill/>
        </p:spPr>
        <p:txBody>
          <a:bodyPr wrap="square" rtlCol="0">
            <a:spAutoFit/>
          </a:bodyPr>
          <a:lstStyle/>
          <a:p>
            <a:pPr algn="ctr"/>
            <a:r>
              <a:rPr lang="el-GR" sz="1600" dirty="0">
                <a:latin typeface="Cambria Math" pitchFamily="18" charset="0"/>
                <a:ea typeface="Cambria Math" pitchFamily="18" charset="0"/>
              </a:rPr>
              <a:t>Δ</a:t>
            </a:r>
            <a:r>
              <a:rPr lang="el-GR" sz="1600" dirty="0" smtClean="0">
                <a:latin typeface="Cambria Math" pitchFamily="18" charset="0"/>
                <a:ea typeface="Cambria Math" pitchFamily="18" charset="0"/>
              </a:rPr>
              <a:t>ιάγραμμα αστερισμού </a:t>
            </a:r>
            <a:r>
              <a:rPr lang="en-US" sz="1600" dirty="0" smtClean="0">
                <a:latin typeface="Cambria Math" pitchFamily="18" charset="0"/>
                <a:ea typeface="Cambria Math" pitchFamily="18" charset="0"/>
              </a:rPr>
              <a:t>ASK</a:t>
            </a:r>
            <a:r>
              <a:rPr lang="el-GR" sz="1600" dirty="0" smtClean="0">
                <a:latin typeface="Cambria Math" pitchFamily="18" charset="0"/>
                <a:ea typeface="Cambria Math" pitchFamily="18" charset="0"/>
              </a:rPr>
              <a:t> (α) Δυαδικής και (β) </a:t>
            </a:r>
            <a:r>
              <a:rPr lang="el-GR" sz="1600" dirty="0" err="1" smtClean="0">
                <a:latin typeface="Cambria Math" pitchFamily="18" charset="0"/>
                <a:ea typeface="Cambria Math" pitchFamily="18" charset="0"/>
              </a:rPr>
              <a:t>Οκταδικής</a:t>
            </a:r>
            <a:r>
              <a:rPr lang="el-GR" sz="1600" dirty="0" smtClean="0">
                <a:latin typeface="Cambria Math" pitchFamily="18" charset="0"/>
                <a:ea typeface="Cambria Math" pitchFamily="18" charset="0"/>
              </a:rPr>
              <a:t> διαμόρφωσης </a:t>
            </a:r>
            <a:r>
              <a:rPr lang="en-US" sz="1600" dirty="0" smtClean="0">
                <a:latin typeface="Cambria Math" pitchFamily="18" charset="0"/>
                <a:ea typeface="Cambria Math" pitchFamily="18" charset="0"/>
              </a:rPr>
              <a:t>ASK</a:t>
            </a:r>
          </a:p>
        </p:txBody>
      </p:sp>
      <p:pic>
        <p:nvPicPr>
          <p:cNvPr id="12293" name="Picture 5"/>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835696" y="4206659"/>
            <a:ext cx="2016224" cy="1663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Θέση αριθμού διαφάνειας 6"/>
          <p:cNvSpPr>
            <a:spLocks noGrp="1"/>
          </p:cNvSpPr>
          <p:nvPr>
            <p:ph type="sldNum" sz="quarter" idx="12"/>
          </p:nvPr>
        </p:nvSpPr>
        <p:spPr/>
        <p:txBody>
          <a:bodyPr/>
          <a:lstStyle/>
          <a:p>
            <a:fld id="{0B0EBAE1-C03B-424B-868F-E6C23C4F0113}" type="slidenum">
              <a:rPr lang="el-GR" smtClean="0"/>
              <a:t>19</a:t>
            </a:fld>
            <a:endParaRPr lang="el-GR"/>
          </a:p>
        </p:txBody>
      </p:sp>
      <p:pic>
        <p:nvPicPr>
          <p:cNvPr id="3075" name="Picture 3"/>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303862" y="4082833"/>
            <a:ext cx="2197684" cy="1794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83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750"/>
                                        <p:tgtEl>
                                          <p:spTgt spid="3">
                                            <p:txEl>
                                              <p:pRg st="4" end="4"/>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750"/>
                                        <p:tgtEl>
                                          <p:spTgt spid="3">
                                            <p:txEl>
                                              <p:pRg st="5" end="5"/>
                                            </p:txEl>
                                          </p:spTgt>
                                        </p:tgtEl>
                                      </p:cBhvr>
                                    </p:animEffect>
                                  </p:childTnLst>
                                </p:cTn>
                              </p:par>
                            </p:childTnLst>
                          </p:cTn>
                        </p:par>
                        <p:par>
                          <p:cTn id="24" fill="hold">
                            <p:stCondLst>
                              <p:cond delay="3750"/>
                            </p:stCondLst>
                            <p:childTnLst>
                              <p:par>
                                <p:cTn id="25" presetID="10" presetClass="entr" presetSubtype="0" fill="hold" nodeType="afterEffect">
                                  <p:stCondLst>
                                    <p:cond delay="0"/>
                                  </p:stCondLst>
                                  <p:childTnLst>
                                    <p:set>
                                      <p:cBhvr>
                                        <p:cTn id="26" dur="1" fill="hold">
                                          <p:stCondLst>
                                            <p:cond delay="0"/>
                                          </p:stCondLst>
                                        </p:cTn>
                                        <p:tgtEl>
                                          <p:spTgt spid="12293"/>
                                        </p:tgtEl>
                                        <p:attrNameLst>
                                          <p:attrName>style.visibility</p:attrName>
                                        </p:attrNameLst>
                                      </p:cBhvr>
                                      <p:to>
                                        <p:strVal val="visible"/>
                                      </p:to>
                                    </p:set>
                                    <p:animEffect transition="in" filter="fade">
                                      <p:cBhvr>
                                        <p:cTn id="27" dur="750"/>
                                        <p:tgtEl>
                                          <p:spTgt spid="12293"/>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3075"/>
                                        </p:tgtEl>
                                        <p:attrNameLst>
                                          <p:attrName>style.visibility</p:attrName>
                                        </p:attrNameLst>
                                      </p:cBhvr>
                                      <p:to>
                                        <p:strVal val="visible"/>
                                      </p:to>
                                    </p:set>
                                    <p:animEffect transition="in" filter="fade">
                                      <p:cBhvr>
                                        <p:cTn id="31" dur="500"/>
                                        <p:tgtEl>
                                          <p:spTgt spid="3075"/>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27584" y="1124744"/>
            <a:ext cx="7859216" cy="5184576"/>
          </a:xfrm>
        </p:spPr>
        <p:txBody>
          <a:bodyPr>
            <a:normAutofit/>
          </a:bodyPr>
          <a:lstStyle/>
          <a:p>
            <a:pPr marL="457200" indent="-457200" algn="l">
              <a:buFont typeface="Arial" pitchFamily="34" charset="0"/>
              <a:buChar char="•"/>
            </a:pPr>
            <a:r>
              <a:rPr lang="el-GR" sz="2400" dirty="0" smtClean="0">
                <a:solidFill>
                  <a:schemeClr val="tx1"/>
                </a:solidFill>
              </a:rPr>
              <a:t>Ψηφιακή </a:t>
            </a:r>
            <a:r>
              <a:rPr lang="el-GR" sz="2400" dirty="0">
                <a:solidFill>
                  <a:schemeClr val="tx1"/>
                </a:solidFill>
              </a:rPr>
              <a:t>Διαμόρφωση Πλάτους </a:t>
            </a:r>
            <a:r>
              <a:rPr lang="en-US" sz="2400" dirty="0">
                <a:solidFill>
                  <a:schemeClr val="tx1"/>
                </a:solidFill>
              </a:rPr>
              <a:t>(ASK)</a:t>
            </a:r>
          </a:p>
          <a:p>
            <a:pPr marL="457200" indent="-457200" algn="l">
              <a:buFont typeface="Arial" pitchFamily="34" charset="0"/>
              <a:buChar char="•"/>
            </a:pPr>
            <a:r>
              <a:rPr lang="el-GR" sz="2400" dirty="0">
                <a:solidFill>
                  <a:schemeClr val="tx1"/>
                </a:solidFill>
              </a:rPr>
              <a:t>Μαθηματική περιγραφή δυαδικής </a:t>
            </a:r>
            <a:r>
              <a:rPr lang="en-US" sz="2400" dirty="0">
                <a:solidFill>
                  <a:schemeClr val="tx1"/>
                </a:solidFill>
              </a:rPr>
              <a:t>ASK (BASK)</a:t>
            </a:r>
          </a:p>
          <a:p>
            <a:pPr marL="457200" indent="-457200" algn="l">
              <a:buFont typeface="Arial" pitchFamily="34" charset="0"/>
              <a:buChar char="•"/>
            </a:pPr>
            <a:r>
              <a:rPr lang="el-GR" sz="2400" dirty="0">
                <a:solidFill>
                  <a:schemeClr val="tx1"/>
                </a:solidFill>
              </a:rPr>
              <a:t>Φάσμα σήματος διαμορφωμένου κατά </a:t>
            </a:r>
            <a:r>
              <a:rPr lang="en-US" sz="2400" dirty="0">
                <a:solidFill>
                  <a:schemeClr val="tx1"/>
                </a:solidFill>
              </a:rPr>
              <a:t>BASK</a:t>
            </a:r>
            <a:r>
              <a:rPr lang="el-GR" sz="2400" dirty="0">
                <a:solidFill>
                  <a:schemeClr val="tx1"/>
                </a:solidFill>
              </a:rPr>
              <a:t> </a:t>
            </a:r>
          </a:p>
          <a:p>
            <a:pPr marL="457200" indent="-457200" algn="l">
              <a:buFont typeface="Arial" pitchFamily="34" charset="0"/>
              <a:buChar char="•"/>
            </a:pPr>
            <a:r>
              <a:rPr lang="el-GR" sz="2400" dirty="0">
                <a:solidFill>
                  <a:schemeClr val="tx1"/>
                </a:solidFill>
              </a:rPr>
              <a:t>Μαθηματική περιγραφή Μ</a:t>
            </a:r>
            <a:r>
              <a:rPr lang="en-US" sz="2400" dirty="0">
                <a:solidFill>
                  <a:schemeClr val="tx1"/>
                </a:solidFill>
              </a:rPr>
              <a:t>ASK</a:t>
            </a:r>
          </a:p>
          <a:p>
            <a:pPr marL="457200" indent="-457200" algn="l">
              <a:buFont typeface="Arial" pitchFamily="34" charset="0"/>
              <a:buChar char="•"/>
            </a:pPr>
            <a:r>
              <a:rPr lang="el-GR" sz="2400" dirty="0">
                <a:solidFill>
                  <a:schemeClr val="tx1"/>
                </a:solidFill>
              </a:rPr>
              <a:t>Φασματική πυκνότητα ισχύος </a:t>
            </a:r>
            <a:r>
              <a:rPr lang="el-GR" sz="2400" dirty="0" smtClean="0">
                <a:solidFill>
                  <a:schemeClr val="tx1"/>
                </a:solidFill>
              </a:rPr>
              <a:t>και φασματική </a:t>
            </a:r>
            <a:r>
              <a:rPr lang="el-GR" sz="2400" dirty="0">
                <a:solidFill>
                  <a:schemeClr val="tx1"/>
                </a:solidFill>
              </a:rPr>
              <a:t>απόδοση </a:t>
            </a:r>
            <a:r>
              <a:rPr lang="el-GR" sz="2400" dirty="0" smtClean="0">
                <a:solidFill>
                  <a:schemeClr val="tx1"/>
                </a:solidFill>
              </a:rPr>
              <a:t>σήματος </a:t>
            </a:r>
            <a:r>
              <a:rPr lang="el-GR" sz="2400" dirty="0">
                <a:solidFill>
                  <a:schemeClr val="tx1"/>
                </a:solidFill>
              </a:rPr>
              <a:t>Μ</a:t>
            </a:r>
            <a:r>
              <a:rPr lang="en-US" sz="2400" dirty="0" smtClean="0">
                <a:solidFill>
                  <a:schemeClr val="tx1"/>
                </a:solidFill>
              </a:rPr>
              <a:t>ASK</a:t>
            </a:r>
            <a:endParaRPr lang="en-US" sz="2400" dirty="0">
              <a:solidFill>
                <a:schemeClr val="tx1"/>
              </a:solidFill>
            </a:endParaRPr>
          </a:p>
          <a:p>
            <a:pPr marL="457200" indent="-457200" algn="l">
              <a:buFont typeface="Arial" pitchFamily="34" charset="0"/>
              <a:buChar char="•"/>
            </a:pPr>
            <a:r>
              <a:rPr lang="el-GR" sz="2400" dirty="0">
                <a:solidFill>
                  <a:schemeClr val="tx1"/>
                </a:solidFill>
              </a:rPr>
              <a:t>Πιθανότητα εμφάνισης λανθασμένων </a:t>
            </a:r>
            <a:r>
              <a:rPr lang="el-GR" sz="2400" dirty="0" smtClean="0">
                <a:solidFill>
                  <a:schemeClr val="tx1"/>
                </a:solidFill>
              </a:rPr>
              <a:t>ψηφίων</a:t>
            </a:r>
            <a:endParaRPr lang="en-US" sz="2400" dirty="0">
              <a:solidFill>
                <a:schemeClr val="tx1"/>
              </a:solidFill>
            </a:endParaRPr>
          </a:p>
          <a:p>
            <a:pPr marL="457200" indent="-457200" algn="l">
              <a:buFont typeface="Arial" pitchFamily="34" charset="0"/>
              <a:buChar char="•"/>
            </a:pPr>
            <a:r>
              <a:rPr lang="el-GR" sz="2400" dirty="0">
                <a:solidFill>
                  <a:schemeClr val="tx1"/>
                </a:solidFill>
              </a:rPr>
              <a:t>Ρυθμός εμφάνισης λαθών σε διαμόρφωση Μ</a:t>
            </a:r>
            <a:r>
              <a:rPr lang="en-US" sz="2400" dirty="0">
                <a:solidFill>
                  <a:schemeClr val="tx1"/>
                </a:solidFill>
              </a:rPr>
              <a:t>ASK</a:t>
            </a:r>
          </a:p>
          <a:p>
            <a:pPr marL="457200" indent="-457200" algn="l">
              <a:buFont typeface="Arial" pitchFamily="34" charset="0"/>
              <a:buChar char="•"/>
            </a:pPr>
            <a:r>
              <a:rPr lang="el-GR" sz="2400" dirty="0">
                <a:solidFill>
                  <a:schemeClr val="tx1"/>
                </a:solidFill>
              </a:rPr>
              <a:t>Παραγωγή </a:t>
            </a:r>
            <a:r>
              <a:rPr lang="el-GR" sz="2400" dirty="0" smtClean="0">
                <a:solidFill>
                  <a:schemeClr val="tx1"/>
                </a:solidFill>
              </a:rPr>
              <a:t>και Ανίχνευση σήματος </a:t>
            </a:r>
            <a:r>
              <a:rPr lang="en-US" sz="2400" dirty="0">
                <a:solidFill>
                  <a:schemeClr val="tx1"/>
                </a:solidFill>
              </a:rPr>
              <a:t>BASK</a:t>
            </a:r>
          </a:p>
          <a:p>
            <a:pPr marL="457200" indent="-457200" algn="l">
              <a:buFont typeface="Arial" pitchFamily="34" charset="0"/>
              <a:buChar char="•"/>
            </a:pPr>
            <a:r>
              <a:rPr lang="el-GR" sz="2400" dirty="0" smtClean="0">
                <a:solidFill>
                  <a:schemeClr val="tx1"/>
                </a:solidFill>
              </a:rPr>
              <a:t>Σύγκριση </a:t>
            </a:r>
            <a:r>
              <a:rPr lang="el-GR" sz="2400" dirty="0">
                <a:solidFill>
                  <a:schemeClr val="tx1"/>
                </a:solidFill>
              </a:rPr>
              <a:t>μεταξύ Σύμφωνης &amp; Ασύμφωνης Ανίχνευσης</a:t>
            </a:r>
            <a:endParaRPr lang="en-US" sz="2400" dirty="0">
              <a:solidFill>
                <a:schemeClr val="tx1"/>
              </a:solidFill>
            </a:endParaRPr>
          </a:p>
          <a:p>
            <a:pPr marL="457200" indent="-457200" algn="l">
              <a:buFont typeface="Arial" pitchFamily="34" charset="0"/>
              <a:buChar char="•"/>
            </a:pPr>
            <a:r>
              <a:rPr lang="el-GR" sz="2400" dirty="0">
                <a:solidFill>
                  <a:schemeClr val="tx1"/>
                </a:solidFill>
              </a:rPr>
              <a:t>Διαγράμματα </a:t>
            </a:r>
            <a:r>
              <a:rPr lang="el-GR" sz="2400" dirty="0" smtClean="0">
                <a:solidFill>
                  <a:schemeClr val="tx1"/>
                </a:solidFill>
              </a:rPr>
              <a:t>Αστερισμού</a:t>
            </a:r>
            <a:endParaRPr lang="en-US" sz="2400" dirty="0" smtClean="0">
              <a:solidFill>
                <a:schemeClr val="tx1"/>
              </a:solidFill>
            </a:endParaRPr>
          </a:p>
        </p:txBody>
      </p:sp>
      <p:sp>
        <p:nvSpPr>
          <p:cNvPr id="4" name="Title 1"/>
          <p:cNvSpPr txBox="1">
            <a:spLocks/>
          </p:cNvSpPr>
          <p:nvPr/>
        </p:nvSpPr>
        <p:spPr>
          <a:xfrm>
            <a:off x="457200" y="116632"/>
            <a:ext cx="8229600" cy="8501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b="1" dirty="0" smtClean="0"/>
              <a:t>Ατζέντα</a:t>
            </a:r>
            <a:endParaRPr lang="el-GR" b="1" dirty="0"/>
          </a:p>
        </p:txBody>
      </p:sp>
      <p:sp>
        <p:nvSpPr>
          <p:cNvPr id="2" name="Θέση αριθμού διαφάνειας 1"/>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83558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750"/>
                                        <p:tgtEl>
                                          <p:spTgt spid="3">
                                            <p:txEl>
                                              <p:pRg st="4" end="4"/>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750"/>
                                        <p:tgtEl>
                                          <p:spTgt spid="3">
                                            <p:txEl>
                                              <p:pRg st="5" end="5"/>
                                            </p:txEl>
                                          </p:spTgt>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750"/>
                                        <p:tgtEl>
                                          <p:spTgt spid="3">
                                            <p:txEl>
                                              <p:pRg st="6" end="6"/>
                                            </p:txEl>
                                          </p:spTgt>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750"/>
                                        <p:tgtEl>
                                          <p:spTgt spid="3">
                                            <p:txEl>
                                              <p:pRg st="7" end="7"/>
                                            </p:txEl>
                                          </p:spTgt>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750"/>
                                        <p:tgtEl>
                                          <p:spTgt spid="3">
                                            <p:txEl>
                                              <p:pRg st="8" end="8"/>
                                            </p:txEl>
                                          </p:spTgt>
                                        </p:tgtEl>
                                      </p:cBhvr>
                                    </p:animEffect>
                                  </p:childTnLst>
                                </p:cTn>
                              </p:par>
                            </p:childTnLst>
                          </p:cTn>
                        </p:par>
                        <p:par>
                          <p:cTn id="40" fill="hold">
                            <p:stCondLst>
                              <p:cond delay="675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75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600" dirty="0" smtClean="0"/>
                  <a:t>Να σχεδιάσετε το διάγραμμα αστερισμού για </a:t>
                </a:r>
                <a:r>
                  <a:rPr lang="el-GR" sz="1600" dirty="0" err="1" smtClean="0"/>
                  <a:t>οκταδική</a:t>
                </a:r>
                <a:r>
                  <a:rPr lang="el-GR" sz="1600" dirty="0" smtClean="0"/>
                  <a:t> διαμόρφωση </a:t>
                </a:r>
                <a:r>
                  <a:rPr lang="en-US" sz="1600" dirty="0" smtClean="0"/>
                  <a:t>ASK</a:t>
                </a:r>
                <a:r>
                  <a:rPr lang="el-GR" sz="1600" dirty="0" smtClean="0"/>
                  <a:t> με διπολικό διαμορφώνων σήμα και φέρον της μορφής </a:t>
                </a:r>
                <a14:m>
                  <m:oMath xmlns:m="http://schemas.openxmlformats.org/officeDocument/2006/math">
                    <m:r>
                      <a:rPr lang="el-GR" sz="1600" b="0" i="0" dirty="0" smtClean="0">
                        <a:latin typeface="Cambria Math"/>
                      </a:rPr>
                      <m:t>(</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r>
                      <a:rPr lang="el-GR" sz="1600" b="0" i="1" dirty="0" smtClean="0">
                        <a:latin typeface="Cambria Math"/>
                      </a:rPr>
                      <m:t>+</m:t>
                    </m:r>
                    <m:sSup>
                      <m:sSupPr>
                        <m:ctrlPr>
                          <a:rPr lang="el-GR" sz="1600" b="0" i="1" dirty="0" smtClean="0">
                            <a:latin typeface="Cambria Math" panose="02040503050406030204" pitchFamily="18" charset="0"/>
                          </a:rPr>
                        </m:ctrlPr>
                      </m:sSupPr>
                      <m:e>
                        <m:r>
                          <a:rPr lang="el-GR" sz="1600" b="0" i="1" dirty="0" smtClean="0">
                            <a:latin typeface="Cambria Math"/>
                          </a:rPr>
                          <m:t>45</m:t>
                        </m:r>
                      </m:e>
                      <m:sup>
                        <m:r>
                          <a:rPr lang="el-GR" sz="1600" b="0" i="1" dirty="0" smtClean="0">
                            <a:latin typeface="Cambria Math"/>
                          </a:rPr>
                          <m:t>𝜊</m:t>
                        </m:r>
                      </m:sup>
                    </m:sSup>
                    <m:r>
                      <a:rPr lang="el-GR" sz="1600" b="0" i="1" dirty="0" smtClean="0">
                        <a:latin typeface="Cambria Math"/>
                      </a:rPr>
                      <m:t>)</m:t>
                    </m:r>
                  </m:oMath>
                </a14:m>
                <a:r>
                  <a:rPr lang="el-GR" sz="1600" dirty="0" smtClean="0"/>
                  <a:t>. </a:t>
                </a:r>
              </a:p>
              <a:p>
                <a:pPr marL="1588" lvl="1" indent="0" algn="l">
                  <a:spcBef>
                    <a:spcPts val="600"/>
                  </a:spcBef>
                  <a:spcAft>
                    <a:spcPts val="600"/>
                  </a:spcAft>
                  <a:buNone/>
                </a:pPr>
                <a:r>
                  <a:rPr lang="el-GR" sz="1600" dirty="0" smtClean="0"/>
                  <a:t>Ποια θα είναι η έξοδος ενός ασύμφωνου αποδιαμορφωτή γι αυτή τη διαμόρφωση;</a:t>
                </a:r>
                <a:endParaRPr lang="el-GR" sz="1600" b="1" u="sng" dirty="0" smtClean="0"/>
              </a:p>
              <a:p>
                <a:pPr marL="1588" lvl="1" indent="0" algn="l">
                  <a:spcBef>
                    <a:spcPts val="600"/>
                  </a:spcBef>
                  <a:spcAft>
                    <a:spcPts val="600"/>
                  </a:spcAft>
                  <a:buNone/>
                </a:pPr>
                <a:r>
                  <a:rPr lang="el-GR" sz="1600" b="1" u="sng" dirty="0" smtClean="0"/>
                  <a:t>Απάντηση</a:t>
                </a:r>
                <a:r>
                  <a:rPr lang="el-GR" sz="1600" dirty="0" smtClean="0"/>
                  <a:t>:</a:t>
                </a:r>
              </a:p>
              <a:p>
                <a:pPr marL="1588" lvl="1" indent="0" algn="l">
                  <a:spcBef>
                    <a:spcPts val="600"/>
                  </a:spcBef>
                  <a:spcAft>
                    <a:spcPts val="600"/>
                  </a:spcAft>
                  <a:buNone/>
                </a:pPr>
                <a:r>
                  <a:rPr lang="el-GR" sz="1600" dirty="0" smtClean="0"/>
                  <a:t>Σε ένα διάγραμμα αστερισμού τα σύμβολα με φάση </a:t>
                </a:r>
                <a14:m>
                  <m:oMath xmlns:m="http://schemas.openxmlformats.org/officeDocument/2006/math">
                    <m:r>
                      <a:rPr lang="el-GR" sz="1600" dirty="0">
                        <a:latin typeface="Cambria Math"/>
                      </a:rPr>
                      <m:t>(</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r>
                      <a:rPr lang="el-GR" sz="1600" i="1" dirty="0">
                        <a:latin typeface="Cambria Math"/>
                      </a:rPr>
                      <m:t>+</m:t>
                    </m:r>
                    <m:sSup>
                      <m:sSupPr>
                        <m:ctrlPr>
                          <a:rPr lang="el-GR" sz="1600" i="1" dirty="0">
                            <a:latin typeface="Cambria Math" panose="02040503050406030204" pitchFamily="18" charset="0"/>
                          </a:rPr>
                        </m:ctrlPr>
                      </m:sSupPr>
                      <m:e>
                        <m:r>
                          <a:rPr lang="el-GR" sz="1600" b="0" i="1" dirty="0" smtClean="0">
                            <a:latin typeface="Cambria Math"/>
                          </a:rPr>
                          <m:t>0</m:t>
                        </m:r>
                      </m:e>
                      <m:sup>
                        <m:r>
                          <a:rPr lang="el-GR" sz="1600" i="1" dirty="0">
                            <a:latin typeface="Cambria Math"/>
                          </a:rPr>
                          <m:t>𝜊</m:t>
                        </m:r>
                      </m:sup>
                    </m:sSup>
                    <m:r>
                      <a:rPr lang="el-GR" sz="1600" i="1" dirty="0">
                        <a:latin typeface="Cambria Math"/>
                      </a:rPr>
                      <m:t>)</m:t>
                    </m:r>
                  </m:oMath>
                </a14:m>
                <a:r>
                  <a:rPr lang="el-GR" sz="1600" dirty="0" smtClean="0"/>
                  <a:t> </a:t>
                </a:r>
                <a:br>
                  <a:rPr lang="el-GR" sz="1600" dirty="0" smtClean="0"/>
                </a:br>
                <a:r>
                  <a:rPr lang="el-GR" sz="1600" dirty="0" smtClean="0"/>
                  <a:t>σχεδιάζονται στον οριζόντιο άξονα, ενώ τα σύμβολα με φάση </a:t>
                </a:r>
                <a:br>
                  <a:rPr lang="el-GR" sz="1600" dirty="0" smtClean="0"/>
                </a:br>
                <a14:m>
                  <m:oMath xmlns:m="http://schemas.openxmlformats.org/officeDocument/2006/math">
                    <m:r>
                      <a:rPr lang="el-GR" sz="1600" dirty="0">
                        <a:latin typeface="Cambria Math"/>
                      </a:rPr>
                      <m:t>(</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r>
                      <a:rPr lang="el-GR" sz="1600" i="1" dirty="0">
                        <a:latin typeface="Cambria Math"/>
                      </a:rPr>
                      <m:t>+</m:t>
                    </m:r>
                    <m:sSup>
                      <m:sSupPr>
                        <m:ctrlPr>
                          <a:rPr lang="el-GR" sz="1600" i="1" dirty="0">
                            <a:latin typeface="Cambria Math" panose="02040503050406030204" pitchFamily="18" charset="0"/>
                          </a:rPr>
                        </m:ctrlPr>
                      </m:sSupPr>
                      <m:e>
                        <m:r>
                          <a:rPr lang="el-GR" sz="1600" b="0" i="1" dirty="0" smtClean="0">
                            <a:latin typeface="Cambria Math"/>
                          </a:rPr>
                          <m:t>90</m:t>
                        </m:r>
                      </m:e>
                      <m:sup>
                        <m:r>
                          <a:rPr lang="el-GR" sz="1600" i="1" dirty="0">
                            <a:latin typeface="Cambria Math"/>
                          </a:rPr>
                          <m:t>𝜊</m:t>
                        </m:r>
                      </m:sup>
                    </m:sSup>
                    <m:r>
                      <a:rPr lang="el-GR" sz="1600" i="1" dirty="0">
                        <a:latin typeface="Cambria Math"/>
                      </a:rPr>
                      <m:t>)</m:t>
                    </m:r>
                  </m:oMath>
                </a14:m>
                <a:r>
                  <a:rPr lang="el-GR" sz="1600" dirty="0" smtClean="0"/>
                  <a:t> σχεδιάζονται στον κατακόρυφο άξονα. Επειδή </a:t>
                </a:r>
                <a:br>
                  <a:rPr lang="el-GR" sz="1600" dirty="0" smtClean="0"/>
                </a:br>
                <a:r>
                  <a:rPr lang="el-GR" sz="1600" dirty="0" smtClean="0"/>
                  <a:t>στην περίπτωση της άσκησης είναι </a:t>
                </a:r>
                <a14:m>
                  <m:oMath xmlns:m="http://schemas.openxmlformats.org/officeDocument/2006/math">
                    <m:r>
                      <a:rPr lang="el-GR" sz="1600" dirty="0">
                        <a:latin typeface="Cambria Math"/>
                      </a:rPr>
                      <m:t>(</m:t>
                    </m:r>
                    <m:r>
                      <a:rPr lang="en-US" sz="1600" i="1" dirty="0">
                        <a:latin typeface="Cambria Math"/>
                      </a:rPr>
                      <m:t>𝑐𝑜𝑠</m:t>
                    </m:r>
                    <m:sSub>
                      <m:sSubPr>
                        <m:ctrlPr>
                          <a:rPr lang="en-US" sz="1600" i="1" dirty="0">
                            <a:latin typeface="Cambria Math" panose="02040503050406030204" pitchFamily="18" charset="0"/>
                          </a:rPr>
                        </m:ctrlPr>
                      </m:sSubPr>
                      <m:e>
                        <m:r>
                          <a:rPr lang="el-GR" sz="1600" i="1" dirty="0">
                            <a:latin typeface="Cambria Math"/>
                          </a:rPr>
                          <m:t>𝜔</m:t>
                        </m:r>
                      </m:e>
                      <m:sub>
                        <m:r>
                          <a:rPr lang="en-US" sz="1600" i="1" dirty="0" err="1">
                            <a:latin typeface="Cambria Math"/>
                          </a:rPr>
                          <m:t>𝑐</m:t>
                        </m:r>
                      </m:sub>
                    </m:sSub>
                    <m:r>
                      <a:rPr lang="en-US" sz="1600" i="1" dirty="0" err="1">
                        <a:latin typeface="Cambria Math"/>
                      </a:rPr>
                      <m:t>𝑡</m:t>
                    </m:r>
                    <m:r>
                      <a:rPr lang="el-GR" sz="1600" i="1" dirty="0">
                        <a:latin typeface="Cambria Math"/>
                      </a:rPr>
                      <m:t>+</m:t>
                    </m:r>
                    <m:sSup>
                      <m:sSupPr>
                        <m:ctrlPr>
                          <a:rPr lang="el-GR" sz="1600" i="1" dirty="0">
                            <a:latin typeface="Cambria Math" panose="02040503050406030204" pitchFamily="18" charset="0"/>
                          </a:rPr>
                        </m:ctrlPr>
                      </m:sSupPr>
                      <m:e>
                        <m:r>
                          <a:rPr lang="el-GR" sz="1600" i="1" dirty="0">
                            <a:latin typeface="Cambria Math"/>
                          </a:rPr>
                          <m:t>45</m:t>
                        </m:r>
                      </m:e>
                      <m:sup>
                        <m:r>
                          <a:rPr lang="el-GR" sz="1600" i="1" dirty="0">
                            <a:latin typeface="Cambria Math"/>
                          </a:rPr>
                          <m:t>𝜊</m:t>
                        </m:r>
                      </m:sup>
                    </m:sSup>
                    <m:r>
                      <a:rPr lang="el-GR" sz="1600" i="1" dirty="0">
                        <a:latin typeface="Cambria Math"/>
                      </a:rPr>
                      <m:t>)</m:t>
                    </m:r>
                  </m:oMath>
                </a14:m>
                <a:r>
                  <a:rPr lang="el-GR" sz="1600" dirty="0" smtClean="0"/>
                  <a:t>, σημαίνει ότι </a:t>
                </a:r>
                <a:br>
                  <a:rPr lang="el-GR" sz="1600" dirty="0" smtClean="0"/>
                </a:br>
                <a:r>
                  <a:rPr lang="el-GR" sz="1600" dirty="0" smtClean="0"/>
                  <a:t>τα σύμβολα θα βρίσκονται σε μια γραμμή με γωνία 45</a:t>
                </a:r>
                <a:r>
                  <a:rPr lang="el-GR" sz="1600" baseline="30000" dirty="0" smtClean="0"/>
                  <a:t>ο</a:t>
                </a:r>
                <a:r>
                  <a:rPr lang="el-GR" sz="1600" dirty="0" smtClean="0"/>
                  <a:t> ως προς </a:t>
                </a:r>
                <a:br>
                  <a:rPr lang="el-GR" sz="1600" dirty="0" smtClean="0"/>
                </a:br>
                <a:r>
                  <a:rPr lang="el-GR" sz="1600" dirty="0" smtClean="0"/>
                  <a:t>τον οριζόντιο άξονα.</a:t>
                </a:r>
              </a:p>
              <a:p>
                <a:pPr marL="1588" lvl="1" indent="0" algn="l">
                  <a:spcBef>
                    <a:spcPts val="600"/>
                  </a:spcBef>
                  <a:spcAft>
                    <a:spcPts val="600"/>
                  </a:spcAft>
                  <a:buNone/>
                </a:pPr>
                <a:r>
                  <a:rPr lang="el-GR" sz="1600" dirty="0" smtClean="0"/>
                  <a:t>Η διπολική φύση διαμόρφωση του διαμορφώνοντος σήματος εισόδου σημαίνει ότι τα πλάτη των συμβόλων της </a:t>
                </a:r>
                <a:r>
                  <a:rPr lang="en-US" sz="1600" dirty="0" smtClean="0"/>
                  <a:t>ASK</a:t>
                </a:r>
                <a:r>
                  <a:rPr lang="el-GR" sz="1600" dirty="0" smtClean="0"/>
                  <a:t> θα έχουν τόσο θετικές όσο και αρνητικές τιμές. Ένα πλάτος με αρνητική τιμή σημαίνει απλά ότι η φάση του φέροντος αντιστρέφεται για τα σύμβολα αυτά, δηλ. εμφανίζεται στο αντίθετο τεταρτημόριο του διαγράμματος.</a:t>
                </a:r>
              </a:p>
              <a:p>
                <a:pPr marL="1588" lvl="1" indent="0" algn="l">
                  <a:spcBef>
                    <a:spcPts val="600"/>
                  </a:spcBef>
                  <a:spcAft>
                    <a:spcPts val="600"/>
                  </a:spcAft>
                  <a:buNone/>
                </a:pPr>
                <a:r>
                  <a:rPr lang="el-GR" sz="1600" dirty="0" smtClean="0"/>
                  <a:t>Ένα διπολικό σήμα </a:t>
                </a:r>
                <a:r>
                  <a:rPr lang="en-US" sz="1600" dirty="0" smtClean="0"/>
                  <a:t>ASK</a:t>
                </a:r>
                <a:r>
                  <a:rPr lang="el-GR" sz="1600" dirty="0" smtClean="0"/>
                  <a:t> δεν μπορεί να ανιχνευθεί ικανοποιητικά από έναν ανιχνευτή περιβάλλουσας, επειδή αυτός δεν μπορεί να λάβει υπόψη την αναστροφή φάσης του φέροντος. Επομένως, όλα τα σύμβολα με αρνητικό πλάτος θα ανιχνευθούν λανθασμένα ως τα αντίστοιχα θετικά τους.</a:t>
                </a:r>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20</a:t>
            </a:fld>
            <a:endParaRPr lang="el-G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2537" y="2348880"/>
            <a:ext cx="2119903"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419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750"/>
                                        <p:tgtEl>
                                          <p:spTgt spid="3">
                                            <p:txEl>
                                              <p:pRg st="4" end="4"/>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600" dirty="0" smtClean="0"/>
                  <a:t>Ένα </a:t>
                </a:r>
                <a:r>
                  <a:rPr lang="el-GR" sz="1600" dirty="0" err="1" smtClean="0"/>
                  <a:t>οκταδικό</a:t>
                </a:r>
                <a:r>
                  <a:rPr lang="el-GR" sz="1600" dirty="0" smtClean="0"/>
                  <a:t> σύστημα διαμόρφωσης </a:t>
                </a:r>
                <a:r>
                  <a:rPr lang="en-US" sz="1600" dirty="0" smtClean="0"/>
                  <a:t>ASK</a:t>
                </a:r>
                <a:r>
                  <a:rPr lang="el-GR" sz="1600" dirty="0" smtClean="0"/>
                  <a:t> εκπέμπει σε ένα κανάλι με ρυθμό </a:t>
                </a:r>
                <a14:m>
                  <m:oMath xmlns:m="http://schemas.openxmlformats.org/officeDocument/2006/math">
                    <m:r>
                      <a:rPr lang="el-GR" sz="1600" i="1" dirty="0" smtClean="0">
                        <a:latin typeface="Cambria Math"/>
                      </a:rPr>
                      <m:t>2.400 </m:t>
                    </m:r>
                    <m:r>
                      <a:rPr lang="en-US" sz="1600" i="1" dirty="0" smtClean="0">
                        <a:latin typeface="Cambria Math"/>
                      </a:rPr>
                      <m:t>𝑏𝑎𝑢𝑑</m:t>
                    </m:r>
                  </m:oMath>
                </a14:m>
                <a:r>
                  <a:rPr lang="en-US" sz="1600" dirty="0" smtClean="0"/>
                  <a:t>. </a:t>
                </a:r>
                <a:r>
                  <a:rPr lang="el-GR" sz="1600" dirty="0" smtClean="0"/>
                  <a:t>Ποιο είναι το εύρος ζώνης που καταλαμβάνεται από το διαμορφωμένο σήμα, θεωρώντας ότι το σήμα φιλτράρεται από ένα ιδανικό ορθογώνιο φίλτρο; Αν χρησιμοποιηθεί φίλτρο υψωμένου συνημιτόνου με </a:t>
                </a:r>
                <a14:m>
                  <m:oMath xmlns:m="http://schemas.openxmlformats.org/officeDocument/2006/math">
                    <m:r>
                      <a:rPr lang="el-GR" sz="1600" i="1" dirty="0" smtClean="0">
                        <a:latin typeface="Cambria Math"/>
                      </a:rPr>
                      <m:t>𝛼</m:t>
                    </m:r>
                    <m:r>
                      <a:rPr lang="el-GR" sz="1600" i="1" dirty="0" smtClean="0">
                        <a:latin typeface="Cambria Math"/>
                      </a:rPr>
                      <m:t>=0,5</m:t>
                    </m:r>
                  </m:oMath>
                </a14:m>
                <a:r>
                  <a:rPr lang="el-GR" sz="1600" dirty="0" smtClean="0"/>
                  <a:t> ποιο θα είναι τότε το καταλαμβανόμενο εύρος ζώνης;</a:t>
                </a:r>
              </a:p>
              <a:p>
                <a:pPr marL="1588" lvl="1" indent="0" algn="l">
                  <a:spcBef>
                    <a:spcPts val="600"/>
                  </a:spcBef>
                  <a:spcAft>
                    <a:spcPts val="600"/>
                  </a:spcAft>
                  <a:buNone/>
                </a:pPr>
                <a:endParaRPr lang="el-GR" sz="1600" dirty="0"/>
              </a:p>
              <a:p>
                <a:pPr marL="1588" lvl="1" indent="0" algn="l">
                  <a:spcBef>
                    <a:spcPts val="600"/>
                  </a:spcBef>
                  <a:spcAft>
                    <a:spcPts val="600"/>
                  </a:spcAft>
                  <a:buNone/>
                </a:pPr>
                <a:r>
                  <a:rPr lang="el-GR" sz="1600" b="1" u="sng" dirty="0" smtClean="0"/>
                  <a:t>Απάντηση</a:t>
                </a:r>
                <a:r>
                  <a:rPr lang="el-GR" sz="1600" dirty="0" smtClean="0"/>
                  <a:t>:</a:t>
                </a:r>
              </a:p>
              <a:p>
                <a:pPr algn="l">
                  <a:spcBef>
                    <a:spcPts val="600"/>
                  </a:spcBef>
                  <a:spcAft>
                    <a:spcPts val="600"/>
                  </a:spcAft>
                </a:pPr>
                <a:r>
                  <a:rPr lang="el-GR" sz="1600" dirty="0" smtClean="0"/>
                  <a:t>Για ένα κανάλι βασικής ζώνης, ο ρυθμός των </a:t>
                </a:r>
                <a14:m>
                  <m:oMath xmlns:m="http://schemas.openxmlformats.org/officeDocument/2006/math">
                    <m:r>
                      <a:rPr lang="en-US" sz="1600" i="1" dirty="0" smtClean="0">
                        <a:latin typeface="Cambria Math"/>
                      </a:rPr>
                      <m:t>2</m:t>
                    </m:r>
                    <m:r>
                      <a:rPr lang="el-GR" sz="1600" i="1" dirty="0" smtClean="0">
                        <a:latin typeface="Cambria Math"/>
                      </a:rPr>
                      <m:t>.</m:t>
                    </m:r>
                    <m:r>
                      <a:rPr lang="en-US" sz="1600" i="1" dirty="0" smtClean="0">
                        <a:latin typeface="Cambria Math"/>
                      </a:rPr>
                      <m:t>400 </m:t>
                    </m:r>
                    <m:r>
                      <a:rPr lang="en-US" sz="1600" i="1" dirty="0">
                        <a:latin typeface="Cambria Math"/>
                      </a:rPr>
                      <m:t>𝑏𝑎𝑢𝑑</m:t>
                    </m:r>
                    <m:r>
                      <a:rPr lang="en-US" sz="1600" i="1" dirty="0">
                        <a:latin typeface="Cambria Math"/>
                      </a:rPr>
                      <m:t> </m:t>
                    </m:r>
                  </m:oMath>
                </a14:m>
                <a:r>
                  <a:rPr lang="el-GR" sz="1600" dirty="0" smtClean="0"/>
                  <a:t>συνεπάγεται ένα ελάχιστο εύρος ζώνης ίσο με </a:t>
                </a:r>
                <a14:m>
                  <m:oMath xmlns:m="http://schemas.openxmlformats.org/officeDocument/2006/math">
                    <m:r>
                      <a:rPr lang="en-US" sz="1600" i="1" dirty="0" smtClean="0">
                        <a:latin typeface="Cambria Math"/>
                      </a:rPr>
                      <m:t>2</m:t>
                    </m:r>
                    <m:r>
                      <a:rPr lang="el-GR" sz="1600" i="1" dirty="0" smtClean="0">
                        <a:latin typeface="Cambria Math"/>
                      </a:rPr>
                      <m:t>.</m:t>
                    </m:r>
                    <m:r>
                      <a:rPr lang="en-US" sz="1600" i="1" dirty="0" smtClean="0">
                        <a:latin typeface="Cambria Math"/>
                      </a:rPr>
                      <m:t>400 </m:t>
                    </m:r>
                    <m:r>
                      <a:rPr lang="en-US" sz="1600" i="1" dirty="0">
                        <a:latin typeface="Cambria Math"/>
                      </a:rPr>
                      <m:t>/ 2 </m:t>
                    </m:r>
                    <m:r>
                      <a:rPr lang="en-US" sz="1600" i="1" dirty="0" smtClean="0">
                        <a:latin typeface="Cambria Math"/>
                      </a:rPr>
                      <m:t>𝐻𝑧</m:t>
                    </m:r>
                    <m:r>
                      <a:rPr lang="el-GR" sz="1600" i="1" dirty="0" smtClean="0">
                        <a:latin typeface="Cambria Math"/>
                      </a:rPr>
                      <m:t> = 1.200 </m:t>
                    </m:r>
                    <m:r>
                      <a:rPr lang="en-US" sz="1600" i="1" dirty="0" smtClean="0">
                        <a:latin typeface="Cambria Math"/>
                      </a:rPr>
                      <m:t>𝐻𝑧</m:t>
                    </m:r>
                  </m:oMath>
                </a14:m>
                <a:r>
                  <a:rPr lang="en-US" sz="1600" dirty="0" smtClean="0"/>
                  <a:t>. </a:t>
                </a:r>
                <a:r>
                  <a:rPr lang="el-GR" sz="1600" dirty="0" smtClean="0"/>
                  <a:t>Η διαμόρφωση </a:t>
                </a:r>
                <a:r>
                  <a:rPr lang="en-US" sz="1600" dirty="0" smtClean="0"/>
                  <a:t>ASK </a:t>
                </a:r>
                <a:r>
                  <a:rPr lang="el-GR" sz="1600" dirty="0" smtClean="0"/>
                  <a:t>απαιτεί διπλάσιο εύρος ζώνης, αφού η διαδικασία της διαμόρφωσης δημιουργεί άνω και κάτω ζώνες, αντίγραφα του σήματος βασικής ζώνης. Έτσι, το καταλαμβανόμενο εύρος ζώνης είναι </a:t>
                </a:r>
                <a14:m>
                  <m:oMath xmlns:m="http://schemas.openxmlformats.org/officeDocument/2006/math">
                    <m:r>
                      <a:rPr lang="en-US" sz="1600" i="1" dirty="0" smtClean="0">
                        <a:latin typeface="Cambria Math"/>
                      </a:rPr>
                      <m:t>2</m:t>
                    </m:r>
                    <m:r>
                      <a:rPr lang="el-GR" sz="1600" i="1" dirty="0" smtClean="0">
                        <a:latin typeface="Cambria Math"/>
                      </a:rPr>
                      <m:t>.</m:t>
                    </m:r>
                    <m:r>
                      <a:rPr lang="en-US" sz="1600" i="1" dirty="0" smtClean="0">
                        <a:latin typeface="Cambria Math"/>
                      </a:rPr>
                      <m:t>400 </m:t>
                    </m:r>
                    <m:r>
                      <a:rPr lang="en-US" sz="1600" i="1" dirty="0">
                        <a:latin typeface="Cambria Math"/>
                      </a:rPr>
                      <m:t>𝐻𝑧</m:t>
                    </m:r>
                  </m:oMath>
                </a14:m>
                <a:r>
                  <a:rPr lang="en-US" sz="1600" dirty="0"/>
                  <a:t>.</a:t>
                </a:r>
              </a:p>
              <a:p>
                <a:pPr algn="l">
                  <a:spcBef>
                    <a:spcPts val="600"/>
                  </a:spcBef>
                  <a:spcAft>
                    <a:spcPts val="600"/>
                  </a:spcAft>
                </a:pPr>
                <a:r>
                  <a:rPr lang="el-GR" sz="1600" dirty="0" smtClean="0"/>
                  <a:t>Εναλλακτικά μπορούμε να χρησιμοποιήσουμε τον τύπο </a:t>
                </a:r>
                <a14:m>
                  <m:oMath xmlns:m="http://schemas.openxmlformats.org/officeDocument/2006/math">
                    <m:r>
                      <a:rPr lang="en-US" sz="1600" b="1" i="1" dirty="0" smtClean="0">
                        <a:latin typeface="Cambria Math"/>
                      </a:rPr>
                      <m:t>𝑪</m:t>
                    </m:r>
                    <m:r>
                      <a:rPr lang="en-US" sz="1600" b="1" i="1" baseline="-25000" dirty="0" err="1" smtClean="0">
                        <a:latin typeface="Cambria Math"/>
                      </a:rPr>
                      <m:t>𝒃𝒂𝒏𝒅𝒑𝒂𝒔𝒔</m:t>
                    </m:r>
                    <m:r>
                      <a:rPr lang="en-US" sz="1600" b="1" i="1" dirty="0" smtClean="0">
                        <a:latin typeface="Cambria Math"/>
                      </a:rPr>
                      <m:t> </m:t>
                    </m:r>
                    <m:r>
                      <a:rPr lang="en-US" sz="1600" b="1" i="1" dirty="0">
                        <a:latin typeface="Cambria Math"/>
                      </a:rPr>
                      <m:t>= </m:t>
                    </m:r>
                    <m:r>
                      <a:rPr lang="en-US" sz="1600" b="1" i="1" dirty="0">
                        <a:latin typeface="Cambria Math"/>
                      </a:rPr>
                      <m:t>𝑩</m:t>
                    </m:r>
                    <m:r>
                      <a:rPr lang="en-US" sz="1600" b="1" i="1" dirty="0">
                        <a:latin typeface="Cambria Math"/>
                      </a:rPr>
                      <m:t> </m:t>
                    </m:r>
                    <m:r>
                      <a:rPr lang="en-US" sz="1600" b="1" i="1" dirty="0">
                        <a:latin typeface="Cambria Math"/>
                      </a:rPr>
                      <m:t>𝒍𝒐𝒈</m:t>
                    </m:r>
                    <m:r>
                      <a:rPr lang="en-US" sz="1600" b="1" i="1" baseline="-25000" dirty="0">
                        <a:latin typeface="Cambria Math"/>
                      </a:rPr>
                      <m:t>𝟐</m:t>
                    </m:r>
                    <m:r>
                      <a:rPr lang="en-US" sz="1600" b="1" i="1" dirty="0" smtClean="0">
                        <a:latin typeface="Cambria Math"/>
                      </a:rPr>
                      <m:t>𝑴</m:t>
                    </m:r>
                  </m:oMath>
                </a14:m>
                <a:r>
                  <a:rPr lang="el-GR" sz="1600" dirty="0" smtClean="0"/>
                  <a:t> όπου </a:t>
                </a:r>
                <a14:m>
                  <m:oMath xmlns:m="http://schemas.openxmlformats.org/officeDocument/2006/math">
                    <m:r>
                      <a:rPr lang="en-US" sz="1600" i="1" dirty="0" smtClean="0">
                        <a:latin typeface="Cambria Math"/>
                      </a:rPr>
                      <m:t>𝑀</m:t>
                    </m:r>
                    <m:r>
                      <a:rPr lang="en-US" sz="1600" i="1" dirty="0" smtClean="0">
                        <a:latin typeface="Cambria Math"/>
                      </a:rPr>
                      <m:t> = 8 </m:t>
                    </m:r>
                  </m:oMath>
                </a14:m>
                <a:r>
                  <a:rPr lang="el-GR" sz="1600" dirty="0" smtClean="0"/>
                  <a:t>και η χωρητικότητα είναι </a:t>
                </a:r>
                <a14:m>
                  <m:oMath xmlns:m="http://schemas.openxmlformats.org/officeDocument/2006/math">
                    <m:r>
                      <a:rPr lang="en-US" sz="1600" i="1" dirty="0" smtClean="0">
                        <a:latin typeface="Cambria Math"/>
                      </a:rPr>
                      <m:t>2</m:t>
                    </m:r>
                    <m:r>
                      <a:rPr lang="el-GR" sz="1600" i="1" dirty="0" smtClean="0">
                        <a:latin typeface="Cambria Math"/>
                      </a:rPr>
                      <m:t>.</m:t>
                    </m:r>
                    <m:r>
                      <a:rPr lang="en-US" sz="1600" i="1" dirty="0" smtClean="0">
                        <a:latin typeface="Cambria Math"/>
                      </a:rPr>
                      <m:t>400 </m:t>
                    </m:r>
                    <m:r>
                      <a:rPr lang="en-US" sz="1600" i="1" dirty="0">
                        <a:latin typeface="Cambria Math"/>
                      </a:rPr>
                      <m:t>𝑥</m:t>
                    </m:r>
                    <m:r>
                      <a:rPr lang="en-US" sz="1600" i="1" dirty="0">
                        <a:latin typeface="Cambria Math"/>
                      </a:rPr>
                      <m:t> 3 </m:t>
                    </m:r>
                    <m:r>
                      <a:rPr lang="en-US" sz="1600" i="1" dirty="0">
                        <a:latin typeface="Cambria Math"/>
                      </a:rPr>
                      <m:t>𝑏𝑝𝑠</m:t>
                    </m:r>
                  </m:oMath>
                </a14:m>
                <a:r>
                  <a:rPr lang="en-US" sz="1600" dirty="0"/>
                  <a:t>. </a:t>
                </a:r>
                <a:r>
                  <a:rPr lang="el-GR" sz="1600" dirty="0" smtClean="0"/>
                  <a:t>Έτσι προκύπτει </a:t>
                </a:r>
                <a14:m>
                  <m:oMath xmlns:m="http://schemas.openxmlformats.org/officeDocument/2006/math">
                    <m:r>
                      <a:rPr lang="en-US" sz="1600" b="1" i="1" dirty="0" smtClean="0">
                        <a:latin typeface="Cambria Math"/>
                      </a:rPr>
                      <m:t>𝑩</m:t>
                    </m:r>
                    <m:r>
                      <a:rPr lang="en-US" sz="1600" b="1" i="1" dirty="0" smtClean="0">
                        <a:latin typeface="Cambria Math"/>
                      </a:rPr>
                      <m:t> = </m:t>
                    </m:r>
                    <m:r>
                      <a:rPr lang="en-US" sz="1600" b="1" i="1" dirty="0">
                        <a:latin typeface="Cambria Math"/>
                      </a:rPr>
                      <m:t>𝟐</m:t>
                    </m:r>
                    <m:r>
                      <a:rPr lang="el-GR" sz="1600" b="1" i="1" dirty="0" smtClean="0">
                        <a:latin typeface="Cambria Math"/>
                      </a:rPr>
                      <m:t>.</m:t>
                    </m:r>
                    <m:r>
                      <a:rPr lang="en-US" sz="1600" b="1" i="1" dirty="0">
                        <a:latin typeface="Cambria Math"/>
                      </a:rPr>
                      <m:t>𝟒𝟎𝟎</m:t>
                    </m:r>
                    <m:r>
                      <a:rPr lang="en-US" sz="1600" b="1" i="1" dirty="0">
                        <a:latin typeface="Cambria Math"/>
                      </a:rPr>
                      <m:t> </m:t>
                    </m:r>
                    <m:r>
                      <a:rPr lang="en-US" sz="1600" b="1" i="1" dirty="0">
                        <a:latin typeface="Cambria Math"/>
                      </a:rPr>
                      <m:t>𝑯𝒛</m:t>
                    </m:r>
                  </m:oMath>
                </a14:m>
                <a:r>
                  <a:rPr lang="en-US" sz="1600" dirty="0"/>
                  <a:t>.</a:t>
                </a:r>
              </a:p>
              <a:p>
                <a:pPr algn="l">
                  <a:spcBef>
                    <a:spcPts val="600"/>
                  </a:spcBef>
                  <a:spcAft>
                    <a:spcPts val="600"/>
                  </a:spcAft>
                </a:pPr>
                <a:r>
                  <a:rPr lang="el-GR" sz="1600" dirty="0" smtClean="0"/>
                  <a:t>Για ένα φίλτρο υψωμένου συνημιτόνου με </a:t>
                </a:r>
                <a14:m>
                  <m:oMath xmlns:m="http://schemas.openxmlformats.org/officeDocument/2006/math">
                    <m:r>
                      <a:rPr lang="el-GR" sz="1600" i="1" dirty="0" smtClean="0">
                        <a:latin typeface="Cambria Math"/>
                      </a:rPr>
                      <m:t>𝛼</m:t>
                    </m:r>
                    <m:r>
                      <a:rPr lang="en-US" sz="1600" i="1" dirty="0" smtClean="0">
                        <a:latin typeface="Cambria Math"/>
                      </a:rPr>
                      <m:t> </m:t>
                    </m:r>
                    <m:r>
                      <a:rPr lang="en-US" sz="1600" i="1" dirty="0">
                        <a:latin typeface="Cambria Math"/>
                      </a:rPr>
                      <m:t>= </m:t>
                    </m:r>
                    <m:r>
                      <a:rPr lang="en-US" sz="1600" i="1" dirty="0" smtClean="0">
                        <a:latin typeface="Cambria Math"/>
                      </a:rPr>
                      <m:t>0</m:t>
                    </m:r>
                    <m:r>
                      <a:rPr lang="el-GR" sz="1600" i="1" dirty="0" smtClean="0">
                        <a:latin typeface="Cambria Math"/>
                      </a:rPr>
                      <m:t>,</m:t>
                    </m:r>
                    <m:r>
                      <a:rPr lang="en-US" sz="1600" i="1" dirty="0" smtClean="0">
                        <a:latin typeface="Cambria Math"/>
                      </a:rPr>
                      <m:t>5</m:t>
                    </m:r>
                  </m:oMath>
                </a14:m>
                <a:r>
                  <a:rPr lang="en-US" sz="1600" dirty="0" smtClean="0"/>
                  <a:t> </a:t>
                </a:r>
                <a:r>
                  <a:rPr lang="el-GR" sz="1600" dirty="0" smtClean="0"/>
                  <a:t>το απαιτούμενο εύρος ζώνης αυξάνεται κατά έναν συντελεστή </a:t>
                </a:r>
                <a14:m>
                  <m:oMath xmlns:m="http://schemas.openxmlformats.org/officeDocument/2006/math">
                    <m:r>
                      <a:rPr lang="en-US" sz="1600" i="1" dirty="0" smtClean="0">
                        <a:latin typeface="Cambria Math"/>
                      </a:rPr>
                      <m:t>(</m:t>
                    </m:r>
                    <m:r>
                      <a:rPr lang="en-US" sz="1600" i="1" dirty="0">
                        <a:latin typeface="Cambria Math"/>
                      </a:rPr>
                      <m:t>1 + </m:t>
                    </m:r>
                    <m:r>
                      <a:rPr lang="el-GR" sz="1600" i="1" dirty="0" smtClean="0">
                        <a:latin typeface="Cambria Math"/>
                      </a:rPr>
                      <m:t>𝛼</m:t>
                    </m:r>
                    <m:r>
                      <a:rPr lang="en-US" sz="1600" i="1" dirty="0" smtClean="0">
                        <a:latin typeface="Cambria Math"/>
                      </a:rPr>
                      <m:t>)</m:t>
                    </m:r>
                  </m:oMath>
                </a14:m>
                <a:r>
                  <a:rPr lang="en-US" sz="1600" dirty="0" smtClean="0"/>
                  <a:t>. </a:t>
                </a:r>
                <a:r>
                  <a:rPr lang="el-GR" sz="1600" dirty="0" smtClean="0"/>
                  <a:t>Αυτό είναι αληθές για σηματοδοσία βασικής ζώνης και διέλευσης ζώνης.</a:t>
                </a:r>
                <a:r>
                  <a:rPr lang="en-US" sz="1600" dirty="0" smtClean="0"/>
                  <a:t> </a:t>
                </a:r>
                <a:r>
                  <a:rPr lang="el-GR" sz="1600" dirty="0" smtClean="0"/>
                  <a:t>Έτσι, το νέο καταλαμβανόμενο εύρος ζώνης είναι </a:t>
                </a:r>
                <a14:m>
                  <m:oMath xmlns:m="http://schemas.openxmlformats.org/officeDocument/2006/math">
                    <m:r>
                      <a:rPr lang="en-US" sz="1600" i="1" dirty="0" smtClean="0">
                        <a:latin typeface="Cambria Math"/>
                      </a:rPr>
                      <m:t>2</m:t>
                    </m:r>
                    <m:r>
                      <a:rPr lang="el-GR" sz="1600" b="0" i="1" dirty="0" smtClean="0">
                        <a:latin typeface="Cambria Math"/>
                      </a:rPr>
                      <m:t>.</m:t>
                    </m:r>
                    <m:r>
                      <a:rPr lang="en-US" sz="1600" i="1" dirty="0" smtClean="0">
                        <a:latin typeface="Cambria Math"/>
                      </a:rPr>
                      <m:t>400 </m:t>
                    </m:r>
                    <m:r>
                      <a:rPr lang="en-US" sz="1600" i="1" dirty="0">
                        <a:latin typeface="Cambria Math"/>
                      </a:rPr>
                      <m:t>𝑥</m:t>
                    </m:r>
                    <m:r>
                      <a:rPr lang="en-US" sz="1600" i="1" dirty="0">
                        <a:latin typeface="Cambria Math"/>
                      </a:rPr>
                      <m:t> (1+0,5) = 3.600 </m:t>
                    </m:r>
                    <m:r>
                      <a:rPr lang="en-US" sz="1600" i="1" dirty="0">
                        <a:latin typeface="Cambria Math"/>
                      </a:rPr>
                      <m:t>𝐻𝑧</m:t>
                    </m:r>
                  </m:oMath>
                </a14:m>
                <a:endParaRPr lang="en-US"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r="-815"/>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324419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75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75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800" dirty="0" smtClean="0"/>
                  <a:t>Ένα σύμφωνο, δυαδικό σύστημα διαμόρφωσης </a:t>
                </a:r>
                <a:r>
                  <a:rPr lang="en-US" sz="1800" dirty="0" smtClean="0"/>
                  <a:t>ASK</a:t>
                </a:r>
                <a:r>
                  <a:rPr lang="el-GR" sz="1800" dirty="0" smtClean="0"/>
                  <a:t> εμφανίζει σφάλμα φάσης ίσο με 25</a:t>
                </a:r>
                <a:r>
                  <a:rPr lang="el-GR" sz="1800" baseline="30000" dirty="0" smtClean="0"/>
                  <a:t>ο</a:t>
                </a:r>
                <a:r>
                  <a:rPr lang="el-GR" sz="1800" dirty="0" smtClean="0"/>
                  <a:t> στο ανακτημένο σήμα φέροντος. Ποια θα είναι η επί τοις εκατό μείωση στην τάση των συμβόλων εξόδου που δίνει ο μίκτης ανιχνευτής και πόσο πρέπει να αυξηθεί η ενέργεια των εισερχόμενων συμβόλων ώστε να αντισταθμίσει την απώλεια λόγω του σφάλματος στο φέρον;</a:t>
                </a:r>
              </a:p>
              <a:p>
                <a:pPr marL="1588" lvl="1" indent="0" algn="l">
                  <a:spcBef>
                    <a:spcPts val="600"/>
                  </a:spcBef>
                  <a:spcAft>
                    <a:spcPts val="600"/>
                  </a:spcAft>
                  <a:buNone/>
                </a:pPr>
                <a:endParaRPr lang="el-GR" sz="1800" dirty="0"/>
              </a:p>
              <a:p>
                <a:pPr marL="1588" lvl="1" indent="0" algn="l">
                  <a:spcBef>
                    <a:spcPts val="600"/>
                  </a:spcBef>
                  <a:spcAft>
                    <a:spcPts val="600"/>
                  </a:spcAft>
                  <a:buNone/>
                </a:pPr>
                <a:r>
                  <a:rPr lang="el-GR" sz="1800" b="1" u="sng" dirty="0" smtClean="0"/>
                  <a:t>Απάντηση</a:t>
                </a:r>
                <a:r>
                  <a:rPr lang="el-GR" sz="1800" dirty="0" smtClean="0"/>
                  <a:t>:</a:t>
                </a:r>
              </a:p>
              <a:p>
                <a:pPr algn="l">
                  <a:spcBef>
                    <a:spcPts val="600"/>
                  </a:spcBef>
                  <a:spcAft>
                    <a:spcPts val="600"/>
                  </a:spcAft>
                </a:pPr>
                <a:r>
                  <a:rPr lang="el-GR" sz="1800" dirty="0" smtClean="0"/>
                  <a:t>Η τάση εξόδου του μίκτη που χρησιμοποιείται για να συγκρίνει το εισερχόμενο σύμβολο </a:t>
                </a:r>
                <a14:m>
                  <m:oMath xmlns:m="http://schemas.openxmlformats.org/officeDocument/2006/math">
                    <m:r>
                      <a:rPr lang="el-GR" sz="1800" i="1" dirty="0" smtClean="0">
                        <a:latin typeface="Cambria Math"/>
                      </a:rPr>
                      <m:t>𝛼</m:t>
                    </m:r>
                    <m:r>
                      <a:rPr lang="en-US" sz="1800" i="1" dirty="0" smtClean="0">
                        <a:latin typeface="Cambria Math"/>
                      </a:rPr>
                      <m:t>(</m:t>
                    </m:r>
                    <m:r>
                      <a:rPr lang="en-US" sz="1800" i="1" dirty="0" smtClean="0">
                        <a:latin typeface="Cambria Math"/>
                      </a:rPr>
                      <m:t>𝑡</m:t>
                    </m:r>
                    <m:r>
                      <a:rPr lang="en-US" sz="1800" i="1" dirty="0">
                        <a:latin typeface="Cambria Math"/>
                      </a:rPr>
                      <m:t>) </m:t>
                    </m:r>
                    <m:r>
                      <a:rPr lang="en-US" sz="1800" i="1" dirty="0" err="1" smtClean="0">
                        <a:latin typeface="Cambria Math"/>
                      </a:rPr>
                      <m:t>𝑐𝑜𝑠</m:t>
                    </m:r>
                    <m:r>
                      <a:rPr lang="el-GR" sz="1800" i="1" dirty="0" smtClean="0">
                        <a:latin typeface="Cambria Math"/>
                      </a:rPr>
                      <m:t>𝜔</m:t>
                    </m:r>
                    <m:r>
                      <a:rPr lang="en-US" sz="1800" i="1" baseline="-25000" dirty="0" err="1" smtClean="0">
                        <a:latin typeface="Cambria Math"/>
                      </a:rPr>
                      <m:t>𝑐</m:t>
                    </m:r>
                    <m:r>
                      <a:rPr lang="en-US" sz="1800" i="1" dirty="0" err="1" smtClean="0">
                        <a:latin typeface="Cambria Math"/>
                      </a:rPr>
                      <m:t>𝑡</m:t>
                    </m:r>
                  </m:oMath>
                </a14:m>
                <a:r>
                  <a:rPr lang="en-US" sz="1800" dirty="0" smtClean="0"/>
                  <a:t> </a:t>
                </a:r>
                <a:r>
                  <a:rPr lang="el-GR" sz="1800" dirty="0" smtClean="0"/>
                  <a:t>με την αναφορά </a:t>
                </a:r>
                <a14:m>
                  <m:oMath xmlns:m="http://schemas.openxmlformats.org/officeDocument/2006/math">
                    <m:r>
                      <a:rPr lang="en-US" sz="1800" i="1" dirty="0" smtClean="0">
                        <a:latin typeface="Cambria Math"/>
                      </a:rPr>
                      <m:t>𝑐𝑜𝑠</m:t>
                    </m:r>
                    <m:r>
                      <a:rPr lang="en-US" sz="1800" i="1" dirty="0" smtClean="0">
                        <a:latin typeface="Cambria Math"/>
                      </a:rPr>
                      <m:t>⁡(</m:t>
                    </m:r>
                    <m:r>
                      <a:rPr lang="el-GR" sz="1800" i="1" dirty="0" err="1">
                        <a:latin typeface="Cambria Math"/>
                      </a:rPr>
                      <m:t>𝜔</m:t>
                    </m:r>
                    <m:r>
                      <a:rPr lang="en-US" sz="1800" i="1" baseline="-25000" dirty="0" err="1" smtClean="0">
                        <a:latin typeface="Cambria Math"/>
                      </a:rPr>
                      <m:t>𝑐</m:t>
                    </m:r>
                    <m:r>
                      <a:rPr lang="en-US" sz="1800" i="1" dirty="0" err="1" smtClean="0">
                        <a:latin typeface="Cambria Math"/>
                      </a:rPr>
                      <m:t>𝑡</m:t>
                    </m:r>
                    <m:r>
                      <a:rPr lang="en-US" sz="1800" i="1" dirty="0" smtClean="0">
                        <a:latin typeface="Cambria Math"/>
                      </a:rPr>
                      <m:t> </m:t>
                    </m:r>
                    <m:r>
                      <a:rPr lang="en-US" sz="1800" i="1" dirty="0">
                        <a:latin typeface="Cambria Math"/>
                      </a:rPr>
                      <m:t>+ 25</m:t>
                    </m:r>
                    <m:r>
                      <a:rPr lang="en-US" sz="1800" i="1" baseline="30000" dirty="0">
                        <a:latin typeface="Cambria Math"/>
                      </a:rPr>
                      <m:t>𝑜</m:t>
                    </m:r>
                    <m:r>
                      <a:rPr lang="en-US" sz="1800" i="1" dirty="0">
                        <a:latin typeface="Cambria Math"/>
                      </a:rPr>
                      <m:t>)</m:t>
                    </m:r>
                  </m:oMath>
                </a14:m>
                <a:r>
                  <a:rPr lang="en-US" sz="1800" dirty="0"/>
                  <a:t> </a:t>
                </a:r>
                <a:r>
                  <a:rPr lang="el-GR" sz="1800" dirty="0" smtClean="0"/>
                  <a:t>θα μειωθεί κατά έναν συντελεστή </a:t>
                </a:r>
                <a14:m>
                  <m:oMath xmlns:m="http://schemas.openxmlformats.org/officeDocument/2006/math">
                    <m:r>
                      <a:rPr lang="en-US" sz="1800" i="1" dirty="0" smtClean="0">
                        <a:latin typeface="Cambria Math"/>
                      </a:rPr>
                      <m:t>𝑐𝑜𝑠</m:t>
                    </m:r>
                    <m:r>
                      <a:rPr lang="en-US" sz="1800" i="1" dirty="0" smtClean="0">
                        <a:latin typeface="Cambria Math"/>
                      </a:rPr>
                      <m:t>⁡(25</m:t>
                    </m:r>
                    <m:r>
                      <a:rPr lang="en-US" sz="1800" i="1" baseline="30000" dirty="0" smtClean="0">
                        <a:latin typeface="Cambria Math"/>
                      </a:rPr>
                      <m:t>𝑜</m:t>
                    </m:r>
                    <m:r>
                      <a:rPr lang="en-US" sz="1800" i="1" dirty="0">
                        <a:latin typeface="Cambria Math"/>
                      </a:rPr>
                      <m:t>)</m:t>
                    </m:r>
                  </m:oMath>
                </a14:m>
                <a:r>
                  <a:rPr lang="en-US" sz="1800" dirty="0"/>
                  <a:t> </a:t>
                </a:r>
                <a:r>
                  <a:rPr lang="el-GR" sz="1800" dirty="0" smtClean="0"/>
                  <a:t>ή στο </a:t>
                </a:r>
                <a14:m>
                  <m:oMath xmlns:m="http://schemas.openxmlformats.org/officeDocument/2006/math">
                    <m:r>
                      <a:rPr lang="en-US" sz="1800" i="1" dirty="0" smtClean="0">
                        <a:latin typeface="Cambria Math"/>
                      </a:rPr>
                      <m:t>90</m:t>
                    </m:r>
                    <m:r>
                      <a:rPr lang="el-GR" sz="1800" i="1" dirty="0" smtClean="0">
                        <a:latin typeface="Cambria Math"/>
                      </a:rPr>
                      <m:t>,</m:t>
                    </m:r>
                    <m:r>
                      <a:rPr lang="en-US" sz="1800" i="1" dirty="0" smtClean="0">
                        <a:latin typeface="Cambria Math"/>
                      </a:rPr>
                      <m:t>6</m:t>
                    </m:r>
                    <m:r>
                      <a:rPr lang="en-US" sz="1800" i="1" dirty="0">
                        <a:latin typeface="Cambria Math"/>
                      </a:rPr>
                      <m:t>%</m:t>
                    </m:r>
                  </m:oMath>
                </a14:m>
                <a:r>
                  <a:rPr lang="en-US" sz="1800" i="1" dirty="0"/>
                  <a:t> </a:t>
                </a:r>
                <a:r>
                  <a:rPr lang="el-GR" sz="1800" dirty="0" smtClean="0"/>
                  <a:t>της μέγιστης τιμής του, σαν αποτέλεσμα του σφάλματος φάσης του φορέα.</a:t>
                </a:r>
                <a:endParaRPr lang="en-US" sz="1800" dirty="0"/>
              </a:p>
              <a:p>
                <a:pPr algn="l">
                  <a:spcBef>
                    <a:spcPts val="600"/>
                  </a:spcBef>
                  <a:spcAft>
                    <a:spcPts val="600"/>
                  </a:spcAft>
                </a:pPr>
                <a:r>
                  <a:rPr lang="el-GR" sz="1800" dirty="0" smtClean="0"/>
                  <a:t>Αυτό με τη σειρά του αντιστοιχεί σε μείωση της ενέργειας συμβόλου στην είσοδο του δέκτη κατά έναν συντελεστή ίσο με </a:t>
                </a:r>
                <a14:m>
                  <m:oMath xmlns:m="http://schemas.openxmlformats.org/officeDocument/2006/math">
                    <m:r>
                      <a:rPr lang="en-US" sz="1800" i="1" dirty="0" smtClean="0">
                        <a:latin typeface="Cambria Math"/>
                      </a:rPr>
                      <m:t>𝑐𝑜𝑠</m:t>
                    </m:r>
                    <m:r>
                      <a:rPr lang="en-US" sz="1800" i="1" baseline="30000" dirty="0" smtClean="0">
                        <a:latin typeface="Cambria Math"/>
                      </a:rPr>
                      <m:t>2</m:t>
                    </m:r>
                    <m:r>
                      <a:rPr lang="en-US" sz="1800" i="1" dirty="0" smtClean="0">
                        <a:latin typeface="Cambria Math"/>
                      </a:rPr>
                      <m:t>(25</m:t>
                    </m:r>
                    <m:r>
                      <a:rPr lang="en-US" sz="1800" i="1" baseline="30000" dirty="0" smtClean="0">
                        <a:latin typeface="Cambria Math"/>
                      </a:rPr>
                      <m:t>𝑜</m:t>
                    </m:r>
                    <m:r>
                      <a:rPr lang="el-GR" sz="1800" i="1" dirty="0" smtClean="0">
                        <a:latin typeface="Cambria Math"/>
                      </a:rPr>
                      <m:t>) </m:t>
                    </m:r>
                    <m:r>
                      <a:rPr lang="en-US" sz="1800" i="1" dirty="0" smtClean="0">
                        <a:latin typeface="Cambria Math"/>
                      </a:rPr>
                      <m:t>= </m:t>
                    </m:r>
                    <m:r>
                      <a:rPr lang="en-US" sz="1800" i="1" dirty="0">
                        <a:latin typeface="Cambria Math"/>
                      </a:rPr>
                      <m:t>0</m:t>
                    </m:r>
                    <m:r>
                      <a:rPr lang="el-GR" sz="1800" b="0" i="1" dirty="0" smtClean="0">
                        <a:latin typeface="Cambria Math"/>
                      </a:rPr>
                      <m:t>,</m:t>
                    </m:r>
                    <m:r>
                      <a:rPr lang="en-US" sz="1800" i="1" dirty="0">
                        <a:latin typeface="Cambria Math"/>
                      </a:rPr>
                      <m:t>82 </m:t>
                    </m:r>
                  </m:oMath>
                </a14:m>
                <a:r>
                  <a:rPr lang="el-GR" sz="1800" dirty="0"/>
                  <a:t>ή</a:t>
                </a:r>
                <a:r>
                  <a:rPr lang="en-US" sz="1800" dirty="0" smtClean="0"/>
                  <a:t> </a:t>
                </a:r>
                <a14:m>
                  <m:oMath xmlns:m="http://schemas.openxmlformats.org/officeDocument/2006/math">
                    <m:r>
                      <a:rPr lang="en-US" sz="1800" i="1" dirty="0" smtClean="0">
                        <a:latin typeface="Cambria Math"/>
                      </a:rPr>
                      <m:t>0</m:t>
                    </m:r>
                    <m:r>
                      <a:rPr lang="el-GR" sz="1800" b="0" i="1" dirty="0" smtClean="0">
                        <a:latin typeface="Cambria Math"/>
                      </a:rPr>
                      <m:t>,</m:t>
                    </m:r>
                    <m:r>
                      <a:rPr lang="en-US" sz="1800" i="1" dirty="0" smtClean="0">
                        <a:latin typeface="Cambria Math"/>
                      </a:rPr>
                      <m:t>85 </m:t>
                    </m:r>
                    <m:r>
                      <a:rPr lang="en-US" sz="1800" i="1" dirty="0" err="1">
                        <a:latin typeface="Cambria Math"/>
                      </a:rPr>
                      <m:t>𝑑𝐵</m:t>
                    </m:r>
                  </m:oMath>
                </a14:m>
                <a:r>
                  <a:rPr lang="en-US" sz="1800" dirty="0"/>
                  <a:t>. </a:t>
                </a:r>
                <a:r>
                  <a:rPr lang="en-US" sz="1800" dirty="0" smtClean="0"/>
                  <a:t>(</a:t>
                </a:r>
                <a:r>
                  <a:rPr lang="el-GR" sz="1800" dirty="0" smtClean="0"/>
                  <a:t>Η ενέργεια συμβόλων είναι ανάλογη της ισχύος επί το μήκος του συμβόλου ή με την τάση</a:t>
                </a:r>
                <a:r>
                  <a:rPr lang="el-GR" sz="1800" baseline="30000" dirty="0" smtClean="0"/>
                  <a:t>2</a:t>
                </a:r>
                <a:r>
                  <a:rPr lang="el-GR" sz="1800" dirty="0" smtClean="0"/>
                  <a:t> επί το μήκος του συμβόλου</a:t>
                </a:r>
                <a:r>
                  <a:rPr lang="en-US" sz="1800" dirty="0" smtClean="0"/>
                  <a:t>).</a:t>
                </a: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963"/>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22</a:t>
            </a:fld>
            <a:endParaRPr lang="el-GR"/>
          </a:p>
        </p:txBody>
      </p:sp>
    </p:spTree>
    <p:extLst>
      <p:ext uri="{BB962C8B-B14F-4D97-AF65-F5344CB8AC3E}">
        <p14:creationId xmlns:p14="http://schemas.microsoft.com/office/powerpoint/2010/main" val="305231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75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800" dirty="0" smtClean="0"/>
                  <a:t>Ένα </a:t>
                </a:r>
                <a:r>
                  <a:rPr lang="en-US" sz="1800" dirty="0" smtClean="0"/>
                  <a:t>modem</a:t>
                </a:r>
                <a:r>
                  <a:rPr lang="el-GR" sz="1800" dirty="0" smtClean="0"/>
                  <a:t> δυαδικής διαμόρφωσης </a:t>
                </a:r>
                <a:r>
                  <a:rPr lang="en-US" sz="1800" dirty="0" smtClean="0"/>
                  <a:t>ASK</a:t>
                </a:r>
                <a:r>
                  <a:rPr lang="el-GR" sz="1800" dirty="0" smtClean="0"/>
                  <a:t> χρησιμοποιεί ασύμφωνη ανίχνευση. (α) Με βάση τις καμπύλες πιθανότητας εμφάνισης εσφαλμένων </a:t>
                </a:r>
                <a:r>
                  <a:rPr lang="en-US" sz="1800" dirty="0" smtClean="0"/>
                  <a:t>bit</a:t>
                </a:r>
                <a:r>
                  <a:rPr lang="el-GR" sz="1800" dirty="0" smtClean="0"/>
                  <a:t> να προσδιορίσετε την τιμή που πρέπει να έχει ο λόγος </a:t>
                </a:r>
                <a14:m>
                  <m:oMath xmlns:m="http://schemas.openxmlformats.org/officeDocument/2006/math">
                    <m:sSub>
                      <m:sSubPr>
                        <m:ctrlPr>
                          <a:rPr lang="en-US" sz="1800" i="1" dirty="0" smtClean="0">
                            <a:latin typeface="Cambria Math" panose="02040503050406030204" pitchFamily="18" charset="0"/>
                          </a:rPr>
                        </m:ctrlPr>
                      </m:sSubPr>
                      <m:e>
                        <m:r>
                          <a:rPr lang="en-US" sz="1800" i="1" dirty="0" smtClean="0">
                            <a:latin typeface="Cambria Math"/>
                          </a:rPr>
                          <m:t>𝐸</m:t>
                        </m:r>
                      </m:e>
                      <m:sub>
                        <m:r>
                          <a:rPr lang="en-US" sz="1800" i="1" dirty="0" smtClean="0">
                            <a:latin typeface="Cambria Math"/>
                          </a:rPr>
                          <m:t>𝑏</m:t>
                        </m:r>
                      </m:sub>
                    </m:sSub>
                    <m:r>
                      <a:rPr lang="en-US" sz="1800" i="1" dirty="0" smtClean="0">
                        <a:latin typeface="Cambria Math"/>
                      </a:rPr>
                      <m:t>/</m:t>
                    </m:r>
                    <m:sSub>
                      <m:sSubPr>
                        <m:ctrlPr>
                          <a:rPr lang="en-US" sz="1800" i="1" dirty="0" smtClean="0">
                            <a:latin typeface="Cambria Math" panose="02040503050406030204" pitchFamily="18" charset="0"/>
                          </a:rPr>
                        </m:ctrlPr>
                      </m:sSubPr>
                      <m:e>
                        <m:r>
                          <a:rPr lang="en-US" sz="1800" i="1" dirty="0" smtClean="0">
                            <a:latin typeface="Cambria Math"/>
                          </a:rPr>
                          <m:t>𝑁</m:t>
                        </m:r>
                      </m:e>
                      <m:sub>
                        <m:r>
                          <a:rPr lang="en-US" sz="1800" i="1" dirty="0" smtClean="0">
                            <a:latin typeface="Cambria Math"/>
                          </a:rPr>
                          <m:t>0</m:t>
                        </m:r>
                      </m:sub>
                    </m:sSub>
                  </m:oMath>
                </a14:m>
                <a:r>
                  <a:rPr lang="en-US" sz="1800" dirty="0" smtClean="0"/>
                  <a:t>, </a:t>
                </a:r>
                <a:r>
                  <a:rPr lang="el-GR" sz="1800" dirty="0" smtClean="0"/>
                  <a:t>ώστε να επιτευχθεί πιθανότητα σφάλματος μικρότερη από 1 προς </a:t>
                </a:r>
                <a14:m>
                  <m:oMath xmlns:m="http://schemas.openxmlformats.org/officeDocument/2006/math">
                    <m:sSup>
                      <m:sSupPr>
                        <m:ctrlPr>
                          <a:rPr lang="el-GR" sz="1800" i="1" dirty="0" smtClean="0">
                            <a:latin typeface="Cambria Math" panose="02040503050406030204" pitchFamily="18" charset="0"/>
                          </a:rPr>
                        </m:ctrlPr>
                      </m:sSupPr>
                      <m:e>
                        <m:r>
                          <a:rPr lang="el-GR" sz="1800" i="1" dirty="0" smtClean="0">
                            <a:latin typeface="Cambria Math"/>
                          </a:rPr>
                          <m:t>10</m:t>
                        </m:r>
                      </m:e>
                      <m:sup>
                        <m:r>
                          <a:rPr lang="el-GR" sz="1800" i="1" dirty="0" smtClean="0">
                            <a:latin typeface="Cambria Math"/>
                          </a:rPr>
                          <m:t>2</m:t>
                        </m:r>
                      </m:sup>
                    </m:sSup>
                  </m:oMath>
                </a14:m>
                <a:r>
                  <a:rPr lang="el-GR" sz="1800" dirty="0" smtClean="0"/>
                  <a:t>. (β) Ποια είναι η ισοδύναμη απόδοση ενός συστήματος σύμφωνης διαμόρφωσης </a:t>
                </a:r>
                <a:r>
                  <a:rPr lang="en-US" sz="1800" dirty="0" smtClean="0"/>
                  <a:t>ASK</a:t>
                </a:r>
                <a:r>
                  <a:rPr lang="el-GR" sz="1800" dirty="0" smtClean="0"/>
                  <a:t> γι αυτήν την τιμή του λόγου </a:t>
                </a:r>
                <a14:m>
                  <m:oMath xmlns:m="http://schemas.openxmlformats.org/officeDocument/2006/math">
                    <m:sSub>
                      <m:sSubPr>
                        <m:ctrlPr>
                          <a:rPr lang="en-US" sz="1800" i="1" dirty="0">
                            <a:latin typeface="Cambria Math" panose="02040503050406030204" pitchFamily="18" charset="0"/>
                          </a:rPr>
                        </m:ctrlPr>
                      </m:sSubPr>
                      <m:e>
                        <m:r>
                          <a:rPr lang="en-US" sz="1800" i="1" dirty="0">
                            <a:latin typeface="Cambria Math"/>
                          </a:rPr>
                          <m:t>𝐸</m:t>
                        </m:r>
                      </m:e>
                      <m:sub>
                        <m:r>
                          <a:rPr lang="en-US" sz="1800" i="1" dirty="0">
                            <a:latin typeface="Cambria Math"/>
                          </a:rPr>
                          <m:t>𝑏</m:t>
                        </m:r>
                      </m:sub>
                    </m:sSub>
                    <m:r>
                      <a:rPr lang="en-US" sz="1800" i="1" dirty="0">
                        <a:latin typeface="Cambria Math"/>
                      </a:rPr>
                      <m:t>/</m:t>
                    </m:r>
                    <m:sSub>
                      <m:sSubPr>
                        <m:ctrlPr>
                          <a:rPr lang="en-US" sz="1800" i="1" dirty="0">
                            <a:latin typeface="Cambria Math" panose="02040503050406030204" pitchFamily="18" charset="0"/>
                          </a:rPr>
                        </m:ctrlPr>
                      </m:sSubPr>
                      <m:e>
                        <m:r>
                          <a:rPr lang="en-US" sz="1800" i="1" dirty="0">
                            <a:latin typeface="Cambria Math"/>
                          </a:rPr>
                          <m:t>𝑁</m:t>
                        </m:r>
                      </m:e>
                      <m:sub>
                        <m:r>
                          <a:rPr lang="en-US" sz="1800" i="1" dirty="0">
                            <a:latin typeface="Cambria Math"/>
                          </a:rPr>
                          <m:t>0</m:t>
                        </m:r>
                      </m:sub>
                    </m:sSub>
                  </m:oMath>
                </a14:m>
                <a:r>
                  <a:rPr lang="el-GR" sz="1800" dirty="0" smtClean="0"/>
                  <a:t>;</a:t>
                </a:r>
              </a:p>
              <a:p>
                <a:pPr marL="1588" lvl="1" indent="0" algn="l">
                  <a:spcBef>
                    <a:spcPts val="600"/>
                  </a:spcBef>
                  <a:spcAft>
                    <a:spcPts val="600"/>
                  </a:spcAft>
                  <a:buNone/>
                </a:pPr>
                <a:endParaRPr lang="el-GR" sz="1800" dirty="0"/>
              </a:p>
              <a:p>
                <a:pPr marL="1588" lvl="1" indent="0" algn="l">
                  <a:spcBef>
                    <a:spcPts val="600"/>
                  </a:spcBef>
                  <a:spcAft>
                    <a:spcPts val="600"/>
                  </a:spcAft>
                  <a:buNone/>
                </a:pPr>
                <a:r>
                  <a:rPr lang="el-GR" sz="1800" b="1" u="sng" dirty="0" smtClean="0"/>
                  <a:t>Απάντηση</a:t>
                </a:r>
                <a:r>
                  <a:rPr lang="el-GR" sz="1800" dirty="0" smtClean="0"/>
                  <a:t>:</a:t>
                </a:r>
              </a:p>
              <a:p>
                <a:pPr marL="1588" lvl="1" indent="0" algn="l">
                  <a:spcBef>
                    <a:spcPts val="600"/>
                  </a:spcBef>
                  <a:spcAft>
                    <a:spcPts val="600"/>
                  </a:spcAft>
                  <a:buNone/>
                </a:pPr>
                <a:r>
                  <a:rPr lang="el-GR" sz="1800" dirty="0" smtClean="0"/>
                  <a:t>(α) Μία πιθανότητα σφάλματος </a:t>
                </a:r>
                <a:r>
                  <a:rPr lang="en-US" sz="1800" dirty="0" smtClean="0"/>
                  <a:t>1 </a:t>
                </a:r>
                <a:r>
                  <a:rPr lang="el-GR" sz="1800" dirty="0" smtClean="0"/>
                  <a:t>προς </a:t>
                </a:r>
                <a:r>
                  <a:rPr lang="en-US" sz="1800" dirty="0" smtClean="0"/>
                  <a:t>10</a:t>
                </a:r>
                <a:r>
                  <a:rPr lang="en-US" sz="1800" baseline="30000" dirty="0" smtClean="0"/>
                  <a:t>2</a:t>
                </a:r>
                <a:r>
                  <a:rPr lang="en-US" sz="1800" dirty="0" smtClean="0"/>
                  <a:t> </a:t>
                </a:r>
                <a:r>
                  <a:rPr lang="el-GR" sz="1800" dirty="0" smtClean="0"/>
                  <a:t>απαιτεί έναν λόγο </a:t>
                </a:r>
                <a14:m>
                  <m:oMath xmlns:m="http://schemas.openxmlformats.org/officeDocument/2006/math">
                    <m:sSub>
                      <m:sSubPr>
                        <m:ctrlPr>
                          <a:rPr lang="en-US" sz="1800" i="1" dirty="0">
                            <a:latin typeface="Cambria Math" panose="02040503050406030204" pitchFamily="18" charset="0"/>
                          </a:rPr>
                        </m:ctrlPr>
                      </m:sSubPr>
                      <m:e>
                        <m:r>
                          <a:rPr lang="en-US" sz="1800" i="1" dirty="0">
                            <a:latin typeface="Cambria Math"/>
                          </a:rPr>
                          <m:t>𝐸</m:t>
                        </m:r>
                      </m:e>
                      <m:sub>
                        <m:r>
                          <a:rPr lang="en-US" sz="1800" i="1" dirty="0">
                            <a:latin typeface="Cambria Math"/>
                          </a:rPr>
                          <m:t>𝑏</m:t>
                        </m:r>
                      </m:sub>
                    </m:sSub>
                    <m:r>
                      <a:rPr lang="en-US" sz="1800" i="1" dirty="0">
                        <a:latin typeface="Cambria Math"/>
                      </a:rPr>
                      <m:t>/</m:t>
                    </m:r>
                    <m:sSub>
                      <m:sSubPr>
                        <m:ctrlPr>
                          <a:rPr lang="en-US" sz="1800" i="1" dirty="0">
                            <a:latin typeface="Cambria Math" panose="02040503050406030204" pitchFamily="18" charset="0"/>
                          </a:rPr>
                        </m:ctrlPr>
                      </m:sSubPr>
                      <m:e>
                        <m:r>
                          <a:rPr lang="en-US" sz="1800" i="1" dirty="0">
                            <a:latin typeface="Cambria Math"/>
                          </a:rPr>
                          <m:t>𝑁</m:t>
                        </m:r>
                      </m:e>
                      <m:sub>
                        <m:r>
                          <a:rPr lang="en-US" sz="1800" i="1" dirty="0">
                            <a:latin typeface="Cambria Math"/>
                          </a:rPr>
                          <m:t>0</m:t>
                        </m:r>
                      </m:sub>
                    </m:sSub>
                  </m:oMath>
                </a14:m>
                <a:r>
                  <a:rPr lang="el-GR" sz="1800" dirty="0" smtClean="0"/>
                  <a:t> περίπου ίσο με </a:t>
                </a:r>
                <a:r>
                  <a:rPr lang="en-US" sz="1800" dirty="0" smtClean="0"/>
                  <a:t>12 </a:t>
                </a:r>
                <a:r>
                  <a:rPr lang="en-US" sz="1800" dirty="0" err="1"/>
                  <a:t>dB.</a:t>
                </a:r>
                <a:r>
                  <a:rPr lang="en-US" sz="1800" dirty="0"/>
                  <a:t> </a:t>
                </a:r>
                <a:endParaRPr lang="el-GR" sz="1800" dirty="0" smtClean="0"/>
              </a:p>
              <a:p>
                <a:pPr marL="1588" lvl="1" indent="0" algn="l">
                  <a:spcBef>
                    <a:spcPts val="600"/>
                  </a:spcBef>
                  <a:spcAft>
                    <a:spcPts val="600"/>
                  </a:spcAft>
                  <a:buNone/>
                </a:pPr>
                <a:r>
                  <a:rPr lang="el-GR" sz="1800" dirty="0" smtClean="0"/>
                  <a:t>(β) Η ισοδύναμη απόδοση </a:t>
                </a:r>
                <a:r>
                  <a:rPr lang="en-US" sz="1800" dirty="0" smtClean="0"/>
                  <a:t>BER </a:t>
                </a:r>
                <a:r>
                  <a:rPr lang="el-GR" sz="1800" dirty="0" smtClean="0"/>
                  <a:t>για </a:t>
                </a:r>
                <a14:m>
                  <m:oMath xmlns:m="http://schemas.openxmlformats.org/officeDocument/2006/math">
                    <m:sSub>
                      <m:sSubPr>
                        <m:ctrlPr>
                          <a:rPr lang="en-US" sz="1800" i="1" dirty="0">
                            <a:latin typeface="Cambria Math" panose="02040503050406030204" pitchFamily="18" charset="0"/>
                          </a:rPr>
                        </m:ctrlPr>
                      </m:sSubPr>
                      <m:e>
                        <m:r>
                          <a:rPr lang="en-US" sz="1800" i="1" dirty="0">
                            <a:latin typeface="Cambria Math"/>
                          </a:rPr>
                          <m:t>𝐸</m:t>
                        </m:r>
                      </m:e>
                      <m:sub>
                        <m:r>
                          <a:rPr lang="en-US" sz="1800" i="1" dirty="0">
                            <a:latin typeface="Cambria Math"/>
                          </a:rPr>
                          <m:t>𝑏</m:t>
                        </m:r>
                      </m:sub>
                    </m:sSub>
                    <m:r>
                      <a:rPr lang="en-US" sz="1800" i="1" dirty="0">
                        <a:latin typeface="Cambria Math"/>
                      </a:rPr>
                      <m:t>/</m:t>
                    </m:r>
                    <m:sSub>
                      <m:sSubPr>
                        <m:ctrlPr>
                          <a:rPr lang="en-US" sz="1800" i="1" dirty="0">
                            <a:latin typeface="Cambria Math" panose="02040503050406030204" pitchFamily="18" charset="0"/>
                          </a:rPr>
                        </m:ctrlPr>
                      </m:sSubPr>
                      <m:e>
                        <m:r>
                          <a:rPr lang="en-US" sz="1800" i="1" dirty="0">
                            <a:latin typeface="Cambria Math"/>
                          </a:rPr>
                          <m:t>𝑁</m:t>
                        </m:r>
                      </m:e>
                      <m:sub>
                        <m:r>
                          <a:rPr lang="en-US" sz="1800" i="1" dirty="0">
                            <a:latin typeface="Cambria Math"/>
                          </a:rPr>
                          <m:t>0</m:t>
                        </m:r>
                      </m:sub>
                    </m:sSub>
                    <m:r>
                      <a:rPr lang="el-GR" sz="1800" i="1" dirty="0" smtClean="0">
                        <a:latin typeface="Cambria Math"/>
                      </a:rPr>
                      <m:t>=12 </m:t>
                    </m:r>
                    <m:r>
                      <a:rPr lang="en-US" sz="1800" i="1" dirty="0" smtClean="0">
                        <a:latin typeface="Cambria Math"/>
                      </a:rPr>
                      <m:t>𝑑𝐵</m:t>
                    </m:r>
                  </m:oMath>
                </a14:m>
                <a:r>
                  <a:rPr lang="en-US" sz="1800" dirty="0" smtClean="0"/>
                  <a:t> </a:t>
                </a:r>
                <a:r>
                  <a:rPr lang="el-GR" sz="1800" dirty="0" smtClean="0"/>
                  <a:t>είναι περίπου ίση με </a:t>
                </a:r>
                <a:r>
                  <a:rPr lang="en-US" sz="1800" dirty="0" smtClean="0"/>
                  <a:t>1 </a:t>
                </a:r>
                <a:r>
                  <a:rPr lang="el-GR" sz="1800" dirty="0" smtClean="0"/>
                  <a:t>προς </a:t>
                </a:r>
                <a:r>
                  <a:rPr lang="en-US" sz="1800" dirty="0" smtClean="0"/>
                  <a:t>10</a:t>
                </a:r>
                <a:r>
                  <a:rPr lang="en-US" sz="1800" baseline="30000" dirty="0" smtClean="0"/>
                  <a:t>5</a:t>
                </a:r>
                <a:r>
                  <a:rPr lang="en-US" sz="1800" dirty="0"/>
                  <a:t>.</a:t>
                </a:r>
              </a:p>
              <a:p>
                <a:pPr marL="1588" lvl="1"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1037"/>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23</a:t>
            </a:fld>
            <a:endParaRPr lang="el-GR"/>
          </a:p>
        </p:txBody>
      </p:sp>
    </p:spTree>
    <p:extLst>
      <p:ext uri="{BB962C8B-B14F-4D97-AF65-F5344CB8AC3E}">
        <p14:creationId xmlns:p14="http://schemas.microsoft.com/office/powerpoint/2010/main" val="305231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75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75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buNone/>
                </a:pPr>
                <a:r>
                  <a:rPr lang="el-GR" sz="1800" dirty="0" smtClean="0"/>
                  <a:t>Σχεδιάστε το διάγραμμα αστερισμού για μία διαμόρφωση </a:t>
                </a:r>
                <a:r>
                  <a:rPr lang="en-US" sz="1800" dirty="0" smtClean="0"/>
                  <a:t>ASK</a:t>
                </a:r>
                <a:r>
                  <a:rPr lang="el-GR" sz="1800" dirty="0" smtClean="0"/>
                  <a:t> τεσσάρων επιπέδων χρησιμοποιώντας ένα φέρον της μορφής </a:t>
                </a:r>
                <a14:m>
                  <m:oMath xmlns:m="http://schemas.openxmlformats.org/officeDocument/2006/math">
                    <m:r>
                      <a:rPr lang="en-US" sz="1800" i="1" dirty="0">
                        <a:latin typeface="Cambria Math"/>
                      </a:rPr>
                      <m:t>𝑠𝑖𝑛</m:t>
                    </m:r>
                    <m:sSub>
                      <m:sSubPr>
                        <m:ctrlPr>
                          <a:rPr lang="en-US" sz="1800" i="1" dirty="0">
                            <a:latin typeface="Cambria Math" panose="02040503050406030204" pitchFamily="18" charset="0"/>
                          </a:rPr>
                        </m:ctrlPr>
                      </m:sSubPr>
                      <m:e>
                        <m:r>
                          <a:rPr lang="el-GR" sz="1800" i="1" dirty="0">
                            <a:latin typeface="Cambria Math"/>
                          </a:rPr>
                          <m:t>𝜔</m:t>
                        </m:r>
                      </m:e>
                      <m:sub>
                        <m:r>
                          <a:rPr lang="en-US" sz="1800" i="1" dirty="0" err="1">
                            <a:latin typeface="Cambria Math"/>
                          </a:rPr>
                          <m:t>𝑐</m:t>
                        </m:r>
                      </m:sub>
                    </m:sSub>
                    <m:r>
                      <a:rPr lang="en-US" sz="1800" i="1" dirty="0" err="1">
                        <a:latin typeface="Cambria Math"/>
                      </a:rPr>
                      <m:t>𝑡</m:t>
                    </m:r>
                  </m:oMath>
                </a14:m>
                <a:r>
                  <a:rPr lang="el-GR" sz="1800" dirty="0" smtClean="0"/>
                  <a:t>, όταν η είσοδος του διαμορφωτή είναι: </a:t>
                </a:r>
              </a:p>
              <a:p>
                <a:pPr marL="1588" lvl="1" indent="0" algn="l">
                  <a:buNone/>
                </a:pPr>
                <a:r>
                  <a:rPr lang="el-GR" sz="1800" dirty="0" smtClean="0"/>
                  <a:t>(α) ένα μονοπολικό σήμα τεσσάρων επιπέδων</a:t>
                </a:r>
              </a:p>
              <a:p>
                <a:pPr marL="1588" lvl="1" indent="0" algn="l">
                  <a:buNone/>
                </a:pPr>
                <a:r>
                  <a:rPr lang="el-GR" sz="1800" dirty="0" smtClean="0"/>
                  <a:t>(β) ένα διπολικό σήμα τεσσάρων επιπέδων</a:t>
                </a:r>
              </a:p>
              <a:p>
                <a:pPr marL="1588" lvl="1" indent="0" algn="l">
                  <a:buNone/>
                </a:pPr>
                <a:endParaRPr lang="el-GR" sz="1800" dirty="0"/>
              </a:p>
              <a:p>
                <a:pPr marL="1588" lvl="1" indent="0" algn="l">
                  <a:buNone/>
                </a:pPr>
                <a:r>
                  <a:rPr lang="el-GR" sz="1800" b="1" u="sng" dirty="0" smtClean="0"/>
                  <a:t>Απάντηση</a:t>
                </a:r>
                <a:r>
                  <a:rPr lang="el-GR" sz="1800" dirty="0" smtClean="0"/>
                  <a:t>:</a:t>
                </a:r>
              </a:p>
              <a:p>
                <a:pPr marL="1588" lvl="1" indent="0" algn="l">
                  <a:buNone/>
                </a:pPr>
                <a:r>
                  <a:rPr lang="el-GR" sz="1800" dirty="0" smtClean="0"/>
                  <a:t>Παρακάτω φαίνονται τα Διαγράμματα Αστερισμού, για τα σήματα:</a:t>
                </a:r>
              </a:p>
              <a:p>
                <a:pPr marL="1588" lvl="1" indent="0" algn="l">
                  <a:buNone/>
                </a:pPr>
                <a:endParaRPr lang="el-GR" sz="1800" dirty="0" smtClean="0"/>
              </a:p>
              <a:p>
                <a:pPr marL="1588" lvl="1" indent="0" algn="l">
                  <a:buNone/>
                </a:pPr>
                <a:endParaRPr lang="el-GR" sz="1800" dirty="0"/>
              </a:p>
              <a:p>
                <a:pPr marL="1588" lvl="1" indent="0" algn="l">
                  <a:buNone/>
                </a:pPr>
                <a:endParaRPr lang="el-GR" sz="1800" dirty="0" smtClean="0"/>
              </a:p>
              <a:p>
                <a:pPr marL="1588" lvl="1" indent="0" algn="l">
                  <a:buNone/>
                </a:pPr>
                <a:endParaRPr lang="el-GR" sz="1800" dirty="0"/>
              </a:p>
              <a:p>
                <a:pPr marL="1588" lvl="1" indent="0" algn="l">
                  <a:buNone/>
                </a:pPr>
                <a:endParaRPr lang="el-GR" sz="1800" dirty="0" smtClean="0"/>
              </a:p>
              <a:p>
                <a:pPr marL="1588" lvl="1" indent="0" algn="l">
                  <a:buNone/>
                </a:pPr>
                <a:endParaRPr lang="el-GR" sz="1800" dirty="0" smtClean="0"/>
              </a:p>
              <a:p>
                <a:pPr marL="1588" lvl="1" indent="0" algn="l">
                  <a:buNone/>
                </a:pPr>
                <a:endParaRPr lang="el-GR" sz="1800" dirty="0"/>
              </a:p>
              <a:p>
                <a:pPr marL="1588" lvl="1" indent="0" algn="ctr">
                  <a:buNone/>
                </a:pPr>
                <a:r>
                  <a:rPr lang="el-GR" sz="1800" dirty="0" smtClean="0"/>
                  <a:t>(α</a:t>
                </a:r>
                <a:r>
                  <a:rPr lang="el-GR" sz="1800" dirty="0"/>
                  <a:t>) </a:t>
                </a:r>
                <a:r>
                  <a:rPr lang="el-GR" sz="1800" dirty="0" smtClean="0"/>
                  <a:t>μονοπολικό 4 επιπέδων 	(β</a:t>
                </a:r>
                <a:r>
                  <a:rPr lang="el-GR" sz="1800" dirty="0"/>
                  <a:t>) </a:t>
                </a:r>
                <a:r>
                  <a:rPr lang="el-GR" sz="1800" dirty="0" smtClean="0"/>
                  <a:t>διπολικό </a:t>
                </a:r>
                <a:r>
                  <a:rPr lang="el-GR" sz="1800" dirty="0"/>
                  <a:t>σήμα </a:t>
                </a:r>
                <a:r>
                  <a:rPr lang="el-GR" sz="1800" dirty="0" smtClean="0"/>
                  <a:t>4 επιπέδων</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24</a:t>
            </a:fld>
            <a:endParaRPr lang="el-GR"/>
          </a:p>
        </p:txBody>
      </p:sp>
      <p:pic>
        <p:nvPicPr>
          <p:cNvPr id="6148"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19286" y="3686522"/>
            <a:ext cx="530542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231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750"/>
                                        <p:tgtEl>
                                          <p:spTgt spid="3">
                                            <p:txEl>
                                              <p:pRg st="4" end="4"/>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750"/>
                                        <p:tgtEl>
                                          <p:spTgt spid="3">
                                            <p:txEl>
                                              <p:pRg st="5" end="5"/>
                                            </p:txEl>
                                          </p:spTgt>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animEffect transition="in" filter="fade">
                                      <p:cBhvr>
                                        <p:cTn id="27" dur="750"/>
                                        <p:tgtEl>
                                          <p:spTgt spid="3">
                                            <p:txEl>
                                              <p:pRg st="13" end="13"/>
                                            </p:txEl>
                                          </p:spTgt>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6148"/>
                                        </p:tgtEl>
                                        <p:attrNameLst>
                                          <p:attrName>style.visibility</p:attrName>
                                        </p:attrNameLst>
                                      </p:cBhvr>
                                      <p:to>
                                        <p:strVal val="visible"/>
                                      </p:to>
                                    </p:set>
                                    <p:animEffect transition="in" filter="fade">
                                      <p:cBhvr>
                                        <p:cTn id="31" dur="75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a:t>
            </a:r>
            <a:r>
              <a:rPr lang="en-US" dirty="0" smtClean="0"/>
              <a:t>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800" dirty="0" smtClean="0"/>
                  <a:t>Μια ζεύξη ψηφιακής αποστολής φωνής απαιτεί πιθανότητα εμφάνισης εσφαλμένων </a:t>
                </a:r>
                <a:r>
                  <a:rPr lang="en-US" sz="1800" dirty="0" smtClean="0"/>
                  <a:t>bits</a:t>
                </a:r>
                <a:r>
                  <a:rPr lang="el-GR" sz="1800" dirty="0" smtClean="0"/>
                  <a:t> όχι χειρότερη από 1 προς 10</a:t>
                </a:r>
                <a:r>
                  <a:rPr lang="el-GR" sz="1800" baseline="30000" dirty="0" smtClean="0"/>
                  <a:t>3</a:t>
                </a:r>
                <a:r>
                  <a:rPr lang="el-GR" sz="1800" dirty="0" smtClean="0"/>
                  <a:t>. Από τα σχετικά διαγράμματα </a:t>
                </a:r>
                <a:r>
                  <a:rPr lang="en-US" sz="1800" dirty="0" smtClean="0"/>
                  <a:t>BER</a:t>
                </a:r>
                <a:r>
                  <a:rPr lang="el-GR" sz="1800" dirty="0" smtClean="0"/>
                  <a:t> για την περίπτωση Μ-</a:t>
                </a:r>
                <a:r>
                  <a:rPr lang="el-GR" sz="1800" dirty="0" err="1" smtClean="0"/>
                  <a:t>αδικής</a:t>
                </a:r>
                <a:r>
                  <a:rPr lang="el-GR" sz="1800" dirty="0" smtClean="0"/>
                  <a:t> μεθόδου διαμόρφωσης </a:t>
                </a:r>
                <a:r>
                  <a:rPr lang="en-US" sz="1800" dirty="0" smtClean="0"/>
                  <a:t>ASL</a:t>
                </a:r>
                <a:r>
                  <a:rPr lang="el-GR" sz="1800" dirty="0" smtClean="0"/>
                  <a:t>, ποια πρέπει να είναι η προσεγγιστική τιμή του λόγου </a:t>
                </a:r>
                <a14:m>
                  <m:oMath xmlns:m="http://schemas.openxmlformats.org/officeDocument/2006/math">
                    <m:sSub>
                      <m:sSubPr>
                        <m:ctrlPr>
                          <a:rPr lang="en-US" sz="1800" i="1" dirty="0" smtClean="0">
                            <a:latin typeface="Cambria Math" panose="02040503050406030204" pitchFamily="18" charset="0"/>
                          </a:rPr>
                        </m:ctrlPr>
                      </m:sSubPr>
                      <m:e>
                        <m:r>
                          <a:rPr lang="en-US" sz="1800" i="1" dirty="0" smtClean="0">
                            <a:latin typeface="Cambria Math"/>
                          </a:rPr>
                          <m:t>𝐸</m:t>
                        </m:r>
                      </m:e>
                      <m:sub>
                        <m:r>
                          <a:rPr lang="en-US" sz="1800" i="1" dirty="0" smtClean="0">
                            <a:latin typeface="Cambria Math"/>
                          </a:rPr>
                          <m:t>𝑏</m:t>
                        </m:r>
                      </m:sub>
                    </m:sSub>
                    <m:r>
                      <a:rPr lang="en-US" sz="1800" i="1" dirty="0" smtClean="0">
                        <a:latin typeface="Cambria Math"/>
                      </a:rPr>
                      <m:t>/</m:t>
                    </m:r>
                    <m:sSub>
                      <m:sSubPr>
                        <m:ctrlPr>
                          <a:rPr lang="en-US" sz="1800" i="1" dirty="0" smtClean="0">
                            <a:latin typeface="Cambria Math" panose="02040503050406030204" pitchFamily="18" charset="0"/>
                          </a:rPr>
                        </m:ctrlPr>
                      </m:sSubPr>
                      <m:e>
                        <m:r>
                          <a:rPr lang="en-US" sz="1800" i="1" dirty="0" smtClean="0">
                            <a:latin typeface="Cambria Math"/>
                          </a:rPr>
                          <m:t>𝑁</m:t>
                        </m:r>
                      </m:e>
                      <m:sub>
                        <m:r>
                          <a:rPr lang="en-US" sz="1800" i="1" dirty="0" smtClean="0">
                            <a:latin typeface="Cambria Math"/>
                          </a:rPr>
                          <m:t>0</m:t>
                        </m:r>
                      </m:sub>
                    </m:sSub>
                  </m:oMath>
                </a14:m>
                <a:r>
                  <a:rPr lang="en-US" sz="1800" dirty="0" smtClean="0"/>
                  <a:t> </a:t>
                </a:r>
                <a:r>
                  <a:rPr lang="el-GR" sz="1800" dirty="0" smtClean="0"/>
                  <a:t>αν η </a:t>
                </a:r>
                <a:r>
                  <a:rPr lang="en-US" sz="1800" dirty="0" smtClean="0"/>
                  <a:t>ASK</a:t>
                </a:r>
                <a:r>
                  <a:rPr lang="el-GR" sz="1800" dirty="0" smtClean="0"/>
                  <a:t> είναι δυαδική και αν είναι 16-αδική;</a:t>
                </a:r>
              </a:p>
              <a:p>
                <a:pPr marL="1588" lvl="1" indent="0" algn="l">
                  <a:spcBef>
                    <a:spcPts val="600"/>
                  </a:spcBef>
                  <a:spcAft>
                    <a:spcPts val="600"/>
                  </a:spcAft>
                  <a:buNone/>
                </a:pPr>
                <a:endParaRPr lang="el-GR" sz="1800" dirty="0"/>
              </a:p>
              <a:p>
                <a:pPr marL="1588" lvl="1" indent="0" algn="l">
                  <a:spcBef>
                    <a:spcPts val="600"/>
                  </a:spcBef>
                  <a:spcAft>
                    <a:spcPts val="600"/>
                  </a:spcAft>
                  <a:buNone/>
                </a:pPr>
                <a:r>
                  <a:rPr lang="el-GR" sz="1800" b="1" u="sng" dirty="0" smtClean="0"/>
                  <a:t>Απάντηση</a:t>
                </a:r>
                <a:r>
                  <a:rPr lang="el-GR" sz="1800" dirty="0" smtClean="0"/>
                  <a:t>:</a:t>
                </a:r>
              </a:p>
              <a:p>
                <a:pPr marL="1588" lvl="1" indent="0" algn="l">
                  <a:spcBef>
                    <a:spcPts val="600"/>
                  </a:spcBef>
                  <a:spcAft>
                    <a:spcPts val="600"/>
                  </a:spcAft>
                  <a:buNone/>
                </a:pPr>
                <a:r>
                  <a:rPr lang="el-GR" sz="1800" dirty="0" smtClean="0"/>
                  <a:t>Μία πιθανότητα σφάλματος </a:t>
                </a:r>
                <a:r>
                  <a:rPr lang="en-US" sz="1800" dirty="0" smtClean="0"/>
                  <a:t>1 </a:t>
                </a:r>
                <a:r>
                  <a:rPr lang="el-GR" sz="1800" dirty="0" smtClean="0"/>
                  <a:t>προς </a:t>
                </a:r>
                <a:r>
                  <a:rPr lang="en-US" sz="1800" dirty="0" smtClean="0"/>
                  <a:t>10</a:t>
                </a:r>
                <a:r>
                  <a:rPr lang="en-US" sz="1800" baseline="30000" dirty="0" smtClean="0"/>
                  <a:t>2</a:t>
                </a:r>
                <a:r>
                  <a:rPr lang="en-US" sz="1800" dirty="0" smtClean="0"/>
                  <a:t> </a:t>
                </a:r>
                <a:r>
                  <a:rPr lang="el-GR" sz="1800" dirty="0" smtClean="0"/>
                  <a:t>απαιτεί έναν λόγο </a:t>
                </a:r>
                <a14:m>
                  <m:oMath xmlns:m="http://schemas.openxmlformats.org/officeDocument/2006/math">
                    <m:sSub>
                      <m:sSubPr>
                        <m:ctrlPr>
                          <a:rPr lang="en-US" sz="1800" i="1" dirty="0">
                            <a:latin typeface="Cambria Math" panose="02040503050406030204" pitchFamily="18" charset="0"/>
                          </a:rPr>
                        </m:ctrlPr>
                      </m:sSubPr>
                      <m:e>
                        <m:r>
                          <a:rPr lang="en-US" sz="1800" i="1" dirty="0">
                            <a:latin typeface="Cambria Math"/>
                          </a:rPr>
                          <m:t>𝐸</m:t>
                        </m:r>
                      </m:e>
                      <m:sub>
                        <m:r>
                          <a:rPr lang="en-US" sz="1800" i="1" dirty="0">
                            <a:latin typeface="Cambria Math"/>
                          </a:rPr>
                          <m:t>𝑏</m:t>
                        </m:r>
                      </m:sub>
                    </m:sSub>
                    <m:r>
                      <a:rPr lang="en-US" sz="1800" i="1" dirty="0">
                        <a:latin typeface="Cambria Math"/>
                      </a:rPr>
                      <m:t>/</m:t>
                    </m:r>
                    <m:sSub>
                      <m:sSubPr>
                        <m:ctrlPr>
                          <a:rPr lang="en-US" sz="1800" i="1" dirty="0">
                            <a:latin typeface="Cambria Math" panose="02040503050406030204" pitchFamily="18" charset="0"/>
                          </a:rPr>
                        </m:ctrlPr>
                      </m:sSubPr>
                      <m:e>
                        <m:r>
                          <a:rPr lang="en-US" sz="1800" i="1" dirty="0">
                            <a:latin typeface="Cambria Math"/>
                          </a:rPr>
                          <m:t>𝑁</m:t>
                        </m:r>
                      </m:e>
                      <m:sub>
                        <m:r>
                          <a:rPr lang="en-US" sz="1800" i="1" dirty="0">
                            <a:latin typeface="Cambria Math"/>
                          </a:rPr>
                          <m:t>0</m:t>
                        </m:r>
                      </m:sub>
                    </m:sSub>
                  </m:oMath>
                </a14:m>
                <a:r>
                  <a:rPr lang="el-GR" sz="1800" dirty="0" smtClean="0"/>
                  <a:t> περίπου ίσο με 7</a:t>
                </a:r>
                <a:r>
                  <a:rPr lang="en-US" sz="1800" dirty="0" smtClean="0"/>
                  <a:t> dB</a:t>
                </a:r>
                <a:r>
                  <a:rPr lang="el-GR" sz="1800" dirty="0" smtClean="0"/>
                  <a:t> για δυαδική διαμόρφωση και 21 </a:t>
                </a:r>
                <a:r>
                  <a:rPr lang="en-US" sz="1800" dirty="0" smtClean="0"/>
                  <a:t>dB</a:t>
                </a:r>
                <a:r>
                  <a:rPr lang="el-GR" sz="1800" dirty="0" smtClean="0"/>
                  <a:t> για 16-αδική </a:t>
                </a:r>
                <a:r>
                  <a:rPr lang="en-US" sz="1800" dirty="0" smtClean="0"/>
                  <a:t>ASK. </a:t>
                </a:r>
              </a:p>
              <a:p>
                <a:pPr marL="1588" lvl="1"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370"/>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25</a:t>
            </a:fld>
            <a:endParaRPr lang="el-GR"/>
          </a:p>
        </p:txBody>
      </p:sp>
    </p:spTree>
    <p:extLst>
      <p:ext uri="{BB962C8B-B14F-4D97-AF65-F5344CB8AC3E}">
        <p14:creationId xmlns:p14="http://schemas.microsoft.com/office/powerpoint/2010/main" val="2393276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75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a:t>
            </a:r>
            <a:r>
              <a:rPr lang="el-GR" dirty="0"/>
              <a:t>9</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lvl="1" indent="0" algn="l">
                  <a:spcBef>
                    <a:spcPts val="600"/>
                  </a:spcBef>
                  <a:spcAft>
                    <a:spcPts val="600"/>
                  </a:spcAft>
                  <a:buNone/>
                </a:pPr>
                <a:r>
                  <a:rPr lang="el-GR" sz="1800" dirty="0" smtClean="0"/>
                  <a:t>Μια μέθοδος διαμόρφωσης 8-</a:t>
                </a:r>
                <a:r>
                  <a:rPr lang="en-US" sz="1800" dirty="0" smtClean="0"/>
                  <a:t>ASK</a:t>
                </a:r>
                <a:r>
                  <a:rPr lang="el-GR" sz="1800" dirty="0" smtClean="0"/>
                  <a:t> χρησιμοποιεί φίλτρα ρίζας υψωμένου συνημιτόνου στον πομπό και το δέκτη, με α=0,33. Ποιο είναι το εύρος ζώνης που απαιτείται ώστε να υποστηριχθεί ρυθμός δεδομένων 64 </a:t>
                </a:r>
                <a:r>
                  <a:rPr lang="en-US" sz="1800" dirty="0" smtClean="0"/>
                  <a:t>kbps</a:t>
                </a:r>
                <a:r>
                  <a:rPr lang="el-GR" sz="1800" dirty="0" smtClean="0"/>
                  <a:t>;</a:t>
                </a:r>
              </a:p>
              <a:p>
                <a:pPr marL="1588" lvl="1" indent="0" algn="l">
                  <a:spcBef>
                    <a:spcPts val="600"/>
                  </a:spcBef>
                  <a:spcAft>
                    <a:spcPts val="600"/>
                  </a:spcAft>
                  <a:buNone/>
                </a:pPr>
                <a:endParaRPr lang="el-GR" sz="1800" dirty="0"/>
              </a:p>
              <a:p>
                <a:pPr marL="1588" lvl="1" indent="0" algn="l">
                  <a:spcBef>
                    <a:spcPts val="600"/>
                  </a:spcBef>
                  <a:spcAft>
                    <a:spcPts val="600"/>
                  </a:spcAft>
                  <a:buNone/>
                </a:pPr>
                <a:r>
                  <a:rPr lang="el-GR" sz="1800" b="1" u="sng" dirty="0" smtClean="0"/>
                  <a:t>Απάντηση</a:t>
                </a:r>
                <a:r>
                  <a:rPr lang="el-GR" sz="1800" dirty="0" smtClean="0"/>
                  <a:t>:</a:t>
                </a:r>
              </a:p>
              <a:p>
                <a:pPr marL="1588" lvl="1" indent="0" algn="l">
                  <a:spcBef>
                    <a:spcPts val="600"/>
                  </a:spcBef>
                  <a:spcAft>
                    <a:spcPts val="600"/>
                  </a:spcAft>
                  <a:buNone/>
                </a:pPr>
                <a:endParaRPr lang="el-GR" sz="1800" dirty="0" smtClean="0"/>
              </a:p>
              <a:p>
                <a:pPr marL="1588" lvl="1" indent="0" algn="l">
                  <a:spcBef>
                    <a:spcPts val="600"/>
                  </a:spcBef>
                  <a:spcAft>
                    <a:spcPts val="600"/>
                  </a:spcAft>
                  <a:buNone/>
                </a:pPr>
                <a:r>
                  <a:rPr lang="el-GR" sz="1800" dirty="0" smtClean="0"/>
                  <a:t>Η χωρητικότητα ενός </a:t>
                </a:r>
                <a:r>
                  <a:rPr lang="el-GR" sz="1800" dirty="0" err="1" smtClean="0"/>
                  <a:t>ζωνοδιαβατού</a:t>
                </a:r>
                <a:r>
                  <a:rPr lang="el-GR" sz="1800" dirty="0" smtClean="0"/>
                  <a:t>  καναλιού δίνεται από τη σχέση:</a:t>
                </a:r>
              </a:p>
              <a:p>
                <a:pPr marL="1588" lvl="1" indent="0" algn="l">
                  <a:spcBef>
                    <a:spcPts val="600"/>
                  </a:spcBef>
                  <a:spcAft>
                    <a:spcPts val="600"/>
                  </a:spcAft>
                  <a:buNone/>
                </a:pPr>
                <a:endParaRPr lang="el-GR" sz="1800" dirty="0" smtClean="0"/>
              </a:p>
              <a:p>
                <a:pPr marL="1588" lvl="1"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b="1" i="1" dirty="0" smtClean="0">
                          <a:latin typeface="Cambria Math"/>
                        </a:rPr>
                        <m:t>𝑪</m:t>
                      </m:r>
                      <m:r>
                        <a:rPr lang="en-US" sz="1800" b="1" i="1" dirty="0" smtClean="0">
                          <a:latin typeface="Cambria Math"/>
                        </a:rPr>
                        <m:t> = (</m:t>
                      </m:r>
                      <m:r>
                        <a:rPr lang="en-US" sz="1800" b="1" i="1" dirty="0">
                          <a:latin typeface="Cambria Math"/>
                        </a:rPr>
                        <m:t>𝑩𝒍𝒐𝒈</m:t>
                      </m:r>
                      <m:r>
                        <a:rPr lang="en-US" sz="1800" b="1" i="1" baseline="-25000" dirty="0">
                          <a:latin typeface="Cambria Math"/>
                        </a:rPr>
                        <m:t>𝟐</m:t>
                      </m:r>
                      <m:r>
                        <a:rPr lang="en-US" sz="1800" b="1" i="1" dirty="0">
                          <a:latin typeface="Cambria Math"/>
                        </a:rPr>
                        <m:t>𝑴</m:t>
                      </m:r>
                      <m:r>
                        <a:rPr lang="en-US" sz="1800" b="1" i="1" dirty="0">
                          <a:latin typeface="Cambria Math"/>
                        </a:rPr>
                        <m:t>) / (</m:t>
                      </m:r>
                      <m:r>
                        <a:rPr lang="en-US" sz="1800" b="1" i="1" dirty="0">
                          <a:latin typeface="Cambria Math"/>
                        </a:rPr>
                        <m:t>𝟏</m:t>
                      </m:r>
                      <m:r>
                        <a:rPr lang="en-US" sz="1800" b="1" i="1" dirty="0">
                          <a:latin typeface="Cambria Math"/>
                        </a:rPr>
                        <m:t> + </m:t>
                      </m:r>
                      <m:r>
                        <a:rPr lang="en-US" sz="1800" b="1" i="1" dirty="0">
                          <a:latin typeface="Cambria Math"/>
                        </a:rPr>
                        <m:t>𝒂</m:t>
                      </m:r>
                      <m:r>
                        <a:rPr lang="en-US" sz="1800" b="1" i="1" dirty="0">
                          <a:latin typeface="Cambria Math"/>
                        </a:rPr>
                        <m:t>)</m:t>
                      </m:r>
                      <m:r>
                        <a:rPr lang="en-US" sz="1800" i="1" dirty="0">
                          <a:latin typeface="Cambria Math"/>
                        </a:rPr>
                        <m:t> </m:t>
                      </m:r>
                    </m:oMath>
                  </m:oMathPara>
                </a14:m>
                <a:endParaRPr lang="el-GR" sz="1800" dirty="0" smtClean="0"/>
              </a:p>
              <a:p>
                <a:pPr marL="1588" lvl="1" indent="0" algn="l">
                  <a:spcBef>
                    <a:spcPts val="600"/>
                  </a:spcBef>
                  <a:spcAft>
                    <a:spcPts val="600"/>
                  </a:spcAft>
                  <a:buNone/>
                </a:pPr>
                <a:r>
                  <a:rPr lang="en-US" sz="1800" dirty="0"/>
                  <a:t/>
                </a:r>
                <a:br>
                  <a:rPr lang="en-US" sz="1800" dirty="0"/>
                </a:br>
                <a:r>
                  <a:rPr lang="el-GR" sz="1800" dirty="0" smtClean="0"/>
                  <a:t>Έτσι  </a:t>
                </a:r>
                <a14:m>
                  <m:oMath xmlns:m="http://schemas.openxmlformats.org/officeDocument/2006/math">
                    <m:r>
                      <a:rPr lang="en-US" sz="1800" i="1" dirty="0" smtClean="0">
                        <a:latin typeface="Cambria Math"/>
                      </a:rPr>
                      <m:t>64</m:t>
                    </m:r>
                    <m:r>
                      <a:rPr lang="el-GR" sz="1800" i="1" dirty="0" smtClean="0">
                        <a:latin typeface="Cambria Math"/>
                      </a:rPr>
                      <m:t>.</m:t>
                    </m:r>
                    <m:r>
                      <a:rPr lang="en-US" sz="1800" i="1" dirty="0" smtClean="0">
                        <a:latin typeface="Cambria Math"/>
                      </a:rPr>
                      <m:t>000 </m:t>
                    </m:r>
                    <m:r>
                      <a:rPr lang="en-US" sz="1800" i="1" dirty="0">
                        <a:latin typeface="Cambria Math"/>
                      </a:rPr>
                      <m:t>= (</m:t>
                    </m:r>
                    <m:r>
                      <a:rPr lang="en-US" sz="1800" i="1" dirty="0">
                        <a:latin typeface="Cambria Math"/>
                      </a:rPr>
                      <m:t>𝐵</m:t>
                    </m:r>
                    <m:r>
                      <a:rPr lang="en-US" sz="1800" i="1" dirty="0">
                        <a:latin typeface="Cambria Math"/>
                      </a:rPr>
                      <m:t> </m:t>
                    </m:r>
                    <m:r>
                      <a:rPr lang="en-US" sz="1800" i="1" dirty="0">
                        <a:latin typeface="Cambria Math"/>
                      </a:rPr>
                      <m:t>𝑥</m:t>
                    </m:r>
                    <m:r>
                      <a:rPr lang="en-US" sz="1800" i="1" dirty="0">
                        <a:latin typeface="Cambria Math"/>
                      </a:rPr>
                      <m:t> </m:t>
                    </m:r>
                    <m:r>
                      <a:rPr lang="en-US" sz="1800" i="1" dirty="0">
                        <a:latin typeface="Cambria Math"/>
                      </a:rPr>
                      <m:t>𝑙𝑜𝑔</m:t>
                    </m:r>
                    <m:r>
                      <a:rPr lang="en-US" sz="1800" i="1" baseline="-25000" dirty="0">
                        <a:latin typeface="Cambria Math"/>
                      </a:rPr>
                      <m:t>2</m:t>
                    </m:r>
                    <m:r>
                      <a:rPr lang="en-US" sz="1800" i="1" dirty="0">
                        <a:latin typeface="Cambria Math"/>
                      </a:rPr>
                      <m:t>8) / (1</m:t>
                    </m:r>
                    <m:r>
                      <a:rPr lang="el-GR" sz="1800" b="0" i="1" dirty="0" smtClean="0">
                        <a:latin typeface="Cambria Math"/>
                      </a:rPr>
                      <m:t>,</m:t>
                    </m:r>
                    <m:r>
                      <a:rPr lang="en-US" sz="1800" i="1" dirty="0">
                        <a:latin typeface="Cambria Math"/>
                      </a:rPr>
                      <m:t>33)</m:t>
                    </m:r>
                  </m:oMath>
                </a14:m>
                <a:r>
                  <a:rPr lang="el-GR" sz="1800" i="1" dirty="0" smtClean="0"/>
                  <a:t>, </a:t>
                </a:r>
                <a:r>
                  <a:rPr lang="el-GR" sz="1800" dirty="0" smtClean="0"/>
                  <a:t>από την οποία έχουμε </a:t>
                </a:r>
                <a14:m>
                  <m:oMath xmlns:m="http://schemas.openxmlformats.org/officeDocument/2006/math">
                    <m:r>
                      <a:rPr lang="en-US" sz="1800" b="1" i="1" dirty="0" smtClean="0">
                        <a:latin typeface="Cambria Math"/>
                      </a:rPr>
                      <m:t>𝑩</m:t>
                    </m:r>
                    <m:r>
                      <a:rPr lang="en-US" sz="1800" b="1" i="1" dirty="0" smtClean="0">
                        <a:latin typeface="Cambria Math"/>
                      </a:rPr>
                      <m:t> = </m:t>
                    </m:r>
                    <m:r>
                      <a:rPr lang="en-US" sz="1800" b="1" i="1" dirty="0" smtClean="0">
                        <a:latin typeface="Cambria Math"/>
                      </a:rPr>
                      <m:t>𝟐𝟖</m:t>
                    </m:r>
                    <m:r>
                      <a:rPr lang="el-GR" sz="1800" b="1" i="1" dirty="0" smtClean="0">
                        <a:latin typeface="Cambria Math"/>
                      </a:rPr>
                      <m:t>,</m:t>
                    </m:r>
                    <m:r>
                      <a:rPr lang="en-US" sz="1800" b="1" i="1" dirty="0" smtClean="0">
                        <a:latin typeface="Cambria Math"/>
                      </a:rPr>
                      <m:t>𝟑𝟕𝟑</m:t>
                    </m:r>
                    <m:r>
                      <a:rPr lang="en-US" sz="1800" b="1" i="1" dirty="0" smtClean="0">
                        <a:latin typeface="Cambria Math"/>
                      </a:rPr>
                      <m:t> </m:t>
                    </m:r>
                    <m:r>
                      <a:rPr lang="en-US" sz="1800" b="1" i="1" dirty="0" smtClean="0">
                        <a:latin typeface="Cambria Math"/>
                      </a:rPr>
                      <m:t>𝒌𝑯𝒛</m:t>
                    </m:r>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Θέση αριθμού διαφάνειας 3"/>
          <p:cNvSpPr>
            <a:spLocks noGrp="1"/>
          </p:cNvSpPr>
          <p:nvPr>
            <p:ph type="sldNum" sz="quarter" idx="12"/>
          </p:nvPr>
        </p:nvSpPr>
        <p:spPr/>
        <p:txBody>
          <a:bodyPr/>
          <a:lstStyle/>
          <a:p>
            <a:fld id="{0B0EBAE1-C03B-424B-868F-E6C23C4F0113}" type="slidenum">
              <a:rPr lang="el-GR" smtClean="0"/>
              <a:t>26</a:t>
            </a:fld>
            <a:endParaRPr lang="el-GR"/>
          </a:p>
        </p:txBody>
      </p:sp>
    </p:spTree>
    <p:extLst>
      <p:ext uri="{BB962C8B-B14F-4D97-AF65-F5344CB8AC3E}">
        <p14:creationId xmlns:p14="http://schemas.microsoft.com/office/powerpoint/2010/main" val="122053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750"/>
                                        <p:tgtEl>
                                          <p:spTgt spid="3">
                                            <p:txEl>
                                              <p:pRg st="4" end="4"/>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750"/>
                                        <p:tgtEl>
                                          <p:spTgt spid="3">
                                            <p:txEl>
                                              <p:pRg st="6" end="6"/>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75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56792"/>
            <a:ext cx="7772400" cy="1470025"/>
          </a:xfrm>
        </p:spPr>
        <p:txBody>
          <a:bodyPr>
            <a:normAutofit/>
          </a:bodyPr>
          <a:lstStyle/>
          <a:p>
            <a:r>
              <a:rPr lang="el-GR" sz="3200" b="1" dirty="0" smtClean="0"/>
              <a:t>Ψηφιακή Διαμόρφωση Πλάτους - </a:t>
            </a:r>
            <a:r>
              <a:rPr lang="en-US" sz="3200" b="1" dirty="0" smtClean="0"/>
              <a:t>ASK</a:t>
            </a:r>
            <a:endParaRPr lang="el-GR" sz="3200" b="1" dirty="0"/>
          </a:p>
        </p:txBody>
      </p:sp>
      <p:sp>
        <p:nvSpPr>
          <p:cNvPr id="3" name="Subtitle 2"/>
          <p:cNvSpPr>
            <a:spLocks noGrp="1"/>
          </p:cNvSpPr>
          <p:nvPr>
            <p:ph type="subTitle" idx="1"/>
          </p:nvPr>
        </p:nvSpPr>
        <p:spPr>
          <a:xfrm>
            <a:off x="1371600" y="3312567"/>
            <a:ext cx="6400800" cy="1752600"/>
          </a:xfrm>
        </p:spPr>
        <p:txBody>
          <a:bodyPr>
            <a:normAutofit/>
          </a:bodyPr>
          <a:lstStyle/>
          <a:p>
            <a:pPr marL="457200" indent="-457200" algn="l">
              <a:buFont typeface="Arial" pitchFamily="34" charset="0"/>
              <a:buChar char="•"/>
            </a:pPr>
            <a:r>
              <a:rPr lang="en-US" sz="2800" b="1" dirty="0" smtClean="0"/>
              <a:t>ASK</a:t>
            </a:r>
            <a:r>
              <a:rPr lang="en-US" sz="2800" dirty="0" smtClean="0"/>
              <a:t> 	Amplitude Shift Keying</a:t>
            </a:r>
          </a:p>
          <a:p>
            <a:pPr marL="457200" indent="-457200" algn="l">
              <a:buFont typeface="Arial" pitchFamily="34" charset="0"/>
              <a:buChar char="•"/>
            </a:pPr>
            <a:r>
              <a:rPr lang="en-US" sz="2800" b="1" dirty="0" smtClean="0"/>
              <a:t>BASK</a:t>
            </a:r>
            <a:r>
              <a:rPr lang="en-US" sz="2800" dirty="0" smtClean="0"/>
              <a:t> 	Binary ASK</a:t>
            </a:r>
          </a:p>
          <a:p>
            <a:pPr marL="457200" indent="-457200" algn="l">
              <a:buFont typeface="Arial" pitchFamily="34" charset="0"/>
              <a:buChar char="•"/>
            </a:pPr>
            <a:r>
              <a:rPr lang="en-US" sz="2800" b="1" dirty="0" smtClean="0"/>
              <a:t>MASK</a:t>
            </a:r>
            <a:r>
              <a:rPr lang="en-US" sz="2800" dirty="0" smtClean="0"/>
              <a:t> 	M/</a:t>
            </a:r>
            <a:r>
              <a:rPr lang="en-US" sz="2800" dirty="0" err="1" smtClean="0"/>
              <a:t>ary</a:t>
            </a:r>
            <a:r>
              <a:rPr lang="en-US" sz="2800" dirty="0" smtClean="0"/>
              <a:t> ASK</a:t>
            </a:r>
            <a:endParaRPr lang="el-GR" sz="2800" dirty="0"/>
          </a:p>
        </p:txBody>
      </p:sp>
      <p:sp>
        <p:nvSpPr>
          <p:cNvPr id="4" name="Θέση αριθμού διαφάνειας 3"/>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246860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719138" y="188640"/>
            <a:ext cx="7772400" cy="899889"/>
          </a:xfrm>
        </p:spPr>
        <p:txBody>
          <a:bodyPr vert="horz" lIns="91440" tIns="45720" rIns="91440" bIns="45720" rtlCol="0" anchor="ctr">
            <a:normAutofit/>
          </a:bodyPr>
          <a:lstStyle/>
          <a:p>
            <a:r>
              <a:rPr lang="el-GR" sz="3200" b="1" dirty="0" smtClean="0"/>
              <a:t>Ψηφιακή Διαμόρφωση Πλάτους </a:t>
            </a:r>
            <a:r>
              <a:rPr lang="en-US" sz="3200" b="1" dirty="0" smtClean="0"/>
              <a:t>(</a:t>
            </a:r>
            <a:r>
              <a:rPr lang="en-US" sz="3200" b="1" dirty="0"/>
              <a:t>ASK)</a:t>
            </a:r>
          </a:p>
        </p:txBody>
      </p:sp>
      <mc:AlternateContent xmlns:mc="http://schemas.openxmlformats.org/markup-compatibility/2006" xmlns:a14="http://schemas.microsoft.com/office/drawing/2010/main">
        <mc:Choice Requires="a14">
          <p:sp>
            <p:nvSpPr>
              <p:cNvPr id="3" name="Content Placeholder 2"/>
              <p:cNvSpPr>
                <a:spLocks noGrp="1"/>
              </p:cNvSpPr>
              <p:nvPr>
                <p:ph sz="quarter" idx="2"/>
              </p:nvPr>
            </p:nvSpPr>
            <p:spPr>
              <a:xfrm>
                <a:off x="467544" y="1196752"/>
                <a:ext cx="8280920" cy="5040560"/>
              </a:xfrm>
            </p:spPr>
            <p:txBody>
              <a:bodyPr>
                <a:normAutofit lnSpcReduction="10000"/>
              </a:bodyPr>
              <a:lstStyle/>
              <a:p>
                <a:pPr marL="0" indent="0">
                  <a:spcBef>
                    <a:spcPts val="600"/>
                  </a:spcBef>
                  <a:buNone/>
                </a:pPr>
                <a:r>
                  <a:rPr lang="el-GR" sz="1800" dirty="0" smtClean="0"/>
                  <a:t>Στη </a:t>
                </a:r>
                <a:r>
                  <a:rPr lang="el-GR" sz="1800" dirty="0" smtClean="0">
                    <a:hlinkClick r:id="rId2"/>
                  </a:rPr>
                  <a:t>διαμόρφωση </a:t>
                </a:r>
                <a:r>
                  <a:rPr lang="en-US" sz="1800" dirty="0" smtClean="0">
                    <a:hlinkClick r:id="rId2"/>
                  </a:rPr>
                  <a:t>ASK</a:t>
                </a:r>
                <a:r>
                  <a:rPr lang="el-GR" sz="1800" dirty="0" smtClean="0"/>
                  <a:t> το </a:t>
                </a:r>
                <a:r>
                  <a:rPr lang="el-GR" sz="1800" b="1" dirty="0" smtClean="0"/>
                  <a:t>πλάτος του φέροντος </a:t>
                </a:r>
                <a:r>
                  <a:rPr lang="el-GR" sz="1800" dirty="0" smtClean="0"/>
                  <a:t>μεταπηδά (</a:t>
                </a:r>
                <a:r>
                  <a:rPr lang="en-US" sz="1800" dirty="0" smtClean="0"/>
                  <a:t>switched)</a:t>
                </a:r>
                <a:r>
                  <a:rPr lang="el-GR" sz="1800" dirty="0" smtClean="0"/>
                  <a:t> μεταξύ δύο (ή περισσότερων) επιπέδων, ανάλογα με την ψηφιακή πληροφορία</a:t>
                </a:r>
                <a:r>
                  <a:rPr lang="el-GR" sz="1800" dirty="0"/>
                  <a:t> </a:t>
                </a:r>
                <a:r>
                  <a:rPr lang="el-GR" sz="1800" dirty="0" smtClean="0"/>
                  <a:t>που θέλουμε να μεταδώσουμε.</a:t>
                </a:r>
              </a:p>
              <a:p>
                <a:pPr marL="0" indent="0">
                  <a:spcBef>
                    <a:spcPts val="600"/>
                  </a:spcBef>
                  <a:buNone/>
                </a:pPr>
                <a:r>
                  <a:rPr lang="el-GR" sz="1800" dirty="0" smtClean="0"/>
                  <a:t>Συγκεκριμένα:</a:t>
                </a:r>
              </a:p>
              <a:p>
                <a:pPr>
                  <a:spcBef>
                    <a:spcPts val="600"/>
                  </a:spcBef>
                </a:pPr>
                <a:r>
                  <a:rPr lang="el-GR" sz="1800" dirty="0" smtClean="0"/>
                  <a:t>Για </a:t>
                </a:r>
                <a:r>
                  <a:rPr lang="en-US" sz="1800" dirty="0" smtClean="0"/>
                  <a:t>bit</a:t>
                </a:r>
                <a:r>
                  <a:rPr lang="el-GR" sz="1800" dirty="0" smtClean="0"/>
                  <a:t> </a:t>
                </a:r>
                <a:r>
                  <a:rPr lang="en-US" sz="1800" dirty="0" smtClean="0"/>
                  <a:t>=</a:t>
                </a:r>
                <a:r>
                  <a:rPr lang="el-GR" sz="1800" dirty="0" smtClean="0"/>
                  <a:t> </a:t>
                </a:r>
                <a:r>
                  <a:rPr lang="en-US" sz="1800" b="1" dirty="0" smtClean="0"/>
                  <a:t>1</a:t>
                </a:r>
                <a:r>
                  <a:rPr lang="el-GR" sz="1800" b="1" dirty="0" smtClean="0"/>
                  <a:t> </a:t>
                </a:r>
                <a:r>
                  <a:rPr lang="el-GR" sz="1800" dirty="0" smtClean="0"/>
                  <a:t>στέλνουμε επί χρόνο </a:t>
                </a:r>
                <a:r>
                  <a:rPr lang="en-US" sz="1800" b="1" dirty="0" smtClean="0"/>
                  <a:t>T</a:t>
                </a:r>
                <a:r>
                  <a:rPr lang="el-GR" sz="1800" b="1" dirty="0" smtClean="0"/>
                  <a:t> </a:t>
                </a:r>
                <a:r>
                  <a:rPr lang="el-GR" sz="1800" dirty="0" smtClean="0"/>
                  <a:t>το σήμα </a:t>
                </a:r>
                <a14:m>
                  <m:oMath xmlns:m="http://schemas.openxmlformats.org/officeDocument/2006/math">
                    <m:r>
                      <a:rPr lang="en-US" sz="1800" b="1" i="1" smtClean="0">
                        <a:latin typeface="Cambria Math"/>
                      </a:rPr>
                      <m:t>𝑨</m:t>
                    </m:r>
                    <m:r>
                      <a:rPr lang="en-US" sz="1800" b="1" i="1">
                        <a:latin typeface="Cambria Math"/>
                      </a:rPr>
                      <m:t> </m:t>
                    </m:r>
                    <m:r>
                      <a:rPr lang="en-US" sz="1800" b="1" i="1">
                        <a:latin typeface="Cambria Math"/>
                      </a:rPr>
                      <m:t>𝒄𝒐𝒔</m:t>
                    </m:r>
                    <m:sSub>
                      <m:sSubPr>
                        <m:ctrlPr>
                          <a:rPr lang="en-US" sz="1800" b="1" i="1">
                            <a:latin typeface="Cambria Math" panose="02040503050406030204" pitchFamily="18" charset="0"/>
                          </a:rPr>
                        </m:ctrlPr>
                      </m:sSubPr>
                      <m:e>
                        <m:r>
                          <a:rPr lang="en-US" sz="1800" b="1" i="1">
                            <a:latin typeface="Cambria Math"/>
                          </a:rPr>
                          <m:t> </m:t>
                        </m:r>
                        <m:r>
                          <a:rPr lang="el-GR" sz="1800" b="1" i="1">
                            <a:latin typeface="Cambria Math"/>
                          </a:rPr>
                          <m:t>𝝎</m:t>
                        </m:r>
                      </m:e>
                      <m:sub>
                        <m:r>
                          <a:rPr lang="en-US" sz="1800" b="1" i="1">
                            <a:latin typeface="Cambria Math"/>
                          </a:rPr>
                          <m:t>𝒄</m:t>
                        </m:r>
                      </m:sub>
                    </m:sSub>
                    <m:r>
                      <a:rPr lang="en-US" sz="1800" b="1" i="1">
                        <a:latin typeface="Cambria Math"/>
                      </a:rPr>
                      <m:t>𝒕</m:t>
                    </m:r>
                  </m:oMath>
                </a14:m>
                <a:r>
                  <a:rPr lang="el-GR" sz="1800" b="1" dirty="0" smtClean="0"/>
                  <a:t> </a:t>
                </a:r>
              </a:p>
              <a:p>
                <a:pPr>
                  <a:spcBef>
                    <a:spcPts val="600"/>
                  </a:spcBef>
                </a:pPr>
                <a:r>
                  <a:rPr lang="el-GR" sz="1800" dirty="0" smtClean="0"/>
                  <a:t>Για </a:t>
                </a:r>
                <a:r>
                  <a:rPr lang="en-US" sz="1800" dirty="0" smtClean="0"/>
                  <a:t>bit</a:t>
                </a:r>
                <a:r>
                  <a:rPr lang="el-GR" sz="1800" dirty="0" smtClean="0"/>
                  <a:t> </a:t>
                </a:r>
                <a:r>
                  <a:rPr lang="en-US" sz="1800" dirty="0" smtClean="0"/>
                  <a:t>=</a:t>
                </a:r>
                <a:r>
                  <a:rPr lang="el-GR" sz="1800" dirty="0" smtClean="0"/>
                  <a:t> </a:t>
                </a:r>
                <a:r>
                  <a:rPr lang="en-US" sz="1800" b="1" dirty="0" smtClean="0"/>
                  <a:t>0</a:t>
                </a:r>
                <a:r>
                  <a:rPr lang="el-GR" sz="1800" dirty="0" smtClean="0"/>
                  <a:t> στέλνουμε </a:t>
                </a:r>
                <a:r>
                  <a:rPr lang="el-GR" sz="1800" dirty="0"/>
                  <a:t>επί χρόνο </a:t>
                </a:r>
                <a:r>
                  <a:rPr lang="en-US" sz="1800" b="1" dirty="0" smtClean="0"/>
                  <a:t>T</a:t>
                </a:r>
                <a:r>
                  <a:rPr lang="el-GR" sz="1800" dirty="0" smtClean="0"/>
                  <a:t> το </a:t>
                </a:r>
                <a:r>
                  <a:rPr lang="el-GR" sz="1800" b="1" dirty="0" smtClean="0"/>
                  <a:t>μηδέν</a:t>
                </a:r>
              </a:p>
              <a:p>
                <a:pPr>
                  <a:spcBef>
                    <a:spcPts val="600"/>
                  </a:spcBef>
                </a:pPr>
                <a:endParaRPr lang="el-GR" sz="1800" dirty="0"/>
              </a:p>
              <a:p>
                <a:pPr>
                  <a:spcBef>
                    <a:spcPts val="600"/>
                  </a:spcBef>
                </a:pPr>
                <a:endParaRPr lang="el-GR" sz="1800" dirty="0" smtClean="0"/>
              </a:p>
              <a:p>
                <a:pPr>
                  <a:spcBef>
                    <a:spcPts val="600"/>
                  </a:spcBef>
                </a:pPr>
                <a:endParaRPr lang="el-GR" sz="1800" dirty="0" smtClean="0"/>
              </a:p>
              <a:p>
                <a:pPr>
                  <a:spcBef>
                    <a:spcPts val="600"/>
                  </a:spcBef>
                </a:pPr>
                <a:endParaRPr lang="el-GR" sz="1800" dirty="0"/>
              </a:p>
              <a:p>
                <a:pPr>
                  <a:spcBef>
                    <a:spcPts val="600"/>
                  </a:spcBef>
                </a:pPr>
                <a:endParaRPr lang="el-GR" sz="1800" dirty="0" smtClean="0"/>
              </a:p>
              <a:p>
                <a:pPr>
                  <a:spcBef>
                    <a:spcPts val="600"/>
                  </a:spcBef>
                </a:pPr>
                <a:endParaRPr lang="el-GR" sz="1800" dirty="0"/>
              </a:p>
              <a:p>
                <a:pPr>
                  <a:spcBef>
                    <a:spcPts val="600"/>
                  </a:spcBef>
                </a:pPr>
                <a:endParaRPr lang="el-GR" sz="1800" dirty="0" smtClean="0"/>
              </a:p>
              <a:p>
                <a:pPr>
                  <a:spcBef>
                    <a:spcPts val="600"/>
                  </a:spcBef>
                </a:pPr>
                <a:endParaRPr lang="el-GR" sz="1800" dirty="0"/>
              </a:p>
              <a:p>
                <a:pPr marL="0" lvl="1" indent="0">
                  <a:spcBef>
                    <a:spcPts val="600"/>
                  </a:spcBef>
                  <a:buNone/>
                </a:pPr>
                <a:r>
                  <a:rPr lang="el-GR" sz="1800" dirty="0"/>
                  <a:t>Για</a:t>
                </a:r>
                <a:r>
                  <a:rPr lang="en-US" sz="1800" dirty="0"/>
                  <a:t> </a:t>
                </a:r>
                <a:r>
                  <a:rPr lang="en-US" sz="1800" b="1" dirty="0" smtClean="0"/>
                  <a:t>Binary ASK </a:t>
                </a:r>
                <a:r>
                  <a:rPr lang="en-US" sz="1800" dirty="0" smtClean="0"/>
                  <a:t>(BASK, </a:t>
                </a:r>
                <a:r>
                  <a:rPr lang="el-GR" sz="1800" dirty="0" smtClean="0"/>
                  <a:t>ονομάζεται επίσης </a:t>
                </a:r>
                <a:r>
                  <a:rPr lang="en-US" sz="1800" b="1" i="1" dirty="0" smtClean="0"/>
                  <a:t>ON-OFF </a:t>
                </a:r>
                <a:r>
                  <a:rPr lang="en-US" sz="1800" b="1" i="1" dirty="0"/>
                  <a:t>Keying (OOK</a:t>
                </a:r>
                <a:r>
                  <a:rPr lang="en-US" sz="1800" b="1" i="1" dirty="0" smtClean="0"/>
                  <a:t>)</a:t>
                </a:r>
                <a:r>
                  <a:rPr lang="el-GR" sz="1800" b="1" i="1" dirty="0" smtClean="0"/>
                  <a:t> </a:t>
                </a:r>
                <a:r>
                  <a:rPr lang="en-US" sz="1800" dirty="0" smtClean="0"/>
                  <a:t>), </a:t>
                </a:r>
                <a:r>
                  <a:rPr lang="el-GR" sz="1800" dirty="0" smtClean="0"/>
                  <a:t>τα ψηφία 1 </a:t>
                </a:r>
                <a:r>
                  <a:rPr lang="el-GR" sz="1800" dirty="0"/>
                  <a:t>και </a:t>
                </a:r>
                <a:r>
                  <a:rPr lang="el-GR" sz="1800" dirty="0" smtClean="0"/>
                  <a:t>0 αντιπροσωπεύονται</a:t>
                </a:r>
                <a:r>
                  <a:rPr lang="en-US" sz="1800" dirty="0" smtClean="0"/>
                  <a:t> </a:t>
                </a:r>
                <a:r>
                  <a:rPr lang="el-GR" sz="1800" dirty="0"/>
                  <a:t>από </a:t>
                </a:r>
                <a:r>
                  <a:rPr lang="el-GR" sz="1800" b="1" dirty="0"/>
                  <a:t>δύο</a:t>
                </a:r>
                <a:r>
                  <a:rPr lang="en-US" sz="1800" b="1" dirty="0"/>
                  <a:t> </a:t>
                </a:r>
                <a:r>
                  <a:rPr lang="el-GR" sz="1800" b="1" dirty="0"/>
                  <a:t>επίπεδα πλάτους</a:t>
                </a:r>
                <a:r>
                  <a:rPr lang="en-US" sz="1800" b="1" dirty="0"/>
                  <a:t> </a:t>
                </a:r>
                <a:r>
                  <a:rPr lang="en-US" sz="1800" i="1" dirty="0"/>
                  <a:t>A</a:t>
                </a:r>
                <a:r>
                  <a:rPr lang="en-US" sz="1800" i="1" baseline="-25000" dirty="0"/>
                  <a:t>1</a:t>
                </a:r>
                <a:r>
                  <a:rPr lang="en-US" sz="1800" dirty="0"/>
                  <a:t> </a:t>
                </a:r>
                <a:r>
                  <a:rPr lang="el-GR" sz="1800" dirty="0"/>
                  <a:t>και</a:t>
                </a:r>
                <a:r>
                  <a:rPr lang="en-US" sz="1800" dirty="0"/>
                  <a:t> </a:t>
                </a:r>
                <a:r>
                  <a:rPr lang="en-US" sz="1800" i="1" dirty="0"/>
                  <a:t>A</a:t>
                </a:r>
                <a:r>
                  <a:rPr lang="en-US" sz="1800" i="1" baseline="-25000" dirty="0"/>
                  <a:t>0 </a:t>
                </a:r>
                <a:r>
                  <a:rPr lang="el-GR" sz="1800" dirty="0"/>
                  <a:t> </a:t>
                </a:r>
                <a:r>
                  <a:rPr lang="el-GR" sz="1800" dirty="0" smtClean="0"/>
                  <a:t>ή </a:t>
                </a:r>
                <a:r>
                  <a:rPr lang="en-US" sz="1800" i="1" dirty="0" smtClean="0"/>
                  <a:t>A</a:t>
                </a:r>
                <a:r>
                  <a:rPr lang="el-GR" sz="1800" i="1" dirty="0" smtClean="0"/>
                  <a:t> </a:t>
                </a:r>
                <a:r>
                  <a:rPr lang="el-GR" sz="1800" dirty="0" smtClean="0"/>
                  <a:t>και</a:t>
                </a:r>
                <a:r>
                  <a:rPr lang="en-US" sz="1800" dirty="0" smtClean="0"/>
                  <a:t> </a:t>
                </a:r>
                <a:r>
                  <a:rPr lang="el-GR" sz="1800" dirty="0" smtClean="0"/>
                  <a:t>–</a:t>
                </a:r>
                <a:r>
                  <a:rPr lang="en-US" sz="1800" i="1" dirty="0" smtClean="0"/>
                  <a:t>A</a:t>
                </a:r>
                <a:r>
                  <a:rPr lang="el-GR" sz="1800" dirty="0"/>
                  <a:t>.</a:t>
                </a:r>
                <a:endParaRPr lang="en-US" sz="1800" b="1" dirty="0"/>
              </a:p>
            </p:txBody>
          </p:sp>
        </mc:Choice>
        <mc:Fallback xmlns="">
          <p:sp>
            <p:nvSpPr>
              <p:cNvPr id="3" name="Content Placeholder 2"/>
              <p:cNvSpPr>
                <a:spLocks noGrp="1" noRot="1" noChangeAspect="1" noMove="1" noResize="1" noEditPoints="1" noAdjustHandles="1" noChangeArrowheads="1" noChangeShapeType="1" noTextEdit="1"/>
              </p:cNvSpPr>
              <p:nvPr>
                <p:ph sz="quarter" idx="2"/>
              </p:nvPr>
            </p:nvSpPr>
            <p:spPr>
              <a:xfrm>
                <a:off x="467544" y="1196752"/>
                <a:ext cx="8280920" cy="5040560"/>
              </a:xfrm>
              <a:blipFill rotWithShape="1">
                <a:blip r:embed="rId3"/>
                <a:stretch>
                  <a:fillRect l="-663" t="-1209" b="-121"/>
                </a:stretch>
              </a:blipFill>
            </p:spPr>
            <p:txBody>
              <a:bodyPr/>
              <a:lstStyle/>
              <a:p>
                <a:r>
                  <a:rPr lang="el-GR">
                    <a:noFill/>
                  </a:rPr>
                  <a:t> </a:t>
                </a:r>
              </a:p>
            </p:txBody>
          </p:sp>
        </mc:Fallback>
      </mc:AlternateContent>
      <p:pic>
        <p:nvPicPr>
          <p:cNvPr id="8195" name="Picture 3"/>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a:stretch/>
        </p:blipFill>
        <p:spPr bwMode="auto">
          <a:xfrm>
            <a:off x="1907704" y="3356992"/>
            <a:ext cx="5224959" cy="1853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Θέση αριθμού διαφάνειας 1"/>
          <p:cNvSpPr>
            <a:spLocks noGrp="1"/>
          </p:cNvSpPr>
          <p:nvPr>
            <p:ph type="sldNum" sz="quarter" idx="12"/>
          </p:nvPr>
        </p:nvSpPr>
        <p:spPr/>
        <p:txBody>
          <a:bodyPr/>
          <a:lstStyle/>
          <a:p>
            <a:pPr>
              <a:defRPr/>
            </a:pPr>
            <a:fld id="{57F2ED1E-50E2-4948-9CE8-3ABB00E4CC95}" type="slidenum">
              <a:rPr lang="en-GB" smtClean="0"/>
              <a:pPr>
                <a:defRPr/>
              </a:pPr>
              <a:t>4</a:t>
            </a:fld>
            <a:endParaRPr lang="en-GB"/>
          </a:p>
        </p:txBody>
      </p:sp>
    </p:spTree>
    <p:extLst>
      <p:ext uri="{BB962C8B-B14F-4D97-AF65-F5344CB8AC3E}">
        <p14:creationId xmlns:p14="http://schemas.microsoft.com/office/powerpoint/2010/main" val="346315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750"/>
                                        <p:tgtEl>
                                          <p:spTgt spid="3">
                                            <p:txEl>
                                              <p:pRg st="3" end="3"/>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animEffect transition="in" filter="fade">
                                      <p:cBhvr>
                                        <p:cTn id="23" dur="750"/>
                                        <p:tgtEl>
                                          <p:spTgt spid="3">
                                            <p:txEl>
                                              <p:pRg st="12" end="12"/>
                                            </p:txEl>
                                          </p:spTgt>
                                        </p:tgtEl>
                                      </p:cBhvr>
                                    </p:animEffect>
                                  </p:childTnLst>
                                </p:cTn>
                              </p:par>
                            </p:childTnLst>
                          </p:cTn>
                        </p:par>
                        <p:par>
                          <p:cTn id="24" fill="hold">
                            <p:stCondLst>
                              <p:cond delay="3750"/>
                            </p:stCondLst>
                            <p:childTnLst>
                              <p:par>
                                <p:cTn id="25" presetID="10" presetClass="entr" presetSubtype="0" fill="hold" nodeType="afterEffect">
                                  <p:stCondLst>
                                    <p:cond delay="0"/>
                                  </p:stCondLst>
                                  <p:childTnLst>
                                    <p:set>
                                      <p:cBhvr>
                                        <p:cTn id="26" dur="1" fill="hold">
                                          <p:stCondLst>
                                            <p:cond delay="0"/>
                                          </p:stCondLst>
                                        </p:cTn>
                                        <p:tgtEl>
                                          <p:spTgt spid="8195"/>
                                        </p:tgtEl>
                                        <p:attrNameLst>
                                          <p:attrName>style.visibility</p:attrName>
                                        </p:attrNameLst>
                                      </p:cBhvr>
                                      <p:to>
                                        <p:strVal val="visible"/>
                                      </p:to>
                                    </p:set>
                                    <p:animEffect transition="in" filter="fade">
                                      <p:cBhvr>
                                        <p:cTn id="27" dur="75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Μαθηματική περιγραφή </a:t>
            </a:r>
            <a:r>
              <a:rPr lang="en-US" dirty="0" smtClean="0"/>
              <a:t>BASK</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indent="0" algn="l">
                  <a:buNone/>
                </a:pPr>
                <a:r>
                  <a:rPr lang="el-GR" sz="1600" dirty="0" smtClean="0"/>
                  <a:t>Σήμα διαμορφωμένο κατά </a:t>
                </a:r>
                <a:r>
                  <a:rPr lang="en-US" sz="1600" b="1" dirty="0" smtClean="0"/>
                  <a:t>BASK</a:t>
                </a:r>
                <a:r>
                  <a:rPr lang="en-US" sz="1600" dirty="0" smtClean="0"/>
                  <a:t>:  </a:t>
                </a:r>
                <a:endParaRPr lang="el-GR" sz="1600" dirty="0" smtClean="0"/>
              </a:p>
              <a:p>
                <a:pPr marL="1588" indent="0" algn="l">
                  <a:buNone/>
                </a:pPr>
                <a:endParaRPr lang="el-GR" sz="1600" dirty="0" smtClean="0"/>
              </a:p>
              <a:p>
                <a:pPr marL="1588" indent="0" algn="ctr">
                  <a:buNone/>
                </a:pPr>
                <a14:m>
                  <m:oMath xmlns:m="http://schemas.openxmlformats.org/officeDocument/2006/math">
                    <m:r>
                      <a:rPr lang="en-US" sz="1600" b="1" i="1" smtClean="0">
                        <a:latin typeface="Cambria Math"/>
                      </a:rPr>
                      <m:t>𝒔</m:t>
                    </m:r>
                    <m:d>
                      <m:dPr>
                        <m:ctrlPr>
                          <a:rPr lang="en-US" sz="1600" b="1" i="1" smtClean="0">
                            <a:latin typeface="Cambria Math" panose="02040503050406030204" pitchFamily="18" charset="0"/>
                          </a:rPr>
                        </m:ctrlPr>
                      </m:dPr>
                      <m:e>
                        <m:r>
                          <a:rPr lang="en-US" sz="1600" b="1" i="1" smtClean="0">
                            <a:latin typeface="Cambria Math"/>
                          </a:rPr>
                          <m:t>𝒕</m:t>
                        </m:r>
                      </m:e>
                    </m:d>
                    <m:r>
                      <a:rPr lang="en-US" sz="1600" b="1" i="1" smtClean="0">
                        <a:latin typeface="Cambria Math"/>
                      </a:rPr>
                      <m:t>= </m:t>
                    </m:r>
                    <m:r>
                      <a:rPr lang="en-US" sz="1600" b="1" i="1" smtClean="0">
                        <a:latin typeface="Cambria Math"/>
                      </a:rPr>
                      <m:t>𝒎</m:t>
                    </m:r>
                    <m:r>
                      <a:rPr lang="en-US" sz="1600" b="1" i="1" smtClean="0">
                        <a:latin typeface="Cambria Math"/>
                      </a:rPr>
                      <m:t>(</m:t>
                    </m:r>
                    <m:r>
                      <a:rPr lang="en-US" sz="1600" b="1" i="1" smtClean="0">
                        <a:latin typeface="Cambria Math"/>
                      </a:rPr>
                      <m:t>𝒕</m:t>
                    </m:r>
                    <m:r>
                      <a:rPr lang="en-US" sz="1600" b="1" i="1" smtClean="0">
                        <a:latin typeface="Cambria Math"/>
                      </a:rPr>
                      <m:t>)</m:t>
                    </m:r>
                    <m:func>
                      <m:funcPr>
                        <m:ctrlPr>
                          <a:rPr lang="en-US" sz="1600" i="1">
                            <a:latin typeface="Cambria Math" panose="02040503050406030204" pitchFamily="18" charset="0"/>
                          </a:rPr>
                        </m:ctrlPr>
                      </m:funcPr>
                      <m:fName>
                        <m:r>
                          <a:rPr lang="en-US" sz="1600" b="1" i="1" smtClean="0">
                            <a:latin typeface="Cambria Math"/>
                          </a:rPr>
                          <m:t>𝑨</m:t>
                        </m:r>
                        <m:r>
                          <a:rPr lang="en-US" sz="1600" b="1" i="0" smtClean="0">
                            <a:latin typeface="Cambria Math"/>
                          </a:rPr>
                          <m:t> </m:t>
                        </m:r>
                        <m:r>
                          <a:rPr lang="en-US" sz="1600" b="1" i="1">
                            <a:latin typeface="Cambria Math"/>
                          </a:rPr>
                          <m:t>𝐜𝐨𝐬</m:t>
                        </m:r>
                      </m:fName>
                      <m:e>
                        <m:sSub>
                          <m:sSubPr>
                            <m:ctrlPr>
                              <a:rPr lang="en-US" sz="1600" b="1" i="1">
                                <a:latin typeface="Cambria Math" panose="02040503050406030204" pitchFamily="18" charset="0"/>
                              </a:rPr>
                            </m:ctrlPr>
                          </m:sSubPr>
                          <m:e>
                            <m:r>
                              <a:rPr lang="el-GR" sz="1600" b="1" i="1">
                                <a:latin typeface="Cambria Math"/>
                              </a:rPr>
                              <m:t>𝝎</m:t>
                            </m:r>
                          </m:e>
                          <m:sub>
                            <m:r>
                              <a:rPr lang="en-US" sz="1600" b="1" i="1">
                                <a:latin typeface="Cambria Math"/>
                              </a:rPr>
                              <m:t>𝒄</m:t>
                            </m:r>
                          </m:sub>
                        </m:sSub>
                        <m:r>
                          <a:rPr lang="en-US" sz="1600" b="1" i="1">
                            <a:latin typeface="Cambria Math"/>
                          </a:rPr>
                          <m:t>𝒕</m:t>
                        </m:r>
                        <m:r>
                          <a:rPr lang="en-US" sz="1600" b="0" i="1" smtClean="0">
                            <a:latin typeface="Cambria Math"/>
                          </a:rPr>
                          <m:t>  </m:t>
                        </m:r>
                        <m:r>
                          <a:rPr lang="el-GR" sz="1600" b="0" i="1" smtClean="0">
                            <a:latin typeface="Cambria Math"/>
                          </a:rPr>
                          <m:t>  </m:t>
                        </m:r>
                        <m:r>
                          <a:rPr lang="en-US" sz="1600" i="1">
                            <a:latin typeface="Cambria Math"/>
                          </a:rPr>
                          <m:t>0≤</m:t>
                        </m:r>
                        <m:r>
                          <a:rPr lang="en-US" sz="1600" i="1">
                            <a:latin typeface="Cambria Math"/>
                          </a:rPr>
                          <m:t>𝑡</m:t>
                        </m:r>
                        <m:r>
                          <a:rPr lang="en-US" sz="1600" i="1">
                            <a:latin typeface="Cambria Math"/>
                          </a:rPr>
                          <m:t>≤</m:t>
                        </m:r>
                        <m:r>
                          <a:rPr lang="en-US" sz="1600" i="1" smtClean="0">
                            <a:latin typeface="Cambria Math"/>
                          </a:rPr>
                          <m:t>𝑇</m:t>
                        </m:r>
                      </m:e>
                    </m:func>
                  </m:oMath>
                </a14:m>
                <a:r>
                  <a:rPr lang="en-US" sz="1600" b="0" dirty="0" smtClean="0"/>
                  <a:t> </a:t>
                </a:r>
                <a:r>
                  <a:rPr lang="el-GR" sz="1600" b="0" dirty="0" smtClean="0"/>
                  <a:t>όπου </a:t>
                </a:r>
                <a14:m>
                  <m:oMath xmlns:m="http://schemas.openxmlformats.org/officeDocument/2006/math">
                    <m:r>
                      <a:rPr lang="en-US" sz="1600" b="1" i="1">
                        <a:latin typeface="Cambria Math"/>
                      </a:rPr>
                      <m:t>𝒎</m:t>
                    </m:r>
                    <m:d>
                      <m:dPr>
                        <m:ctrlPr>
                          <a:rPr lang="en-US" sz="1600" b="1" i="1">
                            <a:latin typeface="Cambria Math" panose="02040503050406030204" pitchFamily="18" charset="0"/>
                          </a:rPr>
                        </m:ctrlPr>
                      </m:dPr>
                      <m:e>
                        <m:r>
                          <a:rPr lang="en-US" sz="1600" b="1" i="1">
                            <a:latin typeface="Cambria Math"/>
                          </a:rPr>
                          <m:t>𝒕</m:t>
                        </m:r>
                      </m:e>
                    </m:d>
                    <m:r>
                      <a:rPr lang="el-GR" sz="1600" b="1" i="1" smtClean="0">
                        <a:latin typeface="Cambria Math"/>
                      </a:rPr>
                      <m:t>=</m:t>
                    </m:r>
                    <m:d>
                      <m:dPr>
                        <m:begChr m:val="{"/>
                        <m:endChr m:val="}"/>
                        <m:ctrlPr>
                          <a:rPr lang="el-GR" sz="1600" b="1" i="1" smtClean="0">
                            <a:latin typeface="Cambria Math" panose="02040503050406030204" pitchFamily="18" charset="0"/>
                          </a:rPr>
                        </m:ctrlPr>
                      </m:dPr>
                      <m:e>
                        <m:r>
                          <a:rPr lang="el-GR" sz="1600" b="1" i="1" smtClean="0">
                            <a:latin typeface="Cambria Math"/>
                          </a:rPr>
                          <m:t>𝟎</m:t>
                        </m:r>
                        <m:r>
                          <a:rPr lang="el-GR" sz="1600" b="1" i="1" smtClean="0">
                            <a:latin typeface="Cambria Math"/>
                          </a:rPr>
                          <m:t>,</m:t>
                        </m:r>
                        <m:r>
                          <a:rPr lang="el-GR" sz="1600" b="1" i="1" smtClean="0">
                            <a:latin typeface="Cambria Math"/>
                          </a:rPr>
                          <m:t>𝟏</m:t>
                        </m:r>
                      </m:e>
                    </m:d>
                    <m:r>
                      <a:rPr lang="en-US" sz="1600" b="0" i="0" smtClean="0">
                        <a:latin typeface="Cambria Math"/>
                      </a:rPr>
                      <m:t> </m:t>
                    </m:r>
                    <m:r>
                      <m:rPr>
                        <m:sty m:val="p"/>
                      </m:rPr>
                      <a:rPr lang="el-GR" sz="1600" b="0" i="0" smtClean="0">
                        <a:latin typeface="Cambria Math"/>
                      </a:rPr>
                      <m:t>και</m:t>
                    </m:r>
                  </m:oMath>
                </a14:m>
                <a:r>
                  <a:rPr lang="el-GR" sz="1600" dirty="0" smtClean="0"/>
                  <a:t> </a:t>
                </a:r>
                <a:r>
                  <a:rPr lang="el-GR" sz="1600" i="1" dirty="0" smtClean="0"/>
                  <a:t>Τ </a:t>
                </a:r>
                <a:r>
                  <a:rPr lang="en-US" sz="1600" i="1" dirty="0" smtClean="0"/>
                  <a:t> </a:t>
                </a:r>
                <a:r>
                  <a:rPr lang="el-GR" sz="1600" dirty="0" smtClean="0"/>
                  <a:t>η διάρκεια του</a:t>
                </a:r>
                <a:r>
                  <a:rPr lang="en-US" sz="1600" dirty="0" smtClean="0"/>
                  <a:t> bit. </a:t>
                </a:r>
                <a:r>
                  <a:rPr lang="el-GR" sz="1600" dirty="0" smtClean="0"/>
                  <a:t> </a:t>
                </a:r>
              </a:p>
              <a:p>
                <a:pPr marL="1588" indent="0" algn="l">
                  <a:buNone/>
                </a:pPr>
                <a:r>
                  <a:rPr lang="el-GR" sz="1600" dirty="0" smtClean="0"/>
                  <a:t>Ισχύει </a:t>
                </a:r>
                <a14:m>
                  <m:oMath xmlns:m="http://schemas.openxmlformats.org/officeDocument/2006/math">
                    <m:r>
                      <a:rPr lang="en-US" sz="1600" i="1">
                        <a:latin typeface="Cambria Math"/>
                      </a:rPr>
                      <m:t>𝑠</m:t>
                    </m:r>
                    <m:d>
                      <m:dPr>
                        <m:ctrlPr>
                          <a:rPr lang="en-US" sz="1600" i="1">
                            <a:latin typeface="Cambria Math" panose="02040503050406030204" pitchFamily="18" charset="0"/>
                          </a:rPr>
                        </m:ctrlPr>
                      </m:dPr>
                      <m:e>
                        <m:r>
                          <a:rPr lang="en-US" sz="1600" i="1">
                            <a:latin typeface="Cambria Math"/>
                          </a:rPr>
                          <m:t>𝑡</m:t>
                        </m:r>
                      </m:e>
                    </m:d>
                    <m:r>
                      <a:rPr lang="en-US" sz="1600" i="1">
                        <a:latin typeface="Cambria Math"/>
                      </a:rPr>
                      <m:t>=</m:t>
                    </m:r>
                    <m:r>
                      <a:rPr lang="en-US" sz="1600" i="1" smtClean="0">
                        <a:latin typeface="Cambria Math"/>
                      </a:rPr>
                      <m:t> </m:t>
                    </m:r>
                    <m:func>
                      <m:funcPr>
                        <m:ctrlPr>
                          <a:rPr lang="en-US" sz="1600" i="1">
                            <a:latin typeface="Cambria Math" panose="02040503050406030204" pitchFamily="18" charset="0"/>
                          </a:rPr>
                        </m:ctrlPr>
                      </m:funcPr>
                      <m:fName>
                        <m:rad>
                          <m:radPr>
                            <m:degHide m:val="on"/>
                            <m:ctrlPr>
                              <a:rPr lang="en-US" sz="1600" i="1" smtClean="0">
                                <a:latin typeface="Cambria Math" panose="02040503050406030204" pitchFamily="18" charset="0"/>
                              </a:rPr>
                            </m:ctrlPr>
                          </m:radPr>
                          <m:deg/>
                          <m:e>
                            <m:f>
                              <m:fPr>
                                <m:ctrlPr>
                                  <a:rPr lang="en-US" sz="1600" i="1" smtClean="0">
                                    <a:latin typeface="Cambria Math" panose="02040503050406030204" pitchFamily="18" charset="0"/>
                                  </a:rPr>
                                </m:ctrlPr>
                              </m:fPr>
                              <m:num>
                                <m:r>
                                  <a:rPr lang="en-US" sz="1600" b="0" i="1" smtClean="0">
                                    <a:latin typeface="Cambria Math"/>
                                  </a:rPr>
                                  <m:t>2</m:t>
                                </m:r>
                                <m:r>
                                  <a:rPr lang="en-US" sz="1600" b="0" i="1" smtClean="0">
                                    <a:latin typeface="Cambria Math"/>
                                  </a:rPr>
                                  <m:t>𝐸</m:t>
                                </m:r>
                              </m:num>
                              <m:den>
                                <m:r>
                                  <a:rPr lang="en-US" sz="1600" b="0" i="1" smtClean="0">
                                    <a:latin typeface="Cambria Math"/>
                                  </a:rPr>
                                  <m:t>𝑇</m:t>
                                </m:r>
                              </m:den>
                            </m:f>
                          </m:e>
                        </m:rad>
                        <m:r>
                          <m:rPr>
                            <m:sty m:val="p"/>
                          </m:rPr>
                          <a:rPr lang="en-US" sz="1600">
                            <a:latin typeface="Cambria Math"/>
                          </a:rPr>
                          <m:t>cos</m:t>
                        </m:r>
                      </m:fName>
                      <m:e>
                        <m:sSub>
                          <m:sSubPr>
                            <m:ctrlPr>
                              <a:rPr lang="en-US" sz="1600" i="1">
                                <a:latin typeface="Cambria Math" panose="02040503050406030204" pitchFamily="18" charset="0"/>
                              </a:rPr>
                            </m:ctrlPr>
                          </m:sSubPr>
                          <m:e>
                            <m:r>
                              <a:rPr lang="el-GR" sz="1600" i="1">
                                <a:latin typeface="Cambria Math"/>
                              </a:rPr>
                              <m:t>𝜔</m:t>
                            </m:r>
                          </m:e>
                          <m:sub>
                            <m:r>
                              <a:rPr lang="en-US" sz="1600" i="1">
                                <a:latin typeface="Cambria Math"/>
                              </a:rPr>
                              <m:t>𝑐</m:t>
                            </m:r>
                          </m:sub>
                        </m:sSub>
                        <m:r>
                          <a:rPr lang="en-US" sz="1600" i="1">
                            <a:latin typeface="Cambria Math"/>
                          </a:rPr>
                          <m:t>𝑡</m:t>
                        </m:r>
                        <m:r>
                          <a:rPr lang="en-US" sz="1600" i="1">
                            <a:latin typeface="Cambria Math"/>
                          </a:rPr>
                          <m:t>   0≤</m:t>
                        </m:r>
                        <m:r>
                          <a:rPr lang="en-US" sz="1600" i="1">
                            <a:latin typeface="Cambria Math"/>
                          </a:rPr>
                          <m:t>𝑡</m:t>
                        </m:r>
                        <m:r>
                          <a:rPr lang="en-US" sz="1600" i="1">
                            <a:latin typeface="Cambria Math"/>
                          </a:rPr>
                          <m:t>≤</m:t>
                        </m:r>
                        <m:r>
                          <a:rPr lang="en-US" sz="1600" b="0" i="1" smtClean="0">
                            <a:latin typeface="Cambria Math"/>
                          </a:rPr>
                          <m:t>𝑇</m:t>
                        </m:r>
                      </m:e>
                    </m:func>
                  </m:oMath>
                </a14:m>
                <a:r>
                  <a:rPr lang="el-GR" sz="1600" dirty="0" smtClean="0"/>
                  <a:t>, όπου </a:t>
                </a:r>
                <a14:m>
                  <m:oMath xmlns:m="http://schemas.openxmlformats.org/officeDocument/2006/math">
                    <m:r>
                      <a:rPr lang="en-US" sz="1600" b="0" i="1" smtClean="0">
                        <a:latin typeface="Cambria Math"/>
                      </a:rPr>
                      <m:t>𝐸</m:t>
                    </m:r>
                    <m:r>
                      <a:rPr lang="en-US" sz="1600" b="0" i="1" smtClean="0">
                        <a:latin typeface="Cambria Math"/>
                      </a:rPr>
                      <m:t>=</m:t>
                    </m:r>
                    <m:r>
                      <a:rPr lang="en-US" sz="1600" b="0" i="1" smtClean="0">
                        <a:latin typeface="Cambria Math"/>
                      </a:rPr>
                      <m:t>𝑃</m:t>
                    </m:r>
                    <m:r>
                      <a:rPr lang="en-US" sz="1600" b="0" i="1" smtClean="0">
                        <a:latin typeface="Cambria Math"/>
                      </a:rPr>
                      <m:t> </m:t>
                    </m:r>
                    <m:r>
                      <a:rPr lang="en-US" sz="1600" b="0" i="1" smtClean="0">
                        <a:latin typeface="Cambria Math"/>
                      </a:rPr>
                      <m:t>𝑇</m:t>
                    </m:r>
                  </m:oMath>
                </a14:m>
                <a:r>
                  <a:rPr lang="en-US" sz="1600" dirty="0" smtClean="0"/>
                  <a:t> </a:t>
                </a:r>
                <a:r>
                  <a:rPr lang="el-GR" sz="1600" dirty="0" smtClean="0"/>
                  <a:t>η </a:t>
                </a:r>
                <a:r>
                  <a:rPr lang="el-GR" sz="1600" b="1" dirty="0" smtClean="0"/>
                  <a:t>ενέργεια </a:t>
                </a:r>
                <a:r>
                  <a:rPr lang="el-GR" sz="1600" dirty="0" smtClean="0"/>
                  <a:t>και </a:t>
                </a:r>
                <a14:m>
                  <m:oMath xmlns:m="http://schemas.openxmlformats.org/officeDocument/2006/math">
                    <m:r>
                      <a:rPr lang="en-US" sz="1600" b="0" i="1" smtClean="0">
                        <a:latin typeface="Cambria Math"/>
                      </a:rPr>
                      <m:t>𝑃</m:t>
                    </m:r>
                    <m:r>
                      <a:rPr lang="en-US" sz="1600" b="0" i="0" smtClean="0">
                        <a:latin typeface="Cambria Math"/>
                      </a:rPr>
                      <m:t>=</m:t>
                    </m:r>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r>
                              <a:rPr lang="en-US" sz="1600" i="1">
                                <a:latin typeface="Cambria Math"/>
                              </a:rPr>
                              <m:t>𝐴</m:t>
                            </m:r>
                          </m:e>
                          <m:sup>
                            <m:r>
                              <a:rPr lang="en-US" sz="1600" i="1">
                                <a:latin typeface="Cambria Math"/>
                              </a:rPr>
                              <m:t>2</m:t>
                            </m:r>
                          </m:sup>
                        </m:sSup>
                      </m:num>
                      <m:den>
                        <m:r>
                          <a:rPr lang="en-US" sz="1600" i="1">
                            <a:latin typeface="Cambria Math"/>
                          </a:rPr>
                          <m:t>2</m:t>
                        </m:r>
                      </m:den>
                    </m:f>
                  </m:oMath>
                </a14:m>
                <a:r>
                  <a:rPr lang="el-GR" sz="1600" dirty="0" smtClean="0"/>
                  <a:t> η </a:t>
                </a:r>
                <a:r>
                  <a:rPr lang="el-GR" sz="1600" b="1" dirty="0" smtClean="0"/>
                  <a:t>ισχύς </a:t>
                </a:r>
                <a:r>
                  <a:rPr lang="el-GR" sz="1600" dirty="0" smtClean="0"/>
                  <a:t>ενός </a:t>
                </a:r>
                <a:r>
                  <a:rPr lang="en-US" sz="1600" dirty="0" smtClean="0"/>
                  <a:t>bit</a:t>
                </a:r>
                <a:r>
                  <a:rPr lang="el-GR" sz="1600" dirty="0" smtClean="0"/>
                  <a:t>.</a:t>
                </a:r>
              </a:p>
              <a:p>
                <a:pPr marL="1588" indent="0">
                  <a:buNone/>
                </a:pPr>
                <a:endParaRPr lang="el-GR" sz="1600" dirty="0"/>
              </a:p>
              <a:p>
                <a:pPr marL="1588" indent="0">
                  <a:buNone/>
                </a:pPr>
                <a:endParaRPr lang="el-GR" sz="1600" dirty="0" smtClean="0"/>
              </a:p>
              <a:p>
                <a:pPr marL="1588" indent="0">
                  <a:buNone/>
                </a:pPr>
                <a:endParaRPr lang="el-GR" sz="1600" dirty="0"/>
              </a:p>
              <a:p>
                <a:pPr marL="1588" indent="0">
                  <a:buNone/>
                </a:pPr>
                <a:endParaRPr lang="el-GR" sz="1600" dirty="0" smtClean="0"/>
              </a:p>
              <a:p>
                <a:pPr marL="1588" indent="0">
                  <a:buNone/>
                </a:pPr>
                <a:endParaRPr lang="el-GR" sz="1600" dirty="0" smtClean="0"/>
              </a:p>
              <a:p>
                <a:pPr marL="1588" indent="0">
                  <a:buNone/>
                </a:pPr>
                <a:endParaRPr lang="el-GR" sz="1600" dirty="0" smtClean="0"/>
              </a:p>
              <a:p>
                <a:pPr marL="1588" indent="0">
                  <a:buNone/>
                </a:pPr>
                <a:endParaRPr lang="el-GR" sz="1600" dirty="0"/>
              </a:p>
              <a:p>
                <a:pPr marL="1588" indent="0">
                  <a:buNone/>
                </a:pPr>
                <a:endParaRPr lang="el-GR" sz="1600" dirty="0" smtClean="0"/>
              </a:p>
              <a:p>
                <a:pPr marL="1588" indent="0">
                  <a:buNone/>
                </a:pPr>
                <a:endParaRPr lang="el-GR" sz="1600" dirty="0"/>
              </a:p>
              <a:p>
                <a:pPr marL="1588" indent="0">
                  <a:buNone/>
                </a:pPr>
                <a:endParaRPr lang="el-GR" sz="1600" dirty="0" smtClean="0"/>
              </a:p>
              <a:p>
                <a:pPr marL="1588" indent="0">
                  <a:buNone/>
                </a:pPr>
                <a:endParaRPr lang="el-GR" sz="1600" dirty="0"/>
              </a:p>
              <a:p>
                <a:pPr marL="1588" indent="0">
                  <a:buNone/>
                </a:pPr>
                <a:endParaRPr lang="el-GR" sz="1600" dirty="0" smtClean="0"/>
              </a:p>
              <a:p>
                <a:pPr marL="1588" indent="0" algn="ctr">
                  <a:buNone/>
                </a:pPr>
                <a:r>
                  <a:rPr lang="el-GR" sz="1600" dirty="0" smtClean="0"/>
                  <a:t>(</a:t>
                </a:r>
                <a:r>
                  <a:rPr lang="en-US" sz="1600" dirty="0" smtClean="0"/>
                  <a:t>a)</a:t>
                </a:r>
                <a:r>
                  <a:rPr lang="el-GR" sz="1600" dirty="0" smtClean="0"/>
                  <a:t> Δυαδικό σήμα εισόδου, (</a:t>
                </a:r>
                <a:r>
                  <a:rPr lang="en-US" sz="1600" dirty="0" smtClean="0"/>
                  <a:t>b)</a:t>
                </a:r>
                <a:r>
                  <a:rPr lang="el-GR" sz="1600" dirty="0" smtClean="0"/>
                  <a:t> Διαμορφωμένο κατά </a:t>
                </a:r>
                <a:r>
                  <a:rPr lang="en-US" sz="1600" dirty="0" smtClean="0"/>
                  <a:t>BASK</a:t>
                </a:r>
                <a:r>
                  <a:rPr lang="el-GR" sz="1600" dirty="0" smtClean="0"/>
                  <a:t> σήμα</a:t>
                </a:r>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a:stretch>
              </a:blipFill>
            </p:spPr>
            <p:txBody>
              <a:bodyPr/>
              <a:lstStyle/>
              <a:p>
                <a:r>
                  <a:rPr lang="el-GR">
                    <a:noFill/>
                  </a:rPr>
                  <a:t> </a:t>
                </a:r>
              </a:p>
            </p:txBody>
          </p:sp>
        </mc:Fallback>
      </mc:AlternateContent>
      <p:pic>
        <p:nvPicPr>
          <p:cNvPr id="13314" name="Picture 2"/>
          <p:cNvPicPr>
            <a:picLocks noChangeAspect="1" noChangeArrowheads="1"/>
          </p:cNvPicPr>
          <p:nvPr/>
        </p:nvPicPr>
        <p:blipFill>
          <a:blip r:embed="rId3">
            <a:clrChange>
              <a:clrFrom>
                <a:srgbClr val="F8FCF8"/>
              </a:clrFrom>
              <a:clrTo>
                <a:srgbClr val="F8FCF8">
                  <a:alpha val="0"/>
                </a:srgbClr>
              </a:clrTo>
            </a:clrChange>
            <a:extLst>
              <a:ext uri="{28A0092B-C50C-407E-A947-70E740481C1C}">
                <a14:useLocalDpi xmlns:a14="http://schemas.microsoft.com/office/drawing/2010/main" val="0"/>
              </a:ext>
            </a:extLst>
          </a:blip>
          <a:srcRect/>
          <a:stretch>
            <a:fillRect/>
          </a:stretch>
        </p:blipFill>
        <p:spPr bwMode="auto">
          <a:xfrm>
            <a:off x="2195736" y="2699613"/>
            <a:ext cx="4464496" cy="3249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αριθμού διαφάνειας 3"/>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24434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750"/>
                                        <p:tgtEl>
                                          <p:spTgt spid="3">
                                            <p:txEl>
                                              <p:pRg st="2" end="2"/>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750"/>
                                        <p:tgtEl>
                                          <p:spTgt spid="3">
                                            <p:txEl>
                                              <p:pRg st="3" end="3"/>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3">
                                            <p:txEl>
                                              <p:pRg st="16" end="16"/>
                                            </p:txEl>
                                          </p:spTgt>
                                        </p:tgtEl>
                                        <p:attrNameLst>
                                          <p:attrName>style.visibility</p:attrName>
                                        </p:attrNameLst>
                                      </p:cBhvr>
                                      <p:to>
                                        <p:strVal val="visible"/>
                                      </p:to>
                                    </p:set>
                                    <p:animEffect transition="in" filter="fade">
                                      <p:cBhvr>
                                        <p:cTn id="19" dur="750"/>
                                        <p:tgtEl>
                                          <p:spTgt spid="3">
                                            <p:txEl>
                                              <p:pRg st="16" end="16"/>
                                            </p:txEl>
                                          </p:spTgt>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13314"/>
                                        </p:tgtEl>
                                        <p:attrNameLst>
                                          <p:attrName>style.visibility</p:attrName>
                                        </p:attrNameLst>
                                      </p:cBhvr>
                                      <p:to>
                                        <p:strVal val="visible"/>
                                      </p:to>
                                    </p:set>
                                    <p:animEffect transition="in" filter="fade">
                                      <p:cBhvr>
                                        <p:cTn id="23" dur="75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Φάσμα σήματος διαμορφωμένου κατά </a:t>
            </a:r>
            <a:r>
              <a:rPr lang="en-US" dirty="0" smtClean="0"/>
              <a:t>BASK</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1588" indent="0">
                  <a:buNone/>
                </a:pPr>
                <a:r>
                  <a:rPr lang="el-GR" sz="1600" dirty="0" smtClean="0"/>
                  <a:t>Ο </a:t>
                </a:r>
                <a:r>
                  <a:rPr lang="en-US" sz="1600" dirty="0" smtClean="0"/>
                  <a:t>Fourier</a:t>
                </a:r>
                <a:r>
                  <a:rPr lang="el-GR" sz="1600" dirty="0" smtClean="0"/>
                  <a:t> του σήματος </a:t>
                </a:r>
                <a14:m>
                  <m:oMath xmlns:m="http://schemas.openxmlformats.org/officeDocument/2006/math">
                    <m:r>
                      <a:rPr lang="en-US" sz="1600" i="1">
                        <a:latin typeface="Cambria Math"/>
                      </a:rPr>
                      <m:t>𝑠</m:t>
                    </m:r>
                    <m:d>
                      <m:dPr>
                        <m:ctrlPr>
                          <a:rPr lang="en-US" sz="1600" i="1">
                            <a:latin typeface="Cambria Math" panose="02040503050406030204" pitchFamily="18" charset="0"/>
                          </a:rPr>
                        </m:ctrlPr>
                      </m:dPr>
                      <m:e>
                        <m:r>
                          <a:rPr lang="en-US" sz="1600" i="1">
                            <a:latin typeface="Cambria Math"/>
                          </a:rPr>
                          <m:t>𝑡</m:t>
                        </m:r>
                      </m:e>
                    </m:d>
                  </m:oMath>
                </a14:m>
                <a:r>
                  <a:rPr lang="el-GR" sz="1600" dirty="0" smtClean="0"/>
                  <a:t> είναι: </a:t>
                </a:r>
                <a14:m>
                  <m:oMath xmlns:m="http://schemas.openxmlformats.org/officeDocument/2006/math">
                    <m:r>
                      <a:rPr lang="en-US" sz="1600" b="1" i="1" smtClean="0">
                        <a:latin typeface="Cambria Math"/>
                      </a:rPr>
                      <m:t>𝑺</m:t>
                    </m:r>
                    <m:d>
                      <m:dPr>
                        <m:ctrlPr>
                          <a:rPr lang="en-US" sz="1600" b="1" i="1" smtClean="0">
                            <a:latin typeface="Cambria Math" panose="02040503050406030204" pitchFamily="18" charset="0"/>
                          </a:rPr>
                        </m:ctrlPr>
                      </m:dPr>
                      <m:e>
                        <m:r>
                          <a:rPr lang="en-US" sz="1600" b="1" i="1" smtClean="0">
                            <a:latin typeface="Cambria Math"/>
                          </a:rPr>
                          <m:t>𝒇</m:t>
                        </m:r>
                      </m:e>
                    </m:d>
                    <m:r>
                      <a:rPr lang="el-GR" sz="1600" b="1" i="1" smtClean="0">
                        <a:latin typeface="Cambria Math"/>
                      </a:rPr>
                      <m:t>=</m:t>
                    </m:r>
                    <m:f>
                      <m:fPr>
                        <m:ctrlPr>
                          <a:rPr lang="en-US" sz="1600" b="1" i="1" smtClean="0">
                            <a:latin typeface="Cambria Math" panose="02040503050406030204" pitchFamily="18" charset="0"/>
                          </a:rPr>
                        </m:ctrlPr>
                      </m:fPr>
                      <m:num>
                        <m:r>
                          <a:rPr lang="en-US" sz="1600" b="1" i="1" smtClean="0">
                            <a:latin typeface="Cambria Math"/>
                          </a:rPr>
                          <m:t>𝑨</m:t>
                        </m:r>
                      </m:num>
                      <m:den>
                        <m:r>
                          <a:rPr lang="en-US" sz="1600" b="1" i="0" smtClean="0">
                            <a:latin typeface="Cambria Math"/>
                          </a:rPr>
                          <m:t>𝟐</m:t>
                        </m:r>
                      </m:den>
                    </m:f>
                    <m:d>
                      <m:dPr>
                        <m:begChr m:val="["/>
                        <m:endChr m:val="]"/>
                        <m:ctrlPr>
                          <a:rPr lang="en-US" sz="1600" b="1" i="1" smtClean="0">
                            <a:latin typeface="Cambria Math" panose="02040503050406030204" pitchFamily="18" charset="0"/>
                          </a:rPr>
                        </m:ctrlPr>
                      </m:dPr>
                      <m:e>
                        <m:r>
                          <a:rPr lang="en-US" sz="1600" b="1" i="1">
                            <a:latin typeface="Cambria Math"/>
                          </a:rPr>
                          <m:t>𝐌</m:t>
                        </m:r>
                        <m:d>
                          <m:dPr>
                            <m:ctrlPr>
                              <a:rPr lang="en-US" sz="1600" b="1" i="1">
                                <a:latin typeface="Cambria Math" panose="02040503050406030204" pitchFamily="18" charset="0"/>
                              </a:rPr>
                            </m:ctrlPr>
                          </m:dPr>
                          <m:e>
                            <m:r>
                              <a:rPr lang="en-US" sz="1600" b="1" i="1">
                                <a:latin typeface="Cambria Math"/>
                              </a:rPr>
                              <m:t>𝒇</m:t>
                            </m:r>
                            <m:r>
                              <a:rPr lang="el-GR" sz="1600" b="1">
                                <a:latin typeface="Cambria Math"/>
                              </a:rPr>
                              <m:t>−</m:t>
                            </m:r>
                            <m:sSub>
                              <m:sSubPr>
                                <m:ctrlPr>
                                  <a:rPr lang="en-US" sz="1600" b="1" i="1">
                                    <a:latin typeface="Cambria Math" panose="02040503050406030204" pitchFamily="18" charset="0"/>
                                  </a:rPr>
                                </m:ctrlPr>
                              </m:sSubPr>
                              <m:e>
                                <m:r>
                                  <a:rPr lang="en-US" sz="1600" b="1" i="1">
                                    <a:latin typeface="Cambria Math"/>
                                  </a:rPr>
                                  <m:t>𝒇</m:t>
                                </m:r>
                              </m:e>
                              <m:sub>
                                <m:r>
                                  <a:rPr lang="en-US" sz="1600" b="1" i="1">
                                    <a:latin typeface="Cambria Math"/>
                                  </a:rPr>
                                  <m:t>𝒄</m:t>
                                </m:r>
                              </m:sub>
                            </m:sSub>
                          </m:e>
                        </m:d>
                        <m:r>
                          <a:rPr lang="en-US" sz="1600" b="1">
                            <a:latin typeface="Cambria Math"/>
                          </a:rPr>
                          <m:t>+</m:t>
                        </m:r>
                        <m:r>
                          <a:rPr lang="en-US" sz="1600" b="1" i="1">
                            <a:latin typeface="Cambria Math"/>
                          </a:rPr>
                          <m:t>𝐌</m:t>
                        </m:r>
                        <m:d>
                          <m:dPr>
                            <m:ctrlPr>
                              <a:rPr lang="en-US" sz="1600" b="1" i="1">
                                <a:latin typeface="Cambria Math" panose="02040503050406030204" pitchFamily="18" charset="0"/>
                              </a:rPr>
                            </m:ctrlPr>
                          </m:dPr>
                          <m:e>
                            <m:r>
                              <a:rPr lang="en-US" sz="1600" b="1" i="1">
                                <a:latin typeface="Cambria Math"/>
                              </a:rPr>
                              <m:t>𝒇</m:t>
                            </m:r>
                            <m:r>
                              <a:rPr lang="en-US" sz="1600" b="1">
                                <a:latin typeface="Cambria Math"/>
                              </a:rPr>
                              <m:t>+</m:t>
                            </m:r>
                            <m:sSub>
                              <m:sSubPr>
                                <m:ctrlPr>
                                  <a:rPr lang="en-US" sz="1600" b="1" i="1">
                                    <a:latin typeface="Cambria Math" panose="02040503050406030204" pitchFamily="18" charset="0"/>
                                  </a:rPr>
                                </m:ctrlPr>
                              </m:sSubPr>
                              <m:e>
                                <m:r>
                                  <a:rPr lang="en-US" sz="1600" b="1" i="1">
                                    <a:latin typeface="Cambria Math"/>
                                  </a:rPr>
                                  <m:t>𝒇</m:t>
                                </m:r>
                              </m:e>
                              <m:sub>
                                <m:r>
                                  <a:rPr lang="en-US" sz="1600" b="1" i="1">
                                    <a:latin typeface="Cambria Math"/>
                                  </a:rPr>
                                  <m:t>𝒄</m:t>
                                </m:r>
                              </m:sub>
                            </m:sSub>
                          </m:e>
                        </m:d>
                      </m:e>
                    </m:d>
                  </m:oMath>
                </a14:m>
                <a:r>
                  <a:rPr lang="en-US" sz="1600" dirty="0" smtClean="0"/>
                  <a:t>, </a:t>
                </a:r>
                <a:r>
                  <a:rPr lang="el-GR" sz="1600" dirty="0" smtClean="0"/>
                  <a:t>όπου </a:t>
                </a:r>
                <a14:m>
                  <m:oMath xmlns:m="http://schemas.openxmlformats.org/officeDocument/2006/math">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r>
                      <a:rPr lang="el-GR" sz="1600" b="0" i="1" smtClean="0">
                        <a:latin typeface="Cambria Math"/>
                      </a:rPr>
                      <m:t>=</m:t>
                    </m:r>
                    <m:sSub>
                      <m:sSubPr>
                        <m:ctrlPr>
                          <a:rPr lang="el-GR" sz="1600" i="1">
                            <a:latin typeface="Cambria Math" panose="02040503050406030204" pitchFamily="18" charset="0"/>
                          </a:rPr>
                        </m:ctrlPr>
                      </m:sSubPr>
                      <m:e>
                        <m:r>
                          <a:rPr lang="el-GR" sz="1600" i="1">
                            <a:latin typeface="Cambria Math"/>
                          </a:rPr>
                          <m:t>𝜔</m:t>
                        </m:r>
                      </m:e>
                      <m:sub>
                        <m:r>
                          <a:rPr lang="en-US" sz="1600" i="1">
                            <a:latin typeface="Cambria Math"/>
                          </a:rPr>
                          <m:t>𝑐</m:t>
                        </m:r>
                      </m:sub>
                    </m:sSub>
                    <m:r>
                      <a:rPr lang="el-GR" sz="1600" b="0" i="1" smtClean="0">
                        <a:latin typeface="Cambria Math"/>
                      </a:rPr>
                      <m:t>/2</m:t>
                    </m:r>
                    <m:r>
                      <a:rPr lang="el-GR" sz="1600" b="0" i="1" smtClean="0">
                        <a:latin typeface="Cambria Math"/>
                      </a:rPr>
                      <m:t>𝜋</m:t>
                    </m:r>
                  </m:oMath>
                </a14:m>
                <a:endParaRPr lang="en-US" sz="1600" dirty="0"/>
              </a:p>
              <a:p>
                <a:pPr marL="1588" lvl="1" indent="0">
                  <a:buNone/>
                </a:pPr>
                <a:endParaRPr lang="en-US" sz="1600" dirty="0" smtClean="0"/>
              </a:p>
              <a:p>
                <a:pPr marL="1588" lvl="1" indent="0">
                  <a:buNone/>
                </a:pPr>
                <a:endParaRPr lang="en-US" sz="1600" dirty="0"/>
              </a:p>
              <a:p>
                <a:pPr marL="1588" lvl="1" indent="0">
                  <a:buNone/>
                </a:pPr>
                <a:endParaRPr lang="en-US" sz="1600" dirty="0" smtClean="0"/>
              </a:p>
              <a:p>
                <a:pPr marL="1588" lvl="1" indent="0">
                  <a:buNone/>
                </a:pPr>
                <a:endParaRPr lang="en-US" sz="1600" dirty="0"/>
              </a:p>
              <a:p>
                <a:pPr marL="1588" lvl="1" indent="0">
                  <a:buNone/>
                </a:pPr>
                <a:endParaRPr lang="en-US" sz="1600" dirty="0" smtClean="0"/>
              </a:p>
              <a:p>
                <a:pPr marL="1588" lvl="1" indent="0">
                  <a:buNone/>
                </a:pPr>
                <a:endParaRPr lang="en-US" sz="1600" dirty="0"/>
              </a:p>
              <a:p>
                <a:pPr marL="1588" lvl="1" indent="0">
                  <a:buNone/>
                </a:pPr>
                <a:endParaRPr lang="en-US" sz="1600" dirty="0" smtClean="0"/>
              </a:p>
              <a:p>
                <a:pPr marL="1588" lvl="1" indent="0">
                  <a:buNone/>
                </a:pPr>
                <a:endParaRPr lang="en-US" sz="1600" dirty="0"/>
              </a:p>
              <a:p>
                <a:pPr marL="1588" lvl="1" indent="0">
                  <a:buNone/>
                </a:pPr>
                <a:endParaRPr lang="el-GR" sz="1600" dirty="0" smtClean="0"/>
              </a:p>
              <a:p>
                <a:pPr marL="1588" lvl="1" indent="0">
                  <a:buNone/>
                </a:pPr>
                <a:endParaRPr lang="el-GR" sz="1600" dirty="0"/>
              </a:p>
              <a:p>
                <a:pPr marL="1588" lvl="1" indent="0">
                  <a:buNone/>
                </a:pPr>
                <a:endParaRPr lang="el-GR" sz="1600" dirty="0" smtClean="0"/>
              </a:p>
              <a:p>
                <a:pPr marL="1588" lvl="1" indent="0">
                  <a:buNone/>
                </a:pPr>
                <a:endParaRPr lang="el-GR" sz="1600" dirty="0"/>
              </a:p>
              <a:p>
                <a:pPr marL="344488" lvl="1" indent="-342900" algn="ctr">
                  <a:buAutoNum type="alphaLcParenBoth"/>
                </a:pPr>
                <a:endParaRPr lang="el-GR" sz="1600" dirty="0" smtClean="0"/>
              </a:p>
              <a:p>
                <a:pPr marL="344488" lvl="1" indent="-342900" algn="ctr">
                  <a:buAutoNum type="alphaLcParenBoth"/>
                </a:pPr>
                <a:r>
                  <a:rPr lang="el-GR" sz="1600" dirty="0" smtClean="0"/>
                  <a:t>Δυαδικό σήμα εισόδου </a:t>
                </a:r>
                <a:r>
                  <a:rPr lang="en-US" sz="1600" dirty="0" smtClean="0"/>
                  <a:t> (b) </a:t>
                </a:r>
                <a:r>
                  <a:rPr lang="el-GR" sz="1600" dirty="0" smtClean="0"/>
                  <a:t>Φάσμα σήματος εισόδου</a:t>
                </a:r>
                <a:r>
                  <a:rPr lang="en-US" sz="1600" dirty="0" smtClean="0"/>
                  <a:t> (c) </a:t>
                </a:r>
                <a:r>
                  <a:rPr lang="el-GR" sz="1600" dirty="0" smtClean="0"/>
                  <a:t>Φάσμα διακριτού σήματος διαμορφωμένου κατά </a:t>
                </a:r>
                <a:r>
                  <a:rPr lang="en-US" sz="1600" dirty="0" smtClean="0"/>
                  <a:t>BASK </a:t>
                </a:r>
                <a:r>
                  <a:rPr lang="el-GR" sz="1600" dirty="0" smtClean="0"/>
                  <a:t>(διπλής πλευρικής ζώνης </a:t>
                </a:r>
                <a:r>
                  <a:rPr lang="en-US" sz="1600" dirty="0" smtClean="0"/>
                  <a:t>DSB </a:t>
                </a:r>
                <a:r>
                  <a:rPr lang="el-GR" sz="1600" dirty="0" smtClean="0"/>
                  <a:t>με φορέα)</a:t>
                </a:r>
              </a:p>
              <a:p>
                <a:pPr marL="1588" lvl="1" indent="0" algn="ctr">
                  <a:buNone/>
                </a:pPr>
                <a:endParaRPr lang="el-GR" sz="1600" dirty="0"/>
              </a:p>
              <a:p>
                <a:pPr marL="1588" lvl="1" indent="0" algn="l">
                  <a:buNone/>
                </a:pPr>
                <a:r>
                  <a:rPr lang="el-GR" sz="1600" dirty="0"/>
                  <a:t>Παρατηρούμε ότι η </a:t>
                </a:r>
                <a:r>
                  <a:rPr lang="en-US" sz="1600" dirty="0"/>
                  <a:t>BASK</a:t>
                </a:r>
                <a:r>
                  <a:rPr lang="el-GR" sz="1600" dirty="0"/>
                  <a:t> απαιτεί </a:t>
                </a:r>
                <a:r>
                  <a:rPr lang="el-GR" sz="1600" b="1" dirty="0"/>
                  <a:t>διπλάσιο εύρος </a:t>
                </a:r>
                <a:r>
                  <a:rPr lang="el-GR" sz="1600" b="1" dirty="0" smtClean="0"/>
                  <a:t>ζώνης  </a:t>
                </a:r>
                <a:r>
                  <a:rPr lang="el-GR" sz="1600" dirty="0" smtClean="0"/>
                  <a:t>σε σχέση με το αρχικό σήμα.</a:t>
                </a:r>
                <a:endParaRPr lang="el-GR" sz="1600" dirty="0"/>
              </a:p>
              <a:p>
                <a:pPr marL="1588" lvl="1" indent="0" algn="ctr">
                  <a:buNone/>
                </a:pPr>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a:stretch>
              </a:blipFill>
            </p:spPr>
            <p:txBody>
              <a:bodyPr/>
              <a:lstStyle/>
              <a:p>
                <a:r>
                  <a:rPr lang="el-GR">
                    <a:noFill/>
                  </a:rPr>
                  <a:t> </a:t>
                </a:r>
              </a:p>
            </p:txBody>
          </p:sp>
        </mc:Fallback>
      </mc:AlternateContent>
      <p:pic>
        <p:nvPicPr>
          <p:cNvPr id="14341" name="Picture 5"/>
          <p:cNvPicPr>
            <a:picLocks noChangeAspect="1" noChangeArrowheads="1"/>
          </p:cNvPicPr>
          <p:nvPr/>
        </p:nvPicPr>
        <p:blipFill>
          <a:blip r:embed="rId3">
            <a:clrChange>
              <a:clrFrom>
                <a:srgbClr val="F8FCF8"/>
              </a:clrFrom>
              <a:clrTo>
                <a:srgbClr val="F8FCF8">
                  <a:alpha val="0"/>
                </a:srgbClr>
              </a:clrTo>
            </a:clrChange>
            <a:extLst>
              <a:ext uri="{28A0092B-C50C-407E-A947-70E740481C1C}">
                <a14:useLocalDpi xmlns:a14="http://schemas.microsoft.com/office/drawing/2010/main" val="0"/>
              </a:ext>
            </a:extLst>
          </a:blip>
          <a:srcRect/>
          <a:stretch>
            <a:fillRect/>
          </a:stretch>
        </p:blipFill>
        <p:spPr bwMode="auto">
          <a:xfrm>
            <a:off x="2087687" y="1610358"/>
            <a:ext cx="5004593" cy="361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αριθμού διαφάνειας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423126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4" end="14"/>
                                            </p:txEl>
                                          </p:spTgt>
                                        </p:tgtEl>
                                        <p:attrNameLst>
                                          <p:attrName>style.visibility</p:attrName>
                                        </p:attrNameLst>
                                      </p:cBhvr>
                                      <p:to>
                                        <p:strVal val="visible"/>
                                      </p:to>
                                    </p:set>
                                    <p:animEffect transition="in" filter="fade">
                                      <p:cBhvr>
                                        <p:cTn id="10" dur="500"/>
                                        <p:tgtEl>
                                          <p:spTgt spid="3">
                                            <p:txEl>
                                              <p:pRg st="14" end="1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6" end="16"/>
                                            </p:txEl>
                                          </p:spTgt>
                                        </p:tgtEl>
                                        <p:attrNameLst>
                                          <p:attrName>style.visibility</p:attrName>
                                        </p:attrNameLst>
                                      </p:cBhvr>
                                      <p:to>
                                        <p:strVal val="visible"/>
                                      </p:to>
                                    </p:set>
                                    <p:animEffect transition="in" filter="fade">
                                      <p:cBhvr>
                                        <p:cTn id="13" dur="500"/>
                                        <p:tgtEl>
                                          <p:spTgt spid="3">
                                            <p:txEl>
                                              <p:pRg st="16" end="16"/>
                                            </p:txEl>
                                          </p:spTgt>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4341"/>
                                        </p:tgtEl>
                                        <p:attrNameLst>
                                          <p:attrName>style.visibility</p:attrName>
                                        </p:attrNameLst>
                                      </p:cBhvr>
                                      <p:to>
                                        <p:strVal val="visible"/>
                                      </p:to>
                                    </p:set>
                                    <p:animEffect transition="in" filter="fade">
                                      <p:cBhvr>
                                        <p:cTn id="17"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Μαθηματική περιγραφή Μ</a:t>
            </a:r>
            <a:r>
              <a:rPr lang="en-US" dirty="0" smtClean="0"/>
              <a:t>ASK</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616624"/>
              </a:xfrm>
            </p:spPr>
            <p:txBody>
              <a:bodyPr>
                <a:noAutofit/>
              </a:bodyPr>
              <a:lstStyle/>
              <a:p>
                <a:pPr marL="1588" lvl="1" indent="0" algn="l">
                  <a:spcBef>
                    <a:spcPts val="600"/>
                  </a:spcBef>
                  <a:spcAft>
                    <a:spcPts val="600"/>
                  </a:spcAft>
                  <a:buNone/>
                </a:pPr>
                <a:r>
                  <a:rPr lang="el-GR" sz="1800" dirty="0" smtClean="0"/>
                  <a:t>Διαμόρφωση </a:t>
                </a:r>
                <a:r>
                  <a:rPr lang="en-US" sz="1800" dirty="0" smtClean="0"/>
                  <a:t>ASK</a:t>
                </a:r>
                <a:r>
                  <a:rPr lang="el-GR" sz="1800" dirty="0" smtClean="0"/>
                  <a:t> </a:t>
                </a:r>
                <a:r>
                  <a:rPr lang="el-GR" sz="1800" b="1" dirty="0" smtClean="0"/>
                  <a:t>Μ επιπέδων</a:t>
                </a:r>
                <a:r>
                  <a:rPr lang="en-US" sz="1800" b="1" dirty="0" smtClean="0"/>
                  <a:t> </a:t>
                </a:r>
                <a:r>
                  <a:rPr lang="en-US" sz="1800" dirty="0" smtClean="0"/>
                  <a:t>(MASK):</a:t>
                </a:r>
                <a:r>
                  <a:rPr lang="el-GR" sz="1800" dirty="0" smtClean="0"/>
                  <a:t>      </a:t>
                </a:r>
                <a14:m>
                  <m:oMath xmlns:m="http://schemas.openxmlformats.org/officeDocument/2006/math">
                    <m:sSub>
                      <m:sSubPr>
                        <m:ctrlPr>
                          <a:rPr lang="en-US" sz="1800" b="1" i="1" smtClean="0"/>
                        </m:ctrlPr>
                      </m:sSubPr>
                      <m:e>
                        <m:r>
                          <a:rPr lang="en-US" sz="1800" b="1" i="1" smtClean="0">
                            <a:latin typeface="Cambria Math"/>
                          </a:rPr>
                          <m:t>𝒔</m:t>
                        </m:r>
                      </m:e>
                      <m:sub>
                        <m:r>
                          <a:rPr lang="en-US" sz="1800" b="1" i="1" smtClean="0">
                            <a:latin typeface="Cambria Math"/>
                          </a:rPr>
                          <m:t>𝒊</m:t>
                        </m:r>
                      </m:sub>
                    </m:sSub>
                    <m:d>
                      <m:dPr>
                        <m:ctrlPr>
                          <a:rPr lang="en-US" sz="1800" b="1" i="1" smtClean="0"/>
                        </m:ctrlPr>
                      </m:dPr>
                      <m:e>
                        <m:r>
                          <a:rPr lang="en-US" sz="1800" b="1" i="1" smtClean="0">
                            <a:latin typeface="Cambria Math"/>
                          </a:rPr>
                          <m:t>𝒕</m:t>
                        </m:r>
                      </m:e>
                    </m:d>
                    <m:r>
                      <a:rPr lang="en-US" sz="1800" b="1" i="1" smtClean="0">
                        <a:latin typeface="Cambria Math"/>
                      </a:rPr>
                      <m:t>=</m:t>
                    </m:r>
                    <m:d>
                      <m:dPr>
                        <m:begChr m:val="{"/>
                        <m:endChr m:val=""/>
                        <m:ctrlPr>
                          <a:rPr lang="en-US" sz="1800" b="1" i="1" smtClean="0"/>
                        </m:ctrlPr>
                      </m:dPr>
                      <m:e>
                        <m:eqArr>
                          <m:eqArrPr>
                            <m:ctrlPr>
                              <a:rPr lang="en-US" sz="1800" b="1" i="1" smtClean="0"/>
                            </m:ctrlPr>
                          </m:eqArrPr>
                          <m:e>
                            <m:sSub>
                              <m:sSubPr>
                                <m:ctrlPr>
                                  <a:rPr lang="en-US" sz="1800" b="1" i="1" smtClean="0"/>
                                </m:ctrlPr>
                              </m:sSubPr>
                              <m:e>
                                <m:r>
                                  <a:rPr lang="en-US" sz="1800" b="1" i="1" smtClean="0">
                                    <a:latin typeface="Cambria Math"/>
                                  </a:rPr>
                                  <m:t>𝑨</m:t>
                                </m:r>
                              </m:e>
                              <m:sub>
                                <m:r>
                                  <a:rPr lang="en-US" sz="1800" b="1" i="1" smtClean="0">
                                    <a:latin typeface="Cambria Math"/>
                                  </a:rPr>
                                  <m:t>𝒊</m:t>
                                </m:r>
                              </m:sub>
                            </m:sSub>
                            <m:func>
                              <m:funcPr>
                                <m:ctrlPr>
                                  <a:rPr lang="en-US" sz="1800" b="1" i="1" smtClean="0"/>
                                </m:ctrlPr>
                              </m:funcPr>
                              <m:fName>
                                <m:r>
                                  <a:rPr lang="en-US" sz="1800" b="1" i="0" smtClean="0">
                                    <a:latin typeface="Cambria Math"/>
                                  </a:rPr>
                                  <m:t>𝐜𝐨𝐬</m:t>
                                </m:r>
                              </m:fName>
                              <m:e>
                                <m:sSub>
                                  <m:sSubPr>
                                    <m:ctrlPr>
                                      <a:rPr lang="en-US" sz="1800" b="1" i="1" smtClean="0"/>
                                    </m:ctrlPr>
                                  </m:sSubPr>
                                  <m:e>
                                    <m:r>
                                      <a:rPr lang="el-GR" sz="1800" b="1" i="1" smtClean="0">
                                        <a:latin typeface="Cambria Math"/>
                                      </a:rPr>
                                      <m:t>𝝎</m:t>
                                    </m:r>
                                  </m:e>
                                  <m:sub>
                                    <m:r>
                                      <a:rPr lang="en-US" sz="1800" b="1" i="1" smtClean="0">
                                        <a:latin typeface="Cambria Math"/>
                                      </a:rPr>
                                      <m:t>𝒄</m:t>
                                    </m:r>
                                  </m:sub>
                                </m:sSub>
                                <m:r>
                                  <a:rPr lang="en-US" sz="1800" b="1" i="1" smtClean="0">
                                    <a:latin typeface="Cambria Math"/>
                                  </a:rPr>
                                  <m:t>𝒕</m:t>
                                </m:r>
                              </m:e>
                            </m:func>
                            <m:r>
                              <a:rPr lang="en-US" sz="1800" b="1" i="1" smtClean="0">
                                <a:latin typeface="Cambria Math"/>
                              </a:rPr>
                              <m:t>,  </m:t>
                            </m:r>
                            <m:r>
                              <a:rPr lang="el-GR" sz="1800" b="1" i="1" smtClean="0">
                                <a:latin typeface="Cambria Math"/>
                              </a:rPr>
                              <m:t>   </m:t>
                            </m:r>
                            <m:r>
                              <a:rPr lang="en-US" sz="1800" b="1" i="1" smtClean="0">
                                <a:latin typeface="Cambria Math"/>
                              </a:rPr>
                              <m:t>𝟎</m:t>
                            </m:r>
                            <m:r>
                              <a:rPr lang="en-US" sz="1800" b="1" i="1" smtClean="0">
                                <a:latin typeface="Cambria Math"/>
                              </a:rPr>
                              <m:t>≤</m:t>
                            </m:r>
                            <m:r>
                              <a:rPr lang="en-US" sz="1800" b="1" i="1" smtClean="0">
                                <a:latin typeface="Cambria Math"/>
                              </a:rPr>
                              <m:t>𝒕</m:t>
                            </m:r>
                            <m:r>
                              <a:rPr lang="en-US" sz="1800" b="1" i="1" smtClean="0">
                                <a:latin typeface="Cambria Math"/>
                              </a:rPr>
                              <m:t>≤</m:t>
                            </m:r>
                            <m:r>
                              <a:rPr lang="en-US" sz="1800" b="1" i="1" smtClean="0">
                                <a:latin typeface="Cambria Math"/>
                              </a:rPr>
                              <m:t>𝑻</m:t>
                            </m:r>
                          </m:e>
                          <m:e>
                            <m:r>
                              <a:rPr lang="en-US" sz="1800" b="1" i="1" smtClean="0">
                                <a:latin typeface="Cambria Math"/>
                              </a:rPr>
                              <m:t>&amp;</m:t>
                            </m:r>
                            <m:r>
                              <a:rPr lang="en-US" sz="1800" b="1" i="1" smtClean="0">
                                <a:latin typeface="Cambria Math"/>
                              </a:rPr>
                              <m:t>𝟎</m:t>
                            </m:r>
                            <m:r>
                              <a:rPr lang="en-US" sz="1800" b="1" i="1" smtClean="0">
                                <a:latin typeface="Cambria Math"/>
                              </a:rPr>
                              <m:t>,            </m:t>
                            </m:r>
                            <m:r>
                              <a:rPr lang="el-GR" sz="1800" b="1" i="0" smtClean="0">
                                <a:latin typeface="Cambria Math"/>
                              </a:rPr>
                              <m:t>    </m:t>
                            </m:r>
                            <m:r>
                              <a:rPr lang="el-GR" sz="1800" b="1" i="0" smtClean="0">
                                <a:latin typeface="Cambria Math"/>
                              </a:rPr>
                              <m:t>𝛂𝛌𝛌𝛐</m:t>
                            </m:r>
                            <m:r>
                              <m:rPr>
                                <m:sty m:val="p"/>
                              </m:rPr>
                              <a:rPr lang="el-GR" sz="1800" b="1" i="0" smtClean="0">
                                <a:latin typeface="Cambria Math"/>
                              </a:rPr>
                              <m:t>ύ</m:t>
                            </m:r>
                          </m:e>
                        </m:eqArr>
                      </m:e>
                    </m:d>
                  </m:oMath>
                </a14:m>
                <a:endParaRPr lang="el-GR" sz="1800" b="1" dirty="0" smtClean="0"/>
              </a:p>
              <a:p>
                <a:pPr marL="1588" lvl="1" indent="0" algn="l">
                  <a:spcBef>
                    <a:spcPts val="600"/>
                  </a:spcBef>
                  <a:spcAft>
                    <a:spcPts val="600"/>
                  </a:spcAft>
                  <a:buNone/>
                </a:pPr>
                <a:r>
                  <a:rPr lang="el-GR" sz="1800" dirty="0" smtClean="0"/>
                  <a:t>όπου </a:t>
                </a:r>
                <a14:m>
                  <m:oMath xmlns:m="http://schemas.openxmlformats.org/officeDocument/2006/math">
                    <m:sSub>
                      <m:sSubPr>
                        <m:ctrlPr>
                          <a:rPr lang="en-US" sz="1800" b="0" i="1" smtClean="0"/>
                        </m:ctrlPr>
                      </m:sSubPr>
                      <m:e>
                        <m:r>
                          <a:rPr lang="en-US" sz="1800" b="0" i="1" smtClean="0">
                            <a:latin typeface="Cambria Math"/>
                          </a:rPr>
                          <m:t>𝐴</m:t>
                        </m:r>
                      </m:e>
                      <m:sub>
                        <m:r>
                          <a:rPr lang="en-US" sz="1800" b="0" i="1" smtClean="0">
                            <a:latin typeface="Cambria Math"/>
                          </a:rPr>
                          <m:t>𝑖</m:t>
                        </m:r>
                      </m:sub>
                    </m:sSub>
                    <m:r>
                      <a:rPr lang="en-US" sz="1800" b="0" i="1" smtClean="0">
                        <a:latin typeface="Cambria Math"/>
                      </a:rPr>
                      <m:t>=</m:t>
                    </m:r>
                    <m:r>
                      <a:rPr lang="en-US" sz="1800" b="0" i="1" smtClean="0">
                        <a:latin typeface="Cambria Math"/>
                      </a:rPr>
                      <m:t>𝐴</m:t>
                    </m:r>
                    <m:r>
                      <a:rPr lang="en-US" sz="1800" b="0" i="1" smtClean="0">
                        <a:latin typeface="Cambria Math"/>
                      </a:rPr>
                      <m:t>[2</m:t>
                    </m:r>
                    <m:r>
                      <a:rPr lang="en-US" sz="1800" b="0" i="1" smtClean="0">
                        <a:latin typeface="Cambria Math"/>
                      </a:rPr>
                      <m:t>𝑖</m:t>
                    </m:r>
                    <m:r>
                      <a:rPr lang="en-US" sz="1800" b="0" i="1" smtClean="0">
                        <a:latin typeface="Cambria Math"/>
                      </a:rPr>
                      <m:t>−</m:t>
                    </m:r>
                    <m:d>
                      <m:dPr>
                        <m:ctrlPr>
                          <a:rPr lang="en-US" sz="1800" b="0" i="1" smtClean="0"/>
                        </m:ctrlPr>
                      </m:dPr>
                      <m:e>
                        <m:r>
                          <a:rPr lang="en-US" sz="1800" b="0" i="1" smtClean="0">
                            <a:latin typeface="Cambria Math"/>
                          </a:rPr>
                          <m:t>𝑀</m:t>
                        </m:r>
                        <m:r>
                          <a:rPr lang="en-US" sz="1800" b="0" i="1" smtClean="0">
                            <a:latin typeface="Cambria Math"/>
                          </a:rPr>
                          <m:t>−1</m:t>
                        </m:r>
                      </m:e>
                    </m:d>
                    <m:r>
                      <a:rPr lang="en-US" sz="1800" b="0" i="1" smtClean="0">
                        <a:latin typeface="Cambria Math"/>
                      </a:rPr>
                      <m:t>]</m:t>
                    </m:r>
                  </m:oMath>
                </a14:m>
                <a:r>
                  <a:rPr lang="en-US" sz="1800" dirty="0" smtClean="0"/>
                  <a:t> </a:t>
                </a:r>
                <a:r>
                  <a:rPr lang="el-GR" sz="1800" dirty="0" smtClean="0"/>
                  <a:t>για </a:t>
                </a:r>
                <a14:m>
                  <m:oMath xmlns:m="http://schemas.openxmlformats.org/officeDocument/2006/math">
                    <m:r>
                      <a:rPr lang="en-US" sz="1800" b="0" i="1" smtClean="0">
                        <a:latin typeface="Cambria Math"/>
                      </a:rPr>
                      <m:t>𝑖</m:t>
                    </m:r>
                    <m:r>
                      <a:rPr lang="en-US" sz="1800" b="0" i="1" smtClean="0">
                        <a:latin typeface="Cambria Math"/>
                      </a:rPr>
                      <m:t>=0,1,…</m:t>
                    </m:r>
                    <m:r>
                      <a:rPr lang="en-US" sz="1800" b="0" i="1" smtClean="0">
                        <a:latin typeface="Cambria Math"/>
                      </a:rPr>
                      <m:t>𝑀</m:t>
                    </m:r>
                    <m:r>
                      <a:rPr lang="en-US" sz="1800" b="0" i="1" smtClean="0">
                        <a:latin typeface="Cambria Math"/>
                      </a:rPr>
                      <m:t>−1 </m:t>
                    </m:r>
                    <m:r>
                      <m:rPr>
                        <m:sty m:val="p"/>
                      </m:rPr>
                      <a:rPr lang="el-GR" sz="1800" b="0" i="0" smtClean="0">
                        <a:latin typeface="Cambria Math"/>
                      </a:rPr>
                      <m:t>και</m:t>
                    </m:r>
                    <m:r>
                      <a:rPr lang="el-GR" sz="1800" b="0" i="0" smtClean="0">
                        <a:latin typeface="Cambria Math"/>
                      </a:rPr>
                      <m:t> </m:t>
                    </m:r>
                    <m:r>
                      <a:rPr lang="en-US" sz="1800" b="0" i="1" smtClean="0">
                        <a:latin typeface="Cambria Math"/>
                      </a:rPr>
                      <m:t>𝑀</m:t>
                    </m:r>
                    <m:r>
                      <a:rPr lang="en-US" sz="1800" b="0" i="1" smtClean="0">
                        <a:latin typeface="Cambria Math"/>
                      </a:rPr>
                      <m:t>&gt;4</m:t>
                    </m:r>
                  </m:oMath>
                </a14:m>
                <a:r>
                  <a:rPr lang="el-GR" sz="1800" dirty="0" smtClean="0"/>
                  <a:t>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616624"/>
              </a:xfrm>
              <a:blipFill>
                <a:blip r:embed="rId2"/>
                <a:stretch>
                  <a:fillRect l="-593"/>
                </a:stretch>
              </a:blipFill>
            </p:spPr>
            <p:txBody>
              <a:bodyPr/>
              <a:lstStyle/>
              <a:p>
                <a:r>
                  <a:rPr lang="el-GR">
                    <a:noFill/>
                  </a:rPr>
                  <a:t> </a:t>
                </a:r>
              </a:p>
            </p:txBody>
          </p:sp>
        </mc:Fallback>
      </mc:AlternateContent>
      <p:pic>
        <p:nvPicPr>
          <p:cNvPr id="15362" name="Picture 2"/>
          <p:cNvPicPr>
            <a:picLocks noChangeAspect="1" noChangeArrowheads="1"/>
          </p:cNvPicPr>
          <p:nvPr/>
        </p:nvPicPr>
        <p:blipFill rotWithShape="1">
          <a:blip r:embed="rId3">
            <a:clrChange>
              <a:clrFrom>
                <a:srgbClr val="F8FCF8"/>
              </a:clrFrom>
              <a:clrTo>
                <a:srgbClr val="F8FCF8">
                  <a:alpha val="0"/>
                </a:srgbClr>
              </a:clrTo>
            </a:clrChange>
            <a:extLst>
              <a:ext uri="{28A0092B-C50C-407E-A947-70E740481C1C}">
                <a14:useLocalDpi xmlns:a14="http://schemas.microsoft.com/office/drawing/2010/main" val="0"/>
              </a:ext>
            </a:extLst>
          </a:blip>
          <a:srcRect r="2588" b="1489"/>
          <a:stretch/>
        </p:blipFill>
        <p:spPr bwMode="auto">
          <a:xfrm>
            <a:off x="954794" y="2276872"/>
            <a:ext cx="4500795" cy="4466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Requires="a14">
          <p:sp>
            <p:nvSpPr>
              <p:cNvPr id="4" name="TextBox 3"/>
              <p:cNvSpPr txBox="1"/>
              <p:nvPr/>
            </p:nvSpPr>
            <p:spPr>
              <a:xfrm>
                <a:off x="5868144" y="2606709"/>
                <a:ext cx="2592288" cy="4001095"/>
              </a:xfrm>
              <a:prstGeom prst="rect">
                <a:avLst/>
              </a:prstGeom>
              <a:noFill/>
            </p:spPr>
            <p:txBody>
              <a:bodyPr wrap="square" rtlCol="0">
                <a:spAutoFit/>
              </a:bodyPr>
              <a:lstStyle/>
              <a:p>
                <a:pPr marL="0" lvl="1"/>
                <a:r>
                  <a:rPr lang="el-GR" b="1" dirty="0" smtClean="0">
                    <a:latin typeface="Cambria Math" pitchFamily="18" charset="0"/>
                    <a:ea typeface="Cambria Math" pitchFamily="18" charset="0"/>
                  </a:rPr>
                  <a:t>Διαμόρφωση 4-</a:t>
                </a:r>
                <a:r>
                  <a:rPr lang="en-US" b="1" dirty="0" smtClean="0">
                    <a:latin typeface="Cambria Math" pitchFamily="18" charset="0"/>
                    <a:ea typeface="Cambria Math" pitchFamily="18" charset="0"/>
                  </a:rPr>
                  <a:t>ASK</a:t>
                </a:r>
                <a:endParaRPr lang="el-GR" b="1" dirty="0" smtClean="0">
                  <a:latin typeface="Cambria Math" pitchFamily="18" charset="0"/>
                  <a:ea typeface="Cambria Math" pitchFamily="18" charset="0"/>
                </a:endParaRPr>
              </a:p>
              <a:p>
                <a:pPr marL="0" lvl="1"/>
                <a:endParaRPr lang="el-GR" dirty="0">
                  <a:latin typeface="Cambria Math" pitchFamily="18" charset="0"/>
                  <a:ea typeface="Cambria Math" pitchFamily="18" charset="0"/>
                </a:endParaRPr>
              </a:p>
              <a:p>
                <a:pPr marL="342900" lvl="1" indent="-342900">
                  <a:buAutoNum type="alphaLcParenBoth"/>
                </a:pPr>
                <a:r>
                  <a:rPr lang="el-GR" dirty="0" smtClean="0">
                    <a:latin typeface="Cambria Math" pitchFamily="18" charset="0"/>
                    <a:ea typeface="Cambria Math" pitchFamily="18" charset="0"/>
                  </a:rPr>
                  <a:t>Δυαδική είσοδος</a:t>
                </a:r>
              </a:p>
              <a:p>
                <a:pPr marL="342900" lvl="1" indent="-342900">
                  <a:buAutoNum type="alphaLcParenBoth"/>
                </a:pPr>
                <a:endParaRPr lang="el-GR" dirty="0">
                  <a:latin typeface="Cambria Math" pitchFamily="18" charset="0"/>
                  <a:ea typeface="Cambria Math" pitchFamily="18" charset="0"/>
                </a:endParaRPr>
              </a:p>
              <a:p>
                <a:pPr marL="0" lvl="1"/>
                <a:endParaRPr lang="en-US" dirty="0" smtClean="0">
                  <a:latin typeface="Cambria Math" pitchFamily="18" charset="0"/>
                  <a:ea typeface="Cambria Math" pitchFamily="18" charset="0"/>
                </a:endParaRPr>
              </a:p>
              <a:p>
                <a:pPr marL="0" lvl="1"/>
                <a:r>
                  <a:rPr lang="en-US" dirty="0" smtClean="0">
                    <a:latin typeface="Cambria Math" pitchFamily="18" charset="0"/>
                    <a:ea typeface="Cambria Math" pitchFamily="18" charset="0"/>
                  </a:rPr>
                  <a:t>  </a:t>
                </a:r>
                <a:endParaRPr lang="el-GR" dirty="0" smtClean="0">
                  <a:latin typeface="Cambria Math" pitchFamily="18" charset="0"/>
                  <a:ea typeface="Cambria Math" pitchFamily="18" charset="0"/>
                </a:endParaRPr>
              </a:p>
              <a:p>
                <a:pPr marL="0" lvl="1"/>
                <a:r>
                  <a:rPr lang="el-GR" dirty="0" smtClean="0">
                    <a:latin typeface="Cambria Math" pitchFamily="18" charset="0"/>
                    <a:ea typeface="Cambria Math" pitchFamily="18" charset="0"/>
                  </a:rPr>
                  <a:t>(</a:t>
                </a:r>
                <a:r>
                  <a:rPr lang="en-US" dirty="0" smtClean="0">
                    <a:latin typeface="Cambria Math" pitchFamily="18" charset="0"/>
                    <a:ea typeface="Cambria Math" pitchFamily="18" charset="0"/>
                  </a:rPr>
                  <a:t>b) </a:t>
                </a:r>
                <a:r>
                  <a:rPr lang="el-GR" dirty="0" smtClean="0">
                    <a:latin typeface="Cambria Math" pitchFamily="18" charset="0"/>
                    <a:ea typeface="Cambria Math" pitchFamily="18" charset="0"/>
                  </a:rPr>
                  <a:t>4/δικό </a:t>
                </a:r>
                <a:r>
                  <a:rPr lang="el-GR" dirty="0">
                    <a:latin typeface="Cambria Math" pitchFamily="18" charset="0"/>
                    <a:ea typeface="Cambria Math" pitchFamily="18" charset="0"/>
                  </a:rPr>
                  <a:t>σήμα </a:t>
                </a:r>
                <a14:m>
                  <m:oMath xmlns:m="http://schemas.openxmlformats.org/officeDocument/2006/math">
                    <m:r>
                      <a:rPr lang="en-US" i="1" dirty="0" smtClean="0">
                        <a:latin typeface="Cambria Math"/>
                        <a:ea typeface="Cambria Math" pitchFamily="18" charset="0"/>
                      </a:rPr>
                      <m:t>𝑚</m:t>
                    </m:r>
                    <m:r>
                      <a:rPr lang="en-US" i="1" dirty="0" smtClean="0">
                        <a:latin typeface="Cambria Math"/>
                        <a:ea typeface="Cambria Math" pitchFamily="18" charset="0"/>
                      </a:rPr>
                      <m:t>(</m:t>
                    </m:r>
                    <m:r>
                      <a:rPr lang="en-US" i="1" dirty="0" smtClean="0">
                        <a:latin typeface="Cambria Math"/>
                        <a:ea typeface="Cambria Math" pitchFamily="18" charset="0"/>
                      </a:rPr>
                      <m:t>𝑡</m:t>
                    </m:r>
                    <m:r>
                      <a:rPr lang="en-US" i="1" dirty="0" smtClean="0">
                        <a:latin typeface="Cambria Math"/>
                        <a:ea typeface="Cambria Math" pitchFamily="18" charset="0"/>
                      </a:rPr>
                      <m:t>)</m:t>
                    </m:r>
                  </m:oMath>
                </a14:m>
                <a:r>
                  <a:rPr lang="en-US" dirty="0">
                    <a:latin typeface="Cambria Math" pitchFamily="18" charset="0"/>
                    <a:ea typeface="Cambria Math" pitchFamily="18" charset="0"/>
                  </a:rPr>
                  <a:t> </a:t>
                </a:r>
                <a:endParaRPr lang="en-US" dirty="0" smtClean="0">
                  <a:latin typeface="Cambria Math" pitchFamily="18" charset="0"/>
                  <a:ea typeface="Cambria Math" pitchFamily="18" charset="0"/>
                </a:endParaRPr>
              </a:p>
              <a:p>
                <a:pPr marL="0" lvl="1"/>
                <a:endParaRPr lang="en-US" dirty="0">
                  <a:latin typeface="Cambria Math" pitchFamily="18" charset="0"/>
                  <a:ea typeface="Cambria Math" pitchFamily="18" charset="0"/>
                </a:endParaRPr>
              </a:p>
              <a:p>
                <a:pPr marL="0" lvl="1"/>
                <a:r>
                  <a:rPr lang="en-US" dirty="0" smtClean="0">
                    <a:latin typeface="Cambria Math" pitchFamily="18" charset="0"/>
                    <a:ea typeface="Cambria Math" pitchFamily="18" charset="0"/>
                  </a:rPr>
                  <a:t> </a:t>
                </a:r>
              </a:p>
              <a:p>
                <a:pPr marL="0" lvl="1"/>
                <a:endParaRPr lang="en-US" dirty="0" smtClean="0">
                  <a:latin typeface="Cambria Math" pitchFamily="18" charset="0"/>
                  <a:ea typeface="Cambria Math" pitchFamily="18" charset="0"/>
                </a:endParaRPr>
              </a:p>
              <a:p>
                <a:pPr marL="0" lvl="1"/>
                <a:endParaRPr lang="en-US" dirty="0">
                  <a:latin typeface="Cambria Math" pitchFamily="18" charset="0"/>
                  <a:ea typeface="Cambria Math" pitchFamily="18" charset="0"/>
                </a:endParaRPr>
              </a:p>
              <a:p>
                <a:pPr marL="0" lvl="1"/>
                <a:r>
                  <a:rPr lang="en-US" dirty="0" smtClean="0">
                    <a:latin typeface="Cambria Math" pitchFamily="18" charset="0"/>
                    <a:ea typeface="Cambria Math" pitchFamily="18" charset="0"/>
                  </a:rPr>
                  <a:t>(c) </a:t>
                </a:r>
                <a:r>
                  <a:rPr lang="el-GR" dirty="0" smtClean="0">
                    <a:latin typeface="Cambria Math" pitchFamily="18" charset="0"/>
                    <a:ea typeface="Cambria Math" pitchFamily="18" charset="0"/>
                  </a:rPr>
                  <a:t>Σήμα διαμορφωμένο </a:t>
                </a:r>
                <a:br>
                  <a:rPr lang="el-GR" dirty="0" smtClean="0">
                    <a:latin typeface="Cambria Math" pitchFamily="18" charset="0"/>
                    <a:ea typeface="Cambria Math" pitchFamily="18" charset="0"/>
                  </a:rPr>
                </a:br>
                <a:r>
                  <a:rPr lang="el-GR" dirty="0" smtClean="0">
                    <a:latin typeface="Cambria Math" pitchFamily="18" charset="0"/>
                    <a:ea typeface="Cambria Math" pitchFamily="18" charset="0"/>
                  </a:rPr>
                  <a:t>κατά 4-</a:t>
                </a:r>
                <a:r>
                  <a:rPr lang="en-US" dirty="0" smtClean="0">
                    <a:latin typeface="Cambria Math" pitchFamily="18" charset="0"/>
                    <a:ea typeface="Cambria Math" pitchFamily="18" charset="0"/>
                  </a:rPr>
                  <a:t>ASK</a:t>
                </a:r>
                <a:endParaRPr lang="en-US" i="1" dirty="0">
                  <a:latin typeface="Cambria Math" pitchFamily="18" charset="0"/>
                  <a:ea typeface="Cambria Math" pitchFamily="18" charset="0"/>
                </a:endParaRPr>
              </a:p>
              <a:p>
                <a:endParaRPr lang="el-GR" sz="2000" dirty="0">
                  <a:latin typeface="Cambria Math" pitchFamily="18" charset="0"/>
                  <a:ea typeface="Cambria Math" pitchFamily="18" charset="0"/>
                </a:endParaRPr>
              </a:p>
            </p:txBody>
          </p:sp>
        </mc:Choice>
        <mc:Fallback>
          <p:sp>
            <p:nvSpPr>
              <p:cNvPr id="4" name="TextBox 3"/>
              <p:cNvSpPr txBox="1">
                <a:spLocks noRot="1" noChangeAspect="1" noMove="1" noResize="1" noEditPoints="1" noAdjustHandles="1" noChangeArrowheads="1" noChangeShapeType="1" noTextEdit="1"/>
              </p:cNvSpPr>
              <p:nvPr/>
            </p:nvSpPr>
            <p:spPr>
              <a:xfrm>
                <a:off x="5868144" y="2606709"/>
                <a:ext cx="2592288" cy="4001095"/>
              </a:xfrm>
              <a:prstGeom prst="rect">
                <a:avLst/>
              </a:prstGeom>
              <a:blipFill>
                <a:blip r:embed="rId4"/>
                <a:stretch>
                  <a:fillRect l="-2118" t="-1067" r="-3294"/>
                </a:stretch>
              </a:blipFill>
            </p:spPr>
            <p:txBody>
              <a:bodyPr/>
              <a:lstStyle/>
              <a:p>
                <a:r>
                  <a:rPr lang="el-GR">
                    <a:noFill/>
                  </a:rPr>
                  <a:t> </a:t>
                </a:r>
              </a:p>
            </p:txBody>
          </p:sp>
        </mc:Fallback>
      </mc:AlternateContent>
      <p:sp>
        <p:nvSpPr>
          <p:cNvPr id="5" name="Θέση αριθμού διαφάνειας 4"/>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154606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5362"/>
                                        </p:tgtEl>
                                        <p:attrNameLst>
                                          <p:attrName>style.visibility</p:attrName>
                                        </p:attrNameLst>
                                      </p:cBhvr>
                                      <p:to>
                                        <p:strVal val="visible"/>
                                      </p:to>
                                    </p:set>
                                    <p:animEffect transition="in" filter="fade">
                                      <p:cBhvr>
                                        <p:cTn id="15" dur="750"/>
                                        <p:tgtEl>
                                          <p:spTgt spid="15362"/>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Φασματική πυκνότητα ισχύος σήματος Μ</a:t>
            </a:r>
            <a:r>
              <a:rPr lang="en-US" dirty="0" smtClean="0"/>
              <a:t>ASK</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600" b="1" dirty="0" smtClean="0"/>
                  <a:t>Φασματική πυκνότητα ισχύος </a:t>
                </a:r>
                <a:r>
                  <a:rPr lang="el-GR" sz="1600" dirty="0" smtClean="0"/>
                  <a:t>(</a:t>
                </a:r>
                <a:r>
                  <a:rPr lang="en-US" sz="1600" dirty="0" smtClean="0">
                    <a:hlinkClick r:id="rId2"/>
                  </a:rPr>
                  <a:t>Power Spectral Density</a:t>
                </a:r>
                <a:r>
                  <a:rPr lang="en-US" sz="1600" dirty="0" smtClean="0"/>
                  <a:t> - PSD)</a:t>
                </a:r>
                <a:r>
                  <a:rPr lang="el-GR" sz="1600" dirty="0" smtClean="0"/>
                  <a:t> [</a:t>
                </a:r>
                <a14:m>
                  <m:oMath xmlns:m="http://schemas.openxmlformats.org/officeDocument/2006/math">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oMath>
                </a14:m>
                <a:r>
                  <a:rPr lang="el-GR" sz="1600" dirty="0"/>
                  <a:t> </a:t>
                </a:r>
                <a:r>
                  <a:rPr lang="el-GR" sz="1600" dirty="0" smtClean="0"/>
                  <a:t> </a:t>
                </a:r>
                <a:r>
                  <a:rPr lang="el-GR" sz="1600" dirty="0"/>
                  <a:t>συχνότητα </a:t>
                </a:r>
                <a:r>
                  <a:rPr lang="el-GR" sz="1600" dirty="0" smtClean="0"/>
                  <a:t>φέροντος]</a:t>
                </a:r>
                <a:r>
                  <a:rPr lang="en-US" sz="1600" dirty="0" smtClean="0"/>
                  <a:t>:</a:t>
                </a:r>
                <a:endParaRPr lang="el-GR" sz="16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600" b="0" i="1" smtClean="0">
                          <a:latin typeface="Cambria Math"/>
                        </a:rPr>
                        <m:t>𝑃</m:t>
                      </m:r>
                      <m:d>
                        <m:dPr>
                          <m:ctrlPr>
                            <a:rPr lang="en-US" sz="1600" i="1">
                              <a:latin typeface="Cambria Math" panose="02040503050406030204" pitchFamily="18" charset="0"/>
                            </a:rPr>
                          </m:ctrlPr>
                        </m:dPr>
                        <m:e>
                          <m:r>
                            <a:rPr lang="en-US" sz="1600" i="1">
                              <a:latin typeface="Cambria Math"/>
                            </a:rPr>
                            <m:t>𝑓</m:t>
                          </m:r>
                        </m:e>
                      </m:d>
                      <m:r>
                        <a:rPr lang="el-GR" sz="1600" i="1">
                          <a:latin typeface="Cambria Math"/>
                        </a:rPr>
                        <m:t>=</m:t>
                      </m:r>
                      <m:r>
                        <a:rPr lang="en-US" sz="1600" b="0" i="1" smtClean="0">
                          <a:latin typeface="Cambria Math"/>
                        </a:rPr>
                        <m:t>𝐾</m:t>
                      </m:r>
                      <m:f>
                        <m:fPr>
                          <m:ctrlPr>
                            <a:rPr lang="en-US" sz="1600" i="1">
                              <a:latin typeface="Cambria Math" panose="02040503050406030204" pitchFamily="18" charset="0"/>
                            </a:rPr>
                          </m:ctrlPr>
                        </m:fPr>
                        <m:num>
                          <m:r>
                            <a:rPr lang="en-US" sz="1600" b="0" i="1" smtClean="0">
                              <a:latin typeface="Cambria Math"/>
                            </a:rPr>
                            <m:t>𝑇</m:t>
                          </m:r>
                        </m:num>
                        <m:den>
                          <m:r>
                            <m:rPr>
                              <m:sty m:val="p"/>
                            </m:rPr>
                            <a:rPr lang="en-US" sz="1600" b="0" i="0" smtClean="0">
                              <a:latin typeface="Cambria Math"/>
                            </a:rPr>
                            <m:t>M</m:t>
                          </m:r>
                        </m:den>
                      </m:f>
                      <m:d>
                        <m:dPr>
                          <m:begChr m:val="{"/>
                          <m:endChr m:val="}"/>
                          <m:ctrlPr>
                            <a:rPr lang="en-US" sz="1600" b="0" i="1" smtClean="0">
                              <a:latin typeface="Cambria Math" panose="02040503050406030204" pitchFamily="18" charset="0"/>
                            </a:rPr>
                          </m:ctrlPr>
                        </m:dPr>
                        <m:e>
                          <m:sSup>
                            <m:sSupPr>
                              <m:ctrlPr>
                                <a:rPr lang="el-GR" sz="1600" b="0" i="1" smtClean="0">
                                  <a:latin typeface="Cambria Math" panose="02040503050406030204" pitchFamily="18" charset="0"/>
                                </a:rPr>
                              </m:ctrlPr>
                            </m:sSupPr>
                            <m:e>
                              <m:d>
                                <m:dPr>
                                  <m:begChr m:val="["/>
                                  <m:endChr m:val="]"/>
                                  <m:ctrlPr>
                                    <a:rPr lang="en-US" sz="1600" i="1">
                                      <a:latin typeface="Cambria Math" panose="02040503050406030204" pitchFamily="18" charset="0"/>
                                    </a:rPr>
                                  </m:ctrlPr>
                                </m:dPr>
                                <m:e>
                                  <m:f>
                                    <m:fPr>
                                      <m:ctrlPr>
                                        <a:rPr lang="en-US" sz="1600" i="1" smtClean="0">
                                          <a:latin typeface="Cambria Math" panose="02040503050406030204" pitchFamily="18" charset="0"/>
                                        </a:rPr>
                                      </m:ctrlPr>
                                    </m:fPr>
                                    <m:num>
                                      <m:func>
                                        <m:funcPr>
                                          <m:ctrlPr>
                                            <a:rPr lang="el-GR" sz="1600" i="1">
                                              <a:latin typeface="Cambria Math" panose="02040503050406030204" pitchFamily="18" charset="0"/>
                                            </a:rPr>
                                          </m:ctrlPr>
                                        </m:funcPr>
                                        <m:fName>
                                          <m:r>
                                            <m:rPr>
                                              <m:sty m:val="p"/>
                                            </m:rPr>
                                            <a:rPr lang="en-US" sz="1600">
                                              <a:latin typeface="Cambria Math"/>
                                            </a:rPr>
                                            <m:t>sin</m:t>
                                          </m:r>
                                        </m:fName>
                                        <m:e>
                                          <m:r>
                                            <a:rPr lang="el-GR" sz="1600" i="1">
                                              <a:latin typeface="Cambria Math"/>
                                            </a:rPr>
                                            <m:t>𝜋</m:t>
                                          </m:r>
                                        </m:e>
                                      </m:func>
                                      <m:r>
                                        <a:rPr lang="el-GR" sz="1600" b="0" i="1" smtClean="0">
                                          <a:latin typeface="Cambria Math"/>
                                        </a:rPr>
                                        <m:t> </m:t>
                                      </m:r>
                                      <m:d>
                                        <m:dPr>
                                          <m:ctrlPr>
                                            <a:rPr lang="en-US" sz="1600" i="1">
                                              <a:latin typeface="Cambria Math" panose="02040503050406030204" pitchFamily="18" charset="0"/>
                                            </a:rPr>
                                          </m:ctrlPr>
                                        </m:dPr>
                                        <m:e>
                                          <m:r>
                                            <a:rPr lang="en-US" sz="1600" i="1">
                                              <a:latin typeface="Cambria Math"/>
                                            </a:rPr>
                                            <m:t>𝑓</m:t>
                                          </m:r>
                                          <m:r>
                                            <a:rPr lang="el-GR" sz="1600">
                                              <a:latin typeface="Cambria Math"/>
                                            </a:rPr>
                                            <m:t>−</m:t>
                                          </m:r>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e>
                                      </m:d>
                                      <m:r>
                                        <a:rPr lang="el-GR" sz="1600" b="0" i="1" smtClean="0">
                                          <a:latin typeface="Cambria Math"/>
                                        </a:rPr>
                                        <m:t> </m:t>
                                      </m:r>
                                      <m:r>
                                        <a:rPr lang="en-US" sz="1600" i="1">
                                          <a:latin typeface="Cambria Math"/>
                                        </a:rPr>
                                        <m:t>𝑚</m:t>
                                      </m:r>
                                      <m:r>
                                        <a:rPr lang="el-GR" sz="1600" b="0" i="1" smtClean="0">
                                          <a:latin typeface="Cambria Math"/>
                                        </a:rPr>
                                        <m:t> </m:t>
                                      </m:r>
                                      <m:r>
                                        <a:rPr lang="en-US" sz="1600" i="1">
                                          <a:latin typeface="Cambria Math"/>
                                        </a:rPr>
                                        <m:t>𝑇</m:t>
                                      </m:r>
                                    </m:num>
                                    <m:den>
                                      <m:r>
                                        <a:rPr lang="el-GR" sz="1600" b="0" i="1" smtClean="0">
                                          <a:latin typeface="Cambria Math"/>
                                        </a:rPr>
                                        <m:t>𝜋</m:t>
                                      </m:r>
                                      <m:r>
                                        <a:rPr lang="el-GR" sz="1600" b="0" i="1" smtClean="0">
                                          <a:latin typeface="Cambria Math"/>
                                        </a:rPr>
                                        <m:t> </m:t>
                                      </m:r>
                                      <m:d>
                                        <m:dPr>
                                          <m:ctrlPr>
                                            <a:rPr lang="en-US" sz="1600" i="1">
                                              <a:latin typeface="Cambria Math" panose="02040503050406030204" pitchFamily="18" charset="0"/>
                                            </a:rPr>
                                          </m:ctrlPr>
                                        </m:dPr>
                                        <m:e>
                                          <m:r>
                                            <a:rPr lang="en-US" sz="1600" i="1">
                                              <a:latin typeface="Cambria Math"/>
                                            </a:rPr>
                                            <m:t>𝑓</m:t>
                                          </m:r>
                                          <m:r>
                                            <a:rPr lang="el-GR" sz="1600">
                                              <a:latin typeface="Cambria Math"/>
                                            </a:rPr>
                                            <m:t>−</m:t>
                                          </m:r>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e>
                                      </m:d>
                                      <m:r>
                                        <a:rPr lang="el-GR" sz="1600" b="0" i="1" smtClean="0">
                                          <a:latin typeface="Cambria Math"/>
                                        </a:rPr>
                                        <m:t> </m:t>
                                      </m:r>
                                      <m:r>
                                        <a:rPr lang="en-US" sz="1600" i="1">
                                          <a:latin typeface="Cambria Math"/>
                                        </a:rPr>
                                        <m:t>𝑚</m:t>
                                      </m:r>
                                      <m:r>
                                        <a:rPr lang="el-GR" sz="1600" b="0" i="1" smtClean="0">
                                          <a:latin typeface="Cambria Math"/>
                                        </a:rPr>
                                        <m:t> </m:t>
                                      </m:r>
                                      <m:r>
                                        <a:rPr lang="en-US" sz="1600" i="1">
                                          <a:latin typeface="Cambria Math"/>
                                        </a:rPr>
                                        <m:t>𝑇</m:t>
                                      </m:r>
                                    </m:den>
                                  </m:f>
                                </m:e>
                              </m:d>
                            </m:e>
                            <m:sup>
                              <m:r>
                                <a:rPr lang="el-GR" sz="1600" b="0" i="1" smtClean="0">
                                  <a:latin typeface="Cambria Math"/>
                                </a:rPr>
                                <m:t>2</m:t>
                              </m:r>
                            </m:sup>
                          </m:sSup>
                          <m:r>
                            <a:rPr lang="el-GR" sz="1600" b="0" i="1" smtClean="0">
                              <a:latin typeface="Cambria Math"/>
                            </a:rPr>
                            <m:t>+</m:t>
                          </m:r>
                          <m:sSup>
                            <m:sSupPr>
                              <m:ctrlPr>
                                <a:rPr lang="el-GR" sz="1600" i="1">
                                  <a:latin typeface="Cambria Math" panose="02040503050406030204" pitchFamily="18" charset="0"/>
                                </a:rPr>
                              </m:ctrlPr>
                            </m:sSupPr>
                            <m:e>
                              <m:d>
                                <m:dPr>
                                  <m:begChr m:val="["/>
                                  <m:endChr m:val="]"/>
                                  <m:ctrlPr>
                                    <a:rPr lang="en-US" sz="1600" i="1">
                                      <a:latin typeface="Cambria Math" panose="02040503050406030204" pitchFamily="18" charset="0"/>
                                    </a:rPr>
                                  </m:ctrlPr>
                                </m:dPr>
                                <m:e>
                                  <m:f>
                                    <m:fPr>
                                      <m:ctrlPr>
                                        <a:rPr lang="en-US" sz="1600" i="1">
                                          <a:latin typeface="Cambria Math" panose="02040503050406030204" pitchFamily="18" charset="0"/>
                                        </a:rPr>
                                      </m:ctrlPr>
                                    </m:fPr>
                                    <m:num>
                                      <m:func>
                                        <m:funcPr>
                                          <m:ctrlPr>
                                            <a:rPr lang="el-GR" sz="1600" i="1">
                                              <a:latin typeface="Cambria Math" panose="02040503050406030204" pitchFamily="18" charset="0"/>
                                            </a:rPr>
                                          </m:ctrlPr>
                                        </m:funcPr>
                                        <m:fName>
                                          <m:r>
                                            <m:rPr>
                                              <m:sty m:val="p"/>
                                            </m:rPr>
                                            <a:rPr lang="en-US" sz="1600">
                                              <a:latin typeface="Cambria Math"/>
                                            </a:rPr>
                                            <m:t>sin</m:t>
                                          </m:r>
                                        </m:fName>
                                        <m:e>
                                          <m:r>
                                            <a:rPr lang="el-GR" sz="1600" i="1">
                                              <a:latin typeface="Cambria Math"/>
                                            </a:rPr>
                                            <m:t>𝜋</m:t>
                                          </m:r>
                                        </m:e>
                                      </m:func>
                                      <m:r>
                                        <a:rPr lang="el-GR" sz="1600" i="1">
                                          <a:latin typeface="Cambria Math"/>
                                        </a:rPr>
                                        <m:t> </m:t>
                                      </m:r>
                                      <m:d>
                                        <m:dPr>
                                          <m:ctrlPr>
                                            <a:rPr lang="en-US" sz="1600" i="1">
                                              <a:latin typeface="Cambria Math" panose="02040503050406030204" pitchFamily="18" charset="0"/>
                                            </a:rPr>
                                          </m:ctrlPr>
                                        </m:dPr>
                                        <m:e>
                                          <m:r>
                                            <a:rPr lang="en-US" sz="1600" i="1">
                                              <a:latin typeface="Cambria Math"/>
                                            </a:rPr>
                                            <m:t>𝑓</m:t>
                                          </m:r>
                                          <m:r>
                                            <a:rPr lang="el-GR" sz="1600" b="0" i="0" smtClean="0">
                                              <a:latin typeface="Cambria Math"/>
                                            </a:rPr>
                                            <m:t>+</m:t>
                                          </m:r>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e>
                                      </m:d>
                                      <m:r>
                                        <a:rPr lang="el-GR" sz="1600" i="1">
                                          <a:latin typeface="Cambria Math"/>
                                        </a:rPr>
                                        <m:t> </m:t>
                                      </m:r>
                                      <m:r>
                                        <a:rPr lang="en-US" sz="1600" i="1">
                                          <a:latin typeface="Cambria Math"/>
                                        </a:rPr>
                                        <m:t>𝑚</m:t>
                                      </m:r>
                                      <m:r>
                                        <a:rPr lang="el-GR" sz="1600" i="1">
                                          <a:latin typeface="Cambria Math"/>
                                        </a:rPr>
                                        <m:t> </m:t>
                                      </m:r>
                                      <m:r>
                                        <a:rPr lang="en-US" sz="1600" i="1">
                                          <a:latin typeface="Cambria Math"/>
                                        </a:rPr>
                                        <m:t>𝑇</m:t>
                                      </m:r>
                                    </m:num>
                                    <m:den>
                                      <m:r>
                                        <a:rPr lang="el-GR" sz="1600" i="1">
                                          <a:latin typeface="Cambria Math"/>
                                        </a:rPr>
                                        <m:t>𝜋</m:t>
                                      </m:r>
                                      <m:r>
                                        <a:rPr lang="el-GR" sz="1600" i="1">
                                          <a:latin typeface="Cambria Math"/>
                                        </a:rPr>
                                        <m:t> </m:t>
                                      </m:r>
                                      <m:d>
                                        <m:dPr>
                                          <m:ctrlPr>
                                            <a:rPr lang="en-US" sz="1600" i="1">
                                              <a:latin typeface="Cambria Math" panose="02040503050406030204" pitchFamily="18" charset="0"/>
                                            </a:rPr>
                                          </m:ctrlPr>
                                        </m:dPr>
                                        <m:e>
                                          <m:r>
                                            <a:rPr lang="en-US" sz="1600" i="1">
                                              <a:latin typeface="Cambria Math"/>
                                            </a:rPr>
                                            <m:t>𝑓</m:t>
                                          </m:r>
                                          <m:r>
                                            <a:rPr lang="el-GR" sz="1600" b="0" i="0" smtClean="0">
                                              <a:latin typeface="Cambria Math"/>
                                            </a:rPr>
                                            <m:t>+</m:t>
                                          </m:r>
                                          <m:sSub>
                                            <m:sSubPr>
                                              <m:ctrlPr>
                                                <a:rPr lang="en-US" sz="1600" i="1">
                                                  <a:latin typeface="Cambria Math" panose="02040503050406030204" pitchFamily="18" charset="0"/>
                                                </a:rPr>
                                              </m:ctrlPr>
                                            </m:sSubPr>
                                            <m:e>
                                              <m:r>
                                                <a:rPr lang="en-US" sz="1600" i="1">
                                                  <a:latin typeface="Cambria Math"/>
                                                </a:rPr>
                                                <m:t>𝑓</m:t>
                                              </m:r>
                                            </m:e>
                                            <m:sub>
                                              <m:r>
                                                <a:rPr lang="en-US" sz="1600" i="1">
                                                  <a:latin typeface="Cambria Math"/>
                                                </a:rPr>
                                                <m:t>𝑐</m:t>
                                              </m:r>
                                            </m:sub>
                                          </m:sSub>
                                        </m:e>
                                      </m:d>
                                      <m:r>
                                        <a:rPr lang="el-GR" sz="1600" i="1">
                                          <a:latin typeface="Cambria Math"/>
                                        </a:rPr>
                                        <m:t> </m:t>
                                      </m:r>
                                      <m:r>
                                        <a:rPr lang="en-US" sz="1600" i="1">
                                          <a:latin typeface="Cambria Math"/>
                                        </a:rPr>
                                        <m:t>𝑚</m:t>
                                      </m:r>
                                      <m:r>
                                        <a:rPr lang="el-GR" sz="1600" i="1">
                                          <a:latin typeface="Cambria Math"/>
                                        </a:rPr>
                                        <m:t> </m:t>
                                      </m:r>
                                      <m:r>
                                        <a:rPr lang="en-US" sz="1600" i="1">
                                          <a:latin typeface="Cambria Math"/>
                                        </a:rPr>
                                        <m:t>𝑇</m:t>
                                      </m:r>
                                    </m:den>
                                  </m:f>
                                </m:e>
                              </m:d>
                            </m:e>
                            <m:sup>
                              <m:r>
                                <a:rPr lang="el-GR" sz="1600" i="1">
                                  <a:latin typeface="Cambria Math"/>
                                </a:rPr>
                                <m:t>2</m:t>
                              </m:r>
                            </m:sup>
                          </m:sSup>
                        </m:e>
                      </m:d>
                    </m:oMath>
                  </m:oMathPara>
                </a14:m>
                <a:endParaRPr lang="en-US" sz="1600" dirty="0" smtClean="0"/>
              </a:p>
              <a:p>
                <a:pPr marL="0" indent="0" algn="l">
                  <a:spcBef>
                    <a:spcPts val="1200"/>
                  </a:spcBef>
                  <a:spcAft>
                    <a:spcPts val="1200"/>
                  </a:spcAft>
                  <a:buNone/>
                </a:pPr>
                <a:r>
                  <a:rPr lang="el-GR" sz="1600" dirty="0" smtClean="0"/>
                  <a:t>όπου </a:t>
                </a:r>
                <a14:m>
                  <m:oMath xmlns:m="http://schemas.openxmlformats.org/officeDocument/2006/math">
                    <m:r>
                      <a:rPr lang="en-US" sz="1600" i="1" smtClean="0">
                        <a:latin typeface="Cambria Math"/>
                      </a:rPr>
                      <m:t>𝑇</m:t>
                    </m:r>
                  </m:oMath>
                </a14:m>
                <a:r>
                  <a:rPr lang="el-GR" sz="1600" dirty="0" smtClean="0"/>
                  <a:t> η διάρκεια του </a:t>
                </a:r>
                <a:r>
                  <a:rPr lang="en-US" sz="1600" dirty="0" smtClean="0"/>
                  <a:t>bit, </a:t>
                </a:r>
                <a14:m>
                  <m:oMath xmlns:m="http://schemas.openxmlformats.org/officeDocument/2006/math">
                    <m:r>
                      <a:rPr lang="en-US" sz="1600" b="1" i="1" smtClean="0">
                        <a:latin typeface="Cambria Math"/>
                      </a:rPr>
                      <m:t>𝒎</m:t>
                    </m:r>
                  </m:oMath>
                </a14:m>
                <a:r>
                  <a:rPr lang="el-GR" sz="1600" b="1" dirty="0" smtClean="0"/>
                  <a:t> το πλήθος των </a:t>
                </a:r>
                <a:r>
                  <a:rPr lang="en-US" sz="1600" b="1" dirty="0" smtClean="0"/>
                  <a:t>bits/symbol</a:t>
                </a:r>
                <a:r>
                  <a:rPr lang="en-US" sz="1600" dirty="0" smtClean="0"/>
                  <a:t>. </a:t>
                </a:r>
                <a:r>
                  <a:rPr lang="el-GR" sz="1600" dirty="0" smtClean="0"/>
                  <a:t>Ισχύει </a:t>
                </a:r>
                <a14:m>
                  <m:oMath xmlns:m="http://schemas.openxmlformats.org/officeDocument/2006/math">
                    <m:r>
                      <a:rPr lang="en-US" sz="1600" b="1" i="1" smtClean="0">
                        <a:latin typeface="Cambria Math"/>
                      </a:rPr>
                      <m:t>𝑴</m:t>
                    </m:r>
                    <m:r>
                      <a:rPr lang="en-US" sz="1600" b="1" i="1" smtClean="0">
                        <a:latin typeface="Cambria Math"/>
                      </a:rPr>
                      <m:t>=</m:t>
                    </m:r>
                    <m:sSup>
                      <m:sSupPr>
                        <m:ctrlPr>
                          <a:rPr lang="en-US" sz="1600" b="1" i="1" smtClean="0">
                            <a:latin typeface="Cambria Math" panose="02040503050406030204" pitchFamily="18" charset="0"/>
                          </a:rPr>
                        </m:ctrlPr>
                      </m:sSupPr>
                      <m:e>
                        <m:r>
                          <a:rPr lang="en-US" sz="1600" b="1" i="1" smtClean="0">
                            <a:latin typeface="Cambria Math"/>
                          </a:rPr>
                          <m:t>𝟐</m:t>
                        </m:r>
                      </m:e>
                      <m:sup>
                        <m:r>
                          <a:rPr lang="en-US" sz="1600" b="1" i="1" smtClean="0">
                            <a:latin typeface="Cambria Math"/>
                          </a:rPr>
                          <m:t>𝒎</m:t>
                        </m:r>
                      </m:sup>
                    </m:sSup>
                  </m:oMath>
                </a14:m>
                <a:endParaRPr lang="el-GR" sz="16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370" t="-446"/>
                </a:stretch>
              </a:blipFill>
            </p:spPr>
            <p:txBody>
              <a:bodyPr/>
              <a:lstStyle/>
              <a:p>
                <a:r>
                  <a:rPr lang="el-GR">
                    <a:noFill/>
                  </a:rPr>
                  <a:t> </a:t>
                </a:r>
              </a:p>
            </p:txBody>
          </p:sp>
        </mc:Fallback>
      </mc:AlternateContent>
      <p:pic>
        <p:nvPicPr>
          <p:cNvPr id="16387" name="Picture 3"/>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051720" y="2665715"/>
            <a:ext cx="5184576" cy="4147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Θέση αριθμού διαφάνειας 4"/>
          <p:cNvSpPr>
            <a:spLocks noGrp="1"/>
          </p:cNvSpPr>
          <p:nvPr>
            <p:ph type="sldNum" sz="quarter" idx="12"/>
          </p:nvPr>
        </p:nvSpPr>
        <p:spPr/>
        <p:txBody>
          <a:bodyPr/>
          <a:lstStyle/>
          <a:p>
            <a:fld id="{0B0EBAE1-C03B-424B-868F-E6C23C4F0113}" type="slidenum">
              <a:rPr lang="el-GR" smtClean="0"/>
              <a:t>8</a:t>
            </a:fld>
            <a:endParaRPr lang="el-GR"/>
          </a:p>
        </p:txBody>
      </p:sp>
    </p:spTree>
    <p:extLst>
      <p:ext uri="{BB962C8B-B14F-4D97-AF65-F5344CB8AC3E}">
        <p14:creationId xmlns:p14="http://schemas.microsoft.com/office/powerpoint/2010/main" val="322012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0"/>
                                        <p:tgtEl>
                                          <p:spTgt spid="3">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750"/>
                                        <p:tgtEl>
                                          <p:spTgt spid="3">
                                            <p:txEl>
                                              <p:pRg st="1" end="1"/>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16387"/>
                                        </p:tgtEl>
                                        <p:attrNameLst>
                                          <p:attrName>style.visibility</p:attrName>
                                        </p:attrNameLst>
                                      </p:cBhvr>
                                      <p:to>
                                        <p:strVal val="visible"/>
                                      </p:to>
                                    </p:set>
                                    <p:animEffect transition="in" filter="fade">
                                      <p:cBhvr>
                                        <p:cTn id="19"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Φασματική απόδοση σήματος Μ</a:t>
            </a:r>
            <a:r>
              <a:rPr lang="en-US" dirty="0" smtClean="0"/>
              <a:t>ASK</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b="1" dirty="0" smtClean="0"/>
                  <a:t>Φασματική Απόδοση </a:t>
                </a:r>
                <a:r>
                  <a:rPr lang="en-US" sz="1800" b="1" dirty="0" smtClean="0"/>
                  <a:t>(</a:t>
                </a:r>
                <a14:m>
                  <m:oMath xmlns:m="http://schemas.openxmlformats.org/officeDocument/2006/math">
                    <m:r>
                      <a:rPr lang="en-US" sz="1800" b="1" i="1" dirty="0" smtClean="0">
                        <a:latin typeface="Cambria Math"/>
                      </a:rPr>
                      <m:t>𝑸</m:t>
                    </m:r>
                  </m:oMath>
                </a14:m>
                <a:r>
                  <a:rPr lang="en-US" sz="1800" b="1" dirty="0" smtClean="0"/>
                  <a:t>)</a:t>
                </a:r>
                <a:endParaRPr lang="en-US" sz="1800" b="1" dirty="0"/>
              </a:p>
              <a:p>
                <a:pPr>
                  <a:spcBef>
                    <a:spcPts val="600"/>
                  </a:spcBef>
                  <a:spcAft>
                    <a:spcPts val="600"/>
                  </a:spcAft>
                </a:pPr>
                <a:endParaRPr lang="el-GR" sz="1800" dirty="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𝑄</m:t>
                      </m:r>
                      <m:r>
                        <a:rPr lang="en-US" sz="1800" i="1">
                          <a:latin typeface="Cambria Math"/>
                        </a:rPr>
                        <m:t>=</m:t>
                      </m:r>
                      <m:f>
                        <m:fPr>
                          <m:ctrlPr>
                            <a:rPr lang="en-US" sz="1800" i="1">
                              <a:latin typeface="Cambria Math" panose="02040503050406030204" pitchFamily="18" charset="0"/>
                            </a:rPr>
                          </m:ctrlPr>
                        </m:fPr>
                        <m:num>
                          <m:r>
                            <a:rPr lang="en-US" sz="1800" i="1">
                              <a:latin typeface="Cambria Math"/>
                            </a:rPr>
                            <m:t>𝑅</m:t>
                          </m:r>
                        </m:num>
                        <m:den>
                          <m:r>
                            <a:rPr lang="en-US" sz="1800" i="1">
                              <a:latin typeface="Cambria Math"/>
                            </a:rPr>
                            <m:t>𝑊</m:t>
                          </m:r>
                        </m:den>
                      </m:f>
                      <m:r>
                        <a:rPr lang="en-US" sz="1800" i="1">
                          <a:latin typeface="Cambria Math"/>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𝑅</m:t>
                              </m:r>
                            </m:e>
                            <m:sub>
                              <m:r>
                                <a:rPr lang="en-US" sz="1800" i="1">
                                  <a:latin typeface="Cambria Math"/>
                                </a:rPr>
                                <m:t>𝑠</m:t>
                              </m:r>
                            </m:sub>
                          </m:sSub>
                          <m:func>
                            <m:funcPr>
                              <m:ctrlPr>
                                <a:rPr lang="en-US" sz="1800" i="1">
                                  <a:latin typeface="Cambria Math" panose="02040503050406030204" pitchFamily="18" charset="0"/>
                                </a:rPr>
                              </m:ctrlPr>
                            </m:funcPr>
                            <m:fName>
                              <m:sSub>
                                <m:sSubPr>
                                  <m:ctrlPr>
                                    <a:rPr lang="en-US" sz="1800" i="1">
                                      <a:latin typeface="Cambria Math" panose="02040503050406030204" pitchFamily="18" charset="0"/>
                                    </a:rPr>
                                  </m:ctrlPr>
                                </m:sSubPr>
                                <m:e>
                                  <m:r>
                                    <a:rPr lang="en-US" sz="1800" i="1">
                                      <a:latin typeface="Cambria Math"/>
                                    </a:rPr>
                                    <m:t>𝑙𝑜𝑔</m:t>
                                  </m:r>
                                </m:e>
                                <m:sub>
                                  <m:r>
                                    <a:rPr lang="en-US" sz="1800" i="1">
                                      <a:latin typeface="Cambria Math"/>
                                    </a:rPr>
                                    <m:t>2</m:t>
                                  </m:r>
                                </m:sub>
                              </m:sSub>
                            </m:fName>
                            <m:e>
                              <m:r>
                                <a:rPr lang="en-US" sz="1800" i="1">
                                  <a:latin typeface="Cambria Math"/>
                                </a:rPr>
                                <m:t>𝑀</m:t>
                              </m:r>
                            </m:e>
                          </m:func>
                        </m:num>
                        <m:den>
                          <m:sSub>
                            <m:sSubPr>
                              <m:ctrlPr>
                                <a:rPr lang="en-US" sz="1800" i="1">
                                  <a:latin typeface="Cambria Math" panose="02040503050406030204" pitchFamily="18" charset="0"/>
                                </a:rPr>
                              </m:ctrlPr>
                            </m:sSubPr>
                            <m:e>
                              <m:r>
                                <a:rPr lang="en-US" sz="1800" i="1">
                                  <a:latin typeface="Cambria Math"/>
                                </a:rPr>
                                <m:t>𝑅</m:t>
                              </m:r>
                            </m:e>
                            <m:sub>
                              <m:r>
                                <a:rPr lang="en-US" sz="1800" i="1">
                                  <a:latin typeface="Cambria Math"/>
                                </a:rPr>
                                <m:t>𝑠</m:t>
                              </m:r>
                            </m:sub>
                          </m:sSub>
                        </m:den>
                      </m:f>
                      <m:r>
                        <a:rPr lang="en-US" sz="1800" i="1">
                          <a:latin typeface="Cambria Math"/>
                        </a:rPr>
                        <m:t>=</m:t>
                      </m:r>
                      <m:func>
                        <m:funcPr>
                          <m:ctrlPr>
                            <a:rPr lang="en-US" sz="1800" i="1">
                              <a:latin typeface="Cambria Math" panose="02040503050406030204" pitchFamily="18" charset="0"/>
                            </a:rPr>
                          </m:ctrlPr>
                        </m:funcPr>
                        <m:fName>
                          <m:sSub>
                            <m:sSubPr>
                              <m:ctrlPr>
                                <a:rPr lang="en-US" sz="1800" i="1">
                                  <a:latin typeface="Cambria Math" panose="02040503050406030204" pitchFamily="18" charset="0"/>
                                </a:rPr>
                              </m:ctrlPr>
                            </m:sSubPr>
                            <m:e>
                              <m:r>
                                <m:rPr>
                                  <m:sty m:val="p"/>
                                </m:rPr>
                                <a:rPr lang="en-US" sz="1800">
                                  <a:latin typeface="Cambria Math"/>
                                </a:rPr>
                                <m:t>log</m:t>
                              </m:r>
                            </m:e>
                            <m:sub>
                              <m:r>
                                <a:rPr lang="en-US" sz="1800" i="1">
                                  <a:latin typeface="Cambria Math"/>
                                </a:rPr>
                                <m:t>2</m:t>
                              </m:r>
                            </m:sub>
                          </m:sSub>
                        </m:fName>
                        <m:e>
                          <m:r>
                            <a:rPr lang="en-US" sz="1800" i="1">
                              <a:latin typeface="Cambria Math"/>
                            </a:rPr>
                            <m:t>𝑀</m:t>
                          </m:r>
                          <m:r>
                            <a:rPr lang="en-US" sz="1800" i="1">
                              <a:latin typeface="Cambria Math"/>
                            </a:rPr>
                            <m:t>=</m:t>
                          </m:r>
                          <m:r>
                            <a:rPr lang="en-US" sz="1800" b="1" i="1" smtClean="0">
                              <a:solidFill>
                                <a:schemeClr val="tx1"/>
                              </a:solidFill>
                              <a:latin typeface="Cambria Math"/>
                            </a:rPr>
                            <m:t>𝒎</m:t>
                          </m:r>
                          <m:r>
                            <a:rPr lang="en-US" sz="1800" i="1">
                              <a:solidFill>
                                <a:schemeClr val="tx1"/>
                              </a:solidFill>
                              <a:latin typeface="Cambria Math"/>
                            </a:rPr>
                            <m:t> </m:t>
                          </m:r>
                          <m:r>
                            <a:rPr lang="en-US" sz="1800" b="0" i="1">
                              <a:solidFill>
                                <a:schemeClr val="tx1"/>
                              </a:solidFill>
                              <a:latin typeface="Cambria Math"/>
                            </a:rPr>
                            <m:t>𝑏𝑖𝑡𝑠</m:t>
                          </m:r>
                          <m:r>
                            <a:rPr lang="en-US" sz="1800" b="0" i="1">
                              <a:solidFill>
                                <a:schemeClr val="tx1"/>
                              </a:solidFill>
                              <a:latin typeface="Cambria Math"/>
                            </a:rPr>
                            <m:t>/</m:t>
                          </m:r>
                          <m:r>
                            <a:rPr lang="en-US" sz="1800" b="0" i="1">
                              <a:solidFill>
                                <a:schemeClr val="tx1"/>
                              </a:solidFill>
                              <a:latin typeface="Cambria Math"/>
                            </a:rPr>
                            <m:t>𝑠</m:t>
                          </m:r>
                          <m:r>
                            <a:rPr lang="en-US" sz="1800" b="0" i="1">
                              <a:solidFill>
                                <a:schemeClr val="tx1"/>
                              </a:solidFill>
                              <a:latin typeface="Cambria Math"/>
                            </a:rPr>
                            <m:t>/</m:t>
                          </m:r>
                          <m:r>
                            <a:rPr lang="en-US" sz="1800" b="0" i="1">
                              <a:solidFill>
                                <a:schemeClr val="tx1"/>
                              </a:solidFill>
                              <a:latin typeface="Cambria Math"/>
                            </a:rPr>
                            <m:t>𝐻𝑧</m:t>
                          </m:r>
                        </m:e>
                      </m:func>
                    </m:oMath>
                  </m:oMathPara>
                </a14:m>
                <a:endParaRPr lang="en-US" sz="1800" dirty="0"/>
              </a:p>
              <a:p>
                <a:pPr>
                  <a:spcBef>
                    <a:spcPts val="600"/>
                  </a:spcBef>
                  <a:spcAft>
                    <a:spcPts val="600"/>
                  </a:spcAft>
                </a:pPr>
                <a:endParaRPr lang="en-US" sz="1800" dirty="0"/>
              </a:p>
              <a:p>
                <a:pPr>
                  <a:spcBef>
                    <a:spcPts val="600"/>
                  </a:spcBef>
                  <a:spcAft>
                    <a:spcPts val="600"/>
                  </a:spcAft>
                </a:pPr>
                <a14:m>
                  <m:oMath xmlns:m="http://schemas.openxmlformats.org/officeDocument/2006/math">
                    <m:r>
                      <a:rPr lang="en-US" sz="1800" b="1" i="1">
                        <a:latin typeface="Cambria Math"/>
                      </a:rPr>
                      <m:t>𝒎</m:t>
                    </m:r>
                  </m:oMath>
                </a14:m>
                <a:r>
                  <a:rPr lang="el-GR" sz="1800" b="1" dirty="0"/>
                  <a:t> </a:t>
                </a:r>
                <a:r>
                  <a:rPr lang="en-US" sz="1800" dirty="0" smtClean="0"/>
                  <a:t>	</a:t>
                </a:r>
                <a:r>
                  <a:rPr lang="el-GR" sz="1800" dirty="0" smtClean="0"/>
                  <a:t>πλήθος </a:t>
                </a:r>
                <a:r>
                  <a:rPr lang="en-US" sz="1800" dirty="0" smtClean="0"/>
                  <a:t>bits/symbol 	[</a:t>
                </a:r>
                <a:r>
                  <a:rPr lang="el-GR" sz="1800" dirty="0" smtClean="0"/>
                  <a:t>Ισχύει </a:t>
                </a:r>
                <a14:m>
                  <m:oMath xmlns:m="http://schemas.openxmlformats.org/officeDocument/2006/math">
                    <m:r>
                      <a:rPr lang="en-US" sz="1800" b="0" i="1">
                        <a:latin typeface="Cambria Math"/>
                      </a:rPr>
                      <m:t>𝑀</m:t>
                    </m:r>
                    <m:r>
                      <a:rPr lang="en-US" sz="1800" b="0" i="1">
                        <a:latin typeface="Cambria Math"/>
                      </a:rPr>
                      <m:t>=</m:t>
                    </m:r>
                    <m:sSup>
                      <m:sSupPr>
                        <m:ctrlPr>
                          <a:rPr lang="en-US" sz="1800" i="1">
                            <a:latin typeface="Cambria Math" panose="02040503050406030204" pitchFamily="18" charset="0"/>
                          </a:rPr>
                        </m:ctrlPr>
                      </m:sSupPr>
                      <m:e>
                        <m:r>
                          <a:rPr lang="en-US" sz="1800" b="0" i="1">
                            <a:latin typeface="Cambria Math"/>
                          </a:rPr>
                          <m:t>2</m:t>
                        </m:r>
                      </m:e>
                      <m:sup>
                        <m:r>
                          <a:rPr lang="en-US" sz="1800" b="0" i="1">
                            <a:latin typeface="Cambria Math"/>
                          </a:rPr>
                          <m:t>𝑚</m:t>
                        </m:r>
                      </m:sup>
                    </m:sSup>
                  </m:oMath>
                </a14:m>
                <a:r>
                  <a:rPr lang="en-US" sz="1800" dirty="0" smtClean="0">
                    <a:latin typeface="Cambria Math"/>
                  </a:rPr>
                  <a:t>]</a:t>
                </a:r>
              </a:p>
              <a:p>
                <a:pPr>
                  <a:spcBef>
                    <a:spcPts val="600"/>
                  </a:spcBef>
                  <a:spcAft>
                    <a:spcPts val="600"/>
                  </a:spcAft>
                </a:pPr>
                <a14:m>
                  <m:oMath xmlns:m="http://schemas.openxmlformats.org/officeDocument/2006/math">
                    <m:r>
                      <a:rPr lang="en-US" sz="1800" b="1" i="1">
                        <a:latin typeface="Cambria Math"/>
                      </a:rPr>
                      <m:t>𝑹</m:t>
                    </m:r>
                  </m:oMath>
                </a14:m>
                <a:r>
                  <a:rPr lang="el-GR" sz="1800" dirty="0"/>
                  <a:t> </a:t>
                </a:r>
                <a:r>
                  <a:rPr lang="en-US" sz="1800" dirty="0" smtClean="0"/>
                  <a:t>	</a:t>
                </a:r>
                <a:r>
                  <a:rPr lang="el-GR" sz="1800" dirty="0" smtClean="0"/>
                  <a:t>ρυθμός </a:t>
                </a:r>
                <a:r>
                  <a:rPr lang="el-GR" sz="1800" dirty="0"/>
                  <a:t>μεταφοράς δεδομένων</a:t>
                </a:r>
              </a:p>
              <a:p>
                <a:pPr>
                  <a:spcBef>
                    <a:spcPts val="600"/>
                  </a:spcBef>
                  <a:spcAft>
                    <a:spcPts val="600"/>
                  </a:spcAft>
                </a:pPr>
                <a14:m>
                  <m:oMath xmlns:m="http://schemas.openxmlformats.org/officeDocument/2006/math">
                    <m:r>
                      <a:rPr lang="en-US" sz="1800" b="1" i="1">
                        <a:latin typeface="Cambria Math"/>
                      </a:rPr>
                      <m:t>𝑾</m:t>
                    </m:r>
                  </m:oMath>
                </a14:m>
                <a:r>
                  <a:rPr lang="el-GR" sz="1800" dirty="0"/>
                  <a:t> </a:t>
                </a:r>
                <a:r>
                  <a:rPr lang="en-US" sz="1800" dirty="0" smtClean="0"/>
                  <a:t>	</a:t>
                </a:r>
                <a:r>
                  <a:rPr lang="el-GR" sz="1800" dirty="0" smtClean="0"/>
                  <a:t>απαιτούμενο </a:t>
                </a:r>
                <a:r>
                  <a:rPr lang="el-GR" sz="1800" dirty="0"/>
                  <a:t>εύρος ζώνης</a:t>
                </a:r>
              </a:p>
              <a:p>
                <a:pPr>
                  <a:spcBef>
                    <a:spcPts val="600"/>
                  </a:spcBef>
                  <a:spcAft>
                    <a:spcPts val="600"/>
                  </a:spcAft>
                </a:pPr>
                <a14:m>
                  <m:oMath xmlns:m="http://schemas.openxmlformats.org/officeDocument/2006/math">
                    <m:sSub>
                      <m:sSubPr>
                        <m:ctrlPr>
                          <a:rPr lang="en-US" sz="1800" b="1" i="1">
                            <a:latin typeface="Cambria Math" panose="02040503050406030204" pitchFamily="18" charset="0"/>
                          </a:rPr>
                        </m:ctrlPr>
                      </m:sSubPr>
                      <m:e>
                        <m:r>
                          <a:rPr lang="en-US" sz="1800" b="1" i="1">
                            <a:latin typeface="Cambria Math"/>
                          </a:rPr>
                          <m:t>𝑹</m:t>
                        </m:r>
                      </m:e>
                      <m:sub>
                        <m:r>
                          <a:rPr lang="en-US" sz="1800" b="1" i="1">
                            <a:latin typeface="Cambria Math"/>
                          </a:rPr>
                          <m:t>𝒔</m:t>
                        </m:r>
                      </m:sub>
                    </m:sSub>
                  </m:oMath>
                </a14:m>
                <a:r>
                  <a:rPr lang="el-GR" sz="1800" dirty="0"/>
                  <a:t> </a:t>
                </a:r>
                <a:r>
                  <a:rPr lang="en-US" sz="1800" dirty="0" smtClean="0"/>
                  <a:t>	</a:t>
                </a:r>
                <a:r>
                  <a:rPr lang="el-GR" sz="1800" dirty="0" smtClean="0"/>
                  <a:t>ρυθμός </a:t>
                </a:r>
                <a:r>
                  <a:rPr lang="el-GR" sz="1800" dirty="0"/>
                  <a:t>μετάδοσης συμβόλων</a:t>
                </a:r>
              </a:p>
              <a:p>
                <a:pPr>
                  <a:spcBef>
                    <a:spcPts val="600"/>
                  </a:spcBef>
                  <a:spcAft>
                    <a:spcPts val="600"/>
                  </a:spcAft>
                </a:pPr>
                <a:endParaRPr lang="en-US" sz="1800" dirty="0"/>
              </a:p>
              <a:p>
                <a:pPr marL="0" indent="0" algn="l">
                  <a:spcBef>
                    <a:spcPts val="600"/>
                  </a:spcBef>
                  <a:spcAft>
                    <a:spcPts val="600"/>
                  </a:spcAft>
                  <a:buNone/>
                </a:pPr>
                <a:r>
                  <a:rPr lang="el-GR" sz="1800" dirty="0"/>
                  <a:t>Παρατηρούμε </a:t>
                </a:r>
                <a:r>
                  <a:rPr lang="el-GR" sz="1800" b="1" dirty="0"/>
                  <a:t>αύξηση</a:t>
                </a:r>
                <a:r>
                  <a:rPr lang="el-GR" sz="1800" dirty="0"/>
                  <a:t> της φασματικής απόδοσης </a:t>
                </a:r>
                <a:r>
                  <a:rPr lang="en-US" sz="1800" dirty="0" smtClean="0"/>
                  <a:t>(</a:t>
                </a:r>
                <a14:m>
                  <m:oMath xmlns:m="http://schemas.openxmlformats.org/officeDocument/2006/math">
                    <m:r>
                      <a:rPr lang="en-US" sz="1800" i="1" dirty="0" smtClean="0">
                        <a:latin typeface="Cambria Math"/>
                      </a:rPr>
                      <m:t>𝑄</m:t>
                    </m:r>
                  </m:oMath>
                </a14:m>
                <a:r>
                  <a:rPr lang="en-US" sz="1800" dirty="0" smtClean="0"/>
                  <a:t>) </a:t>
                </a:r>
                <a:r>
                  <a:rPr lang="el-GR" sz="1800" dirty="0"/>
                  <a:t>με την αύξηση των </a:t>
                </a:r>
                <a:r>
                  <a:rPr lang="el-GR" sz="1800" dirty="0" err="1" smtClean="0"/>
                  <a:t>ομαδο</a:t>
                </a:r>
                <a:r>
                  <a:rPr lang="el-GR" sz="1800" dirty="0" smtClean="0"/>
                  <a:t>-ποιημένων </a:t>
                </a:r>
                <a:r>
                  <a:rPr lang="en-US" sz="1800" dirty="0"/>
                  <a:t>bits </a:t>
                </a:r>
                <a:r>
                  <a:rPr lang="el-GR" sz="1800" dirty="0"/>
                  <a:t>ανά </a:t>
                </a:r>
                <a:r>
                  <a:rPr lang="el-GR" sz="1800" dirty="0" smtClean="0"/>
                  <a:t>σύμβολο</a:t>
                </a:r>
                <a:r>
                  <a:rPr lang="en-US" sz="1800" dirty="0" smtClean="0"/>
                  <a:t> (</a:t>
                </a:r>
                <a14:m>
                  <m:oMath xmlns:m="http://schemas.openxmlformats.org/officeDocument/2006/math">
                    <m:r>
                      <a:rPr lang="en-US" sz="1800" i="1" dirty="0" smtClean="0">
                        <a:latin typeface="Cambria Math"/>
                      </a:rPr>
                      <m:t>𝑚</m:t>
                    </m:r>
                  </m:oMath>
                </a14:m>
                <a:r>
                  <a:rPr lang="en-US" sz="1800" dirty="0" smtClean="0"/>
                  <a:t>)</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5" name="Θέση αριθμού διαφάνειας 4"/>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34783225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21688</TotalTime>
  <Words>1322</Words>
  <Application>Microsoft Office PowerPoint</Application>
  <PresentationFormat>On-screen Show (4:3)</PresentationFormat>
  <Paragraphs>269</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Cambria Math</vt:lpstr>
      <vt:lpstr>Office Theme</vt:lpstr>
      <vt:lpstr>Τηλεπικοινωνιακά Συστήματα ΙΙ</vt:lpstr>
      <vt:lpstr>PowerPoint Presentation</vt:lpstr>
      <vt:lpstr>Ψηφιακή Διαμόρφωση Πλάτους - ASK</vt:lpstr>
      <vt:lpstr>Ψηφιακή Διαμόρφωση Πλάτους (ASK)</vt:lpstr>
      <vt:lpstr>Μαθηματική περιγραφή BASK</vt:lpstr>
      <vt:lpstr>Φάσμα σήματος διαμορφωμένου κατά BASK</vt:lpstr>
      <vt:lpstr>Μαθηματική περιγραφή ΜASK</vt:lpstr>
      <vt:lpstr>Φασματική πυκνότητα ισχύος σήματος ΜASK</vt:lpstr>
      <vt:lpstr>Φασματική απόδοση σήματος ΜASK</vt:lpstr>
      <vt:lpstr>Ρυθμός εμφάνισης λαθών σε διαμόρφωση ΜΑSK</vt:lpstr>
      <vt:lpstr>Ρυθμός εμφάνισης λαθών σε διαμόρφωση ΜASK</vt:lpstr>
      <vt:lpstr>Άσκηση 1</vt:lpstr>
      <vt:lpstr>Άσκηση 1</vt:lpstr>
      <vt:lpstr>Παραγωγή σήματος BASK</vt:lpstr>
      <vt:lpstr>Λήψη σήματος BASK</vt:lpstr>
      <vt:lpstr>Λήψη σήματος BASK</vt:lpstr>
      <vt:lpstr>Σύγκριση μεταξύ Σύμφωνης &amp; Ασύμφωνης Ανίχνευσης ASK</vt:lpstr>
      <vt:lpstr>Άσκηση 2</vt:lpstr>
      <vt:lpstr>Διαγράμματα Αστερισμού</vt:lpstr>
      <vt:lpstr>Άσκηση 3</vt:lpstr>
      <vt:lpstr>Άσκηση 4</vt:lpstr>
      <vt:lpstr>Άσκηση 5</vt:lpstr>
      <vt:lpstr>Άσκηση 6</vt:lpstr>
      <vt:lpstr>Άσκηση 7</vt:lpstr>
      <vt:lpstr>Άσκηση 8</vt:lpstr>
      <vt:lpstr>Άσκηση 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NTS</dc:creator>
  <cp:lastModifiedBy>Michael Paraskevas</cp:lastModifiedBy>
  <cp:revision>626</cp:revision>
  <dcterms:created xsi:type="dcterms:W3CDTF">2012-03-18T08:27:36Z</dcterms:created>
  <dcterms:modified xsi:type="dcterms:W3CDTF">2017-03-26T18:37:00Z</dcterms:modified>
</cp:coreProperties>
</file>