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501" r:id="rId2"/>
    <p:sldId id="503" r:id="rId3"/>
    <p:sldId id="504" r:id="rId4"/>
    <p:sldId id="505" r:id="rId5"/>
    <p:sldId id="506" r:id="rId6"/>
    <p:sldId id="507" r:id="rId7"/>
    <p:sldId id="508" r:id="rId8"/>
    <p:sldId id="509" r:id="rId9"/>
    <p:sldId id="510" r:id="rId10"/>
    <p:sldId id="511" r:id="rId11"/>
    <p:sldId id="512" r:id="rId12"/>
    <p:sldId id="513" r:id="rId13"/>
    <p:sldId id="514" r:id="rId14"/>
    <p:sldId id="515" r:id="rId15"/>
    <p:sldId id="516" r:id="rId16"/>
    <p:sldId id="517" r:id="rId17"/>
    <p:sldId id="518" r:id="rId18"/>
    <p:sldId id="519" r:id="rId19"/>
    <p:sldId id="520" r:id="rId20"/>
    <p:sldId id="521" r:id="rId21"/>
    <p:sldId id="522" r:id="rId22"/>
    <p:sldId id="523" r:id="rId23"/>
    <p:sldId id="524" r:id="rId24"/>
    <p:sldId id="525" r:id="rId25"/>
    <p:sldId id="526" r:id="rId26"/>
    <p:sldId id="527" r:id="rId27"/>
    <p:sldId id="529" r:id="rId28"/>
    <p:sldId id="528" r:id="rId2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75" autoAdjust="0"/>
    <p:restoredTop sz="94647" autoAdjust="0"/>
  </p:normalViewPr>
  <p:slideViewPr>
    <p:cSldViewPr>
      <p:cViewPr varScale="1">
        <p:scale>
          <a:sx n="79" d="100"/>
          <a:sy n="79" d="100"/>
        </p:scale>
        <p:origin x="1531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19DC-933B-4122-B691-6B066CC12B66}" type="datetimeFigureOut">
              <a:rPr lang="el-GR" smtClean="0"/>
              <a:t>26/3/2017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2C850-CF69-44DE-A27B-E3F8B588B64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36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CAD85189-7A22-4D95-B156-9AC3FD0A7E80}" type="slidenum">
              <a:rPr lang="en-US" altLang="el-GR">
                <a:solidFill>
                  <a:srgbClr val="000000"/>
                </a:solidFill>
                <a:latin typeface="Times New Roman" pitchFamily="16" charset="0"/>
              </a:rPr>
              <a:pPr eaLnBrk="1"/>
              <a:t>2</a:t>
            </a:fld>
            <a:endParaRPr lang="en-US" altLang="el-G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011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011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B652A05C-EBB4-4852-8632-F77F41735325}" type="slidenum">
              <a:rPr lang="en-US" altLang="el-GR">
                <a:solidFill>
                  <a:srgbClr val="000000"/>
                </a:solidFill>
                <a:latin typeface="Times New Roman" pitchFamily="16" charset="0"/>
              </a:rPr>
              <a:pPr eaLnBrk="1"/>
              <a:t>13</a:t>
            </a:fld>
            <a:endParaRPr lang="en-US" altLang="el-G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1981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981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B23EAEFF-BCC6-46D7-9190-4215F929A429}" type="slidenum">
              <a:rPr lang="en-US" altLang="el-GR">
                <a:solidFill>
                  <a:srgbClr val="000000"/>
                </a:solidFill>
                <a:latin typeface="Times New Roman" pitchFamily="16" charset="0"/>
              </a:rPr>
              <a:pPr eaLnBrk="1"/>
              <a:t>14</a:t>
            </a:fld>
            <a:endParaRPr lang="en-US" altLang="el-G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2902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902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1258F9A0-BF65-4E97-9FBF-384483FCC811}" type="slidenum">
              <a:rPr lang="en-US" altLang="el-GR">
                <a:solidFill>
                  <a:srgbClr val="000000"/>
                </a:solidFill>
                <a:latin typeface="Times New Roman" pitchFamily="16" charset="0"/>
              </a:rPr>
              <a:pPr eaLnBrk="1"/>
              <a:t>15</a:t>
            </a:fld>
            <a:endParaRPr lang="en-US" altLang="el-G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310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107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2A39FDF5-0888-47A7-A842-4FCA1AF08228}" type="slidenum">
              <a:rPr lang="en-US" altLang="el-GR">
                <a:solidFill>
                  <a:srgbClr val="000000"/>
                </a:solidFill>
                <a:latin typeface="Times New Roman" pitchFamily="16" charset="0"/>
              </a:rPr>
              <a:pPr eaLnBrk="1"/>
              <a:t>16</a:t>
            </a:fld>
            <a:endParaRPr lang="en-US" altLang="el-G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331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9F62CB3D-A990-4524-8341-482058412C74}" type="slidenum">
              <a:rPr lang="en-US" altLang="el-GR">
                <a:solidFill>
                  <a:srgbClr val="000000"/>
                </a:solidFill>
                <a:latin typeface="Times New Roman" pitchFamily="16" charset="0"/>
              </a:rPr>
              <a:pPr eaLnBrk="1"/>
              <a:t>17</a:t>
            </a:fld>
            <a:endParaRPr lang="en-US" altLang="el-G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351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517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6FF175B7-6C3C-4FD1-8496-A9210C1E8B2C}" type="slidenum">
              <a:rPr lang="en-US" altLang="el-GR">
                <a:solidFill>
                  <a:srgbClr val="000000"/>
                </a:solidFill>
                <a:latin typeface="Times New Roman" pitchFamily="16" charset="0"/>
              </a:rPr>
              <a:pPr eaLnBrk="1"/>
              <a:t>18</a:t>
            </a:fld>
            <a:endParaRPr lang="en-US" altLang="el-G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3824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824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966886F6-6807-4106-8707-EC958206F571}" type="slidenum">
              <a:rPr lang="en-US" altLang="el-GR">
                <a:solidFill>
                  <a:srgbClr val="000000"/>
                </a:solidFill>
                <a:latin typeface="Times New Roman" pitchFamily="16" charset="0"/>
              </a:rPr>
              <a:pPr eaLnBrk="1"/>
              <a:t>20</a:t>
            </a:fld>
            <a:endParaRPr lang="en-US" altLang="el-G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679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79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2C850-CF69-44DE-A27B-E3F8B588B640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60700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DE4E25F7-F587-43D9-A501-17A9BDFCB5B7}" type="slidenum">
              <a:rPr lang="en-US" altLang="el-GR">
                <a:solidFill>
                  <a:srgbClr val="000000"/>
                </a:solidFill>
                <a:latin typeface="Times New Roman" pitchFamily="16" charset="0"/>
              </a:rPr>
              <a:pPr eaLnBrk="1"/>
              <a:t>3</a:t>
            </a:fld>
            <a:endParaRPr lang="en-US" altLang="el-G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318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318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1E8F29EF-4791-4AFA-B8AF-5C2AE6974087}" type="slidenum">
              <a:rPr lang="en-US" altLang="el-GR">
                <a:solidFill>
                  <a:srgbClr val="000000"/>
                </a:solidFill>
                <a:latin typeface="Times New Roman" pitchFamily="16" charset="0"/>
              </a:rPr>
              <a:pPr eaLnBrk="1"/>
              <a:t>4</a:t>
            </a:fld>
            <a:endParaRPr lang="en-US" altLang="el-G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523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523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8550832C-83F5-45D1-9ADA-173FE484E261}" type="slidenum">
              <a:rPr lang="en-US" altLang="el-GR">
                <a:solidFill>
                  <a:srgbClr val="000000"/>
                </a:solidFill>
                <a:latin typeface="Times New Roman" pitchFamily="16" charset="0"/>
              </a:rPr>
              <a:pPr eaLnBrk="1"/>
              <a:t>5</a:t>
            </a:fld>
            <a:endParaRPr lang="en-US" altLang="el-G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625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626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A782C3B1-21F1-484F-B526-1C8CBD05445F}" type="slidenum">
              <a:rPr lang="en-US" altLang="el-GR">
                <a:solidFill>
                  <a:srgbClr val="000000"/>
                </a:solidFill>
                <a:latin typeface="Times New Roman" pitchFamily="16" charset="0"/>
              </a:rPr>
              <a:pPr eaLnBrk="1"/>
              <a:t>6</a:t>
            </a:fld>
            <a:endParaRPr lang="en-US" altLang="el-G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830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830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A549D1D9-AEAF-4201-AD4A-F33FD394AED0}" type="slidenum">
              <a:rPr lang="en-US" altLang="el-GR">
                <a:solidFill>
                  <a:srgbClr val="000000"/>
                </a:solidFill>
                <a:latin typeface="Times New Roman" pitchFamily="16" charset="0"/>
              </a:rPr>
              <a:pPr eaLnBrk="1"/>
              <a:t>7</a:t>
            </a:fld>
            <a:endParaRPr lang="en-US" altLang="el-G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0035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035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07D15DAB-6005-4863-A127-B96DD1BC1C57}" type="slidenum">
              <a:rPr lang="en-US" altLang="el-GR">
                <a:solidFill>
                  <a:srgbClr val="000000"/>
                </a:solidFill>
                <a:latin typeface="Times New Roman" pitchFamily="16" charset="0"/>
              </a:rPr>
              <a:pPr eaLnBrk="1"/>
              <a:t>8</a:t>
            </a:fld>
            <a:endParaRPr lang="en-US" altLang="el-G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0445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44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3441BF77-CFCF-4A14-911A-84C7BD2E5B3C}" type="slidenum">
              <a:rPr lang="en-US" altLang="el-GR">
                <a:solidFill>
                  <a:srgbClr val="000000"/>
                </a:solidFill>
                <a:latin typeface="Times New Roman" pitchFamily="16" charset="0"/>
              </a:rPr>
              <a:pPr eaLnBrk="1"/>
              <a:t>9</a:t>
            </a:fld>
            <a:endParaRPr lang="en-US" altLang="el-G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075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75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204550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605377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006204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407032" indent="-200414" defTabSz="63046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DBDCA73F-A13A-489A-9156-009DBEAFB678}" type="slidenum">
              <a:rPr lang="en-US" altLang="el-GR">
                <a:solidFill>
                  <a:srgbClr val="000000"/>
                </a:solidFill>
                <a:latin typeface="Times New Roman" pitchFamily="16" charset="0"/>
              </a:rPr>
              <a:pPr eaLnBrk="1"/>
              <a:t>12</a:t>
            </a:fld>
            <a:endParaRPr lang="en-US" altLang="el-GR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1366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366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6923112" cy="365125"/>
          </a:xfrm>
        </p:spPr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l-GR" smtClean="0"/>
              <a:t>ΤΕΣΥΔ – ΤΕΙΜΕΣ – Σεμινάριο τελειοφοίτων IEEE «Digital Wireless Communications»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Τηλεπικοινωνιακά Συστήματα ΙΙ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399135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l-GR"/>
            </a:defPPr>
            <a:lvl1pPr algn="ctr">
              <a:spcBef>
                <a:spcPct val="0"/>
              </a:spcBef>
              <a:buNone/>
              <a:defRPr sz="2800" b="1"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dirty="0"/>
              <a:t>Διάλεξη </a:t>
            </a:r>
            <a:r>
              <a:rPr lang="el-GR" dirty="0"/>
              <a:t>8</a:t>
            </a:r>
            <a:r>
              <a:rPr lang="el-GR" dirty="0" smtClean="0"/>
              <a:t>:</a:t>
            </a:r>
            <a:r>
              <a:rPr lang="en-US" dirty="0" smtClean="0"/>
              <a:t> </a:t>
            </a:r>
            <a:r>
              <a:rPr lang="el-GR" altLang="el-GR" dirty="0"/>
              <a:t>Εισαγωγή στην τεχνική πολυπλεξίας </a:t>
            </a:r>
            <a:r>
              <a:rPr lang="en-US" altLang="el-GR" dirty="0" smtClean="0"/>
              <a:t>Code Division Multiple Access - CDMA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31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l-GR" sz="3600" dirty="0"/>
              <a:t>Σχήματα </a:t>
            </a:r>
            <a:r>
              <a:rPr lang="el-GR" sz="3600" dirty="0" smtClean="0"/>
              <a:t>πολύπλεξης: Ένα </a:t>
            </a:r>
            <a:r>
              <a:rPr lang="el-GR" sz="3600" dirty="0"/>
              <a:t>παράδειγμα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24536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l-GR" altLang="el-GR" dirty="0" smtClean="0"/>
              <a:t>Έστω </a:t>
            </a:r>
            <a:r>
              <a:rPr lang="el-GR" altLang="el-GR" dirty="0"/>
              <a:t>ότι σ’ ένα μεγάλο δωμάτιο, πολλά ζευγάρια ανθρώπων συνομιλούν</a:t>
            </a:r>
            <a:r>
              <a:rPr lang="el-GR" altLang="el-GR" dirty="0" smtClean="0"/>
              <a:t>:</a:t>
            </a:r>
          </a:p>
          <a:p>
            <a:pPr marL="0" indent="0" algn="l">
              <a:lnSpc>
                <a:spcPct val="90000"/>
              </a:lnSpc>
              <a:buNone/>
            </a:pPr>
            <a:endParaRPr lang="el-GR" altLang="el-GR" dirty="0"/>
          </a:p>
          <a:p>
            <a:pPr lvl="1" algn="l">
              <a:lnSpc>
                <a:spcPct val="90000"/>
              </a:lnSpc>
            </a:pPr>
            <a:r>
              <a:rPr lang="el-GR" altLang="el-GR" sz="1800" dirty="0"/>
              <a:t>με το TDMΑ όλα τα άτομα βρίσκονται οπουδήποτε στο δωμάτιο, αλλά ο καθένας </a:t>
            </a:r>
            <a:r>
              <a:rPr lang="el-GR" altLang="el-GR" sz="1800" dirty="0">
                <a:solidFill>
                  <a:srgbClr val="FF0000"/>
                </a:solidFill>
              </a:rPr>
              <a:t>περιμένει τη σειρά του</a:t>
            </a:r>
            <a:r>
              <a:rPr lang="el-GR" altLang="el-GR" sz="1800" dirty="0"/>
              <a:t> για να μιλήσει (πρώτα μιλάει ο 1</a:t>
            </a:r>
            <a:r>
              <a:rPr lang="el-GR" altLang="el-GR" sz="1800" baseline="30000" dirty="0"/>
              <a:t>ος</a:t>
            </a:r>
            <a:r>
              <a:rPr lang="el-GR" altLang="el-GR" sz="1800" dirty="0"/>
              <a:t>, μετά ο 2</a:t>
            </a:r>
            <a:r>
              <a:rPr lang="el-GR" altLang="el-GR" sz="1800" baseline="30000" dirty="0"/>
              <a:t>ος</a:t>
            </a:r>
            <a:r>
              <a:rPr lang="el-GR" altLang="el-GR" sz="1800" dirty="0"/>
              <a:t> </a:t>
            </a:r>
            <a:r>
              <a:rPr lang="el-GR" altLang="el-GR" sz="1800" dirty="0" err="1"/>
              <a:t>κ.ο.κ</a:t>
            </a:r>
            <a:r>
              <a:rPr lang="el-GR" altLang="el-GR" sz="1800" dirty="0"/>
              <a:t>.)</a:t>
            </a:r>
          </a:p>
          <a:p>
            <a:pPr lvl="1" algn="l">
              <a:lnSpc>
                <a:spcPct val="90000"/>
              </a:lnSpc>
            </a:pPr>
            <a:endParaRPr lang="el-GR" altLang="el-GR" sz="1800" dirty="0"/>
          </a:p>
          <a:p>
            <a:pPr lvl="1" algn="l">
              <a:lnSpc>
                <a:spcPct val="90000"/>
              </a:lnSpc>
            </a:pPr>
            <a:r>
              <a:rPr lang="el-GR" altLang="el-GR" sz="1800" dirty="0"/>
              <a:t>με το FDMΑ οι άνθρωποι στο δωμάτιο χωρίζονται σε ομάδες, όπου κάθε ομάδα βρίσκεται σε </a:t>
            </a:r>
            <a:r>
              <a:rPr lang="el-GR" altLang="el-GR" sz="1800" dirty="0">
                <a:solidFill>
                  <a:srgbClr val="FF0000"/>
                </a:solidFill>
              </a:rPr>
              <a:t>αρκετή απόσταση</a:t>
            </a:r>
            <a:r>
              <a:rPr lang="el-GR" altLang="el-GR" sz="1800" dirty="0"/>
              <a:t> από την άλλη ώστε οι ομάδες να συνομιλούν ταυτόχρονα αλλά ανεπηρέαστα η μία από την άλλη</a:t>
            </a:r>
          </a:p>
          <a:p>
            <a:pPr lvl="1" algn="l">
              <a:lnSpc>
                <a:spcPct val="90000"/>
              </a:lnSpc>
            </a:pPr>
            <a:endParaRPr lang="el-GR" altLang="el-GR" sz="1800" dirty="0"/>
          </a:p>
          <a:p>
            <a:pPr lvl="1" algn="l">
              <a:lnSpc>
                <a:spcPct val="90000"/>
              </a:lnSpc>
            </a:pPr>
            <a:r>
              <a:rPr lang="el-GR" altLang="el-GR" sz="1800" dirty="0"/>
              <a:t>με το CDMA όλα τα άτομα βρίσκονται οπουδήποτε στο δωμάτιο και μιλάνε ταυτόχρονα, αλλά σε </a:t>
            </a:r>
            <a:r>
              <a:rPr lang="el-GR" altLang="el-GR" sz="1800" dirty="0">
                <a:solidFill>
                  <a:srgbClr val="FF0000"/>
                </a:solidFill>
              </a:rPr>
              <a:t>διαφορετική γλώσσα</a:t>
            </a:r>
            <a:r>
              <a:rPr lang="el-GR" altLang="el-GR" sz="1800" dirty="0"/>
              <a:t> ώστε αυτοί που μιλάνε την ίδια γλώσσα επικοινωνούν, ενώ απορρίπτουν τις άλλες συνομιλίες σαν θόρυβο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2547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dirty="0"/>
              <a:t>CDMA</a:t>
            </a:r>
            <a:r>
              <a:rPr lang="el-GR" sz="4400" dirty="0"/>
              <a:t> – Τρόπος λειτουργίας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4056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l-GR" dirty="0" smtClean="0"/>
              <a:t>Άρα στην </a:t>
            </a:r>
            <a:r>
              <a:rPr lang="en-US" dirty="0" smtClean="0"/>
              <a:t>CDMA</a:t>
            </a:r>
            <a:r>
              <a:rPr lang="el-GR" dirty="0" smtClean="0"/>
              <a:t>, όλοι οι χρήστες</a:t>
            </a:r>
            <a:r>
              <a:rPr lang="en-US" dirty="0" smtClean="0"/>
              <a:t> </a:t>
            </a:r>
            <a:r>
              <a:rPr lang="el-GR" dirty="0" smtClean="0"/>
              <a:t>χρησιμοποιούν όλο το διαθέσιμο φάσμα («απλώνουν» το σήμα τους σε όλο το διαθέσιμο φάσμα) </a:t>
            </a:r>
          </a:p>
          <a:p>
            <a:pPr algn="l"/>
            <a:endParaRPr lang="el-GR" dirty="0" smtClean="0"/>
          </a:p>
          <a:p>
            <a:pPr algn="l"/>
            <a:r>
              <a:rPr lang="el-GR" dirty="0" smtClean="0"/>
              <a:t>Για να το επιτύχει αυτό, ο κάθε χρήστης χρησιμοποιεί έναν </a:t>
            </a:r>
            <a:r>
              <a:rPr lang="el-GR" b="1" dirty="0" smtClean="0"/>
              <a:t>μοναδικό</a:t>
            </a:r>
            <a:r>
              <a:rPr lang="el-GR" dirty="0" smtClean="0"/>
              <a:t> κώδικα (</a:t>
            </a:r>
            <a:r>
              <a:rPr lang="en-US" dirty="0" err="1" smtClean="0"/>
              <a:t>cdma</a:t>
            </a:r>
            <a:r>
              <a:rPr lang="en-US" dirty="0" smtClean="0"/>
              <a:t> code)</a:t>
            </a:r>
          </a:p>
          <a:p>
            <a:pPr algn="l"/>
            <a:endParaRPr lang="en-US" dirty="0"/>
          </a:p>
          <a:p>
            <a:pPr algn="l"/>
            <a:r>
              <a:rPr lang="el-GR" dirty="0" smtClean="0"/>
              <a:t>Εάν κάποιος λάβει ένα κωδικοποιημένο σήμα, μπορεί να το επαναφέρει στην αρχική του κατάσταση κάνοντας χρήση του ίδιου μοναδικού κώδικα.</a:t>
            </a:r>
          </a:p>
          <a:p>
            <a:pPr algn="l"/>
            <a:endParaRPr lang="el-GR" dirty="0"/>
          </a:p>
          <a:p>
            <a:pPr algn="l"/>
            <a:r>
              <a:rPr lang="el-GR" dirty="0" smtClean="0"/>
              <a:t>Εάν κάποιος λάβει ένα κωδικοποιημένο σήμα και χρησιμοποιήσει λάθος κώδικα για την </a:t>
            </a:r>
            <a:r>
              <a:rPr lang="el-GR" dirty="0" err="1" smtClean="0"/>
              <a:t>απόπλεξή</a:t>
            </a:r>
            <a:r>
              <a:rPr lang="el-GR" dirty="0" smtClean="0"/>
              <a:t> του, τότε θα </a:t>
            </a:r>
            <a:r>
              <a:rPr lang="el-GR" dirty="0" err="1" smtClean="0"/>
              <a:t>παράξει</a:t>
            </a:r>
            <a:r>
              <a:rPr lang="el-GR" dirty="0" smtClean="0"/>
              <a:t> σήμα εκτός της αναμενόμενης συχνότητας (και άρα μπορεί να το απορρίψει)</a:t>
            </a:r>
          </a:p>
          <a:p>
            <a:pPr algn="l"/>
            <a:endParaRPr lang="el-GR" dirty="0"/>
          </a:p>
          <a:p>
            <a:pPr algn="l"/>
            <a:r>
              <a:rPr lang="el-GR" dirty="0" smtClean="0"/>
              <a:t>Άρα όλοι οι χρήστες λαμβάνουν όλα τα σήματα, αλλά μπορούν και επιλέγουν αυτό που τους αφορά κάνοντας χρήση του κώδικα που έχουν συμφωνήσει με τον πομπό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6644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l-GR" altLang="el-GR" sz="4400" dirty="0"/>
              <a:t>Χρήση </a:t>
            </a:r>
            <a:r>
              <a:rPr lang="el-GR" altLang="el-GR" sz="4400" dirty="0" smtClean="0"/>
              <a:t>φάσματος </a:t>
            </a:r>
            <a:r>
              <a:rPr lang="en-US" altLang="el-GR" sz="4400" dirty="0" smtClean="0"/>
              <a:t>AM </a:t>
            </a:r>
            <a:r>
              <a:rPr lang="en-US" altLang="el-GR" sz="4400" dirty="0"/>
              <a:t>– SSB </a:t>
            </a:r>
            <a:r>
              <a:rPr lang="el-GR" altLang="el-GR" sz="4400" dirty="0" smtClean="0"/>
              <a:t/>
            </a:r>
            <a:br>
              <a:rPr lang="el-GR" altLang="el-GR" sz="4400" dirty="0" smtClean="0"/>
            </a:br>
            <a:r>
              <a:rPr lang="en-US" altLang="el-GR" sz="4400" dirty="0" smtClean="0"/>
              <a:t>(</a:t>
            </a:r>
            <a:r>
              <a:rPr lang="el-GR" altLang="el-GR" sz="4400" dirty="0"/>
              <a:t>σήμα φωνής)</a:t>
            </a:r>
            <a:endParaRPr lang="en-US" altLang="el-GR" sz="4400" dirty="0"/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28" y="2514459"/>
            <a:ext cx="8425731" cy="2583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27" y="2525727"/>
            <a:ext cx="8425731" cy="2583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26" y="2506928"/>
            <a:ext cx="8425731" cy="2583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23" y="2568984"/>
            <a:ext cx="8491049" cy="2583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82" y="2566801"/>
            <a:ext cx="8425730" cy="2583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351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sz="4400" dirty="0"/>
              <a:t>Χρήση </a:t>
            </a:r>
            <a:r>
              <a:rPr lang="el-GR" altLang="el-GR" sz="4400" dirty="0" smtClean="0"/>
              <a:t>φάσματος </a:t>
            </a:r>
            <a:r>
              <a:rPr lang="en-US" altLang="el-GR" sz="4400" dirty="0" smtClean="0"/>
              <a:t>CDMA </a:t>
            </a:r>
            <a:endParaRPr lang="en-US" altLang="el-GR" sz="4400" dirty="0"/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8" y="2122513"/>
            <a:ext cx="8396904" cy="2583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457920" y="5062132"/>
            <a:ext cx="8228160" cy="1306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algn="ctr" eaLnBrk="1"/>
            <a:r>
              <a:rPr lang="el-GR" altLang="el-GR" sz="2900" dirty="0">
                <a:solidFill>
                  <a:srgbClr val="000000"/>
                </a:solidFill>
                <a:latin typeface="Times New Roman" pitchFamily="16" charset="0"/>
              </a:rPr>
              <a:t>Χρήση κώδικα</a:t>
            </a:r>
          </a:p>
          <a:p>
            <a:pPr algn="ctr" eaLnBrk="1"/>
            <a:endParaRPr lang="en-US" altLang="el-GR" sz="2900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2512"/>
            <a:ext cx="8425733" cy="2583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2513"/>
            <a:ext cx="8425733" cy="2583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2513"/>
            <a:ext cx="8425733" cy="2583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4558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1"/>
          <p:cNvSpPr txBox="1">
            <a:spLocks noChangeArrowheads="1"/>
          </p:cNvSpPr>
          <p:nvPr/>
        </p:nvSpPr>
        <p:spPr bwMode="auto">
          <a:xfrm>
            <a:off x="261045" y="475065"/>
            <a:ext cx="8228160" cy="5878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52803" rIns="0" bIns="0" anchor="ctr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algn="ctr" eaLnBrk="1"/>
            <a:r>
              <a:rPr lang="el-GR" altLang="el-GR" sz="5400" b="1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Παράδειγμα </a:t>
            </a:r>
            <a:r>
              <a:rPr lang="el-GR" altLang="el-GR" sz="5400" b="1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κώδικα</a:t>
            </a:r>
            <a:br>
              <a:rPr lang="el-GR" altLang="el-GR" sz="5400" b="1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n-US" altLang="el-GR" sz="5400" b="1" dirty="0" smtClean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CDMA</a:t>
            </a:r>
            <a:endParaRPr lang="en-US" altLang="el-GR" sz="5400" b="1" dirty="0">
              <a:solidFill>
                <a:srgbClr val="0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485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l-GR" sz="4400" dirty="0"/>
              <a:t>CDMA </a:t>
            </a:r>
            <a:r>
              <a:rPr lang="el-GR" altLang="el-GR" sz="4400" dirty="0"/>
              <a:t>Παράδειγμα</a:t>
            </a:r>
            <a:endParaRPr lang="el-G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872" y="1340768"/>
            <a:ext cx="8229600" cy="5184576"/>
          </a:xfrm>
        </p:spPr>
        <p:txBody>
          <a:bodyPr>
            <a:normAutofit fontScale="92500" lnSpcReduction="20000"/>
          </a:bodyPr>
          <a:lstStyle/>
          <a:p>
            <a:r>
              <a:rPr lang="el-GR" dirty="0" smtClean="0"/>
              <a:t>Έστω το ψηφιακό σήμα 110100</a:t>
            </a:r>
          </a:p>
          <a:p>
            <a:endParaRPr lang="el-GR" dirty="0" smtClean="0"/>
          </a:p>
          <a:p>
            <a:r>
              <a:rPr lang="el-GR" dirty="0" smtClean="0"/>
              <a:t>Αντικαθιστώ (για λόγους ευκολίας πράξεων τα 0 με -1)</a:t>
            </a:r>
          </a:p>
          <a:p>
            <a:endParaRPr lang="el-GR" dirty="0" smtClean="0"/>
          </a:p>
          <a:p>
            <a:r>
              <a:rPr lang="el-GR" dirty="0" smtClean="0"/>
              <a:t>Προκύπτει το σήμα εισόδου 11-11-1-1</a:t>
            </a:r>
          </a:p>
          <a:p>
            <a:endParaRPr lang="el-GR" dirty="0"/>
          </a:p>
          <a:p>
            <a:endParaRPr lang="el-GR" dirty="0" smtClean="0"/>
          </a:p>
          <a:p>
            <a:endParaRPr lang="el-GR" dirty="0" smtClean="0"/>
          </a:p>
          <a:p>
            <a:endParaRPr lang="el-GR" dirty="0" smtClean="0"/>
          </a:p>
          <a:p>
            <a:r>
              <a:rPr lang="el-GR" dirty="0" smtClean="0"/>
              <a:t>Έστω ο </a:t>
            </a:r>
            <a:r>
              <a:rPr lang="el-GR" dirty="0" err="1" smtClean="0"/>
              <a:t>υψίσυχνος</a:t>
            </a:r>
            <a:r>
              <a:rPr lang="el-GR" dirty="0" smtClean="0"/>
              <a:t> κώδικας 1-1-1-11-111</a:t>
            </a:r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r>
              <a:rPr lang="el-GR" dirty="0" smtClean="0"/>
              <a:t>Παρατηρήστε πως για κάθε σύμβολο του σήματος πληροφορίας αντιστοιχεί ένα ολόκληρο σύμβολο του κώδικα</a:t>
            </a:r>
          </a:p>
          <a:p>
            <a:endParaRPr lang="el-GR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63" y="3212976"/>
            <a:ext cx="8331141" cy="8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63" y="4653136"/>
            <a:ext cx="8331141" cy="8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4416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l-GR" sz="4400" dirty="0"/>
              <a:t>CDMA </a:t>
            </a:r>
            <a:r>
              <a:rPr lang="el-GR" altLang="el-GR" sz="4400" dirty="0"/>
              <a:t>Παράδειγμα</a:t>
            </a:r>
            <a:endParaRPr lang="en-US" altLang="el-GR" sz="4400" dirty="0"/>
          </a:p>
        </p:txBody>
      </p:sp>
      <p:sp>
        <p:nvSpPr>
          <p:cNvPr id="47107" name="Text Box 2"/>
          <p:cNvSpPr txBox="1">
            <a:spLocks noChangeArrowheads="1"/>
          </p:cNvSpPr>
          <p:nvPr/>
        </p:nvSpPr>
        <p:spPr bwMode="auto">
          <a:xfrm>
            <a:off x="459361" y="1306218"/>
            <a:ext cx="8228160" cy="48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algn="ctr" eaLnBrk="1"/>
            <a:r>
              <a:rPr lang="el-GR" altLang="el-GR" sz="28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Σήμα εισόδου</a:t>
            </a:r>
            <a:endParaRPr lang="en-US" altLang="el-GR" sz="2800" dirty="0">
              <a:solidFill>
                <a:srgbClr val="0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710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3961"/>
            <a:ext cx="8331734" cy="8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7109" name="Text Box 4"/>
          <p:cNvSpPr txBox="1">
            <a:spLocks noChangeArrowheads="1"/>
          </p:cNvSpPr>
          <p:nvPr/>
        </p:nvSpPr>
        <p:spPr bwMode="auto">
          <a:xfrm>
            <a:off x="489600" y="2939349"/>
            <a:ext cx="8228160" cy="48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defPPr>
              <a:defRPr lang="el-GR"/>
            </a:defPPr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8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9pPr>
          </a:lstStyle>
          <a:p>
            <a:r>
              <a:rPr lang="el-GR" altLang="el-GR" dirty="0"/>
              <a:t>Κώδικας </a:t>
            </a:r>
            <a:r>
              <a:rPr lang="en-US" altLang="el-GR" dirty="0"/>
              <a:t>CDMA</a:t>
            </a:r>
          </a:p>
        </p:txBody>
      </p:sp>
      <p:pic>
        <p:nvPicPr>
          <p:cNvPr id="471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47093"/>
            <a:ext cx="8331734" cy="8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470881" y="4431346"/>
            <a:ext cx="8228160" cy="48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defPPr>
              <a:defRPr lang="el-GR"/>
            </a:defPPr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8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9pPr>
          </a:lstStyle>
          <a:p>
            <a:r>
              <a:rPr lang="el-GR" altLang="el-GR" dirty="0"/>
              <a:t>Πολλαπλασιασμός των δύο σημάτων</a:t>
            </a:r>
            <a:endParaRPr lang="en-US" altLang="el-GR" dirty="0"/>
          </a:p>
        </p:txBody>
      </p:sp>
      <p:pic>
        <p:nvPicPr>
          <p:cNvPr id="4813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62132"/>
            <a:ext cx="8331734" cy="8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489600" y="6041435"/>
            <a:ext cx="8228160" cy="48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defPPr>
              <a:defRPr lang="el-GR"/>
            </a:defPPr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8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9pPr>
          </a:lstStyle>
          <a:p>
            <a:r>
              <a:rPr lang="el-GR" altLang="el-GR" dirty="0"/>
              <a:t>…μετάδοση</a:t>
            </a:r>
            <a:endParaRPr lang="en-US" altLang="el-G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095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51831"/>
            <a:ext cx="8228160" cy="11449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l-GR" sz="4400" dirty="0"/>
              <a:t>CDMA </a:t>
            </a:r>
            <a:r>
              <a:rPr lang="el-GR" altLang="el-GR" sz="4400" dirty="0"/>
              <a:t>Παράδειγμα</a:t>
            </a:r>
            <a:endParaRPr lang="en-US" altLang="el-GR" sz="4400" dirty="0"/>
          </a:p>
        </p:txBody>
      </p:sp>
      <p:sp>
        <p:nvSpPr>
          <p:cNvPr id="49155" name="Text Box 2"/>
          <p:cNvSpPr txBox="1">
            <a:spLocks noChangeArrowheads="1"/>
          </p:cNvSpPr>
          <p:nvPr/>
        </p:nvSpPr>
        <p:spPr bwMode="auto">
          <a:xfrm>
            <a:off x="459361" y="1306218"/>
            <a:ext cx="8228160" cy="48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defPPr>
              <a:defRPr lang="el-GR"/>
            </a:defPPr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8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9pPr>
          </a:lstStyle>
          <a:p>
            <a:r>
              <a:rPr lang="el-GR" altLang="el-GR" dirty="0"/>
              <a:t>Λήψη σήματος</a:t>
            </a:r>
            <a:endParaRPr lang="en-US" altLang="el-GR" dirty="0"/>
          </a:p>
        </p:txBody>
      </p:sp>
      <p:pic>
        <p:nvPicPr>
          <p:cNvPr id="4915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54" y="1888057"/>
            <a:ext cx="8311006" cy="8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915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54" y="3521189"/>
            <a:ext cx="8311006" cy="8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9158" name="Text Box 5"/>
          <p:cNvSpPr txBox="1">
            <a:spLocks noChangeArrowheads="1"/>
          </p:cNvSpPr>
          <p:nvPr/>
        </p:nvSpPr>
        <p:spPr bwMode="auto">
          <a:xfrm>
            <a:off x="489600" y="2939349"/>
            <a:ext cx="8228160" cy="48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defPPr>
              <a:defRPr lang="el-GR"/>
            </a:defPPr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8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9pPr>
          </a:lstStyle>
          <a:p>
            <a:r>
              <a:rPr lang="el-GR" altLang="el-GR" dirty="0"/>
              <a:t>Πολλαπλασιασμός με τον </a:t>
            </a:r>
            <a:r>
              <a:rPr lang="el-GR" altLang="el-GR" b="1" dirty="0"/>
              <a:t>ίδιο</a:t>
            </a:r>
            <a:r>
              <a:rPr lang="el-GR" altLang="el-GR" dirty="0"/>
              <a:t> κώδικα </a:t>
            </a:r>
            <a:r>
              <a:rPr lang="en-US" altLang="el-GR" dirty="0"/>
              <a:t>CDMA</a:t>
            </a:r>
            <a:r>
              <a:rPr lang="el-GR" altLang="el-GR" dirty="0"/>
              <a:t> </a:t>
            </a:r>
            <a:endParaRPr lang="en-US" altLang="el-GR" dirty="0"/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470881" y="4431346"/>
            <a:ext cx="8228160" cy="48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defPPr>
              <a:defRPr lang="el-GR"/>
            </a:defPPr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8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9pPr>
          </a:lstStyle>
          <a:p>
            <a:r>
              <a:rPr lang="el-GR" altLang="el-GR" dirty="0"/>
              <a:t>Αποτέλεσμα</a:t>
            </a:r>
            <a:endParaRPr lang="en-US" altLang="el-GR" dirty="0"/>
          </a:p>
        </p:txBody>
      </p:sp>
      <p:pic>
        <p:nvPicPr>
          <p:cNvPr id="5018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54" y="5036228"/>
            <a:ext cx="8311006" cy="8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424801" y="6041435"/>
            <a:ext cx="8228160" cy="48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algn="ctr" eaLnBrk="1"/>
            <a:r>
              <a:rPr lang="el-GR" altLang="el-GR" sz="2900" dirty="0">
                <a:solidFill>
                  <a:srgbClr val="000000"/>
                </a:solidFill>
                <a:latin typeface="Times New Roman" pitchFamily="16" charset="0"/>
              </a:rPr>
              <a:t>…το αρχικό μας σήμα…</a:t>
            </a:r>
            <a:endParaRPr lang="en-US" altLang="el-GR" sz="2900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54" y="5806709"/>
            <a:ext cx="8277633" cy="8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839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Grp="1" noChangeArrowheads="1"/>
          </p:cNvSpPr>
          <p:nvPr>
            <p:ph type="title"/>
          </p:nvPr>
        </p:nvSpPr>
        <p:spPr>
          <a:xfrm>
            <a:off x="219361" y="116632"/>
            <a:ext cx="8673119" cy="11449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l-GR" sz="4400" dirty="0"/>
              <a:t>CDMA </a:t>
            </a:r>
            <a:r>
              <a:rPr lang="el-GR" altLang="el-GR" sz="4400" dirty="0" smtClean="0"/>
              <a:t>Παράδειγμα</a:t>
            </a:r>
            <a:r>
              <a:rPr lang="en-US" altLang="el-GR" sz="4400" dirty="0" smtClean="0"/>
              <a:t>: </a:t>
            </a:r>
            <a:r>
              <a:rPr lang="el-GR" altLang="el-GR" sz="4400" dirty="0" smtClean="0"/>
              <a:t>Λάθος </a:t>
            </a:r>
            <a:r>
              <a:rPr lang="el-GR" altLang="el-GR" sz="4400" dirty="0"/>
              <a:t>κώδικας</a:t>
            </a:r>
            <a:endParaRPr lang="en-US" altLang="el-GR" sz="4400" dirty="0"/>
          </a:p>
        </p:txBody>
      </p:sp>
      <p:sp>
        <p:nvSpPr>
          <p:cNvPr id="52227" name="Text Box 2"/>
          <p:cNvSpPr txBox="1">
            <a:spLocks noChangeArrowheads="1"/>
          </p:cNvSpPr>
          <p:nvPr/>
        </p:nvSpPr>
        <p:spPr bwMode="auto">
          <a:xfrm>
            <a:off x="451333" y="1551043"/>
            <a:ext cx="8228160" cy="48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defPPr>
              <a:defRPr lang="el-GR"/>
            </a:defPPr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8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9pPr>
          </a:lstStyle>
          <a:p>
            <a:r>
              <a:rPr lang="el-GR" altLang="el-GR" dirty="0"/>
              <a:t>Λαμβανόμενο σήμα</a:t>
            </a:r>
            <a:endParaRPr lang="en-US" altLang="el-GR" dirty="0"/>
          </a:p>
        </p:txBody>
      </p:sp>
      <p:pic>
        <p:nvPicPr>
          <p:cNvPr id="5222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79" y="2067099"/>
            <a:ext cx="8330976" cy="8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489600" y="2939349"/>
            <a:ext cx="8228160" cy="48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defPPr>
              <a:defRPr lang="el-GR"/>
            </a:defPPr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8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9pPr>
          </a:lstStyle>
          <a:p>
            <a:r>
              <a:rPr lang="el-GR" altLang="el-GR" dirty="0"/>
              <a:t>Κώδικας </a:t>
            </a:r>
            <a:r>
              <a:rPr lang="en-US" altLang="el-GR" dirty="0" smtClean="0"/>
              <a:t>CDMA</a:t>
            </a:r>
            <a:endParaRPr lang="en-US" altLang="el-GR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26363" y="4800811"/>
            <a:ext cx="8228160" cy="48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defPPr>
              <a:defRPr lang="el-GR"/>
            </a:defPPr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8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9pPr>
          </a:lstStyle>
          <a:p>
            <a:r>
              <a:rPr lang="el-GR" altLang="el-GR" dirty="0"/>
              <a:t>Λάθος Κώδικας </a:t>
            </a:r>
            <a:r>
              <a:rPr lang="en-US" altLang="el-GR" dirty="0" smtClean="0"/>
              <a:t>CDMA </a:t>
            </a:r>
            <a:r>
              <a:rPr lang="el-GR" altLang="el-GR" dirty="0" smtClean="0"/>
              <a:t>(ολίσθηση </a:t>
            </a:r>
            <a:r>
              <a:rPr lang="el-GR" altLang="el-GR" dirty="0"/>
              <a:t>κατά ένα </a:t>
            </a:r>
            <a:r>
              <a:rPr lang="en-US" altLang="el-GR" dirty="0"/>
              <a:t>bit)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42" y="3547093"/>
            <a:ext cx="8360414" cy="8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42" y="5519379"/>
            <a:ext cx="8360414" cy="8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55436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8501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altLang="el-GR" sz="4400" dirty="0"/>
              <a:t>CDMA </a:t>
            </a:r>
            <a:r>
              <a:rPr lang="el-GR" altLang="el-GR" sz="4400" dirty="0" smtClean="0"/>
              <a:t>Παράδειγμα</a:t>
            </a:r>
            <a:r>
              <a:rPr lang="en-US" altLang="el-GR" sz="4400" dirty="0" smtClean="0"/>
              <a:t>: </a:t>
            </a:r>
            <a:r>
              <a:rPr lang="el-GR" altLang="el-GR" sz="4400" dirty="0" smtClean="0"/>
              <a:t>Λάθος </a:t>
            </a:r>
            <a:r>
              <a:rPr lang="el-GR" altLang="el-GR" sz="4400" dirty="0"/>
              <a:t>κώδικας</a:t>
            </a:r>
            <a:endParaRPr lang="el-GR" sz="4400" dirty="0"/>
          </a:p>
        </p:txBody>
      </p:sp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59361" y="1306218"/>
            <a:ext cx="8228160" cy="48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defPPr>
              <a:defRPr lang="el-GR"/>
            </a:defPPr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8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9pPr>
          </a:lstStyle>
          <a:p>
            <a:r>
              <a:rPr lang="el-GR" altLang="el-GR" dirty="0"/>
              <a:t>Λαμβανόμενο σήμα</a:t>
            </a:r>
            <a:endParaRPr lang="en-US" altLang="el-G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20" y="1913961"/>
            <a:ext cx="8197694" cy="8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89600" y="2939349"/>
            <a:ext cx="8228160" cy="48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defPPr>
              <a:defRPr lang="el-GR"/>
            </a:defPPr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8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9pPr>
          </a:lstStyle>
          <a:p>
            <a:r>
              <a:rPr lang="el-GR" altLang="el-GR" dirty="0"/>
              <a:t>Λάθος κώδικας</a:t>
            </a:r>
            <a:endParaRPr lang="en-US" altLang="el-GR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20" y="3547093"/>
            <a:ext cx="8197694" cy="8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70881" y="4431346"/>
            <a:ext cx="8228160" cy="489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defPPr>
              <a:defRPr lang="el-GR"/>
            </a:defPPr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8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9pPr>
          </a:lstStyle>
          <a:p>
            <a:r>
              <a:rPr lang="el-GR" altLang="el-GR" dirty="0"/>
              <a:t>Αποτέλεσμα</a:t>
            </a:r>
            <a:endParaRPr lang="en-US" altLang="el-GR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24801" y="5877258"/>
            <a:ext cx="8228160" cy="819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defPPr>
              <a:defRPr lang="el-GR"/>
            </a:defPPr>
            <a:lvl1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8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latin typeface="Arial" charset="0"/>
                <a:ea typeface="MS Gothic" charset="-128"/>
              </a:defRPr>
            </a:lvl9pPr>
          </a:lstStyle>
          <a:p>
            <a:r>
              <a:rPr lang="el-GR" altLang="el-GR" dirty="0"/>
              <a:t>Σήμα εκτός συχνότητας</a:t>
            </a:r>
            <a:endParaRPr lang="en-US" altLang="el-GR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20" y="5062132"/>
            <a:ext cx="8197694" cy="8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44293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z="4400" dirty="0"/>
              <a:t>Ατζέντα</a:t>
            </a:r>
            <a:endParaRPr lang="en-US" altLang="el-GR" sz="4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/>
          <a:lstStyle/>
          <a:p>
            <a:r>
              <a:rPr lang="el-GR" dirty="0" smtClean="0"/>
              <a:t>Ορισμός</a:t>
            </a:r>
          </a:p>
          <a:p>
            <a:r>
              <a:rPr lang="el-GR" dirty="0" smtClean="0"/>
              <a:t>Σχέση </a:t>
            </a:r>
            <a:r>
              <a:rPr lang="en-US" dirty="0" smtClean="0"/>
              <a:t>CDMA </a:t>
            </a:r>
            <a:r>
              <a:rPr lang="el-GR" dirty="0" smtClean="0"/>
              <a:t>με την </a:t>
            </a:r>
            <a:r>
              <a:rPr lang="en-US" dirty="0" smtClean="0"/>
              <a:t>TDMA </a:t>
            </a:r>
            <a:r>
              <a:rPr lang="el-GR" dirty="0" smtClean="0"/>
              <a:t>και την </a:t>
            </a:r>
            <a:r>
              <a:rPr lang="en-US" dirty="0" smtClean="0"/>
              <a:t>FDMA</a:t>
            </a:r>
          </a:p>
          <a:p>
            <a:r>
              <a:rPr lang="el-GR" dirty="0" smtClean="0"/>
              <a:t>Τρόπος λειτουργίας της </a:t>
            </a:r>
            <a:r>
              <a:rPr lang="en-US" dirty="0" smtClean="0"/>
              <a:t>CDMA</a:t>
            </a:r>
          </a:p>
          <a:p>
            <a:r>
              <a:rPr lang="el-GR" dirty="0" smtClean="0"/>
              <a:t>Φασματική αξιοποίηση της </a:t>
            </a:r>
            <a:r>
              <a:rPr lang="en-US" dirty="0" smtClean="0"/>
              <a:t>CDMA</a:t>
            </a:r>
          </a:p>
          <a:p>
            <a:r>
              <a:rPr lang="el-GR" dirty="0" smtClean="0"/>
              <a:t>Αλγόριθμοι παραγωγής </a:t>
            </a:r>
            <a:r>
              <a:rPr lang="en-US" dirty="0" smtClean="0"/>
              <a:t>CDMA </a:t>
            </a:r>
            <a:r>
              <a:rPr lang="el-GR" dirty="0" smtClean="0"/>
              <a:t>κωδίκων</a:t>
            </a:r>
          </a:p>
          <a:p>
            <a:r>
              <a:rPr lang="el-GR" dirty="0" smtClean="0"/>
              <a:t>Ασκήσεις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410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dirty="0"/>
              <a:t>CDMA </a:t>
            </a:r>
            <a:r>
              <a:rPr lang="el-GR" sz="4400" dirty="0"/>
              <a:t>Κώδικες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/>
          </a:bodyPr>
          <a:lstStyle/>
          <a:p>
            <a:pPr algn="l"/>
            <a:r>
              <a:rPr lang="el-GR" dirty="0" smtClean="0"/>
              <a:t>Για να μπορεί να πραγματοποιηθεί η τεχνική CDMA</a:t>
            </a:r>
            <a:r>
              <a:rPr lang="el-GR" dirty="0"/>
              <a:t>, </a:t>
            </a:r>
            <a:r>
              <a:rPr lang="el-GR" dirty="0" smtClean="0"/>
              <a:t>πρέπει οι κώδικες του κάθε χρήστη να έχουν συγκεκριμένες ιδιότητες</a:t>
            </a:r>
            <a:r>
              <a:rPr lang="el-GR" dirty="0"/>
              <a:t>, </a:t>
            </a:r>
            <a:r>
              <a:rPr lang="el-GR" dirty="0" smtClean="0"/>
              <a:t>έτσι ώστε να μην υπάρχει περίπτωση να αποφανθεί ο παραλήπτης λάθος (δηλαδή</a:t>
            </a:r>
            <a:r>
              <a:rPr lang="el-GR" dirty="0"/>
              <a:t>, </a:t>
            </a:r>
            <a:r>
              <a:rPr lang="el-GR" dirty="0" smtClean="0"/>
              <a:t>αν πολλαπλασιάσει με κώδικα άλλου χρήστη από αυτόν που εξέπεμψε</a:t>
            </a:r>
            <a:r>
              <a:rPr lang="el-GR" dirty="0"/>
              <a:t>, </a:t>
            </a:r>
            <a:r>
              <a:rPr lang="el-GR" dirty="0" smtClean="0"/>
              <a:t>να πάρει αποτέλεσμα που να του δώσει να καταλάβει ότι πράγματι ο συγκεκριμένος χρήστης δεν μετέδωσε τίποτα).</a:t>
            </a:r>
            <a:endParaRPr lang="el-GR" dirty="0"/>
          </a:p>
          <a:p>
            <a:endParaRPr lang="el-GR" b="1" dirty="0" smtClean="0"/>
          </a:p>
          <a:p>
            <a:r>
              <a:rPr lang="el-GR" b="1" dirty="0" smtClean="0"/>
              <a:t>Συμπέρασμα</a:t>
            </a:r>
            <a:endParaRPr lang="el-GR" dirty="0"/>
          </a:p>
          <a:p>
            <a:pPr lvl="1"/>
            <a:r>
              <a:rPr lang="el-GR" dirty="0" smtClean="0"/>
              <a:t>Οι </a:t>
            </a:r>
            <a:r>
              <a:rPr lang="el-GR" dirty="0"/>
              <a:t>κώδικες πρέπει να </a:t>
            </a:r>
            <a:r>
              <a:rPr lang="el-GR" dirty="0" smtClean="0"/>
              <a:t>είναι ορθογώνιοι μεταξύ τους, δηλαδή</a:t>
            </a:r>
            <a:r>
              <a:rPr lang="el-GR" dirty="0"/>
              <a:t>:</a:t>
            </a:r>
          </a:p>
          <a:p>
            <a:pPr lvl="1"/>
            <a:r>
              <a:rPr lang="el-GR" dirty="0"/>
              <a:t>(κώδικας A) x ( κώδικας B) = </a:t>
            </a:r>
            <a:r>
              <a:rPr lang="el-GR" dirty="0" smtClean="0"/>
              <a:t>0 για κάθε ζευγάρι </a:t>
            </a:r>
            <a:r>
              <a:rPr lang="el-GR" dirty="0"/>
              <a:t>χρηστών A,B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4257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l-GR" sz="4400" dirty="0"/>
              <a:t>Σύγκριση τεχνικών πολύπλεξης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5312743"/>
              </p:ext>
            </p:extLst>
          </p:nvPr>
        </p:nvGraphicFramePr>
        <p:xfrm>
          <a:off x="979536" y="1861215"/>
          <a:ext cx="7336879" cy="4246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24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3159">
                <a:tc>
                  <a:txBody>
                    <a:bodyPr/>
                    <a:lstStyle/>
                    <a:p>
                      <a:pPr algn="ctr"/>
                      <a:r>
                        <a:rPr lang="el-GR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Τεχνική</a:t>
                      </a:r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Πλεονεκτήματα</a:t>
                      </a:r>
                    </a:p>
                  </a:txBody>
                  <a:tcPr marL="82944" marR="82944" marT="41476" marB="41476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0975">
                <a:tc>
                  <a:txBody>
                    <a:bodyPr/>
                    <a:lstStyle/>
                    <a:p>
                      <a:pPr algn="ctr"/>
                      <a:r>
                        <a:rPr lang="el-GR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FDMA</a:t>
                      </a:r>
                      <a:endParaRPr lang="el-GR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Απλότητα στην υλοποίηση</a:t>
                      </a:r>
                    </a:p>
                  </a:txBody>
                  <a:tcPr marL="82944" marR="82944" marT="41476" marB="41476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0975">
                <a:tc>
                  <a:txBody>
                    <a:bodyPr/>
                    <a:lstStyle/>
                    <a:p>
                      <a:pPr algn="ctr"/>
                      <a:r>
                        <a:rPr lang="el-GR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TDMA</a:t>
                      </a:r>
                      <a:endParaRPr lang="el-GR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Καλύτερη εκμετάλλευση φάσματος</a:t>
                      </a:r>
                    </a:p>
                  </a:txBody>
                  <a:tcPr marL="82944" marR="82944" marT="41476" marB="41476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0975">
                <a:tc>
                  <a:txBody>
                    <a:bodyPr/>
                    <a:lstStyle/>
                    <a:p>
                      <a:pPr algn="ctr"/>
                      <a:r>
                        <a:rPr lang="el-GR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CDMA</a:t>
                      </a:r>
                      <a:endParaRPr lang="el-GR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82944" marR="82944" marT="41476" marB="41476" anchor="ctr"/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Βέλτιστη χρήση φάσματος</a:t>
                      </a:r>
                    </a:p>
                  </a:txBody>
                  <a:tcPr marL="82944" marR="82944" marT="41476" marB="41476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7510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l-GR" dirty="0"/>
              <a:t>Αλγόριθμοι Παραγωγής </a:t>
            </a:r>
            <a:r>
              <a:rPr lang="en-US" dirty="0"/>
              <a:t>CDMA </a:t>
            </a:r>
            <a:r>
              <a:rPr lang="el-GR" dirty="0"/>
              <a:t>κωδίκων</a:t>
            </a:r>
            <a:br>
              <a:rPr lang="el-GR" dirty="0"/>
            </a:br>
            <a:r>
              <a:rPr lang="en-US" dirty="0"/>
              <a:t>LFSR</a:t>
            </a:r>
            <a:r>
              <a:rPr lang="el-GR" dirty="0"/>
              <a:t> (1/3)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528" y="1268760"/>
            <a:ext cx="8424936" cy="5184576"/>
          </a:xfrm>
        </p:spPr>
        <p:txBody>
          <a:bodyPr>
            <a:normAutofit/>
          </a:bodyPr>
          <a:lstStyle/>
          <a:p>
            <a:pPr algn="l">
              <a:spcBef>
                <a:spcPts val="600"/>
              </a:spcBef>
            </a:pPr>
            <a:r>
              <a:rPr lang="el-GR" sz="1800" dirty="0" smtClean="0"/>
              <a:t>Γραμμικοί καταχωρητές ολίσθησης με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ανάδραση (</a:t>
            </a:r>
            <a:r>
              <a:rPr lang="en-US" sz="1800" dirty="0"/>
              <a:t>Linear feedback shift </a:t>
            </a:r>
            <a:r>
              <a:rPr lang="en-US" sz="1800" dirty="0" smtClean="0"/>
              <a:t>register</a:t>
            </a:r>
            <a:r>
              <a:rPr lang="el-GR" sz="1800" dirty="0" smtClean="0"/>
              <a:t>)</a:t>
            </a:r>
          </a:p>
          <a:p>
            <a:pPr algn="l">
              <a:spcBef>
                <a:spcPts val="600"/>
              </a:spcBef>
            </a:pP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Ένας </a:t>
            </a:r>
            <a:r>
              <a:rPr lang="en-US" sz="1800" dirty="0" smtClean="0"/>
              <a:t>LFSR</a:t>
            </a:r>
            <a:r>
              <a:rPr lang="el-GR" sz="1800" dirty="0" smtClean="0"/>
              <a:t> αποτελείται από </a:t>
            </a:r>
            <a:r>
              <a:rPr lang="en-US" sz="1800" dirty="0" smtClean="0"/>
              <a:t>N </a:t>
            </a:r>
            <a:r>
              <a:rPr lang="el-GR" sz="1800" dirty="0" smtClean="0"/>
              <a:t>βαθμίδες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(θέσεις μνήμης</a:t>
            </a:r>
            <a:r>
              <a:rPr lang="el-GR" sz="1800" dirty="0"/>
              <a:t>): </a:t>
            </a:r>
            <a:r>
              <a:rPr lang="el-GR" sz="1800" dirty="0" smtClean="0"/>
              <a:t>το περιεχόμενο κάθε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μιας είναι είτε ‘0’ είτε ‘1’</a:t>
            </a:r>
          </a:p>
          <a:p>
            <a:pPr algn="l">
              <a:spcBef>
                <a:spcPts val="600"/>
              </a:spcBef>
            </a:pP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Κάποιες από τις βαθμίδες αυτές γίνονται </a:t>
            </a:r>
            <a:r>
              <a:rPr lang="en-US" sz="1800" dirty="0" smtClean="0"/>
              <a:t>XOR</a:t>
            </a:r>
            <a:r>
              <a:rPr lang="el-GR" sz="1800" dirty="0" smtClean="0"/>
              <a:t> </a:t>
            </a:r>
            <a:br>
              <a:rPr lang="el-GR" sz="1800" dirty="0" smtClean="0"/>
            </a:br>
            <a:r>
              <a:rPr lang="el-GR" sz="1800" dirty="0" smtClean="0"/>
              <a:t>και </a:t>
            </a:r>
            <a:r>
              <a:rPr lang="el-GR" sz="1800" dirty="0" smtClean="0"/>
              <a:t>το αποτέλεσμα πηγαίνει πίσω στην πρώτη βαθμίδα</a:t>
            </a:r>
          </a:p>
          <a:p>
            <a:pPr algn="l">
              <a:spcBef>
                <a:spcPts val="600"/>
              </a:spcBef>
            </a:pPr>
            <a:endParaRPr lang="el-GR" sz="1800" dirty="0" smtClean="0"/>
          </a:p>
          <a:p>
            <a:pPr algn="l">
              <a:spcBef>
                <a:spcPts val="600"/>
              </a:spcBef>
            </a:pPr>
            <a:r>
              <a:rPr lang="el-GR" sz="1800" dirty="0" smtClean="0"/>
              <a:t>Αν ο </a:t>
            </a:r>
            <a:r>
              <a:rPr lang="en-US" sz="1800" dirty="0" smtClean="0"/>
              <a:t>LFSR </a:t>
            </a:r>
            <a:r>
              <a:rPr lang="el-GR" sz="1800" dirty="0" smtClean="0"/>
              <a:t> βρίσκεται σε μία κατάσταση (δηλαδή οι βαθμίδες του έχουν μία συγκεκριμένη τιμή</a:t>
            </a:r>
            <a:r>
              <a:rPr lang="el-GR" sz="1800" dirty="0"/>
              <a:t>), </a:t>
            </a:r>
            <a:r>
              <a:rPr lang="el-GR" sz="1800" dirty="0" smtClean="0"/>
              <a:t>τότε η επόμενη κατάστασή του προσδιορίζεται εύκολα από τον ακόλουθο κανόνα</a:t>
            </a:r>
            <a:r>
              <a:rPr lang="el-GR" sz="1800" dirty="0"/>
              <a:t>:</a:t>
            </a:r>
          </a:p>
          <a:p>
            <a:pPr lvl="1" algn="l">
              <a:spcBef>
                <a:spcPts val="600"/>
              </a:spcBef>
            </a:pPr>
            <a:r>
              <a:rPr lang="el-GR" sz="1800" dirty="0" smtClean="0"/>
              <a:t>Όλες οι βαθμίδες (η τιμή τους δηλαδή</a:t>
            </a:r>
            <a:r>
              <a:rPr lang="el-GR" sz="1800" dirty="0"/>
              <a:t>) </a:t>
            </a:r>
            <a:r>
              <a:rPr lang="el-GR" sz="1800" dirty="0" smtClean="0"/>
              <a:t>ολισθαίνουν κατά μία θέση δεξιά</a:t>
            </a:r>
          </a:p>
          <a:p>
            <a:pPr lvl="1" algn="l">
              <a:spcBef>
                <a:spcPts val="600"/>
              </a:spcBef>
            </a:pPr>
            <a:r>
              <a:rPr lang="el-GR" sz="1800" dirty="0" smtClean="0"/>
              <a:t>Η νέα τιμή για την πρώτη βαθμίδα είναι το αποτέλεσμα της παραπάνω </a:t>
            </a:r>
            <a:r>
              <a:rPr lang="en-US" sz="1800" dirty="0" smtClean="0"/>
              <a:t>XOR </a:t>
            </a:r>
            <a:r>
              <a:rPr lang="el-GR" sz="1800" dirty="0"/>
              <a:t>πράξης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  <p:pic>
        <p:nvPicPr>
          <p:cNvPr id="2" name="Picture 2" descr="Αποτέλεσμα εικόνας για Linear feedback shift regi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721" y="1257617"/>
            <a:ext cx="3514760" cy="245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96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l-GR" dirty="0"/>
              <a:t>Αλγόριθμοι Παραγωγής </a:t>
            </a:r>
            <a:r>
              <a:rPr lang="en-US" dirty="0"/>
              <a:t>CDMA </a:t>
            </a:r>
            <a:r>
              <a:rPr lang="el-GR" dirty="0"/>
              <a:t>κωδίκων</a:t>
            </a:r>
            <a:br>
              <a:rPr lang="el-GR" dirty="0"/>
            </a:br>
            <a:r>
              <a:rPr lang="en-US" dirty="0"/>
              <a:t>LFSR</a:t>
            </a:r>
            <a:r>
              <a:rPr lang="el-GR" dirty="0"/>
              <a:t> (2/3)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52736"/>
            <a:ext cx="8147248" cy="3610152"/>
          </a:xfrm>
        </p:spPr>
        <p:txBody>
          <a:bodyPr>
            <a:normAutofit lnSpcReduction="10000"/>
          </a:bodyPr>
          <a:lstStyle/>
          <a:p>
            <a:pPr algn="l"/>
            <a:r>
              <a:rPr lang="el-GR" dirty="0"/>
              <a:t>Παράδειγμα: </a:t>
            </a:r>
            <a:r>
              <a:rPr lang="en-US" dirty="0"/>
              <a:t>LFSR </a:t>
            </a:r>
            <a:r>
              <a:rPr lang="el-GR" dirty="0"/>
              <a:t>τριών </a:t>
            </a:r>
            <a:r>
              <a:rPr lang="el-GR" dirty="0" smtClean="0"/>
              <a:t>βαθμίδων</a:t>
            </a:r>
          </a:p>
          <a:p>
            <a:pPr lvl="1" algn="l"/>
            <a:r>
              <a:rPr lang="el-GR" dirty="0"/>
              <a:t>Αν η αρχική κατάσταση είναι 001, τότε η έξοδος είναι 1 (</a:t>
            </a:r>
            <a:r>
              <a:rPr lang="el-GR" dirty="0" smtClean="0"/>
              <a:t>η δεξιότερη βαθμίδα).</a:t>
            </a:r>
          </a:p>
          <a:p>
            <a:pPr lvl="1" algn="l"/>
            <a:endParaRPr lang="el-GR" dirty="0"/>
          </a:p>
          <a:p>
            <a:pPr lvl="1" algn="l"/>
            <a:r>
              <a:rPr lang="el-GR" dirty="0"/>
              <a:t>Την επόμενη χρονική στιγμή, η κατάσταση θα είναι 100 και η έξοδος </a:t>
            </a:r>
            <a:r>
              <a:rPr lang="el-GR" dirty="0" smtClean="0"/>
              <a:t>0.</a:t>
            </a:r>
          </a:p>
          <a:p>
            <a:pPr lvl="1" algn="l"/>
            <a:endParaRPr lang="el-GR" dirty="0" smtClean="0"/>
          </a:p>
          <a:p>
            <a:pPr lvl="1" algn="l"/>
            <a:r>
              <a:rPr lang="el-GR" dirty="0" smtClean="0"/>
              <a:t>Το </a:t>
            </a:r>
            <a:r>
              <a:rPr lang="el-GR" dirty="0"/>
              <a:t>100 προκύπτει ως εξής: το «1» είναι το XOR που είχαν αρχικά η δεύτερη και η τρίτη βαθμίδα (που ήταν 0 και 1 αντίστοιχα), ενώ το «00» είναι απλά </a:t>
            </a:r>
            <a:r>
              <a:rPr lang="el-GR" dirty="0" err="1"/>
              <a:t>ολισθημένες</a:t>
            </a:r>
            <a:r>
              <a:rPr lang="el-GR" dirty="0"/>
              <a:t> οι τιμές που είχαν αρχικά η πρώτη με τη δεύτερη βαθμίδα.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160" y="4584044"/>
            <a:ext cx="6210176" cy="215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921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l-GR" dirty="0"/>
              <a:t>Αλγόριθμοι Παραγωγής </a:t>
            </a:r>
            <a:r>
              <a:rPr lang="en-US" dirty="0"/>
              <a:t>CDMA </a:t>
            </a:r>
            <a:r>
              <a:rPr lang="el-GR" dirty="0"/>
              <a:t>κωδίκων</a:t>
            </a:r>
            <a:br>
              <a:rPr lang="el-GR" dirty="0"/>
            </a:br>
            <a:r>
              <a:rPr lang="en-US" dirty="0"/>
              <a:t>LFSR</a:t>
            </a:r>
            <a:r>
              <a:rPr lang="el-GR" dirty="0"/>
              <a:t> (3/3)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528" y="1196752"/>
            <a:ext cx="6491064" cy="525658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l-GR" dirty="0" smtClean="0"/>
              <a:t>Στον προηγούμενο </a:t>
            </a:r>
            <a:r>
              <a:rPr lang="en-US" dirty="0" smtClean="0"/>
              <a:t>LFSR,</a:t>
            </a:r>
            <a:r>
              <a:rPr lang="el-GR" dirty="0" smtClean="0"/>
              <a:t> αν θεωρήσουμε ότι η αρχική κατάσταση είναι η 001, οι διαδοχικές καταστάσεις από τις οποίες περνάει (και η αντίστοιχη έξοδος που παράγεται</a:t>
            </a:r>
            <a:r>
              <a:rPr lang="el-GR" dirty="0"/>
              <a:t>) </a:t>
            </a:r>
            <a:r>
              <a:rPr lang="el-GR" dirty="0" smtClean="0"/>
              <a:t>είναι αυτές που εμφανίζονται στον διπλανό πίνακα</a:t>
            </a:r>
          </a:p>
          <a:p>
            <a:pPr algn="l"/>
            <a:endParaRPr lang="el-GR" dirty="0"/>
          </a:p>
          <a:p>
            <a:pPr algn="l"/>
            <a:r>
              <a:rPr lang="el-GR" dirty="0"/>
              <a:t>Η 001 έχει ξαναεμφανιστεί, οπότε οι καταστάσεις επαναλαμβάνονται. Άρα, ο συγκεκριμένος LFSR παράγει την ακολουθία 1001011, </a:t>
            </a:r>
            <a:r>
              <a:rPr lang="el-GR" dirty="0" smtClean="0"/>
              <a:t>η οποία </a:t>
            </a:r>
            <a:r>
              <a:rPr lang="el-GR" dirty="0"/>
              <a:t>επαναλαμβάνεται περιοδικά</a:t>
            </a:r>
            <a:r>
              <a:rPr lang="el-GR" dirty="0" smtClean="0"/>
              <a:t>.</a:t>
            </a:r>
          </a:p>
          <a:p>
            <a:pPr algn="l"/>
            <a:endParaRPr lang="el-GR" dirty="0"/>
          </a:p>
          <a:p>
            <a:pPr algn="l"/>
            <a:r>
              <a:rPr lang="el-GR" dirty="0"/>
              <a:t>Ακολουθίες που παράγονται από LFSR που περνάνε από όλες τις πιθανές καταστάσεις (όπως η 1001011 που μόλις είδαμε) ονομάζονται ακολουθίες μεγίστου μήκους (</a:t>
            </a:r>
            <a:r>
              <a:rPr lang="el-GR" b="1" i="1" dirty="0" err="1"/>
              <a:t>maximal</a:t>
            </a:r>
            <a:r>
              <a:rPr lang="el-GR" b="1" i="1" dirty="0"/>
              <a:t>-</a:t>
            </a:r>
            <a:r>
              <a:rPr lang="el-GR" b="1" i="1" dirty="0" err="1"/>
              <a:t>length</a:t>
            </a:r>
            <a:r>
              <a:rPr lang="el-GR" b="1" i="1" dirty="0"/>
              <a:t> </a:t>
            </a:r>
            <a:r>
              <a:rPr lang="el-GR" b="1" i="1" dirty="0" err="1"/>
              <a:t>sequences</a:t>
            </a:r>
            <a:r>
              <a:rPr lang="el-GR" b="1" i="1" dirty="0"/>
              <a:t> ή m-</a:t>
            </a:r>
            <a:r>
              <a:rPr lang="el-GR" b="1" i="1" dirty="0" err="1"/>
              <a:t>sequences</a:t>
            </a:r>
            <a:r>
              <a:rPr lang="el-GR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210591"/>
              </p:ext>
            </p:extLst>
          </p:nvPr>
        </p:nvGraphicFramePr>
        <p:xfrm>
          <a:off x="6766886" y="1484784"/>
          <a:ext cx="2304256" cy="3017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0000">
                <a:tc>
                  <a:txBody>
                    <a:bodyPr/>
                    <a:lstStyle/>
                    <a:p>
                      <a:pPr algn="ctr"/>
                      <a:r>
                        <a:rPr lang="el-GR" sz="1600" u="none" strike="noStrike" kern="1200" baseline="0" dirty="0" smtClean="0"/>
                        <a:t>Κατάσταση</a:t>
                      </a:r>
                      <a:endParaRPr lang="el-GR" sz="1600" b="1" i="0" u="none" strike="noStrike" kern="12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u="none" strike="noStrike" kern="1200" baseline="0" dirty="0" smtClean="0"/>
                        <a:t>Έξοδος</a:t>
                      </a:r>
                      <a:endParaRPr lang="el-GR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000">
                <a:tc>
                  <a:txBody>
                    <a:bodyPr/>
                    <a:lstStyle/>
                    <a:p>
                      <a:pPr algn="ctr"/>
                      <a:r>
                        <a:rPr lang="el-GR" sz="1600" u="none" strike="noStrike" kern="1200" baseline="0" dirty="0" smtClean="0"/>
                        <a:t>001</a:t>
                      </a:r>
                      <a:endParaRPr lang="el-GR" sz="1600" b="1" i="0" u="none" strike="noStrike" kern="12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/>
                        <a:t>1</a:t>
                      </a:r>
                      <a:endParaRPr lang="el-GR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000">
                <a:tc>
                  <a:txBody>
                    <a:bodyPr/>
                    <a:lstStyle/>
                    <a:p>
                      <a:pPr algn="ctr"/>
                      <a:r>
                        <a:rPr lang="el-GR" sz="1600" u="none" strike="noStrike" kern="1200" baseline="0" dirty="0" smtClean="0"/>
                        <a:t>100</a:t>
                      </a:r>
                      <a:endParaRPr lang="el-GR" sz="1600" b="1" i="0" u="none" strike="noStrike" kern="12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/>
                        <a:t>0</a:t>
                      </a:r>
                      <a:endParaRPr lang="el-GR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000">
                <a:tc>
                  <a:txBody>
                    <a:bodyPr/>
                    <a:lstStyle/>
                    <a:p>
                      <a:pPr algn="ctr"/>
                      <a:r>
                        <a:rPr lang="el-GR" sz="1600" u="none" strike="noStrike" kern="1200" baseline="0" dirty="0" smtClean="0"/>
                        <a:t>010</a:t>
                      </a:r>
                      <a:endParaRPr lang="el-GR" sz="1600" b="1" i="0" u="none" strike="noStrike" kern="12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/>
                        <a:t>0</a:t>
                      </a:r>
                      <a:endParaRPr lang="el-GR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0000">
                <a:tc>
                  <a:txBody>
                    <a:bodyPr/>
                    <a:lstStyle/>
                    <a:p>
                      <a:pPr algn="ctr"/>
                      <a:r>
                        <a:rPr lang="el-GR" sz="1600" u="none" strike="noStrike" kern="1200" baseline="0" dirty="0" smtClean="0"/>
                        <a:t>101</a:t>
                      </a:r>
                      <a:endParaRPr lang="el-GR" sz="1600" b="1" i="0" u="none" strike="noStrike" kern="12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/>
                        <a:t>1</a:t>
                      </a:r>
                      <a:endParaRPr lang="el-GR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000">
                <a:tc>
                  <a:txBody>
                    <a:bodyPr/>
                    <a:lstStyle/>
                    <a:p>
                      <a:pPr algn="ctr"/>
                      <a:r>
                        <a:rPr lang="el-GR" sz="1600" u="none" strike="noStrike" kern="1200" baseline="0" dirty="0" smtClean="0"/>
                        <a:t>110</a:t>
                      </a:r>
                      <a:endParaRPr lang="el-GR" sz="1600" b="1" i="0" u="none" strike="noStrike" kern="12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/>
                        <a:t>0</a:t>
                      </a:r>
                      <a:endParaRPr lang="el-GR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0000">
                <a:tc>
                  <a:txBody>
                    <a:bodyPr/>
                    <a:lstStyle/>
                    <a:p>
                      <a:pPr algn="ctr"/>
                      <a:r>
                        <a:rPr lang="el-GR" sz="1600" u="none" strike="noStrike" kern="1200" baseline="0" dirty="0" smtClean="0"/>
                        <a:t>111</a:t>
                      </a:r>
                      <a:endParaRPr lang="el-GR" sz="1600" b="1" i="0" u="none" strike="noStrike" kern="12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/>
                        <a:t>1</a:t>
                      </a:r>
                      <a:endParaRPr lang="el-GR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0000">
                <a:tc>
                  <a:txBody>
                    <a:bodyPr/>
                    <a:lstStyle/>
                    <a:p>
                      <a:pPr algn="ctr"/>
                      <a:r>
                        <a:rPr lang="el-GR" sz="1600" u="none" strike="noStrike" kern="1200" baseline="0" dirty="0" smtClean="0"/>
                        <a:t>011</a:t>
                      </a:r>
                      <a:endParaRPr lang="el-GR" sz="1600" b="1" i="0" u="none" strike="noStrike" kern="12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/>
                        <a:t>1</a:t>
                      </a:r>
                      <a:endParaRPr lang="el-GR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0000">
                <a:tc>
                  <a:txBody>
                    <a:bodyPr/>
                    <a:lstStyle/>
                    <a:p>
                      <a:pPr algn="ctr"/>
                      <a:r>
                        <a:rPr lang="el-GR" sz="1600" u="none" strike="noStrike" kern="1200" baseline="0" dirty="0" smtClean="0"/>
                        <a:t>001</a:t>
                      </a:r>
                      <a:endParaRPr lang="el-GR" sz="16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/>
                        <a:t>1</a:t>
                      </a:r>
                      <a:endParaRPr lang="el-GR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060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l-GR" dirty="0"/>
              <a:t>Αλγόριθμοι Παραγωγής </a:t>
            </a:r>
            <a:r>
              <a:rPr lang="en-US" dirty="0"/>
              <a:t>CDMA </a:t>
            </a:r>
            <a:r>
              <a:rPr lang="el-GR" dirty="0"/>
              <a:t>κωδίκων</a:t>
            </a:r>
            <a:br>
              <a:rPr lang="el-GR" dirty="0"/>
            </a:br>
            <a:r>
              <a:rPr lang="el-GR" dirty="0"/>
              <a:t>Ακολουθίες </a:t>
            </a:r>
            <a:r>
              <a:rPr lang="en-US" dirty="0"/>
              <a:t>Gold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40560"/>
          </a:xfrm>
        </p:spPr>
        <p:txBody>
          <a:bodyPr/>
          <a:lstStyle/>
          <a:p>
            <a:r>
              <a:rPr lang="el-GR" dirty="0" smtClean="0"/>
              <a:t>Κατασκευάζονται με πράξη </a:t>
            </a:r>
            <a:r>
              <a:rPr lang="en-US" dirty="0" smtClean="0"/>
              <a:t>XOR </a:t>
            </a:r>
            <a:r>
              <a:rPr lang="el-GR" dirty="0" smtClean="0"/>
              <a:t>μεταξύ δύο </a:t>
            </a:r>
            <a:r>
              <a:rPr lang="en-US" dirty="0" smtClean="0"/>
              <a:t>m-sequences </a:t>
            </a:r>
            <a:r>
              <a:rPr lang="el-GR" dirty="0" smtClean="0"/>
              <a:t>που προκύπτουν από δύο διαφορετικούς </a:t>
            </a:r>
            <a:r>
              <a:rPr lang="en-US" dirty="0" smtClean="0"/>
              <a:t>LFSR.</a:t>
            </a:r>
            <a:endParaRPr lang="el-GR" dirty="0"/>
          </a:p>
          <a:p>
            <a:r>
              <a:rPr lang="el-GR" dirty="0" smtClean="0"/>
              <a:t>Παρουσιάζουν καλές ιδιότητες </a:t>
            </a:r>
            <a:r>
              <a:rPr lang="el-GR" dirty="0" err="1" smtClean="0"/>
              <a:t>ετεροσυσχέτισης</a:t>
            </a:r>
            <a:r>
              <a:rPr lang="el-GR" dirty="0" smtClean="0"/>
              <a:t> (δηλαδή</a:t>
            </a:r>
            <a:r>
              <a:rPr lang="el-GR" dirty="0"/>
              <a:t>, </a:t>
            </a:r>
            <a:r>
              <a:rPr lang="el-GR" dirty="0" err="1"/>
              <a:t>ορθογωνιότητας</a:t>
            </a:r>
            <a:r>
              <a:rPr lang="el-GR" dirty="0" smtClean="0"/>
              <a:t>).</a:t>
            </a:r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070" y="3034500"/>
            <a:ext cx="6068297" cy="343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83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l-GR" sz="4400" dirty="0" smtClean="0"/>
              <a:t>Άσκηση 1</a:t>
            </a:r>
            <a:endParaRPr lang="el-GR" sz="4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el-GR" sz="1800" dirty="0" smtClean="0"/>
              <a:t>Θεωρούμε το ψηφιακό σήμα πληροφορίας 100110101, με διάρκεια </a:t>
            </a:r>
            <a:r>
              <a:rPr lang="en-US" sz="1800" dirty="0" smtClean="0"/>
              <a:t>bit </a:t>
            </a:r>
            <a:r>
              <a:rPr lang="el-GR" sz="1800" dirty="0" smtClean="0"/>
              <a:t>Τ</a:t>
            </a:r>
            <a:r>
              <a:rPr lang="en-US" sz="1800" dirty="0" smtClean="0"/>
              <a:t>s = 8ns </a:t>
            </a:r>
            <a:r>
              <a:rPr lang="el-GR" sz="1800" dirty="0" smtClean="0"/>
              <a:t>καθώς και τον κώδικα </a:t>
            </a:r>
            <a:r>
              <a:rPr lang="en-US" sz="1800" dirty="0" err="1" smtClean="0"/>
              <a:t>cdma</a:t>
            </a:r>
            <a:r>
              <a:rPr lang="en-US" sz="1800" dirty="0" smtClean="0"/>
              <a:t> (</a:t>
            </a:r>
            <a:r>
              <a:rPr lang="el-GR" sz="1800" dirty="0" smtClean="0"/>
              <a:t>1</a:t>
            </a:r>
            <a:r>
              <a:rPr lang="el-GR" sz="1800" dirty="0"/>
              <a:t>, –1, </a:t>
            </a:r>
            <a:r>
              <a:rPr lang="el-GR" sz="1800" dirty="0" err="1"/>
              <a:t>–1,</a:t>
            </a:r>
            <a:r>
              <a:rPr lang="el-GR" sz="1800" dirty="0"/>
              <a:t> 1, </a:t>
            </a:r>
            <a:r>
              <a:rPr lang="el-GR" sz="1800" dirty="0" err="1"/>
              <a:t>1,</a:t>
            </a:r>
            <a:r>
              <a:rPr lang="el-GR" sz="1800" dirty="0"/>
              <a:t> –1, 1, –</a:t>
            </a:r>
            <a:r>
              <a:rPr lang="el-GR" sz="1800" dirty="0" smtClean="0"/>
              <a:t>1</a:t>
            </a:r>
            <a:r>
              <a:rPr lang="en-US" sz="1800" dirty="0" smtClean="0"/>
              <a:t>), </a:t>
            </a:r>
            <a:r>
              <a:rPr lang="el-GR" sz="1800" dirty="0" smtClean="0"/>
              <a:t>με διάρκεια </a:t>
            </a:r>
            <a:r>
              <a:rPr lang="en-US" sz="1800" dirty="0" smtClean="0"/>
              <a:t>bit </a:t>
            </a:r>
            <a:r>
              <a:rPr lang="el-GR" sz="1800" dirty="0" smtClean="0"/>
              <a:t>1 </a:t>
            </a:r>
            <a:r>
              <a:rPr lang="en-US" sz="1800" dirty="0" smtClean="0"/>
              <a:t>ns. </a:t>
            </a:r>
            <a:r>
              <a:rPr lang="el-GR" sz="1800" dirty="0" smtClean="0"/>
              <a:t>Να υπολογιστεί η κωδικοποιημένη μορφή του σήματος πληροφορίας. Στην συνέχεια να γίνει η αποκωδικοποίηση του σήματος και να ελεγχθεί ο ορθότητά της.</a:t>
            </a:r>
          </a:p>
          <a:p>
            <a:pPr marL="0" indent="0" algn="l">
              <a:spcBef>
                <a:spcPts val="0"/>
              </a:spcBef>
              <a:buNone/>
            </a:pPr>
            <a:endParaRPr lang="el-GR" sz="1800" dirty="0" smtClean="0"/>
          </a:p>
          <a:p>
            <a:pPr marL="0" indent="0" algn="l">
              <a:spcBef>
                <a:spcPts val="0"/>
              </a:spcBef>
              <a:buNone/>
            </a:pPr>
            <a:r>
              <a:rPr lang="el-GR" sz="2000" b="1" dirty="0" smtClean="0"/>
              <a:t>Λύση</a:t>
            </a:r>
          </a:p>
          <a:p>
            <a:pPr algn="l">
              <a:spcBef>
                <a:spcPts val="0"/>
              </a:spcBef>
            </a:pPr>
            <a:r>
              <a:rPr lang="el-GR" sz="1600" dirty="0" smtClean="0"/>
              <a:t>Το σήμα πληροφορίας είναι το 1,-1,-1,1,1,-1,1,-1,1</a:t>
            </a:r>
          </a:p>
          <a:p>
            <a:pPr algn="l">
              <a:spcBef>
                <a:spcPts val="0"/>
              </a:spcBef>
            </a:pPr>
            <a:r>
              <a:rPr lang="el-GR" sz="1600" dirty="0" smtClean="0"/>
              <a:t>Στην κλίμακα του 1</a:t>
            </a:r>
            <a:r>
              <a:rPr lang="en-US" sz="1600" dirty="0" smtClean="0"/>
              <a:t>ns, </a:t>
            </a:r>
            <a:r>
              <a:rPr lang="el-GR" sz="1600" dirty="0" smtClean="0"/>
              <a:t>το κάθε 1 και το κάθε -1 του σήματος πληροφορίας γράφεται 11111111 και -1-1-1-1-1-1-1-1 αντίστοιχα</a:t>
            </a:r>
          </a:p>
          <a:p>
            <a:pPr algn="l">
              <a:spcBef>
                <a:spcPts val="0"/>
              </a:spcBef>
            </a:pPr>
            <a:r>
              <a:rPr lang="el-GR" sz="1600" dirty="0" smtClean="0"/>
              <a:t>Άρα το σήμα πληροφορίας γράφεται (κλίμακα 1</a:t>
            </a:r>
            <a:r>
              <a:rPr lang="en-US" sz="1600" dirty="0" smtClean="0"/>
              <a:t>ns):</a:t>
            </a:r>
          </a:p>
          <a:p>
            <a:pPr lvl="1" algn="l">
              <a:spcBef>
                <a:spcPts val="0"/>
              </a:spcBef>
            </a:pPr>
            <a:r>
              <a:rPr lang="en-US" sz="1600" dirty="0" smtClean="0"/>
              <a:t>11111111</a:t>
            </a:r>
            <a:r>
              <a:rPr lang="el-GR" sz="1600" dirty="0" smtClean="0"/>
              <a:t>-1-1-1-1-1-1-1-1-1-1-1-1-1-1-1-11111111111111111-1-1-1-1-1-1-1-111111111-1-1-1-1-1-1-1-111111111</a:t>
            </a:r>
            <a:endParaRPr lang="en-US" sz="1600" dirty="0" smtClean="0"/>
          </a:p>
          <a:p>
            <a:pPr algn="l">
              <a:spcBef>
                <a:spcPts val="0"/>
              </a:spcBef>
            </a:pPr>
            <a:r>
              <a:rPr lang="el-GR" sz="1600" dirty="0" smtClean="0"/>
              <a:t>Στην αντίστοιχη κλίμακα, ο κώδικας (επαναλαμβάνοντας τον εαυτό του 9 φορές) είναι:</a:t>
            </a:r>
          </a:p>
          <a:p>
            <a:pPr lvl="1" algn="l">
              <a:spcBef>
                <a:spcPts val="0"/>
              </a:spcBef>
            </a:pPr>
            <a:r>
              <a:rPr lang="el-GR" sz="1600" dirty="0" smtClean="0"/>
              <a:t>1–1–111–11–11–1–111–11–11–1–111–11–11–1–111–11–11–1–111–11–11–1–111–11–11–1–111–11–11–1–111–11–1</a:t>
            </a:r>
            <a:r>
              <a:rPr lang="el-GR" sz="1600" dirty="0"/>
              <a:t>1–1–111–11–1</a:t>
            </a:r>
          </a:p>
          <a:p>
            <a:pPr algn="l">
              <a:spcBef>
                <a:spcPts val="0"/>
              </a:spcBef>
            </a:pPr>
            <a:r>
              <a:rPr lang="el-GR" sz="1600" dirty="0" smtClean="0"/>
              <a:t>Ο πολλαπλασιασμός των δύο σημάτων είναι ο:</a:t>
            </a:r>
          </a:p>
          <a:p>
            <a:pPr algn="l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l-GR" sz="1500" dirty="0"/>
          </a:p>
          <a:p>
            <a:pPr lvl="1" algn="l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l-GR" sz="1100" dirty="0"/>
          </a:p>
          <a:p>
            <a:pPr lvl="1" algn="l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l-GR" sz="1100" dirty="0"/>
          </a:p>
          <a:p>
            <a:pPr lvl="1" algn="l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l-GR" sz="1100" dirty="0"/>
          </a:p>
          <a:p>
            <a:pPr lvl="1" algn="l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l-GR" sz="1100" dirty="0"/>
          </a:p>
          <a:p>
            <a:pPr lvl="1" algn="l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l-GR" sz="1100" dirty="0"/>
          </a:p>
          <a:p>
            <a:pPr lvl="1" algn="l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l-GR" sz="1100" dirty="0"/>
          </a:p>
          <a:p>
            <a:pPr lvl="1" algn="l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l-GR" sz="1100" dirty="0"/>
          </a:p>
          <a:p>
            <a:pPr>
              <a:spcBef>
                <a:spcPts val="0"/>
              </a:spcBef>
            </a:pPr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704846"/>
              </p:ext>
            </p:extLst>
          </p:nvPr>
        </p:nvGraphicFramePr>
        <p:xfrm>
          <a:off x="467544" y="5373215"/>
          <a:ext cx="8229598" cy="1119559"/>
        </p:xfrm>
        <a:graphic>
          <a:graphicData uri="http://schemas.openxmlformats.org/drawingml/2006/table">
            <a:tbl>
              <a:tblPr>
                <a:tableStyleId>{37CE84F3-28C3-443E-9E96-99CF82512B78}</a:tableStyleId>
              </a:tblPr>
              <a:tblGrid>
                <a:gridCol w="1113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35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36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37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38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39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40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41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42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43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44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45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46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47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48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49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50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51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52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53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54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55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56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57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58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59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60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61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62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63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64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65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66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67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68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69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70"/>
                    </a:ext>
                  </a:extLst>
                </a:gridCol>
                <a:gridCol w="78573">
                  <a:extLst>
                    <a:ext uri="{9D8B030D-6E8A-4147-A177-3AD203B41FA5}">
                      <a16:colId xmlns:a16="http://schemas.microsoft.com/office/drawing/2014/main" val="20071"/>
                    </a:ext>
                  </a:extLst>
                </a:gridCol>
                <a:gridCol w="106635">
                  <a:extLst>
                    <a:ext uri="{9D8B030D-6E8A-4147-A177-3AD203B41FA5}">
                      <a16:colId xmlns:a16="http://schemas.microsoft.com/office/drawing/2014/main" val="20072"/>
                    </a:ext>
                  </a:extLst>
                </a:gridCol>
              </a:tblGrid>
              <a:tr h="187221"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Σήμα Πληροφορίας </a:t>
                      </a:r>
                      <a:r>
                        <a:rPr lang="en-US" sz="900" u="none" strike="noStrike" dirty="0" smtClean="0">
                          <a:effectLst/>
                        </a:rPr>
                        <a:t/>
                      </a:r>
                      <a:br>
                        <a:rPr lang="en-US" sz="900" u="none" strike="noStrike" dirty="0" smtClean="0">
                          <a:effectLst/>
                        </a:rPr>
                      </a:br>
                      <a:r>
                        <a:rPr lang="el-GR" sz="900" u="none" strike="noStrike" dirty="0" smtClean="0">
                          <a:effectLst/>
                        </a:rPr>
                        <a:t>(</a:t>
                      </a:r>
                      <a:r>
                        <a:rPr lang="el-GR" sz="900" u="none" strike="noStrike" dirty="0">
                          <a:effectLst/>
                        </a:rPr>
                        <a:t>8 </a:t>
                      </a:r>
                      <a:r>
                        <a:rPr lang="en-US" sz="900" u="none" strike="noStrike" dirty="0">
                          <a:effectLst/>
                        </a:rPr>
                        <a:t>ns)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>
                        <a:buClr>
                          <a:srgbClr val="000000"/>
                        </a:buClr>
                        <a:buSzPts val="1100"/>
                        <a:buFont typeface="Calibri"/>
                        <a:buNone/>
                      </a:pPr>
                      <a:r>
                        <a:rPr lang="el-GR" sz="900" u="none" strike="noStrike" dirty="0" smtClean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0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221"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Σήμα Πληροφορίας </a:t>
                      </a:r>
                      <a:r>
                        <a:rPr lang="en-US" sz="900" u="none" strike="noStrike" dirty="0" smtClean="0">
                          <a:effectLst/>
                        </a:rPr>
                        <a:t/>
                      </a:r>
                      <a:br>
                        <a:rPr lang="en-US" sz="900" u="none" strike="noStrike" dirty="0" smtClean="0">
                          <a:effectLst/>
                        </a:rPr>
                      </a:br>
                      <a:r>
                        <a:rPr lang="el-GR" sz="900" u="none" strike="noStrike" dirty="0" smtClean="0">
                          <a:effectLst/>
                        </a:rPr>
                        <a:t>(</a:t>
                      </a:r>
                      <a:r>
                        <a:rPr lang="el-GR" sz="900" u="none" strike="noStrike" dirty="0">
                          <a:effectLst/>
                        </a:rPr>
                        <a:t>1 </a:t>
                      </a:r>
                      <a:r>
                        <a:rPr lang="en-US" sz="900" u="none" strike="noStrike" dirty="0">
                          <a:effectLst/>
                        </a:rPr>
                        <a:t>ns)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221"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Κώδικας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221"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7221"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Κωδικοποιημένο Σήμα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76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l-GR" sz="4400" dirty="0" smtClean="0"/>
              <a:t>Άσκηση 1</a:t>
            </a:r>
            <a:endParaRPr lang="el-GR" sz="4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Επαλήθευση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012838"/>
              </p:ext>
            </p:extLst>
          </p:nvPr>
        </p:nvGraphicFramePr>
        <p:xfrm>
          <a:off x="467544" y="1628800"/>
          <a:ext cx="8229608" cy="1394740"/>
        </p:xfrm>
        <a:graphic>
          <a:graphicData uri="http://schemas.openxmlformats.org/drawingml/2006/table">
            <a:tbl>
              <a:tblPr>
                <a:tableStyleId>{37CE84F3-28C3-443E-9E96-99CF82512B78}</a:tableStyleId>
              </a:tblPr>
              <a:tblGrid>
                <a:gridCol w="91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35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36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37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38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39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40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41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42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43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44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45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46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47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48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49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50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51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52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53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54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55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56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57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58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59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60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61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62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63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64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65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66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67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68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69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70"/>
                    </a:ext>
                  </a:extLst>
                </a:gridCol>
                <a:gridCol w="84841">
                  <a:extLst>
                    <a:ext uri="{9D8B030D-6E8A-4147-A177-3AD203B41FA5}">
                      <a16:colId xmlns:a16="http://schemas.microsoft.com/office/drawing/2014/main" val="20071"/>
                    </a:ext>
                  </a:extLst>
                </a:gridCol>
                <a:gridCol w="107980">
                  <a:extLst>
                    <a:ext uri="{9D8B030D-6E8A-4147-A177-3AD203B41FA5}">
                      <a16:colId xmlns:a16="http://schemas.microsoft.com/office/drawing/2014/main" val="20072"/>
                    </a:ext>
                  </a:extLst>
                </a:gridCol>
              </a:tblGrid>
              <a:tr h="111065"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Κωδικοποιημένο Σήμα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065"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Κώδικας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065"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065"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Σήμα Πληροφορίας </a:t>
                      </a:r>
                      <a:r>
                        <a:rPr lang="en-US" sz="900" u="none" strike="noStrike" dirty="0" smtClean="0">
                          <a:effectLst/>
                        </a:rPr>
                        <a:t/>
                      </a:r>
                      <a:br>
                        <a:rPr lang="en-US" sz="900" u="none" strike="noStrike" dirty="0" smtClean="0">
                          <a:effectLst/>
                        </a:rPr>
                      </a:br>
                      <a:r>
                        <a:rPr lang="el-GR" sz="900" u="none" strike="noStrike" dirty="0" smtClean="0">
                          <a:effectLst/>
                        </a:rPr>
                        <a:t>(</a:t>
                      </a:r>
                      <a:r>
                        <a:rPr lang="el-GR" sz="900" u="none" strike="noStrike" dirty="0">
                          <a:effectLst/>
                        </a:rPr>
                        <a:t>1 </a:t>
                      </a:r>
                      <a:r>
                        <a:rPr lang="en-US" sz="900" u="none" strike="noStrike" dirty="0">
                          <a:effectLst/>
                        </a:rPr>
                        <a:t>ns)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-1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-1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1065"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Σήμα Πληροφορίας </a:t>
                      </a:r>
                      <a:endParaRPr lang="en-US" sz="9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l-GR" sz="900" u="none" strike="noStrike" dirty="0" smtClean="0">
                          <a:effectLst/>
                        </a:rPr>
                        <a:t>(</a:t>
                      </a:r>
                      <a:r>
                        <a:rPr lang="el-GR" sz="900" u="none" strike="noStrike" dirty="0">
                          <a:effectLst/>
                        </a:rPr>
                        <a:t>8 </a:t>
                      </a:r>
                      <a:r>
                        <a:rPr lang="en-US" sz="900" u="none" strike="noStrike" dirty="0">
                          <a:effectLst/>
                        </a:rPr>
                        <a:t>ns)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>
                          <a:effectLst/>
                        </a:rPr>
                        <a:t>1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0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l-GR" sz="900" u="none" strike="noStrike" dirty="0">
                          <a:effectLst/>
                        </a:rPr>
                        <a:t>1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28" marR="4628" marT="4628" marB="0" anchor="b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697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l-GR" sz="4400" dirty="0" smtClean="0"/>
              <a:t>Άσκηση 2</a:t>
            </a:r>
            <a:endParaRPr lang="el-GR" sz="4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" indent="0" algn="l">
              <a:buNone/>
            </a:pPr>
            <a:r>
              <a:rPr lang="el-GR" dirty="0" smtClean="0"/>
              <a:t>Να παραχθεί ο κώδικας </a:t>
            </a:r>
            <a:r>
              <a:rPr lang="en-US" dirty="0" smtClean="0"/>
              <a:t>CDMA </a:t>
            </a:r>
            <a:r>
              <a:rPr lang="el-GR" dirty="0" smtClean="0"/>
              <a:t>που αντιστοιχεί σε έναν </a:t>
            </a:r>
            <a:r>
              <a:rPr lang="en-US" dirty="0" smtClean="0"/>
              <a:t>LFSR </a:t>
            </a:r>
            <a:r>
              <a:rPr lang="el-GR" dirty="0" smtClean="0"/>
              <a:t>τεσσάρων βαθμίδων, με αρχική κατάσταση 0100.</a:t>
            </a:r>
          </a:p>
          <a:p>
            <a:pPr lvl="1"/>
            <a:endParaRPr lang="el-GR" dirty="0"/>
          </a:p>
          <a:p>
            <a:pPr marL="457200" lvl="1" indent="0" algn="ctr">
              <a:buNone/>
            </a:pPr>
            <a:r>
              <a:rPr lang="el-GR" b="1" dirty="0" smtClean="0"/>
              <a:t>Λύση</a:t>
            </a:r>
          </a:p>
          <a:p>
            <a:pPr marL="457200" lvl="1" indent="0" algn="ctr">
              <a:buNone/>
            </a:pPr>
            <a:endParaRPr lang="el-GR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682039"/>
              </p:ext>
            </p:extLst>
          </p:nvPr>
        </p:nvGraphicFramePr>
        <p:xfrm>
          <a:off x="1403648" y="2204864"/>
          <a:ext cx="4536504" cy="440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Χρονική Στιγμή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Κατάσταση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Έξοδος</a:t>
                      </a:r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0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0100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0</a:t>
                      </a:r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0010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0</a:t>
                      </a:r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2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1001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</a:t>
                      </a:r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3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1100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0</a:t>
                      </a:r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4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0110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0</a:t>
                      </a:r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5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1011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</a:t>
                      </a:r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6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0101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</a:t>
                      </a:r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7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1010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0</a:t>
                      </a:r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8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1101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</a:t>
                      </a:r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9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1110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0</a:t>
                      </a:r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10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1111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</a:t>
                      </a:r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11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0111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</a:t>
                      </a:r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12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0011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</a:t>
                      </a:r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13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0001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</a:t>
                      </a:r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14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1000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0</a:t>
                      </a:r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15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/>
                        <a:t>0100</a:t>
                      </a:r>
                      <a:endParaRPr lang="el-GR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l-GR" sz="11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228184" y="393305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Άρα ο κώδικας είναι ο 001001101011110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87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520304" y="44624"/>
            <a:ext cx="8228160" cy="11449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l-GR" sz="4400" dirty="0"/>
              <a:t>CDMA – </a:t>
            </a:r>
            <a:r>
              <a:rPr lang="el-GR" altLang="el-GR" sz="4400" dirty="0"/>
              <a:t>Ορισμός</a:t>
            </a:r>
            <a:endParaRPr lang="en-US" altLang="el-G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lvl="1" indent="-342900" algn="l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l-GR" sz="2200" dirty="0"/>
              <a:t>Σχήμα </a:t>
            </a:r>
            <a:r>
              <a:rPr lang="el-GR" sz="2200" b="1" dirty="0"/>
              <a:t>πολύπλεξης</a:t>
            </a:r>
            <a:r>
              <a:rPr lang="el-GR" sz="2200" dirty="0"/>
              <a:t> σημάτων</a:t>
            </a:r>
            <a:r>
              <a:rPr lang="en-US" sz="2200" dirty="0"/>
              <a:t>, </a:t>
            </a:r>
            <a:r>
              <a:rPr lang="el-GR" sz="2200" dirty="0"/>
              <a:t>δηλαδή «Ταυτόχρονος» διαμοιρασμός του ίδιου μέσου από πολλά σήματα</a:t>
            </a:r>
            <a:endParaRPr lang="en-US" sz="2200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l-GR" sz="2200" dirty="0" smtClean="0"/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2200" dirty="0" smtClean="0"/>
              <a:t>CDMA = Code Division Multiple Access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US" sz="2200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l-GR" altLang="el-GR" sz="2200" dirty="0" err="1"/>
              <a:t>Cellular</a:t>
            </a:r>
            <a:r>
              <a:rPr lang="el-GR" altLang="el-GR" sz="2200" dirty="0"/>
              <a:t> Standard: IS-95 (</a:t>
            </a:r>
            <a:r>
              <a:rPr lang="el-GR" altLang="el-GR" sz="2200" dirty="0" err="1"/>
              <a:t>digital</a:t>
            </a:r>
            <a:r>
              <a:rPr lang="el-GR" altLang="el-GR" sz="2200" dirty="0"/>
              <a:t>, 2nd </a:t>
            </a:r>
            <a:r>
              <a:rPr lang="el-GR" altLang="el-GR" sz="2200" dirty="0" err="1"/>
              <a:t>generation</a:t>
            </a:r>
            <a:r>
              <a:rPr lang="el-GR" altLang="el-GR" sz="2200" dirty="0"/>
              <a:t>)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l-GR" altLang="el-GR" sz="2200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l-GR" altLang="el-GR" sz="2200" dirty="0" smtClean="0"/>
              <a:t>Ανάπτυξη </a:t>
            </a:r>
            <a:r>
              <a:rPr lang="el-GR" altLang="el-GR" sz="2200" dirty="0"/>
              <a:t>στις Η.Π.Α το </a:t>
            </a:r>
            <a:r>
              <a:rPr lang="el-GR" altLang="el-GR" sz="2200" dirty="0" smtClean="0"/>
              <a:t>1996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l-GR" altLang="el-GR" sz="2200" dirty="0" smtClean="0"/>
              <a:t>Χρήση σε στρατιωτικές εφαρμογές από δεκαετίες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l-GR" altLang="el-GR" sz="2200" dirty="0" smtClean="0"/>
              <a:t>Βάση </a:t>
            </a:r>
            <a:r>
              <a:rPr lang="el-GR" altLang="el-GR" sz="2200" dirty="0"/>
              <a:t>των συστημάτων 3ης </a:t>
            </a:r>
            <a:r>
              <a:rPr lang="el-GR" altLang="el-GR" sz="2200" dirty="0" smtClean="0"/>
              <a:t>γενιάς </a:t>
            </a:r>
            <a:r>
              <a:rPr lang="en-US" altLang="el-GR" sz="2200" dirty="0" smtClean="0"/>
              <a:t>(3G)</a:t>
            </a:r>
            <a:endParaRPr lang="el-GR" altLang="el-GR" sz="2200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l-GR" altLang="el-GR" sz="2200" dirty="0" smtClean="0"/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l-GR" altLang="el-GR" sz="2200" dirty="0" smtClean="0"/>
              <a:t>Όλοι </a:t>
            </a:r>
            <a:r>
              <a:rPr lang="el-GR" altLang="el-GR" sz="2200" dirty="0"/>
              <a:t>οι </a:t>
            </a:r>
            <a:r>
              <a:rPr lang="el-GR" altLang="el-GR" sz="2200" dirty="0" smtClean="0"/>
              <a:t>χρήστες:</a:t>
            </a:r>
            <a:endParaRPr lang="el-GR" altLang="el-GR" sz="2200" dirty="0"/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l-GR" altLang="el-GR" sz="1900" dirty="0"/>
              <a:t>σε </a:t>
            </a:r>
            <a:r>
              <a:rPr lang="el-GR" altLang="el-GR" sz="1900" dirty="0">
                <a:solidFill>
                  <a:srgbClr val="FF0000"/>
                </a:solidFill>
              </a:rPr>
              <a:t>όλο </a:t>
            </a:r>
            <a:r>
              <a:rPr lang="el-GR" altLang="el-GR" sz="1900" dirty="0"/>
              <a:t>το</a:t>
            </a:r>
            <a:r>
              <a:rPr lang="el-GR" altLang="el-GR" sz="1900" dirty="0">
                <a:solidFill>
                  <a:srgbClr val="FF0000"/>
                </a:solidFill>
              </a:rPr>
              <a:t> </a:t>
            </a:r>
            <a:r>
              <a:rPr lang="el-GR" altLang="el-GR" sz="1900" dirty="0"/>
              <a:t>(ίδιο) </a:t>
            </a:r>
            <a:r>
              <a:rPr lang="el-GR" altLang="el-GR" sz="1900" dirty="0">
                <a:solidFill>
                  <a:srgbClr val="FF0000"/>
                </a:solidFill>
              </a:rPr>
              <a:t>φάσμα συχνοτήτων</a:t>
            </a:r>
            <a:endParaRPr lang="el-GR" altLang="el-GR" sz="1900" dirty="0"/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l-GR" altLang="el-GR" sz="1900" dirty="0"/>
              <a:t>ίσως την ίδια στιγμή ή συνεχώς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l-GR" altLang="el-GR" sz="1900" dirty="0"/>
              <a:t>με </a:t>
            </a:r>
            <a:r>
              <a:rPr lang="el-GR" altLang="el-GR" sz="1900" dirty="0">
                <a:solidFill>
                  <a:srgbClr val="FF0000"/>
                </a:solidFill>
              </a:rPr>
              <a:t>ιδιαίτερο κωδικό</a:t>
            </a:r>
          </a:p>
          <a:p>
            <a:pPr lvl="2">
              <a:lnSpc>
                <a:spcPct val="110000"/>
              </a:lnSpc>
              <a:spcBef>
                <a:spcPts val="600"/>
              </a:spcBef>
            </a:pPr>
            <a:r>
              <a:rPr lang="el-GR" altLang="el-GR" sz="1900" dirty="0"/>
              <a:t>που χρησιμοποιείται για τη διαμόρφωση του σήματος, συνεχώς</a:t>
            </a:r>
            <a:endParaRPr lang="en-GB" altLang="el-GR" sz="19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837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44624"/>
            <a:ext cx="8228160" cy="11449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sz="4400" dirty="0"/>
              <a:t>Βασικά σχήματα πολύπλεξης</a:t>
            </a:r>
            <a:endParaRPr lang="en-US" altLang="el-GR" sz="4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/>
          <a:lstStyle/>
          <a:p>
            <a:r>
              <a:rPr lang="en-US" dirty="0" smtClean="0"/>
              <a:t>FDMA</a:t>
            </a:r>
            <a:r>
              <a:rPr lang="el-GR" dirty="0" smtClean="0"/>
              <a:t> = </a:t>
            </a:r>
            <a:r>
              <a:rPr lang="en-US" dirty="0" smtClean="0"/>
              <a:t>Frequency Division Multiple Access</a:t>
            </a:r>
          </a:p>
          <a:p>
            <a:r>
              <a:rPr lang="en-US" dirty="0"/>
              <a:t>TDMA = </a:t>
            </a:r>
            <a:r>
              <a:rPr lang="en-US" dirty="0" smtClean="0"/>
              <a:t>Time Division </a:t>
            </a:r>
            <a:r>
              <a:rPr lang="en-US" dirty="0"/>
              <a:t>Multiple Access</a:t>
            </a:r>
            <a:endParaRPr lang="en-US" dirty="0" smtClean="0"/>
          </a:p>
          <a:p>
            <a:r>
              <a:rPr lang="en-US" dirty="0"/>
              <a:t>CDMA = </a:t>
            </a:r>
            <a:r>
              <a:rPr lang="en-US" dirty="0" smtClean="0"/>
              <a:t>Code Division </a:t>
            </a:r>
            <a:r>
              <a:rPr lang="en-US" dirty="0"/>
              <a:t>Multiple Access</a:t>
            </a:r>
            <a:endParaRPr lang="el-GR" dirty="0" smtClean="0"/>
          </a:p>
          <a:p>
            <a:endParaRPr lang="el-GR" dirty="0"/>
          </a:p>
          <a:p>
            <a:pPr algn="l"/>
            <a:r>
              <a:rPr lang="el-GR" dirty="0" smtClean="0"/>
              <a:t>Στα δίκτυα κινητής τηλεφωνίας η ανάγκη για βέλτιστη </a:t>
            </a:r>
            <a:r>
              <a:rPr lang="el-GR" dirty="0" err="1" smtClean="0"/>
              <a:t>πολύπλεξη</a:t>
            </a:r>
            <a:r>
              <a:rPr lang="el-GR" dirty="0" smtClean="0"/>
              <a:t> ήταν και είναι μεγάλη</a:t>
            </a:r>
          </a:p>
          <a:p>
            <a:pPr lvl="1"/>
            <a:r>
              <a:rPr lang="el-GR" dirty="0" smtClean="0"/>
              <a:t>Μεγάλος αριθμός πομποδεκτών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7790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el-GR" dirty="0"/>
              <a:t>FDMA (Frequency</a:t>
            </a:r>
            <a:r>
              <a:rPr lang="el-GR" altLang="el-GR" dirty="0"/>
              <a:t> </a:t>
            </a:r>
            <a:r>
              <a:rPr lang="en-US" altLang="el-GR" dirty="0"/>
              <a:t>Division</a:t>
            </a:r>
            <a:r>
              <a:rPr lang="el-GR" altLang="el-GR" dirty="0"/>
              <a:t> </a:t>
            </a:r>
            <a:r>
              <a:rPr lang="en-US" altLang="el-GR" dirty="0"/>
              <a:t>Multiple</a:t>
            </a:r>
            <a:r>
              <a:rPr lang="el-GR" altLang="el-GR" dirty="0"/>
              <a:t> </a:t>
            </a:r>
            <a:r>
              <a:rPr lang="en-US" altLang="el-GR" dirty="0"/>
              <a:t>Access</a:t>
            </a:r>
            <a:r>
              <a:rPr lang="el-GR" altLang="el-GR" dirty="0"/>
              <a:t>)</a:t>
            </a:r>
            <a:endParaRPr lang="en-US" altLang="el-GR" dirty="0"/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52" y="2150147"/>
            <a:ext cx="8115096" cy="2583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57920" y="5078320"/>
            <a:ext cx="7967812" cy="1306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algn="ctr" eaLnBrk="1"/>
            <a:r>
              <a:rPr lang="en-US" altLang="el-GR" sz="2900" dirty="0">
                <a:solidFill>
                  <a:srgbClr val="000000"/>
                </a:solidFill>
                <a:latin typeface="Times New Roman" pitchFamily="16" charset="0"/>
              </a:rPr>
              <a:t>(</a:t>
            </a:r>
            <a:r>
              <a:rPr lang="el-GR" altLang="el-GR" sz="2900" dirty="0">
                <a:solidFill>
                  <a:srgbClr val="000000"/>
                </a:solidFill>
                <a:latin typeface="Times New Roman" pitchFamily="16" charset="0"/>
              </a:rPr>
              <a:t>Κινητά δίκτυα 1</a:t>
            </a:r>
            <a:r>
              <a:rPr lang="el-GR" altLang="el-GR" sz="2900" baseline="30000" dirty="0">
                <a:solidFill>
                  <a:srgbClr val="000000"/>
                </a:solidFill>
                <a:latin typeface="Times New Roman" pitchFamily="16" charset="0"/>
              </a:rPr>
              <a:t>ης</a:t>
            </a:r>
            <a:r>
              <a:rPr lang="el-GR" altLang="el-GR" sz="2900" dirty="0">
                <a:solidFill>
                  <a:srgbClr val="000000"/>
                </a:solidFill>
                <a:latin typeface="Times New Roman" pitchFamily="16" charset="0"/>
              </a:rPr>
              <a:t> Γενιάς)</a:t>
            </a:r>
            <a:endParaRPr lang="en-US" altLang="el-GR" sz="2900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8612" r="1421" b="8960"/>
          <a:stretch/>
        </p:blipFill>
        <p:spPr bwMode="auto">
          <a:xfrm>
            <a:off x="774750" y="2366243"/>
            <a:ext cx="7544299" cy="2129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0592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l-GR" dirty="0"/>
              <a:t>TDMA</a:t>
            </a:r>
            <a:r>
              <a:rPr lang="el-GR" altLang="el-GR" dirty="0"/>
              <a:t> (</a:t>
            </a:r>
            <a:r>
              <a:rPr lang="en-US" altLang="el-GR" dirty="0"/>
              <a:t>Time Division</a:t>
            </a:r>
            <a:r>
              <a:rPr lang="el-GR" altLang="el-GR" dirty="0"/>
              <a:t> </a:t>
            </a:r>
            <a:r>
              <a:rPr lang="en-US" altLang="el-GR" dirty="0"/>
              <a:t>Multiple</a:t>
            </a:r>
            <a:r>
              <a:rPr lang="el-GR" altLang="el-GR" dirty="0"/>
              <a:t> </a:t>
            </a:r>
            <a:r>
              <a:rPr lang="en-US" altLang="el-GR" dirty="0"/>
              <a:t>Access)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44" y="2276872"/>
            <a:ext cx="8115096" cy="2583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4" t="35327" r="2272" b="35035"/>
          <a:stretch/>
        </p:blipFill>
        <p:spPr bwMode="auto">
          <a:xfrm>
            <a:off x="653819" y="3185827"/>
            <a:ext cx="7642147" cy="76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53037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altLang="el-GR" sz="3600" dirty="0"/>
              <a:t>Συνδυασμός </a:t>
            </a:r>
            <a:r>
              <a:rPr lang="en-US" altLang="el-GR" sz="3600" dirty="0"/>
              <a:t>FDMA </a:t>
            </a:r>
            <a:r>
              <a:rPr lang="el-GR" altLang="el-GR" sz="3600" dirty="0"/>
              <a:t>και </a:t>
            </a:r>
            <a:r>
              <a:rPr lang="en-US" altLang="el-GR" sz="3600" dirty="0"/>
              <a:t>TDMA (F/TDMA)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52" y="1925489"/>
            <a:ext cx="8115096" cy="2583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" t="8291" r="2238" b="8972"/>
          <a:stretch/>
        </p:blipFill>
        <p:spPr bwMode="auto">
          <a:xfrm>
            <a:off x="770388" y="2148489"/>
            <a:ext cx="7557064" cy="2137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57920" y="5078320"/>
            <a:ext cx="7967812" cy="1306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algn="ctr" eaLnBrk="1"/>
            <a:r>
              <a:rPr lang="en-US" altLang="el-GR" sz="2900" dirty="0">
                <a:solidFill>
                  <a:srgbClr val="000000"/>
                </a:solidFill>
                <a:latin typeface="Times New Roman" pitchFamily="16" charset="0"/>
              </a:rPr>
              <a:t>(</a:t>
            </a:r>
            <a:r>
              <a:rPr lang="el-GR" altLang="el-GR" sz="2900" dirty="0">
                <a:solidFill>
                  <a:srgbClr val="000000"/>
                </a:solidFill>
                <a:latin typeface="Times New Roman" pitchFamily="16" charset="0"/>
              </a:rPr>
              <a:t>Κινητά δίκτυα </a:t>
            </a:r>
            <a:r>
              <a:rPr lang="en-US" altLang="el-GR" sz="2900" dirty="0">
                <a:solidFill>
                  <a:srgbClr val="000000"/>
                </a:solidFill>
                <a:latin typeface="Times New Roman" pitchFamily="16" charset="0"/>
              </a:rPr>
              <a:t>2</a:t>
            </a:r>
            <a:r>
              <a:rPr lang="el-GR" altLang="el-GR" sz="2900" baseline="30000" dirty="0">
                <a:solidFill>
                  <a:srgbClr val="000000"/>
                </a:solidFill>
                <a:latin typeface="Times New Roman" pitchFamily="16" charset="0"/>
              </a:rPr>
              <a:t>ης</a:t>
            </a:r>
            <a:r>
              <a:rPr lang="el-GR" altLang="el-GR" sz="2900" dirty="0">
                <a:solidFill>
                  <a:srgbClr val="000000"/>
                </a:solidFill>
                <a:latin typeface="Times New Roman" pitchFamily="16" charset="0"/>
              </a:rPr>
              <a:t> Γενιάς)</a:t>
            </a:r>
            <a:endParaRPr lang="en-US" altLang="el-GR" sz="2900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9093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l-GR" sz="4400"/>
              <a:t>CDMA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37457"/>
            <a:ext cx="8295322" cy="2583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6" t="7494" r="1486" b="8225"/>
          <a:stretch/>
        </p:blipFill>
        <p:spPr bwMode="auto">
          <a:xfrm>
            <a:off x="854311" y="1840518"/>
            <a:ext cx="7458024" cy="2177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61045" y="4409023"/>
            <a:ext cx="8228160" cy="1306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marL="414726" indent="-414726" eaLnBrk="1">
              <a:buFont typeface="Arial" panose="020B0604020202020204" pitchFamily="34" charset="0"/>
              <a:buChar char="•"/>
            </a:pPr>
            <a:r>
              <a:rPr lang="el-GR" altLang="el-GR" sz="2900" dirty="0">
                <a:solidFill>
                  <a:srgbClr val="000000"/>
                </a:solidFill>
                <a:latin typeface="Times New Roman" pitchFamily="16" charset="0"/>
              </a:rPr>
              <a:t>Κάθε σήμα μεταδίδεται «πάνω» σε όλα τα υπόλοιπα</a:t>
            </a:r>
          </a:p>
          <a:p>
            <a:pPr marL="414726" indent="-414726" eaLnBrk="1">
              <a:buFont typeface="Arial" panose="020B0604020202020204" pitchFamily="34" charset="0"/>
              <a:buChar char="•"/>
            </a:pPr>
            <a:r>
              <a:rPr lang="el-GR" altLang="el-GR" sz="2900" dirty="0">
                <a:solidFill>
                  <a:srgbClr val="000000"/>
                </a:solidFill>
                <a:latin typeface="Times New Roman" pitchFamily="16" charset="0"/>
              </a:rPr>
              <a:t>Δίκτυα κινητής 3</a:t>
            </a:r>
            <a:r>
              <a:rPr lang="el-GR" altLang="el-GR" sz="2900" baseline="30000" dirty="0">
                <a:solidFill>
                  <a:srgbClr val="000000"/>
                </a:solidFill>
                <a:latin typeface="Times New Roman" pitchFamily="16" charset="0"/>
              </a:rPr>
              <a:t>ης</a:t>
            </a:r>
            <a:r>
              <a:rPr lang="el-GR" altLang="el-GR" sz="2900" dirty="0">
                <a:solidFill>
                  <a:srgbClr val="000000"/>
                </a:solidFill>
                <a:latin typeface="Times New Roman" pitchFamily="16" charset="0"/>
              </a:rPr>
              <a:t> Γενιάς</a:t>
            </a:r>
            <a:endParaRPr lang="en-US" altLang="el-GR" sz="2900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67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altLang="el-GR" sz="4400" dirty="0" smtClean="0"/>
              <a:t>CDMA: </a:t>
            </a:r>
            <a:r>
              <a:rPr lang="el-GR" altLang="el-GR" sz="4400" dirty="0" smtClean="0"/>
              <a:t>Εναλλακτικές απεικονίσεις</a:t>
            </a:r>
            <a:endParaRPr lang="en-US" altLang="el-GR" sz="4400" dirty="0"/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61" y="1412776"/>
            <a:ext cx="8056979" cy="2583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187708" y="4005064"/>
            <a:ext cx="456300" cy="457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5pPr>
            <a:lvl6pPr marL="25146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6pPr>
            <a:lvl7pPr marL="29718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7pPr>
            <a:lvl8pPr marL="34290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8pPr>
            <a:lvl9pPr marL="3886200" indent="-228600" defTabSz="71913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S Gothic" charset="-128"/>
              </a:defRPr>
            </a:lvl9pPr>
          </a:lstStyle>
          <a:p>
            <a:pPr algn="ctr" eaLnBrk="1"/>
            <a:r>
              <a:rPr lang="el-GR" altLang="el-GR" sz="2900" dirty="0" smtClean="0">
                <a:solidFill>
                  <a:srgbClr val="000000"/>
                </a:solidFill>
                <a:latin typeface="Times New Roman" pitchFamily="16" charset="0"/>
              </a:rPr>
              <a:t>ή</a:t>
            </a:r>
            <a:endParaRPr lang="en-US" altLang="el-GR" sz="2900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87" y="4581128"/>
            <a:ext cx="7926345" cy="2061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6522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20963</TotalTime>
  <Words>1875</Words>
  <Application>Microsoft Office PowerPoint</Application>
  <PresentationFormat>On-screen Show (4:3)</PresentationFormat>
  <Paragraphs>738</Paragraphs>
  <Slides>28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MS Gothic</vt:lpstr>
      <vt:lpstr>Arial</vt:lpstr>
      <vt:lpstr>Calibri</vt:lpstr>
      <vt:lpstr>Cambria Math</vt:lpstr>
      <vt:lpstr>Times New Roman</vt:lpstr>
      <vt:lpstr>Wingdings</vt:lpstr>
      <vt:lpstr>Office Theme</vt:lpstr>
      <vt:lpstr>Τηλεπικοινωνιακά Συστήματα ΙΙ</vt:lpstr>
      <vt:lpstr>Ατζέντα</vt:lpstr>
      <vt:lpstr>CDMA – Ορισμός</vt:lpstr>
      <vt:lpstr>Βασικά σχήματα πολύπλεξης</vt:lpstr>
      <vt:lpstr>FDMA (Frequency Division Multiple Access)</vt:lpstr>
      <vt:lpstr>TDMA (Time Division Multiple Access)</vt:lpstr>
      <vt:lpstr>Συνδυασμός FDMA και TDMA (F/TDMA)</vt:lpstr>
      <vt:lpstr>CDMA</vt:lpstr>
      <vt:lpstr>CDMA: Εναλλακτικές απεικονίσεις</vt:lpstr>
      <vt:lpstr>Σχήματα πολύπλεξης: Ένα παράδειγμα</vt:lpstr>
      <vt:lpstr>CDMA – Τρόπος λειτουργίας</vt:lpstr>
      <vt:lpstr>Χρήση φάσματος AM – SSB  (σήμα φωνής)</vt:lpstr>
      <vt:lpstr>Χρήση φάσματος CDMA </vt:lpstr>
      <vt:lpstr>PowerPoint Presentation</vt:lpstr>
      <vt:lpstr>CDMA Παράδειγμα</vt:lpstr>
      <vt:lpstr>CDMA Παράδειγμα</vt:lpstr>
      <vt:lpstr>CDMA Παράδειγμα</vt:lpstr>
      <vt:lpstr>CDMA Παράδειγμα: Λάθος κώδικας</vt:lpstr>
      <vt:lpstr>CDMA Παράδειγμα: Λάθος κώδικας</vt:lpstr>
      <vt:lpstr>CDMA Κώδικες</vt:lpstr>
      <vt:lpstr>Σύγκριση τεχνικών πολύπλεξης</vt:lpstr>
      <vt:lpstr>Αλγόριθμοι Παραγωγής CDMA κωδίκων LFSR (1/3)</vt:lpstr>
      <vt:lpstr>Αλγόριθμοι Παραγωγής CDMA κωδίκων LFSR (2/3)</vt:lpstr>
      <vt:lpstr>Αλγόριθμοι Παραγωγής CDMA κωδίκων LFSR (3/3)</vt:lpstr>
      <vt:lpstr>Αλγόριθμοι Παραγωγής CDMA κωδίκων Ακολουθίες Gold</vt:lpstr>
      <vt:lpstr>Άσκηση 1</vt:lpstr>
      <vt:lpstr>Άσκηση 1</vt:lpstr>
      <vt:lpstr>Άσκηση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632</cp:revision>
  <dcterms:created xsi:type="dcterms:W3CDTF">2012-03-18T08:27:36Z</dcterms:created>
  <dcterms:modified xsi:type="dcterms:W3CDTF">2017-03-26T19:01:46Z</dcterms:modified>
</cp:coreProperties>
</file>