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501" r:id="rId2"/>
    <p:sldId id="525" r:id="rId3"/>
    <p:sldId id="524" r:id="rId4"/>
    <p:sldId id="445" r:id="rId5"/>
    <p:sldId id="509" r:id="rId6"/>
    <p:sldId id="459" r:id="rId7"/>
    <p:sldId id="510" r:id="rId8"/>
    <p:sldId id="460" r:id="rId9"/>
    <p:sldId id="462" r:id="rId10"/>
    <p:sldId id="518" r:id="rId11"/>
    <p:sldId id="511" r:id="rId12"/>
    <p:sldId id="517" r:id="rId13"/>
    <p:sldId id="520" r:id="rId14"/>
    <p:sldId id="516" r:id="rId15"/>
    <p:sldId id="451" r:id="rId16"/>
    <p:sldId id="519" r:id="rId17"/>
    <p:sldId id="455" r:id="rId18"/>
    <p:sldId id="456" r:id="rId19"/>
    <p:sldId id="464" r:id="rId20"/>
    <p:sldId id="521" r:id="rId21"/>
    <p:sldId id="522" r:id="rId22"/>
    <p:sldId id="457" r:id="rId23"/>
    <p:sldId id="508" r:id="rId24"/>
    <p:sldId id="515" r:id="rId25"/>
    <p:sldId id="507" r:id="rId26"/>
    <p:sldId id="506" r:id="rId27"/>
    <p:sldId id="505" r:id="rId28"/>
    <p:sldId id="512" r:id="rId2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84" d="100"/>
          <a:sy n="84" d="100"/>
        </p:scale>
        <p:origin x="1387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26/3/2017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ΤΕΣΥΔ – ΤΕΙΜΕΣ – Σεμινάριο τελειοφοίτων IEEE «Digital Wireless Communications»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2ED1E-50E2-4948-9CE8-3ABB00E4CC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963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inimum-shift_keying" TargetMode="External"/><Relationship Id="rId2" Type="http://schemas.openxmlformats.org/officeDocument/2006/relationships/hyperlink" Target="http://en.wikipedia.org/wiki/Continuous-phase_frequency-shift_keying#Continuous-phase_frequency-shift_keying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en.wikipedia.org/wiki/Phase-locked_loop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en.wikipedia.org/wiki/Matched_filter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http://en.wikipedia.org/wiki/Minimum-shift_keying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Gaussian_Minimum_Shift_Keying#Gaussian_minimum-shift_keying" TargetMode="External"/><Relationship Id="rId2" Type="http://schemas.openxmlformats.org/officeDocument/2006/relationships/hyperlink" Target="http://en.wikipedia.org/wiki/Gaussian_filter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en.wikipedia.org/wiki/Multiple_frequency-shift_keying" TargetMode="External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eed-Solomon" TargetMode="External"/><Relationship Id="rId2" Type="http://schemas.openxmlformats.org/officeDocument/2006/relationships/hyperlink" Target="http://en.wikipedia.org/wiki/Forward_Error_Correction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gif"/><Relationship Id="rId5" Type="http://schemas.openxmlformats.org/officeDocument/2006/relationships/hyperlink" Target="http://en.wikipedia.org/wiki/Trellis_coded_modulation" TargetMode="External"/><Relationship Id="rId4" Type="http://schemas.openxmlformats.org/officeDocument/2006/relationships/hyperlink" Target="http://en.wikipedia.org/wiki/Viterbi_algorithm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microsoft.com/office/2007/relationships/hdphoto" Target="../media/hdphoto4.wdp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hyperlink" Target="http://en.wikipedia.org/wiki/Frequency-shift_keying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399135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/>
              <a:t>Διάλεξη </a:t>
            </a:r>
            <a:r>
              <a:rPr lang="en-US" sz="2800" b="1"/>
              <a:t>7</a:t>
            </a:r>
            <a:r>
              <a:rPr lang="el-GR" sz="2800" b="1" smtClean="0"/>
              <a:t>:</a:t>
            </a:r>
            <a:r>
              <a:rPr lang="en-US" sz="2800" b="1" dirty="0" smtClean="0"/>
              <a:t> </a:t>
            </a:r>
            <a:r>
              <a:rPr lang="el-GR" sz="2800" b="1" dirty="0"/>
              <a:t>Ψηφιακή Διαμόρφωση Συχνότητας </a:t>
            </a:r>
            <a:r>
              <a:rPr lang="el-GR" sz="2800" b="1" dirty="0" smtClean="0"/>
              <a:t>– </a:t>
            </a:r>
            <a:r>
              <a:rPr lang="en-US" sz="2800" b="1" dirty="0" smtClean="0"/>
              <a:t>Frequency Shift Keying (FSK)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Φασματική πυκνότητα ισχύος σήματος Β</a:t>
            </a:r>
            <a:r>
              <a:rPr lang="en-US" dirty="0" smtClean="0"/>
              <a:t>FSK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600" dirty="0" smtClean="0"/>
              <a:t>Το </a:t>
            </a:r>
            <a:r>
              <a:rPr lang="el-GR" sz="1600" dirty="0"/>
              <a:t>φάσμα </a:t>
            </a:r>
            <a:r>
              <a:rPr lang="el-GR" sz="1600" dirty="0" smtClean="0"/>
              <a:t>FSK είναι δύσκολο να υπολογιστεί, </a:t>
            </a:r>
            <a:r>
              <a:rPr lang="el-GR" sz="1600" dirty="0"/>
              <a:t>επειδή η διαδικασία παραγωγής FSK είναι μη γραμμική. Μια προσέγγιση μπορεί να ληφθεί </a:t>
            </a:r>
            <a:r>
              <a:rPr lang="el-GR" sz="1600" dirty="0" smtClean="0"/>
              <a:t>με χάραξη των </a:t>
            </a:r>
            <a:r>
              <a:rPr lang="el-GR" sz="1600" dirty="0"/>
              <a:t>φασμάτων για δύο </a:t>
            </a:r>
            <a:r>
              <a:rPr lang="el-GR" sz="1600" dirty="0" smtClean="0"/>
              <a:t>φάσματα ASK-1 και </a:t>
            </a:r>
            <a:r>
              <a:rPr lang="en-US" sz="1600" dirty="0" smtClean="0"/>
              <a:t>ASK-2</a:t>
            </a:r>
            <a:r>
              <a:rPr lang="el-GR" sz="1600" dirty="0" smtClean="0"/>
              <a:t>.</a:t>
            </a:r>
            <a:endParaRPr lang="el-GR" sz="16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600" dirty="0" smtClean="0"/>
              <a:t>Το συνολικό </a:t>
            </a:r>
            <a:r>
              <a:rPr lang="el-GR" sz="1600" dirty="0"/>
              <a:t>εύρος ζώνης </a:t>
            </a:r>
            <a:r>
              <a:rPr lang="el-GR" sz="1600" dirty="0" smtClean="0"/>
              <a:t>του σήματος FSK </a:t>
            </a:r>
            <a:r>
              <a:rPr lang="el-GR" sz="1600" dirty="0"/>
              <a:t>εξαρτάται από τον διαχωρισμό μεταξύ των συχνοτήτων </a:t>
            </a:r>
            <a:r>
              <a:rPr lang="el-GR" sz="1600" dirty="0" smtClean="0"/>
              <a:t>των καταστάσεων συμβόλων.</a:t>
            </a:r>
            <a:endParaRPr lang="el-GR" sz="16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600" dirty="0" smtClean="0"/>
              <a:t>Ένα </a:t>
            </a:r>
            <a:r>
              <a:rPr lang="el-GR" sz="1600" dirty="0"/>
              <a:t>σύστημα </a:t>
            </a:r>
            <a:r>
              <a:rPr lang="el-GR" sz="1600" dirty="0" smtClean="0"/>
              <a:t>FSK που χρησιμοποιεί συνεχείς μεταβάσεις </a:t>
            </a:r>
            <a:r>
              <a:rPr lang="el-GR" sz="1600" dirty="0"/>
              <a:t>φάσης θα έχει πολύ χαμηλότερη </a:t>
            </a:r>
            <a:r>
              <a:rPr lang="el-GR" sz="1600" dirty="0" smtClean="0"/>
              <a:t>ενέργεια πλευρικού </a:t>
            </a:r>
            <a:r>
              <a:rPr lang="el-GR" sz="1600" dirty="0"/>
              <a:t>λοβού </a:t>
            </a:r>
            <a:r>
              <a:rPr lang="el-GR" sz="1600" dirty="0" smtClean="0"/>
              <a:t>από </a:t>
            </a:r>
            <a:r>
              <a:rPr lang="el-GR" sz="1600" dirty="0"/>
              <a:t>την ασυνεχή </a:t>
            </a:r>
            <a:r>
              <a:rPr lang="el-GR" sz="1600" dirty="0" smtClean="0"/>
              <a:t>περίπτωση.</a:t>
            </a:r>
            <a:endParaRPr lang="el-GR" sz="1600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16832"/>
            <a:ext cx="437014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6234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Παραγωγή </a:t>
            </a:r>
            <a:r>
              <a:rPr lang="en-US" dirty="0" smtClean="0"/>
              <a:t>FSK</a:t>
            </a:r>
            <a:r>
              <a:rPr lang="el-GR" dirty="0" smtClean="0"/>
              <a:t> συνεχούς φάσης  (</a:t>
            </a:r>
            <a:r>
              <a:rPr lang="en-US" dirty="0" smtClean="0"/>
              <a:t>CPFSK)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80920" cy="5256584"/>
          </a:xfrm>
          <a:ln>
            <a:noFill/>
          </a:ln>
        </p:spPr>
        <p:txBody>
          <a:bodyPr>
            <a:noAutofit/>
          </a:bodyPr>
          <a:lstStyle/>
          <a:p>
            <a:pPr marL="287338" indent="-28575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Όπως </a:t>
            </a:r>
            <a:r>
              <a:rPr lang="el-GR" sz="1800" dirty="0"/>
              <a:t>και </a:t>
            </a:r>
            <a:r>
              <a:rPr lang="el-GR" sz="1800" dirty="0" smtClean="0"/>
              <a:t>στη διαμόρφωση </a:t>
            </a:r>
            <a:r>
              <a:rPr lang="el-GR" sz="1800" dirty="0"/>
              <a:t>ASK, είναι δυνατόν να ελέγχεται η φασματική </a:t>
            </a:r>
            <a:r>
              <a:rPr lang="el-GR" sz="1800" dirty="0" smtClean="0"/>
              <a:t>μορφή της </a:t>
            </a:r>
            <a:r>
              <a:rPr lang="el-GR" sz="1800" b="1" dirty="0" smtClean="0"/>
              <a:t>FSK συνεχούς φάσης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Continuous Phase FSK </a:t>
            </a:r>
            <a:r>
              <a:rPr lang="en-US" sz="1800" dirty="0" smtClean="0"/>
              <a:t>– CPFSK) </a:t>
            </a:r>
            <a:r>
              <a:rPr lang="el-GR" sz="1800" dirty="0" smtClean="0"/>
              <a:t>με ένα</a:t>
            </a:r>
            <a:r>
              <a:rPr lang="en-US" sz="1800" dirty="0" smtClean="0"/>
              <a:t> </a:t>
            </a:r>
            <a:r>
              <a:rPr lang="el-GR" sz="1800" dirty="0" smtClean="0"/>
              <a:t>φίλτρο διαμόρφωσης παλμών πριν </a:t>
            </a:r>
            <a:r>
              <a:rPr lang="el-GR" sz="1800" dirty="0"/>
              <a:t>από τον διαμορφωτή. </a:t>
            </a:r>
            <a:endParaRPr lang="en-US" sz="1800" dirty="0" smtClean="0"/>
          </a:p>
          <a:p>
            <a:pPr marL="287338" indent="-28575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Συνήθως </a:t>
            </a:r>
            <a:r>
              <a:rPr lang="el-GR" sz="1800" dirty="0"/>
              <a:t>χρησιμοποιείται </a:t>
            </a:r>
            <a:r>
              <a:rPr lang="el-GR" sz="1800" dirty="0" smtClean="0"/>
              <a:t>ένα </a:t>
            </a:r>
            <a:r>
              <a:rPr lang="el-GR" sz="1800" dirty="0" err="1" smtClean="0"/>
              <a:t>βαθυπερατό</a:t>
            </a:r>
            <a:r>
              <a:rPr lang="el-GR" sz="1800" dirty="0" smtClean="0"/>
              <a:t> φίλτρο (ονομάζεται </a:t>
            </a:r>
            <a:r>
              <a:rPr lang="el-GR" sz="1800" dirty="0" err="1" smtClean="0"/>
              <a:t>Gaussian</a:t>
            </a:r>
            <a:r>
              <a:rPr lang="el-GR" sz="1800" dirty="0" smtClean="0"/>
              <a:t> φίλτρο), </a:t>
            </a:r>
            <a:r>
              <a:rPr lang="el-GR" sz="1800" dirty="0"/>
              <a:t>το οποίο είναι ιδιαίτερα κατάλληλο για την επίτευξη </a:t>
            </a:r>
            <a:r>
              <a:rPr lang="el-GR" sz="1800" dirty="0" smtClean="0"/>
              <a:t>χαμηλής φασματικής πυκνότητας ισχύος έξω από τον κύριο λοβό της FSK. </a:t>
            </a:r>
          </a:p>
          <a:p>
            <a:pPr marL="287338" indent="-28575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Ένα μοντέρνο παράδειγμα χρήσης </a:t>
            </a:r>
            <a:r>
              <a:rPr lang="el-GR" sz="1800" dirty="0"/>
              <a:t>αυτού του τύπου FSK, </a:t>
            </a:r>
            <a:r>
              <a:rPr lang="el-GR" sz="1800" dirty="0" smtClean="0"/>
              <a:t>ονομάζεται διαμόρφωση </a:t>
            </a:r>
            <a:r>
              <a:rPr lang="el-GR" sz="1800" b="1" dirty="0" err="1" smtClean="0"/>
              <a:t>Gaussian</a:t>
            </a:r>
            <a:r>
              <a:rPr lang="el-GR" sz="1800" b="1" dirty="0" smtClean="0"/>
              <a:t> </a:t>
            </a:r>
            <a:r>
              <a:rPr lang="el-GR" sz="1800" b="1" dirty="0" err="1"/>
              <a:t>Minimum</a:t>
            </a:r>
            <a:r>
              <a:rPr lang="el-GR" sz="1800" b="1" dirty="0"/>
              <a:t> </a:t>
            </a:r>
            <a:r>
              <a:rPr lang="el-GR" sz="1800" b="1" dirty="0" err="1"/>
              <a:t>Shift</a:t>
            </a:r>
            <a:r>
              <a:rPr lang="el-GR" sz="1800" b="1" dirty="0"/>
              <a:t> </a:t>
            </a:r>
            <a:r>
              <a:rPr lang="el-GR" sz="1800" b="1" dirty="0" err="1"/>
              <a:t>Keying</a:t>
            </a:r>
            <a:r>
              <a:rPr lang="el-GR" sz="1800" b="1" dirty="0"/>
              <a:t> (</a:t>
            </a:r>
            <a:r>
              <a:rPr lang="el-GR" sz="1800" b="1" dirty="0">
                <a:hlinkClick r:id="rId3"/>
              </a:rPr>
              <a:t>GMSK</a:t>
            </a:r>
            <a:r>
              <a:rPr lang="el-GR" sz="1800" b="1" dirty="0" smtClean="0"/>
              <a:t>)</a:t>
            </a:r>
            <a:r>
              <a:rPr lang="el-GR" sz="1800" dirty="0" smtClean="0"/>
              <a:t> και χρησιμοποιείται στα GSM κυψελοειδή </a:t>
            </a:r>
            <a:r>
              <a:rPr lang="el-GR" sz="1800" dirty="0"/>
              <a:t>συστήματα </a:t>
            </a:r>
            <a:r>
              <a:rPr lang="el-GR" sz="1800" dirty="0" smtClean="0"/>
              <a:t>της Ευρώπης </a:t>
            </a:r>
            <a:r>
              <a:rPr lang="el-GR" sz="1800" dirty="0"/>
              <a:t>και </a:t>
            </a:r>
            <a:r>
              <a:rPr lang="el-GR" sz="1800" dirty="0" smtClean="0"/>
              <a:t>της Βόρειας Αμερικής.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576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Ασύμφωνη Ανίχνευση </a:t>
            </a:r>
            <a:r>
              <a:rPr lang="en-US" dirty="0" smtClean="0"/>
              <a:t>FSK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136904" cy="5256584"/>
          </a:xfrm>
          <a:ln>
            <a:noFill/>
          </a:ln>
        </p:spPr>
        <p:txBody>
          <a:bodyPr>
            <a:noAutofit/>
          </a:bodyPr>
          <a:lstStyle/>
          <a:p>
            <a:pPr marL="1588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600" dirty="0" smtClean="0"/>
              <a:t>Η απλούστερη ανίχνευση ΒFSK γίνεται μέσω της διέλευσης του διαμορφωμένου σήματος από δύο </a:t>
            </a:r>
            <a:r>
              <a:rPr lang="el-GR" sz="1600" dirty="0" err="1" smtClean="0"/>
              <a:t>ζωνοδιαβατά</a:t>
            </a:r>
            <a:r>
              <a:rPr lang="el-GR" sz="1600" dirty="0" smtClean="0"/>
              <a:t> φίλτρα συντονισμένα </a:t>
            </a:r>
            <a:r>
              <a:rPr lang="el-GR" sz="1600" dirty="0"/>
              <a:t>με τις δύο </a:t>
            </a:r>
            <a:r>
              <a:rPr lang="el-GR" sz="1600" dirty="0" smtClean="0"/>
              <a:t>συχνότητες σηματοδοσίας. </a:t>
            </a:r>
          </a:p>
          <a:p>
            <a:pPr marL="1588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600" dirty="0" smtClean="0"/>
              <a:t>Στην ουσία πρόκειται για ασύμφωνη μέθοδο ανίχνευσης περιβάλλουσας για το ισοδύναμα σήματα ASK </a:t>
            </a:r>
            <a:r>
              <a:rPr lang="el-GR" sz="1600" dirty="0"/>
              <a:t>με </a:t>
            </a:r>
            <a:r>
              <a:rPr lang="el-GR" sz="1600" dirty="0" smtClean="0"/>
              <a:t>έναν </a:t>
            </a:r>
            <a:r>
              <a:rPr lang="el-GR" sz="1600" dirty="0" err="1"/>
              <a:t>συγκριτή</a:t>
            </a:r>
            <a:r>
              <a:rPr lang="el-GR" sz="1600" dirty="0"/>
              <a:t> στην έξοδο. </a:t>
            </a:r>
            <a:endParaRPr lang="el-GR" sz="1600" dirty="0" smtClean="0"/>
          </a:p>
          <a:p>
            <a:pPr marL="1588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 smtClean="0"/>
          </a:p>
          <a:p>
            <a:pPr marL="1588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/>
          </a:p>
          <a:p>
            <a:pPr marL="1588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 smtClean="0"/>
          </a:p>
          <a:p>
            <a:pPr marL="1588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/>
          </a:p>
          <a:p>
            <a:pPr marL="1588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 smtClean="0"/>
          </a:p>
          <a:p>
            <a:pPr marL="1588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 smtClean="0"/>
          </a:p>
          <a:p>
            <a:pPr marL="1588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600" dirty="0" smtClean="0"/>
              <a:t>Υπάρχουν εναλλακτικές </a:t>
            </a:r>
            <a:r>
              <a:rPr lang="el-GR" sz="1600" dirty="0"/>
              <a:t>μέθοδοι για τη διάκριση μεταξύ των εισερχομένων </a:t>
            </a:r>
            <a:r>
              <a:rPr lang="el-GR" sz="1600" dirty="0" smtClean="0"/>
              <a:t>συχνοτήτων</a:t>
            </a:r>
            <a:r>
              <a:rPr lang="en-US" sz="1600" dirty="0" smtClean="0"/>
              <a:t>:</a:t>
            </a:r>
            <a:r>
              <a:rPr lang="el-GR" sz="1600" dirty="0" smtClean="0"/>
              <a:t> </a:t>
            </a:r>
          </a:p>
          <a:p>
            <a:pPr marL="287338" indent="-285750"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Μία </a:t>
            </a:r>
            <a:r>
              <a:rPr lang="el-GR" sz="1600" dirty="0"/>
              <a:t>απλή </a:t>
            </a:r>
            <a:r>
              <a:rPr lang="el-GR" sz="1600" dirty="0" smtClean="0"/>
              <a:t>μέθοδος </a:t>
            </a:r>
            <a:r>
              <a:rPr lang="el-GR" sz="1600" dirty="0"/>
              <a:t>περιλαμβάνει </a:t>
            </a:r>
            <a:r>
              <a:rPr lang="el-GR" sz="1600" dirty="0" smtClean="0"/>
              <a:t>την μέτρηση </a:t>
            </a:r>
            <a:r>
              <a:rPr lang="el-GR" sz="1600" dirty="0"/>
              <a:t>των μηδενικών διελεύσεων του φορέα κατά τη διάρκεια ενός συμβόλου και συνεπώς την </a:t>
            </a:r>
            <a:r>
              <a:rPr lang="el-GR" sz="1600" dirty="0" smtClean="0"/>
              <a:t>άμεση εκτίμηση της συχνότητας.</a:t>
            </a:r>
          </a:p>
          <a:p>
            <a:pPr marL="287338" indent="-285750"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Μια άλλη μέθοδος </a:t>
            </a:r>
            <a:r>
              <a:rPr lang="el-GR" sz="1600" dirty="0"/>
              <a:t>περιλαμβάνει ένα βρόχο κλειδώματος φάσης </a:t>
            </a:r>
            <a:r>
              <a:rPr lang="el-GR" sz="1600" dirty="0" smtClean="0"/>
              <a:t>(</a:t>
            </a:r>
            <a:r>
              <a:rPr lang="en-US" sz="1600" dirty="0" smtClean="0">
                <a:hlinkClick r:id="rId2"/>
              </a:rPr>
              <a:t>phase locked loop</a:t>
            </a:r>
            <a:r>
              <a:rPr lang="en-US" sz="1600" dirty="0" smtClean="0"/>
              <a:t> – PLL)</a:t>
            </a:r>
            <a:r>
              <a:rPr lang="el-GR" sz="1600" dirty="0" smtClean="0"/>
              <a:t>.</a:t>
            </a:r>
            <a:endParaRPr lang="en-US" sz="16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7170" name="Picture 2" descr="C:\Users\user\Dropbox\ΤΕΙΜΕΣ\1_ΜΑΘΗΜΑΤΑ\4_ΤΗΛΕΠΙΚΟΙΝΩΝΙΑΚΑ_ΣΥΣΤΗΜΑΤΑ_ΙΙ\5_Digital_Communcations_Bateman\PAGES\CH5\ch5figs\sec3\fskdect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48880"/>
            <a:ext cx="462908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68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Σύμφωνη Ανίχνευση </a:t>
            </a:r>
            <a:r>
              <a:rPr lang="en-US" dirty="0" smtClean="0"/>
              <a:t>FSK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136904" cy="5400600"/>
          </a:xfrm>
          <a:ln>
            <a:noFill/>
          </a:ln>
        </p:spPr>
        <p:txBody>
          <a:bodyPr>
            <a:noAutofit/>
          </a:bodyPr>
          <a:lstStyle/>
          <a:p>
            <a:pPr marL="287338" indent="-28575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Η σύμφωνη ανίχνευση </a:t>
            </a:r>
            <a:r>
              <a:rPr lang="el-GR" sz="1800" dirty="0"/>
              <a:t>της FSK είναι </a:t>
            </a:r>
            <a:r>
              <a:rPr lang="el-GR" sz="1800" dirty="0" smtClean="0"/>
              <a:t>παρόμοια </a:t>
            </a:r>
            <a:r>
              <a:rPr lang="el-GR" sz="1800" dirty="0"/>
              <a:t>με </a:t>
            </a:r>
            <a:r>
              <a:rPr lang="el-GR" sz="1800" dirty="0" smtClean="0"/>
              <a:t>της ASK, </a:t>
            </a:r>
            <a:r>
              <a:rPr lang="el-GR" sz="1800" dirty="0"/>
              <a:t>αλλά </a:t>
            </a:r>
            <a:r>
              <a:rPr lang="el-GR" sz="1800" dirty="0" smtClean="0"/>
              <a:t>με </a:t>
            </a:r>
            <a:r>
              <a:rPr lang="el-GR" sz="1800" b="1" dirty="0" smtClean="0"/>
              <a:t>δύο ανιχνευτές </a:t>
            </a:r>
            <a:r>
              <a:rPr lang="el-GR" sz="1800" dirty="0" smtClean="0"/>
              <a:t>συντονισμένους </a:t>
            </a:r>
            <a:r>
              <a:rPr lang="el-GR" sz="1800" dirty="0"/>
              <a:t>με τις δύο φέρουσες συχνότητες. </a:t>
            </a:r>
            <a:endParaRPr lang="el-GR" sz="1800" dirty="0" smtClean="0"/>
          </a:p>
          <a:p>
            <a:pPr marL="287338" indent="-28575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Όπως και στην ASK, η σύμφωνη ανίχνευση </a:t>
            </a:r>
            <a:r>
              <a:rPr lang="el-GR" sz="1800" dirty="0"/>
              <a:t>και </a:t>
            </a:r>
            <a:r>
              <a:rPr lang="el-GR" sz="1800" dirty="0" smtClean="0"/>
              <a:t>το προσαρμοσμένο φιλτράρισμα (</a:t>
            </a:r>
            <a:r>
              <a:rPr lang="en-US" sz="1800" dirty="0">
                <a:hlinkClick r:id="rId2"/>
              </a:rPr>
              <a:t>matched </a:t>
            </a:r>
            <a:r>
              <a:rPr lang="en-US" sz="1800" dirty="0" smtClean="0">
                <a:hlinkClick r:id="rId2"/>
              </a:rPr>
              <a:t>filtering</a:t>
            </a:r>
            <a:r>
              <a:rPr lang="el-GR" sz="1800" dirty="0" smtClean="0"/>
              <a:t>) ελαχιστοποιούν την επίδραση του </a:t>
            </a:r>
            <a:r>
              <a:rPr lang="el-GR" sz="1800" dirty="0"/>
              <a:t>θορύβου </a:t>
            </a:r>
            <a:r>
              <a:rPr lang="el-GR" sz="1800" dirty="0" smtClean="0"/>
              <a:t>στον </a:t>
            </a:r>
            <a:r>
              <a:rPr lang="el-GR" sz="1800" dirty="0"/>
              <a:t>δέκτη.</a:t>
            </a:r>
          </a:p>
          <a:p>
            <a:pPr marL="287338" indent="-285750" algn="l">
              <a:spcBef>
                <a:spcPts val="600"/>
              </a:spcBef>
              <a:spcAft>
                <a:spcPts val="600"/>
              </a:spcAft>
            </a:pPr>
            <a:endParaRPr lang="el-GR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  <p:pic>
        <p:nvPicPr>
          <p:cNvPr id="8194" name="Picture 2" descr="C:\Users\user\Dropbox\ΤΕΙΜΕΣ\1_ΜΑΘΗΜΑΤΑ\4_ΤΗΛΕΠΙΚΟΙΝΩΝΙΑΚΑ_ΣΥΣΤΗΜΑΤΑ_ΙΙ\5_Digital_Communcations_Bateman\PAGES\CH5\ch5figs\sec3\fskdect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68960"/>
            <a:ext cx="5400600" cy="272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32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600" dirty="0"/>
              <a:t>Σύγκριση </a:t>
            </a:r>
            <a:r>
              <a:rPr lang="el-GR" sz="2600" dirty="0" smtClean="0"/>
              <a:t>μεταξύ Σύμφωνης &amp; Ασύμφωνης </a:t>
            </a:r>
            <a:r>
              <a:rPr lang="en-US" sz="2600" dirty="0" smtClean="0"/>
              <a:t>FSK</a:t>
            </a:r>
            <a:endParaRPr lang="el-GR" sz="26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Θέση περιεχομένου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5112568"/>
              </a:xfrm>
            </p:spPr>
            <p:txBody>
              <a:bodyPr>
                <a:noAutofit/>
              </a:bodyPr>
              <a:lstStyle/>
              <a:p>
                <a:pPr marL="0" lvl="1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b="1" dirty="0" smtClean="0"/>
                  <a:t>Πιθανότητα εμφάνισης λανθασμένων συμβόλων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1" i="1" dirty="0" smtClean="0">
                                <a:latin typeface="Cambria Math"/>
                              </a:rPr>
                              <m:t>𝑷</m:t>
                            </m:r>
                          </m:e>
                          <m:sub>
                            <m:r>
                              <a:rPr lang="en-US" sz="1800" b="1" i="1" dirty="0" smtClean="0">
                                <a:latin typeface="Cambria Math"/>
                              </a:rPr>
                              <m:t>𝒔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b="1" dirty="0" smtClean="0"/>
                  <a:t> </a:t>
                </a:r>
                <a:r>
                  <a:rPr lang="el-GR" sz="1800" dirty="0" smtClean="0"/>
                  <a:t>για διέλευση σε κανάλι με </a:t>
                </a:r>
                <a:r>
                  <a:rPr lang="el-GR" sz="1800" dirty="0"/>
                  <a:t>προσθετικό </a:t>
                </a:r>
                <a:r>
                  <a:rPr lang="el-GR" sz="1800" dirty="0" smtClean="0"/>
                  <a:t>λευκό </a:t>
                </a:r>
                <a:r>
                  <a:rPr lang="el-GR" sz="1800" dirty="0" err="1" smtClean="0"/>
                  <a:t>γκαουσσιανό</a:t>
                </a:r>
                <a:r>
                  <a:rPr lang="el-GR" sz="1800" dirty="0" smtClean="0"/>
                  <a:t> θόρυβο (</a:t>
                </a:r>
                <a:r>
                  <a:rPr lang="en-US" sz="1800" dirty="0" smtClean="0"/>
                  <a:t>AWGN).</a:t>
                </a:r>
                <a:endParaRPr lang="el-GR" sz="1800" dirty="0" smtClean="0"/>
              </a:p>
              <a:p>
                <a:pPr marL="285750" lvl="1" algn="l">
                  <a:spcBef>
                    <a:spcPts val="1200"/>
                  </a:spcBef>
                  <a:spcAft>
                    <a:spcPts val="1200"/>
                  </a:spcAft>
                  <a:buFont typeface="Arial" pitchFamily="34" charset="0"/>
                  <a:buChar char="•"/>
                </a:pPr>
                <a:r>
                  <a:rPr lang="el-GR" sz="1800" b="1" dirty="0" smtClean="0"/>
                  <a:t>Σύμφωνη ανίχνευση (</a:t>
                </a:r>
                <a:r>
                  <a:rPr lang="en-US" sz="1800" b="1" dirty="0" smtClean="0"/>
                  <a:t>COH-</a:t>
                </a:r>
                <a:r>
                  <a:rPr lang="en-US" sz="1800" b="1" dirty="0"/>
                  <a:t>F</a:t>
                </a:r>
                <a:r>
                  <a:rPr lang="en-US" sz="1800" b="1" dirty="0" smtClean="0"/>
                  <a:t>SK)</a:t>
                </a:r>
                <a:r>
                  <a:rPr lang="el-GR" sz="1800" b="1" dirty="0" smtClean="0"/>
                  <a:t> </a:t>
                </a:r>
                <a:endParaRPr lang="el-GR" sz="1800" b="1" dirty="0"/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sz="18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𝑆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den>
                    </m:f>
                    <m:func>
                      <m:func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800" i="1" dirty="0">
                            <a:latin typeface="Cambria Math"/>
                          </a:rPr>
                          <m:t>𝑒𝑟𝑓𝑐</m:t>
                        </m:r>
                      </m:fName>
                      <m:e>
                        <m:d>
                          <m:d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sz="1800" i="1" dirty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sz="18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i="1" dirty="0">
                                        <a:latin typeface="Cambria Math"/>
                                      </a:rPr>
                                      <m:t>𝐸</m:t>
                                    </m:r>
                                    <m:r>
                                      <a:rPr lang="en-US" sz="1800" i="1" baseline="-25000" dirty="0" err="1">
                                        <a:latin typeface="Cambria Math"/>
                                      </a:rPr>
                                      <m:t>𝑏</m:t>
                                    </m:r>
                                  </m:num>
                                  <m:den>
                                    <m:r>
                                      <a:rPr lang="el-GR" sz="1800" i="1" dirty="0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sz="1800" i="1" dirty="0">
                                        <a:latin typeface="Cambria Math"/>
                                      </a:rPr>
                                      <m:t>𝑁</m:t>
                                    </m:r>
                                    <m:r>
                                      <a:rPr lang="en-US" sz="1800" i="1" baseline="-25000" dirty="0">
                                        <a:latin typeface="Cambria Math"/>
                                      </a:rPr>
                                      <m:t>0</m:t>
                                    </m:r>
                                  </m:den>
                                </m:f>
                              </m:e>
                            </m:rad>
                          </m:e>
                        </m:d>
                      </m:e>
                    </m:func>
                  </m:oMath>
                </a14:m>
                <a:endParaRPr lang="en-US" sz="1800" dirty="0" smtClean="0"/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n-US" sz="1800" dirty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b="1" dirty="0" smtClean="0"/>
                  <a:t>Ασύμφωνη ανίχνευση </a:t>
                </a:r>
                <a:r>
                  <a:rPr lang="en-US" sz="1800" b="1" dirty="0" smtClean="0"/>
                  <a:t>(NONC-FSK)</a:t>
                </a:r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𝑃𝑠</m:t>
                    </m:r>
                    <m:r>
                      <a:rPr lang="en-US" sz="18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8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dirty="0" err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−</m:t>
                        </m:r>
                        <m:r>
                          <a:rPr lang="en-US" sz="1800" i="1" dirty="0" err="1">
                            <a:latin typeface="Cambria Math"/>
                          </a:rPr>
                          <m:t>𝐸</m:t>
                        </m:r>
                        <m:r>
                          <a:rPr lang="en-US" sz="1800" i="1" baseline="-25000" dirty="0" err="1">
                            <a:latin typeface="Cambria Math"/>
                          </a:rPr>
                          <m:t>𝑏</m:t>
                        </m:r>
                        <m:r>
                          <a:rPr lang="en-US" sz="1800" i="1" dirty="0">
                            <a:latin typeface="Cambria Math"/>
                          </a:rPr>
                          <m:t>/</m:t>
                        </m:r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  <m:r>
                          <a:rPr lang="en-US" sz="1800" i="1" dirty="0">
                            <a:latin typeface="Cambria Math"/>
                          </a:rPr>
                          <m:t>𝑁</m:t>
                        </m:r>
                        <m:r>
                          <a:rPr lang="en-US" sz="1800" i="1" baseline="-25000" dirty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endParaRPr lang="el-GR" sz="1800" i="1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Παρατηρούμε ότι η </a:t>
                </a:r>
                <a:r>
                  <a:rPr lang="el-GR" sz="1800" dirty="0"/>
                  <a:t>α</a:t>
                </a:r>
                <a:r>
                  <a:rPr lang="el-GR" sz="1800" dirty="0" smtClean="0"/>
                  <a:t>σύμφωνη </a:t>
                </a:r>
                <a:r>
                  <a:rPr lang="en-US" sz="1800" dirty="0" smtClean="0"/>
                  <a:t>FSK (NONC-FSK) </a:t>
                </a:r>
                <a:r>
                  <a:rPr lang="el-GR" sz="1800" dirty="0" smtClean="0"/>
                  <a:t>έχει μικρή υστέρηση στον θόρυβο σε σχέση με την σύμφωνη</a:t>
                </a:r>
                <a:r>
                  <a:rPr lang="en-US" sz="1800" dirty="0" smtClean="0"/>
                  <a:t> FSK (COH-FSK)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5" name="Θέση περιεχομένου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5112568"/>
              </a:xfrm>
              <a:blipFill rotWithShape="1">
                <a:blip r:embed="rId2"/>
                <a:stretch>
                  <a:fillRect l="-593" t="-7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193" y="2081516"/>
            <a:ext cx="3500239" cy="322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606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Πλεονεκτήματα και Μειονεκτήματα της </a:t>
            </a:r>
            <a:r>
              <a:rPr lang="en-US" dirty="0" smtClean="0"/>
              <a:t>FSK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800" b="1" dirty="0" smtClean="0"/>
              <a:t>Πλεονεκτήματα FSK</a:t>
            </a:r>
            <a:r>
              <a:rPr lang="el-GR" sz="1800" dirty="0" smtClean="0"/>
              <a:t>:</a:t>
            </a:r>
            <a:endParaRPr lang="el-GR" sz="1800" dirty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Επειδή η διαμόρφωση </a:t>
            </a:r>
            <a:r>
              <a:rPr lang="el-GR" sz="1800" dirty="0"/>
              <a:t>FSK </a:t>
            </a:r>
            <a:r>
              <a:rPr lang="el-GR" sz="1800" dirty="0" smtClean="0"/>
              <a:t>είναι μια </a:t>
            </a:r>
            <a:r>
              <a:rPr lang="el-GR" sz="1800" dirty="0"/>
              <a:t>διαμόρφωση </a:t>
            </a:r>
            <a:r>
              <a:rPr lang="el-GR" sz="1800" b="1" dirty="0"/>
              <a:t>σταθερής </a:t>
            </a:r>
            <a:r>
              <a:rPr lang="el-GR" sz="1800" b="1" dirty="0" smtClean="0"/>
              <a:t>περιβάλλουσας, </a:t>
            </a:r>
            <a:r>
              <a:rPr lang="el-GR" sz="1800" dirty="0" smtClean="0"/>
              <a:t>είναι </a:t>
            </a:r>
            <a:r>
              <a:rPr lang="el-GR" sz="1800" dirty="0"/>
              <a:t>αναίσθητη στις μεταβολές πλάτους (δηλαδή απολαβής) που συμβαίνουν στο </a:t>
            </a:r>
            <a:r>
              <a:rPr lang="el-GR" sz="1800" dirty="0" smtClean="0"/>
              <a:t>κανάλι και είναι συμβατή </a:t>
            </a:r>
            <a:r>
              <a:rPr lang="el-GR" sz="1800" dirty="0"/>
              <a:t>με συστήματα μη γραμμικών πομπών και δεκτών.</a:t>
            </a:r>
          </a:p>
          <a:p>
            <a:pPr algn="l">
              <a:spcBef>
                <a:spcPts val="600"/>
              </a:spcBef>
            </a:pPr>
            <a:r>
              <a:rPr lang="el-GR" sz="1800" dirty="0"/>
              <a:t>Η ανίχνευση της FSK μπορεί να στηριχτεί στις </a:t>
            </a:r>
            <a:r>
              <a:rPr lang="el-GR" sz="1800" b="1" dirty="0"/>
              <a:t>σχετικές μεταβολές </a:t>
            </a:r>
            <a:r>
              <a:rPr lang="el-GR" sz="1800" b="1" dirty="0" smtClean="0"/>
              <a:t>συχνότητας </a:t>
            </a:r>
            <a:r>
              <a:rPr lang="el-GR" sz="1800" dirty="0"/>
              <a:t>μεταξύ των καταστάσεων συμβόλων και επομένως δεν απαιτεί απόλυτη ακρίβεια των τιμών συχνοτήτων που διαδίδονται στο κανάλι. </a:t>
            </a:r>
            <a:endParaRPr lang="el-GR" sz="18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800" dirty="0" smtClean="0"/>
          </a:p>
          <a:p>
            <a:pPr marL="400050" lvl="1" indent="0" algn="l">
              <a:spcBef>
                <a:spcPts val="600"/>
              </a:spcBef>
              <a:buNone/>
            </a:pPr>
            <a:r>
              <a:rPr lang="el-GR" sz="1800" dirty="0" smtClean="0"/>
              <a:t>Άρα </a:t>
            </a:r>
            <a:r>
              <a:rPr lang="el-GR" sz="1800" dirty="0"/>
              <a:t>η FSK είναι </a:t>
            </a:r>
            <a:r>
              <a:rPr lang="el-GR" sz="1800" b="1" dirty="0"/>
              <a:t>σχετικά ανεκτική στην ολίσθηση συχνότητας </a:t>
            </a:r>
            <a:r>
              <a:rPr lang="el-GR" sz="1800" dirty="0"/>
              <a:t>του τοπικού ταλαντωτή και τη μετατόπιση </a:t>
            </a:r>
            <a:r>
              <a:rPr lang="el-GR" sz="1800" dirty="0" smtClean="0"/>
              <a:t>συχνότητας λόγω φαινομένου </a:t>
            </a:r>
            <a:r>
              <a:rPr lang="el-GR" sz="1800" dirty="0" err="1" smtClean="0"/>
              <a:t>Doppler</a:t>
            </a:r>
            <a:r>
              <a:rPr lang="el-GR" sz="1800" dirty="0"/>
              <a:t>.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800" dirty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800" b="1" dirty="0" smtClean="0"/>
              <a:t>Μειονεκτήματα </a:t>
            </a:r>
            <a:r>
              <a:rPr lang="el-GR" sz="1800" b="1" dirty="0"/>
              <a:t> </a:t>
            </a:r>
            <a:r>
              <a:rPr lang="el-GR" sz="1800" b="1" dirty="0" smtClean="0"/>
              <a:t>FSK</a:t>
            </a:r>
            <a:r>
              <a:rPr lang="el-GR" sz="1800" dirty="0" smtClean="0"/>
              <a:t>:</a:t>
            </a:r>
            <a:endParaRPr lang="el-GR" sz="1800" dirty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Η </a:t>
            </a:r>
            <a:r>
              <a:rPr lang="el-GR" sz="1800" dirty="0"/>
              <a:t>FSK έχει σχετικά </a:t>
            </a:r>
            <a:r>
              <a:rPr lang="el-GR" sz="1800" b="1" dirty="0"/>
              <a:t>μικρότερη απόδοση </a:t>
            </a:r>
            <a:r>
              <a:rPr lang="el-GR" sz="1800" dirty="0"/>
              <a:t>εύρους ζώνης από τις ASK και PSK.</a:t>
            </a:r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Ο </a:t>
            </a:r>
            <a:r>
              <a:rPr lang="el-GR" sz="1800" dirty="0"/>
              <a:t>ρυθμός εμφάνισης εσφαλμένων </a:t>
            </a:r>
            <a:r>
              <a:rPr lang="el-GR" sz="1800" dirty="0" err="1"/>
              <a:t>bit</a:t>
            </a:r>
            <a:r>
              <a:rPr lang="el-GR" sz="1800" dirty="0"/>
              <a:t> και συμβόλων της FSK είναι </a:t>
            </a:r>
            <a:r>
              <a:rPr lang="el-GR" sz="1800" b="1" dirty="0"/>
              <a:t>χειρότερος </a:t>
            </a:r>
            <a:r>
              <a:rPr lang="el-GR" sz="1800" dirty="0"/>
              <a:t>από της PSK</a:t>
            </a:r>
            <a:r>
              <a:rPr lang="el-GR" sz="1800" dirty="0" smtClean="0"/>
              <a:t>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793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Διαμόρφωση </a:t>
            </a:r>
            <a:r>
              <a:rPr lang="en-US" dirty="0"/>
              <a:t>Minimum Shift Keying (MSK)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07604"/>
            <a:ext cx="8280920" cy="5417740"/>
          </a:xfrm>
          <a:ln>
            <a:noFill/>
          </a:ln>
        </p:spPr>
        <p:txBody>
          <a:bodyPr>
            <a:noAutofit/>
          </a:bodyPr>
          <a:lstStyle/>
          <a:p>
            <a:pPr marL="287338" indent="-28575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Η διαμόρφωση </a:t>
            </a:r>
            <a:r>
              <a:rPr lang="en-US" sz="1800" b="1" dirty="0" smtClean="0"/>
              <a:t>Minimum </a:t>
            </a:r>
            <a:r>
              <a:rPr lang="en-US" sz="1800" b="1" dirty="0"/>
              <a:t>Shift Keying </a:t>
            </a:r>
            <a:r>
              <a:rPr lang="en-US" sz="1800" b="1" dirty="0" smtClean="0"/>
              <a:t>FSK </a:t>
            </a:r>
            <a:r>
              <a:rPr lang="en-US" sz="1800" dirty="0" smtClean="0"/>
              <a:t>(</a:t>
            </a:r>
            <a:r>
              <a:rPr lang="en-US" sz="1800" dirty="0" smtClean="0">
                <a:hlinkClick r:id="rId2"/>
              </a:rPr>
              <a:t>MSK</a:t>
            </a:r>
            <a:r>
              <a:rPr lang="en-US" sz="1800" dirty="0" smtClean="0"/>
              <a:t>)</a:t>
            </a:r>
            <a:r>
              <a:rPr lang="el-GR" sz="1800" dirty="0" smtClean="0"/>
              <a:t> </a:t>
            </a:r>
            <a:r>
              <a:rPr lang="el-GR" sz="1800" dirty="0"/>
              <a:t>χρησιμοποιεί μια απόσταση συμβόλου </a:t>
            </a:r>
            <a:r>
              <a:rPr lang="el-GR" sz="1800" dirty="0" smtClean="0"/>
              <a:t>ίσ</a:t>
            </a:r>
            <a:r>
              <a:rPr lang="el-GR" sz="1800" dirty="0"/>
              <a:t>η</a:t>
            </a:r>
            <a:r>
              <a:rPr lang="el-GR" sz="1800" dirty="0" smtClean="0"/>
              <a:t> </a:t>
            </a:r>
            <a:r>
              <a:rPr lang="el-GR" sz="1800" dirty="0"/>
              <a:t>με το μισό του ρυθμού </a:t>
            </a:r>
            <a:r>
              <a:rPr lang="el-GR" sz="1800" dirty="0" smtClean="0"/>
              <a:t>συμβόλου.</a:t>
            </a:r>
          </a:p>
          <a:p>
            <a:pPr marL="287338" indent="-28575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Παράγει ένα ομαλό </a:t>
            </a:r>
            <a:r>
              <a:rPr lang="el-GR" sz="1800" dirty="0"/>
              <a:t>φάσμα με στενό κύριο λοβό και ταχεία μείωση </a:t>
            </a:r>
            <a:r>
              <a:rPr lang="el-GR" sz="1800" dirty="0" smtClean="0"/>
              <a:t>του πλευρικού </a:t>
            </a:r>
            <a:r>
              <a:rPr lang="el-GR" sz="1800" dirty="0"/>
              <a:t>λοβού ενέργειας. </a:t>
            </a:r>
            <a:endParaRPr lang="el-GR" sz="1800" dirty="0" smtClean="0"/>
          </a:p>
        </p:txBody>
      </p:sp>
      <p:pic>
        <p:nvPicPr>
          <p:cNvPr id="5122" name="Picture 2" descr="C:\Users\user\Dropbox\ΤΕΙΜΕΣ\1_ΜΑΘΗΜΑΤΑ\4_ΤΗΛΕΠΙΚΟΙΝΩΝΙΑΚΑ_ΣΥΣΤΗΜΑΤΑ_ΙΙ\5_Digital_Communcations_Bateman\PAGES\CH5\ch5figs\sec3\cpfsk_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833825"/>
            <a:ext cx="4349281" cy="317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57200" y="2857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el-G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el-G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3156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Διαμόρφωση </a:t>
            </a:r>
            <a:r>
              <a:rPr lang="en-US" dirty="0" smtClean="0"/>
              <a:t>Minimum Shift Keying (MSK)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Επιδεικνύει </a:t>
            </a:r>
            <a:r>
              <a:rPr lang="el-GR" sz="1800" b="1" dirty="0" smtClean="0"/>
              <a:t>εξαιρετική φασματική </a:t>
            </a:r>
            <a:r>
              <a:rPr lang="el-GR" sz="1800" b="1" dirty="0"/>
              <a:t>απόδοση </a:t>
            </a:r>
            <a:r>
              <a:rPr lang="el-GR" sz="1800" dirty="0" smtClean="0"/>
              <a:t>προσεγγίζοντας </a:t>
            </a:r>
            <a:r>
              <a:rPr lang="el-GR" sz="1800" dirty="0"/>
              <a:t>την απόδοση της </a:t>
            </a:r>
            <a:r>
              <a:rPr lang="el-GR" sz="1800" dirty="0" smtClean="0"/>
              <a:t>QPSK</a:t>
            </a:r>
            <a:r>
              <a:rPr lang="en-US" sz="1800" dirty="0" smtClean="0"/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Η </a:t>
            </a:r>
            <a:r>
              <a:rPr lang="el-GR" sz="1800" dirty="0"/>
              <a:t>εξαιρετική φασματική απόδοση της MSK μπορεί να βελτιωθεί ακόμα περισσότερο με τη χρήση φίλτρων μορφοποίησης παλμού πριν από το </a:t>
            </a:r>
            <a:r>
              <a:rPr lang="el-GR" sz="1800" dirty="0" smtClean="0"/>
              <a:t>διαμορφωτή. </a:t>
            </a:r>
            <a:endParaRPr lang="en-US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Έχει </a:t>
            </a:r>
            <a:r>
              <a:rPr lang="el-GR" sz="1800" b="1" dirty="0"/>
              <a:t>αυξημένη πολυπλοκότητα </a:t>
            </a:r>
            <a:r>
              <a:rPr lang="el-GR" sz="1800" dirty="0"/>
              <a:t>στη μέθοδο δημιουργίας και ανίχνευσης</a:t>
            </a:r>
            <a:r>
              <a:rPr lang="en-US" sz="1800" dirty="0"/>
              <a:t>,</a:t>
            </a:r>
            <a:r>
              <a:rPr lang="el-GR" sz="1800" dirty="0"/>
              <a:t> συγκρινόμενη με απλούστερες μορφές FSK.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Προσθήκη ενός </a:t>
            </a:r>
            <a:r>
              <a:rPr lang="el-GR" sz="1800" dirty="0" err="1" smtClean="0">
                <a:hlinkClick r:id="rId2"/>
              </a:rPr>
              <a:t>Gaussian</a:t>
            </a:r>
            <a:r>
              <a:rPr lang="el-GR" sz="1800" dirty="0" smtClean="0">
                <a:hlinkClick r:id="rId2"/>
              </a:rPr>
              <a:t> φίλτρου</a:t>
            </a:r>
            <a:r>
              <a:rPr lang="el-GR" sz="1800" dirty="0" smtClean="0"/>
              <a:t> που αποκόπτει την </a:t>
            </a:r>
            <a:r>
              <a:rPr lang="el-GR" sz="1800" dirty="0"/>
              <a:t>περιοχή εκτός του κυρίου λοβού της MSK, </a:t>
            </a:r>
            <a:r>
              <a:rPr lang="el-GR" sz="1800" dirty="0" smtClean="0"/>
              <a:t>παράγει τη διαμόρφωση</a:t>
            </a:r>
            <a:r>
              <a:rPr lang="el-GR" sz="1800" dirty="0"/>
              <a:t> </a:t>
            </a:r>
            <a:r>
              <a:rPr lang="el-GR" sz="1800" b="1" dirty="0" err="1" smtClean="0">
                <a:hlinkClick r:id="rId3"/>
              </a:rPr>
              <a:t>Gaussian</a:t>
            </a:r>
            <a:r>
              <a:rPr lang="el-GR" sz="1800" b="1" dirty="0" smtClean="0">
                <a:hlinkClick r:id="rId3"/>
              </a:rPr>
              <a:t> </a:t>
            </a:r>
            <a:r>
              <a:rPr lang="el-GR" sz="1800" b="1" dirty="0" err="1" smtClean="0">
                <a:hlinkClick r:id="rId3"/>
              </a:rPr>
              <a:t>Minimum</a:t>
            </a:r>
            <a:r>
              <a:rPr lang="el-GR" sz="1800" b="1" dirty="0" smtClean="0">
                <a:hlinkClick r:id="rId3"/>
              </a:rPr>
              <a:t> </a:t>
            </a:r>
            <a:r>
              <a:rPr lang="el-GR" sz="1800" b="1" dirty="0" err="1" smtClean="0">
                <a:hlinkClick r:id="rId3"/>
              </a:rPr>
              <a:t>Shift</a:t>
            </a:r>
            <a:r>
              <a:rPr lang="el-GR" sz="1800" b="1" dirty="0" smtClean="0">
                <a:hlinkClick r:id="rId3"/>
              </a:rPr>
              <a:t> </a:t>
            </a:r>
            <a:r>
              <a:rPr lang="el-GR" sz="1800" b="1" dirty="0" err="1" smtClean="0">
                <a:hlinkClick r:id="rId3"/>
              </a:rPr>
              <a:t>Keying</a:t>
            </a:r>
            <a:r>
              <a:rPr lang="el-GR" sz="1800" b="1" dirty="0" smtClean="0"/>
              <a:t> </a:t>
            </a:r>
            <a:r>
              <a:rPr lang="el-GR" sz="1800" dirty="0" smtClean="0"/>
              <a:t>(</a:t>
            </a:r>
            <a:r>
              <a:rPr lang="el-GR" sz="1800" dirty="0"/>
              <a:t>GMSK</a:t>
            </a:r>
            <a:r>
              <a:rPr lang="el-GR" sz="1800" dirty="0" smtClean="0"/>
              <a:t>). </a:t>
            </a:r>
            <a:endParaRPr lang="en-US" sz="1800" dirty="0" smtClean="0"/>
          </a:p>
        </p:txBody>
      </p:sp>
      <p:pic>
        <p:nvPicPr>
          <p:cNvPr id="4" name="Picture 2" descr="http://anamorfosi.teiser.gr/ekp_yliko/e-notes/Data/comm2/main_files/image38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303" y="4575398"/>
            <a:ext cx="4562953" cy="173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7739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Παραγωγή &amp; Ανίχνευση </a:t>
            </a:r>
            <a:r>
              <a:rPr lang="en-US" dirty="0" smtClean="0"/>
              <a:t>MFSK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18864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Η </a:t>
                </a:r>
                <a:r>
                  <a:rPr lang="el-GR" sz="1800" dirty="0">
                    <a:hlinkClick r:id="rId2"/>
                  </a:rPr>
                  <a:t>Μ-</a:t>
                </a:r>
                <a:r>
                  <a:rPr lang="el-GR" sz="1800" dirty="0" err="1">
                    <a:hlinkClick r:id="rId2"/>
                  </a:rPr>
                  <a:t>αδική</a:t>
                </a:r>
                <a:r>
                  <a:rPr lang="el-GR" sz="1800" dirty="0">
                    <a:hlinkClick r:id="rId2"/>
                  </a:rPr>
                  <a:t> διαμόρφωση FSK</a:t>
                </a:r>
                <a:r>
                  <a:rPr lang="el-GR" sz="1800" dirty="0"/>
                  <a:t> με ορθογώνια σηματοδοσία έχει </a:t>
                </a:r>
                <a:r>
                  <a:rPr lang="el-GR" sz="1800" b="1" dirty="0"/>
                  <a:t>αυξημένη ανοχή στο θόρυβο</a:t>
                </a:r>
                <a:r>
                  <a:rPr lang="el-GR" sz="1800" dirty="0"/>
                  <a:t>.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/>
                  <a:t>Η απόδοσή της πλησιάζει το </a:t>
                </a:r>
                <a:r>
                  <a:rPr lang="el-GR" sz="1800" b="1" dirty="0"/>
                  <a:t>όριο Shannon </a:t>
                </a:r>
                <a:r>
                  <a:rPr lang="el-GR" sz="1800" dirty="0"/>
                  <a:t>για λειτουργία με τον ελάχιστο λόγο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err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l-GR" sz="1800" i="1" dirty="0" err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l-GR" sz="1800" dirty="0"/>
                  <a:t>, δηλαδή </a:t>
                </a:r>
                <a:r>
                  <a:rPr lang="el-GR" sz="1800" b="1" dirty="0"/>
                  <a:t>-1.59 </a:t>
                </a:r>
                <a:r>
                  <a:rPr lang="el-GR" sz="1800" b="1" dirty="0" err="1"/>
                  <a:t>dB</a:t>
                </a:r>
                <a:r>
                  <a:rPr lang="el-GR" sz="1800" dirty="0"/>
                  <a:t>. </a:t>
                </a:r>
                <a:endParaRPr lang="en-US" sz="1800" dirty="0" smtClean="0"/>
              </a:p>
              <a:p>
                <a:pPr algn="l"/>
                <a:r>
                  <a:rPr lang="el-GR" sz="1800" dirty="0" smtClean="0"/>
                  <a:t>Φασματική απόδοση: 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/>
                      </a:rPr>
                      <m:t>𝑸</m:t>
                    </m:r>
                    <m:r>
                      <a:rPr lang="en-US" sz="1800" b="1" i="1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𝑹</m:t>
                    </m:r>
                    <m:r>
                      <a:rPr lang="en-US" sz="1800" b="1" i="1" smtClean="0">
                        <a:latin typeface="Cambria Math"/>
                      </a:rPr>
                      <m:t>/</m:t>
                    </m:r>
                    <m:r>
                      <a:rPr lang="en-US" sz="1800" b="1" i="1" smtClean="0">
                        <a:latin typeface="Cambria Math"/>
                      </a:rPr>
                      <m:t>𝑾</m:t>
                    </m:r>
                    <m:r>
                      <a:rPr lang="en-US" sz="1800" b="1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l-GR" sz="1800" b="1" i="1">
                            <a:latin typeface="Cambria Math"/>
                          </a:rPr>
                          <m:t>𝟐</m:t>
                        </m:r>
                        <m:f>
                          <m:fPr>
                            <m:ctrlPr>
                              <a:rPr lang="el-GR" sz="18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1" i="1">
                                <a:latin typeface="Cambria Math"/>
                              </a:rPr>
                              <m:t>𝒎</m:t>
                            </m:r>
                          </m:num>
                          <m:den>
                            <m:r>
                              <a:rPr lang="el-GR" sz="1800" b="1">
                                <a:latin typeface="Cambria Math"/>
                              </a:rPr>
                              <m:t>𝚳</m:t>
                            </m:r>
                          </m:den>
                        </m:f>
                        <m:r>
                          <a:rPr lang="en-US" sz="1800" b="1" i="1">
                            <a:latin typeface="Cambria Math"/>
                          </a:rPr>
                          <m:t> </m:t>
                        </m:r>
                      </m:fName>
                      <m:e>
                        <m:r>
                          <a:rPr lang="en-US" sz="1800" b="1" i="1">
                            <a:latin typeface="Cambria Math"/>
                          </a:rPr>
                          <m:t>𝒃𝒊𝒕</m:t>
                        </m:r>
                        <m:r>
                          <a:rPr lang="en-US" sz="1800" b="1" i="1">
                            <a:latin typeface="Cambria Math"/>
                          </a:rPr>
                          <m:t>/</m:t>
                        </m:r>
                        <m:r>
                          <a:rPr lang="en-US" sz="1800" b="1" i="1">
                            <a:latin typeface="Cambria Math"/>
                          </a:rPr>
                          <m:t>𝒔</m:t>
                        </m:r>
                        <m:r>
                          <a:rPr lang="en-US" sz="1800" b="1" i="1">
                            <a:latin typeface="Cambria Math"/>
                          </a:rPr>
                          <m:t>/</m:t>
                        </m:r>
                        <m:r>
                          <a:rPr lang="en-US" sz="1800" b="1" i="1">
                            <a:latin typeface="Cambria Math"/>
                          </a:rPr>
                          <m:t>𝑯𝒛</m:t>
                        </m:r>
                      </m:e>
                    </m:func>
                  </m:oMath>
                </a14:m>
                <a:endParaRPr lang="en-US" sz="1800" b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el-GR" sz="1800" dirty="0" smtClean="0"/>
                  <a:t>Κωδικοποιητής και ανιχνευτής </a:t>
                </a:r>
                <a:r>
                  <a:rPr lang="en-US" sz="1800" dirty="0" smtClean="0"/>
                  <a:t>MFSK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8864" y="1052736"/>
                <a:ext cx="8229600" cy="5472608"/>
              </a:xfrm>
              <a:blipFill rotWithShape="1">
                <a:blip r:embed="rId3"/>
                <a:stretch>
                  <a:fillRect l="-444" t="-669" b="-33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154" y="2780928"/>
            <a:ext cx="6698222" cy="3424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7739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Μαθηματική περιγραφή </a:t>
            </a:r>
            <a:r>
              <a:rPr lang="en-US" dirty="0"/>
              <a:t>M</a:t>
            </a:r>
            <a:r>
              <a:rPr lang="en-US" dirty="0" smtClean="0"/>
              <a:t>FSK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980728"/>
                <a:ext cx="7776864" cy="2304256"/>
              </a:xfrm>
              <a:ln>
                <a:noFill/>
              </a:ln>
            </p:spPr>
            <p:txBody>
              <a:bodyPr>
                <a:noAutofit/>
              </a:bodyPr>
              <a:lstStyle/>
              <a:p>
                <a:pPr marL="1588" indent="0" algn="l">
                  <a:buNone/>
                </a:pPr>
                <a:r>
                  <a:rPr lang="el-GR" sz="1800" b="1" u="sng" dirty="0" smtClean="0"/>
                  <a:t>Σήμα</a:t>
                </a:r>
                <a:r>
                  <a:rPr lang="el-GR" sz="1800" u="sng" dirty="0" smtClean="0"/>
                  <a:t> </a:t>
                </a:r>
                <a:r>
                  <a:rPr lang="en-US" sz="1800" b="1" u="sng" dirty="0"/>
                  <a:t>M</a:t>
                </a:r>
                <a:r>
                  <a:rPr lang="en-US" sz="1800" b="1" u="sng" dirty="0" smtClean="0"/>
                  <a:t>FSK</a:t>
                </a:r>
                <a:r>
                  <a:rPr lang="en-US" sz="1800" dirty="0" smtClean="0"/>
                  <a:t>  </a:t>
                </a:r>
                <a:endParaRPr lang="el-GR" sz="1800" dirty="0" smtClean="0"/>
              </a:p>
              <a:p>
                <a:pPr marL="1588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𝒔</m:t>
                      </m:r>
                      <m:d>
                        <m:d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𝒕</m:t>
                          </m:r>
                        </m:e>
                      </m:d>
                      <m:r>
                        <a:rPr lang="en-US" sz="1800" b="1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unc>
                                <m:func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b="1" i="1">
                                      <a:latin typeface="Cambria Math"/>
                                    </a:rPr>
                                    <m:t>𝑨</m:t>
                                  </m:r>
                                  <m:r>
                                    <a:rPr lang="en-US" sz="1800" b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b="1" i="1">
                                      <a:latin typeface="Cambria Math"/>
                                    </a:rPr>
                                    <m:t>𝐜𝐨𝐬</m:t>
                                  </m:r>
                                </m:fName>
                                <m:e>
                                  <m:r>
                                    <a:rPr lang="el-GR" sz="1800" b="1" i="1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l-GR" sz="1800" b="1" i="1" smtClean="0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el-GR" sz="1800" b="1" i="1" smtClean="0">
                                      <a:latin typeface="Cambria Math"/>
                                    </a:rPr>
                                    <m:t>𝝅</m:t>
                                  </m:r>
                                  <m:sSub>
                                    <m:sSubPr>
                                      <m:ctrlPr>
                                        <a:rPr lang="en-US" sz="18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1" i="1" smtClean="0">
                                          <a:latin typeface="Cambria Math"/>
                                        </a:rPr>
                                        <m:t>𝒇</m:t>
                                      </m:r>
                                    </m:e>
                                    <m:sub>
                                      <m:r>
                                        <a:rPr lang="en-US" sz="1800" b="1" i="1" smtClean="0">
                                          <a:latin typeface="Cambria Math"/>
                                        </a:rPr>
                                        <m:t>𝒊</m:t>
                                      </m:r>
                                    </m:sub>
                                  </m:sSub>
                                  <m:r>
                                    <a:rPr lang="en-US" sz="1800" b="1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b="1" i="1">
                                      <a:latin typeface="Cambria Math"/>
                                    </a:rPr>
                                    <m:t>𝒕</m:t>
                                  </m:r>
                                  <m:r>
                                    <a:rPr lang="en-US" sz="1800" b="1" i="1" smtClean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b="1" i="1" smtClean="0">
                                      <a:latin typeface="Cambria Math"/>
                                    </a:rPr>
                                    <m:t>𝜽</m:t>
                                  </m:r>
                                  <m:r>
                                    <a:rPr lang="en-US" sz="1800" b="1" i="1" smtClean="0">
                                      <a:latin typeface="Cambria Math"/>
                                    </a:rPr>
                                    <m:t>′</m:t>
                                  </m:r>
                                  <m:r>
                                    <a:rPr lang="el-GR" sz="1800" b="1" i="1" smtClean="0">
                                      <a:latin typeface="Cambria Math"/>
                                    </a:rPr>
                                    <m:t>)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0≤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≤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func>
                            </m:e>
                            <m:e>
                              <m:func>
                                <m:func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b="1" i="1" smtClean="0">
                                      <a:latin typeface="Cambria Math"/>
                                    </a:rPr>
                                    <m:t>𝟎</m:t>
                                  </m:r>
                                </m:fName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                              </m:t>
                                  </m:r>
                                  <m:r>
                                    <a:rPr lang="el-GR" sz="1800" b="0" i="1" smtClean="0">
                                      <a:latin typeface="Cambria Math"/>
                                    </a:rPr>
                                    <m:t>      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b="0" i="0" smtClean="0">
                                      <a:latin typeface="Cambria Math"/>
                                    </a:rPr>
                                    <m:t>αλλού</m:t>
                                  </m:r>
                                </m:e>
                              </m:func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1588" indent="0" algn="l">
                  <a:buNone/>
                </a:pPr>
                <a:endParaRPr lang="el-GR" sz="1800" dirty="0" smtClean="0"/>
              </a:p>
              <a:p>
                <a:pPr marL="1588" indent="0" algn="ctr">
                  <a:buNone/>
                </a:pP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𝑖</m:t>
                    </m:r>
                    <m:r>
                      <a:rPr lang="en-US" sz="1800" i="1" dirty="0" smtClean="0">
                        <a:latin typeface="Cambria Math"/>
                      </a:rPr>
                      <m:t>=0,1,…,</m:t>
                    </m:r>
                    <m:r>
                      <a:rPr lang="en-US" sz="1800" i="1" dirty="0" smtClean="0">
                        <a:latin typeface="Cambria Math"/>
                      </a:rPr>
                      <m:t>𝑀</m:t>
                    </m:r>
                    <m:r>
                      <a:rPr lang="en-US" sz="1800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sz="1800" dirty="0" smtClean="0"/>
                  <a:t>. </a:t>
                </a:r>
                <a:r>
                  <a:rPr lang="el-GR" sz="1800" b="1" i="1" dirty="0" smtClean="0"/>
                  <a:t>Α</a:t>
                </a:r>
                <a:r>
                  <a:rPr lang="el-GR" sz="1800" dirty="0" smtClean="0"/>
                  <a:t>  σταθερά,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l-GR" sz="1800" dirty="0" smtClean="0"/>
                  <a:t> μεταδιδόμενες συχνότητες, </a:t>
                </a:r>
                <a14:m>
                  <m:oMath xmlns:m="http://schemas.openxmlformats.org/officeDocument/2006/math">
                    <m:r>
                      <a:rPr lang="el-GR" sz="1800" b="1" i="1" dirty="0" smtClean="0">
                        <a:latin typeface="Cambria Math"/>
                      </a:rPr>
                      <m:t>𝜽</m:t>
                    </m:r>
                    <m:r>
                      <a:rPr lang="en-US" sz="1800" b="1" i="1" dirty="0" smtClean="0">
                        <a:latin typeface="Cambria Math"/>
                      </a:rPr>
                      <m:t>′</m:t>
                    </m:r>
                  </m:oMath>
                </a14:m>
                <a:r>
                  <a:rPr lang="el-GR" sz="1800" dirty="0" smtClean="0"/>
                  <a:t> αρχική φάση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980728"/>
                <a:ext cx="7776864" cy="2304256"/>
              </a:xfrm>
              <a:blipFill rotWithShape="1">
                <a:blip r:embed="rId2"/>
                <a:stretch>
                  <a:fillRect l="-706" t="-158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547664" y="6165304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4138" algn="ctr">
              <a:spcBef>
                <a:spcPts val="600"/>
              </a:spcBef>
              <a:buAutoNum type="alphaLcParenBoth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 Δυαδικό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σήμα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εισόδου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, (b)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 Διαμορφωμένο κατά Μ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FSK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 σήμα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8FCF8"/>
              </a:clrFrom>
              <a:clrTo>
                <a:srgbClr val="F8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780928"/>
            <a:ext cx="527553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3694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Autofit/>
          </a:bodyPr>
          <a:lstStyle/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Ψηφιακή </a:t>
            </a:r>
            <a:r>
              <a:rPr lang="el-GR" sz="2000" dirty="0">
                <a:solidFill>
                  <a:schemeClr val="tx1"/>
                </a:solidFill>
              </a:rPr>
              <a:t>Διαμόρφωση Συχνότητας (</a:t>
            </a:r>
            <a:r>
              <a:rPr lang="el-GR" sz="2000" dirty="0" smtClean="0">
                <a:solidFill>
                  <a:schemeClr val="tx1"/>
                </a:solidFill>
              </a:rPr>
              <a:t>FSK)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Μαθηματική </a:t>
            </a:r>
            <a:r>
              <a:rPr lang="el-GR" sz="2000" dirty="0">
                <a:solidFill>
                  <a:schemeClr val="tx1"/>
                </a:solidFill>
              </a:rPr>
              <a:t>περιγραφή </a:t>
            </a:r>
            <a:r>
              <a:rPr lang="el-GR" sz="2000" dirty="0" smtClean="0">
                <a:solidFill>
                  <a:schemeClr val="tx1"/>
                </a:solidFill>
              </a:rPr>
              <a:t>BFSK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Φάσμα </a:t>
            </a:r>
            <a:r>
              <a:rPr lang="el-GR" sz="2000" dirty="0">
                <a:solidFill>
                  <a:schemeClr val="tx1"/>
                </a:solidFill>
              </a:rPr>
              <a:t>σήματος διαμορφωμένου κατά </a:t>
            </a:r>
            <a:r>
              <a:rPr lang="el-GR" sz="2000" dirty="0" smtClean="0">
                <a:solidFill>
                  <a:schemeClr val="tx1"/>
                </a:solidFill>
              </a:rPr>
              <a:t>BFSK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Φασματική </a:t>
            </a:r>
            <a:r>
              <a:rPr lang="el-GR" sz="2000" dirty="0">
                <a:solidFill>
                  <a:schemeClr val="tx1"/>
                </a:solidFill>
              </a:rPr>
              <a:t>πυκνότητα ισχύος σήματος </a:t>
            </a:r>
            <a:r>
              <a:rPr lang="el-GR" sz="2000" dirty="0" smtClean="0">
                <a:solidFill>
                  <a:schemeClr val="tx1"/>
                </a:solidFill>
              </a:rPr>
              <a:t>ΒFSK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Παραγωγή </a:t>
            </a:r>
            <a:r>
              <a:rPr lang="el-GR" sz="2000" dirty="0">
                <a:solidFill>
                  <a:schemeClr val="tx1"/>
                </a:solidFill>
              </a:rPr>
              <a:t>FSK συνεχούς φάσης  (</a:t>
            </a:r>
            <a:r>
              <a:rPr lang="el-GR" sz="2000" dirty="0" smtClean="0">
                <a:solidFill>
                  <a:schemeClr val="tx1"/>
                </a:solidFill>
              </a:rPr>
              <a:t>CPFSK)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Ασύμφωνη </a:t>
            </a:r>
            <a:r>
              <a:rPr lang="el-GR" sz="2000" dirty="0">
                <a:solidFill>
                  <a:schemeClr val="tx1"/>
                </a:solidFill>
              </a:rPr>
              <a:t>και Σύμφωνη Ανίχνευση </a:t>
            </a:r>
            <a:r>
              <a:rPr lang="el-GR" sz="2000" dirty="0" smtClean="0">
                <a:solidFill>
                  <a:schemeClr val="tx1"/>
                </a:solidFill>
              </a:rPr>
              <a:t>FSK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Πλεονεκτήματα </a:t>
            </a:r>
            <a:r>
              <a:rPr lang="el-GR" sz="2000" dirty="0">
                <a:solidFill>
                  <a:schemeClr val="tx1"/>
                </a:solidFill>
              </a:rPr>
              <a:t>και Μειονεκτήματα της </a:t>
            </a:r>
            <a:r>
              <a:rPr lang="el-GR" sz="2000" dirty="0" smtClean="0">
                <a:solidFill>
                  <a:schemeClr val="tx1"/>
                </a:solidFill>
              </a:rPr>
              <a:t>FSK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Διαμόρφωση </a:t>
            </a:r>
            <a:r>
              <a:rPr lang="el-GR" sz="2000" dirty="0" err="1">
                <a:solidFill>
                  <a:schemeClr val="tx1"/>
                </a:solidFill>
              </a:rPr>
              <a:t>Minimum</a:t>
            </a:r>
            <a:r>
              <a:rPr lang="el-GR" sz="2000" dirty="0">
                <a:solidFill>
                  <a:schemeClr val="tx1"/>
                </a:solidFill>
              </a:rPr>
              <a:t> </a:t>
            </a:r>
            <a:r>
              <a:rPr lang="el-GR" sz="2000" dirty="0" err="1">
                <a:solidFill>
                  <a:schemeClr val="tx1"/>
                </a:solidFill>
              </a:rPr>
              <a:t>Shift</a:t>
            </a:r>
            <a:r>
              <a:rPr lang="el-GR" sz="2000" dirty="0">
                <a:solidFill>
                  <a:schemeClr val="tx1"/>
                </a:solidFill>
              </a:rPr>
              <a:t> </a:t>
            </a:r>
            <a:r>
              <a:rPr lang="el-GR" sz="2000" dirty="0" err="1">
                <a:solidFill>
                  <a:schemeClr val="tx1"/>
                </a:solidFill>
              </a:rPr>
              <a:t>Keying</a:t>
            </a:r>
            <a:r>
              <a:rPr lang="el-GR" sz="2000" dirty="0">
                <a:solidFill>
                  <a:schemeClr val="tx1"/>
                </a:solidFill>
              </a:rPr>
              <a:t> (</a:t>
            </a:r>
            <a:r>
              <a:rPr lang="el-GR" sz="2000" dirty="0" smtClean="0">
                <a:solidFill>
                  <a:schemeClr val="tx1"/>
                </a:solidFill>
              </a:rPr>
              <a:t>MSK)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Παραγωγή </a:t>
            </a:r>
            <a:r>
              <a:rPr lang="el-GR" sz="2000" dirty="0">
                <a:solidFill>
                  <a:schemeClr val="tx1"/>
                </a:solidFill>
              </a:rPr>
              <a:t>&amp; Ανίχνευση </a:t>
            </a:r>
            <a:r>
              <a:rPr lang="el-GR" sz="2000" dirty="0" smtClean="0">
                <a:solidFill>
                  <a:schemeClr val="tx1"/>
                </a:solidFill>
              </a:rPr>
              <a:t>MFSK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Μαθηματική </a:t>
            </a:r>
            <a:r>
              <a:rPr lang="el-GR" sz="2000" dirty="0">
                <a:solidFill>
                  <a:schemeClr val="tx1"/>
                </a:solidFill>
              </a:rPr>
              <a:t>περιγραφή </a:t>
            </a:r>
            <a:r>
              <a:rPr lang="el-GR" sz="2000" dirty="0" smtClean="0">
                <a:solidFill>
                  <a:schemeClr val="tx1"/>
                </a:solidFill>
              </a:rPr>
              <a:t>MFSK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Σύγκριση </a:t>
            </a:r>
            <a:r>
              <a:rPr lang="el-GR" sz="2000" dirty="0">
                <a:solidFill>
                  <a:schemeClr val="tx1"/>
                </a:solidFill>
              </a:rPr>
              <a:t>Δυαδικών Μεθόδων Ψηφιακής </a:t>
            </a:r>
            <a:r>
              <a:rPr lang="el-GR" sz="2000" dirty="0" smtClean="0">
                <a:solidFill>
                  <a:schemeClr val="tx1"/>
                </a:solidFill>
              </a:rPr>
              <a:t>Διαμόρφωσης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Σύγκριση </a:t>
            </a:r>
            <a:r>
              <a:rPr lang="el-GR" sz="2000" dirty="0">
                <a:solidFill>
                  <a:schemeClr val="tx1"/>
                </a:solidFill>
              </a:rPr>
              <a:t>Μ-αδικών Μεθόδων Ψηφιακής </a:t>
            </a:r>
            <a:r>
              <a:rPr lang="el-GR" sz="2000" dirty="0" smtClean="0">
                <a:solidFill>
                  <a:schemeClr val="tx1"/>
                </a:solidFill>
              </a:rPr>
              <a:t>Διαμόρφωσης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Σύγκριση </a:t>
            </a:r>
            <a:r>
              <a:rPr lang="el-GR" sz="2000" dirty="0">
                <a:solidFill>
                  <a:schemeClr val="tx1"/>
                </a:solidFill>
              </a:rPr>
              <a:t>Ψηφιακών Μεθόδων ως προς Όριο </a:t>
            </a:r>
            <a:r>
              <a:rPr lang="el-GR" sz="2000" dirty="0" err="1">
                <a:solidFill>
                  <a:schemeClr val="tx1"/>
                </a:solidFill>
              </a:rPr>
              <a:t>Shannon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983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Σύγκριση Δυαδικών Μεθόδων Ψηφιακής Διαμόρφωσης</a:t>
            </a:r>
            <a:endParaRPr lang="el-G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/>
              <a:t>Η απόδοση σφάλματος </a:t>
            </a:r>
            <a:r>
              <a:rPr lang="el-GR" sz="1800" dirty="0" err="1"/>
              <a:t>bit</a:t>
            </a:r>
            <a:r>
              <a:rPr lang="el-GR" sz="1800" dirty="0"/>
              <a:t> </a:t>
            </a:r>
            <a:r>
              <a:rPr lang="el-GR" sz="1800" dirty="0" smtClean="0"/>
              <a:t>ως προς την μέση ενέργεια των συμβόλων, για </a:t>
            </a:r>
            <a:r>
              <a:rPr lang="el-GR" sz="1800" dirty="0"/>
              <a:t>τα </a:t>
            </a:r>
            <a:r>
              <a:rPr lang="el-GR" sz="1800" dirty="0" smtClean="0"/>
              <a:t>κυριότερα δυαδικά συστήματα διαμόρφωσης, δείχνει ότι :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Η </a:t>
            </a:r>
            <a:r>
              <a:rPr lang="el-GR" sz="1800" b="1" dirty="0"/>
              <a:t>οικογένεια PSK </a:t>
            </a:r>
            <a:r>
              <a:rPr lang="el-GR" sz="1800" dirty="0" smtClean="0"/>
              <a:t>έχει την βέλτιστη απόδοση. 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Η </a:t>
            </a:r>
            <a:r>
              <a:rPr lang="el-GR" sz="1800" b="1" dirty="0" smtClean="0"/>
              <a:t>σύμφωνη FSK </a:t>
            </a:r>
            <a:r>
              <a:rPr lang="el-GR" sz="1800" dirty="0"/>
              <a:t>με ορθογώνια </a:t>
            </a:r>
            <a:r>
              <a:rPr lang="el-GR" sz="1800" dirty="0" smtClean="0"/>
              <a:t>σηματοδότηση </a:t>
            </a:r>
            <a:br>
              <a:rPr lang="el-GR" sz="1800" dirty="0" smtClean="0"/>
            </a:br>
            <a:r>
              <a:rPr lang="el-GR" sz="1800" dirty="0" smtClean="0"/>
              <a:t>είναι η επόμενη καλύτερη </a:t>
            </a:r>
            <a:r>
              <a:rPr lang="el-GR" sz="1800" dirty="0"/>
              <a:t>μαζί με </a:t>
            </a:r>
            <a:r>
              <a:rPr lang="el-GR" sz="1800" dirty="0" smtClean="0"/>
              <a:t>τη </a:t>
            </a:r>
            <a:br>
              <a:rPr lang="el-GR" sz="1800" dirty="0" smtClean="0"/>
            </a:br>
            <a:r>
              <a:rPr lang="el-GR" sz="1800" b="1" dirty="0" smtClean="0"/>
              <a:t>σύμφωνη ASK,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Όλα </a:t>
            </a:r>
            <a:r>
              <a:rPr lang="el-GR" sz="1800" dirty="0"/>
              <a:t>αυτά τα δυαδικά συστήματα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επιδεικνύουν </a:t>
            </a:r>
            <a:r>
              <a:rPr lang="el-GR" sz="1800" dirty="0"/>
              <a:t>μία θεωρητική μέγιστη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φασματική απόδοση ίση με </a:t>
            </a:r>
            <a:r>
              <a:rPr lang="el-GR" sz="1800" b="1" dirty="0" smtClean="0"/>
              <a:t>1 </a:t>
            </a:r>
            <a:r>
              <a:rPr lang="el-GR" sz="1800" b="1" dirty="0" err="1" smtClean="0"/>
              <a:t>bit</a:t>
            </a:r>
            <a:r>
              <a:rPr lang="el-GR" sz="1800" b="1" dirty="0" smtClean="0"/>
              <a:t>/</a:t>
            </a:r>
            <a:r>
              <a:rPr lang="en-US" sz="1800" b="1" dirty="0" smtClean="0"/>
              <a:t>s</a:t>
            </a:r>
            <a:r>
              <a:rPr lang="el-GR" sz="1800" b="1" dirty="0" smtClean="0"/>
              <a:t>/</a:t>
            </a:r>
            <a:r>
              <a:rPr lang="el-GR" sz="1800" b="1" dirty="0" err="1" smtClean="0"/>
              <a:t>Hz</a:t>
            </a:r>
            <a:r>
              <a:rPr lang="el-GR" sz="1800" dirty="0" smtClean="0"/>
              <a:t>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pic>
        <p:nvPicPr>
          <p:cNvPr id="9218" name="Picture 2" descr="C:\Users\user\Dropbox\ΤΕΙΜΕΣ\1_ΜΑΘΗΜΑΤΑ\4_ΤΗΛΕΠΙΚΟΙΝΩΝΙΑΚΑ_ΣΥΣΤΗΜΑΤΑ_ΙΙ\5_Digital_Communcations_Bateman\PAGES\CH5\ch5figs\sec5\proball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868" y="2419154"/>
            <a:ext cx="4009628" cy="425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76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Σύγκριση Μ-αδικών Μεθόδων Ψηφιακής Διαμόρφωσης</a:t>
            </a:r>
            <a:endParaRPr lang="el-G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Από τα διαγράμματα </a:t>
            </a:r>
            <a:r>
              <a:rPr lang="en-US" sz="1800" dirty="0" smtClean="0"/>
              <a:t>BER</a:t>
            </a:r>
            <a:r>
              <a:rPr lang="el-GR" sz="1800" dirty="0" smtClean="0"/>
              <a:t> για τα κυριότερα Μ-</a:t>
            </a:r>
            <a:r>
              <a:rPr lang="el-GR" sz="1800" dirty="0" err="1" smtClean="0"/>
              <a:t>αδικά</a:t>
            </a:r>
            <a:r>
              <a:rPr lang="el-GR" sz="1800" dirty="0" smtClean="0"/>
              <a:t> συστήματα διαμόρφωσης, που εξετάσαμε, προκύπτει ότι η </a:t>
            </a:r>
            <a:r>
              <a:rPr lang="en-US" sz="1800" b="1" dirty="0" smtClean="0"/>
              <a:t>QAM </a:t>
            </a:r>
            <a:r>
              <a:rPr lang="el-GR" sz="1800" dirty="0" smtClean="0"/>
              <a:t>φαίνεται να πλησιάζει περισσότερο κοντά προς το όριο χωρητικότητας </a:t>
            </a:r>
            <a:r>
              <a:rPr lang="en-US" sz="1800" dirty="0" smtClean="0"/>
              <a:t>Shannon</a:t>
            </a:r>
            <a:r>
              <a:rPr lang="el-GR" sz="1800" dirty="0" smtClean="0"/>
              <a:t> όταν επιδιώκουμε την μέγιστη φασματική απόδοση.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009" y="2207235"/>
            <a:ext cx="4787255" cy="44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86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Σύγκριση Ψηφιακών Μεθόδων ως προς Όριο </a:t>
            </a:r>
            <a:r>
              <a:rPr lang="en-US" sz="2400" dirty="0" smtClean="0"/>
              <a:t>Shannon</a:t>
            </a:r>
            <a:endParaRPr lang="el-G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Κανένα </a:t>
            </a:r>
            <a:r>
              <a:rPr lang="el-GR" sz="1700" dirty="0"/>
              <a:t>από τα συστήματα Μ-</a:t>
            </a:r>
            <a:r>
              <a:rPr lang="el-GR" sz="1700" dirty="0" err="1"/>
              <a:t>αδικής</a:t>
            </a:r>
            <a:r>
              <a:rPr lang="el-GR" sz="1700" dirty="0"/>
              <a:t> διαμόρφωσης </a:t>
            </a:r>
            <a:r>
              <a:rPr lang="el-GR" sz="1700" dirty="0" smtClean="0"/>
              <a:t>δεν </a:t>
            </a:r>
            <a:r>
              <a:rPr lang="el-GR" sz="1700" dirty="0"/>
              <a:t>μπορεί να πλησιάσει αρκετά κοντά στο </a:t>
            </a:r>
            <a:r>
              <a:rPr lang="el-GR" sz="1700" dirty="0" err="1" smtClean="0"/>
              <a:t>όριοShannon</a:t>
            </a:r>
            <a:r>
              <a:rPr lang="el-GR" sz="1700" dirty="0" smtClean="0"/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Στις </a:t>
            </a:r>
            <a:r>
              <a:rPr lang="el-GR" sz="1700" dirty="0"/>
              <a:t>περισσότερες περιπτώσεις η </a:t>
            </a:r>
            <a:r>
              <a:rPr lang="el-GR" sz="1700" dirty="0" smtClean="0"/>
              <a:t>απόσταση </a:t>
            </a:r>
            <a:br>
              <a:rPr lang="el-GR" sz="1700" dirty="0" smtClean="0"/>
            </a:br>
            <a:r>
              <a:rPr lang="el-GR" sz="1700" dirty="0" smtClean="0"/>
              <a:t>είναι μεγαλύτερη των </a:t>
            </a:r>
            <a:r>
              <a:rPr lang="el-GR" sz="1700" b="1" dirty="0" smtClean="0"/>
              <a:t>4dB</a:t>
            </a:r>
            <a:r>
              <a:rPr lang="el-GR" sz="1700" dirty="0" smtClean="0"/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Για καλύτερη απόδοση, </a:t>
            </a:r>
            <a:r>
              <a:rPr lang="el-GR" sz="1700" dirty="0"/>
              <a:t>πρέπει να εισάγουμε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b="1" dirty="0" smtClean="0"/>
              <a:t>επιπλέον </a:t>
            </a:r>
            <a:r>
              <a:rPr lang="el-GR" sz="1700" b="1" dirty="0"/>
              <a:t>κωδικοποίηση </a:t>
            </a:r>
            <a:r>
              <a:rPr lang="el-GR" sz="1700" dirty="0"/>
              <a:t>στα δεδομένα, </a:t>
            </a:r>
            <a:r>
              <a:rPr lang="el-GR" sz="1700" dirty="0" smtClean="0"/>
              <a:t>ώστε </a:t>
            </a:r>
            <a:br>
              <a:rPr lang="el-GR" sz="1700" dirty="0" smtClean="0"/>
            </a:br>
            <a:r>
              <a:rPr lang="el-GR" sz="1700" dirty="0" smtClean="0"/>
              <a:t>να μπορούμε να </a:t>
            </a:r>
            <a:r>
              <a:rPr lang="el-GR" sz="1700" dirty="0"/>
              <a:t>ανιχνεύσουμε και </a:t>
            </a:r>
            <a:r>
              <a:rPr lang="el-GR" sz="1700" dirty="0" smtClean="0"/>
              <a:t>να </a:t>
            </a:r>
            <a:br>
              <a:rPr lang="el-GR" sz="1700" dirty="0" smtClean="0"/>
            </a:br>
            <a:r>
              <a:rPr lang="el-GR" sz="1700" dirty="0" smtClean="0"/>
              <a:t>διορθώσουμε τα </a:t>
            </a:r>
            <a:r>
              <a:rPr lang="el-GR" sz="1700" dirty="0"/>
              <a:t>σφάλματα.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b="1" dirty="0" smtClean="0"/>
              <a:t>Τεχνικές κωδικοποίησης καναλιού FEC </a:t>
            </a:r>
            <a:br>
              <a:rPr lang="el-GR" sz="1700" b="1" dirty="0" smtClean="0"/>
            </a:br>
            <a:r>
              <a:rPr lang="el-GR" sz="1700" dirty="0" smtClean="0"/>
              <a:t>(</a:t>
            </a:r>
            <a:r>
              <a:rPr lang="el-GR" sz="1700" dirty="0" err="1" smtClean="0">
                <a:hlinkClick r:id="rId2"/>
              </a:rPr>
              <a:t>Forward</a:t>
            </a:r>
            <a:r>
              <a:rPr lang="el-GR" sz="1700" dirty="0" smtClean="0">
                <a:hlinkClick r:id="rId2"/>
              </a:rPr>
              <a:t> </a:t>
            </a:r>
            <a:r>
              <a:rPr lang="el-GR" sz="1700" dirty="0" err="1" smtClean="0">
                <a:hlinkClick r:id="rId2"/>
              </a:rPr>
              <a:t>Error</a:t>
            </a:r>
            <a:r>
              <a:rPr lang="el-GR" sz="1700" dirty="0" smtClean="0">
                <a:hlinkClick r:id="rId2"/>
              </a:rPr>
              <a:t> </a:t>
            </a:r>
            <a:r>
              <a:rPr lang="el-GR" sz="1700" dirty="0" err="1" smtClean="0">
                <a:hlinkClick r:id="rId2"/>
              </a:rPr>
              <a:t>Correction</a:t>
            </a:r>
            <a:r>
              <a:rPr lang="el-GR" sz="1700" dirty="0" smtClean="0"/>
              <a:t>) υιοθετώντας </a:t>
            </a:r>
            <a:br>
              <a:rPr lang="el-GR" sz="1700" dirty="0" smtClean="0"/>
            </a:br>
            <a:r>
              <a:rPr lang="el-GR" sz="1700" b="1" dirty="0" smtClean="0"/>
              <a:t>κωδικοποίηση</a:t>
            </a:r>
            <a:r>
              <a:rPr lang="el-GR" sz="1700" b="1" dirty="0"/>
              <a:t> </a:t>
            </a:r>
            <a:r>
              <a:rPr lang="el-GR" sz="1700" b="1" dirty="0" err="1" smtClean="0"/>
              <a:t>block</a:t>
            </a:r>
            <a:r>
              <a:rPr lang="el-GR" sz="1700" dirty="0"/>
              <a:t> (π.χ. </a:t>
            </a:r>
            <a:r>
              <a:rPr lang="el-GR" sz="1700" dirty="0" err="1">
                <a:hlinkClick r:id="rId3"/>
              </a:rPr>
              <a:t>Reed</a:t>
            </a:r>
            <a:r>
              <a:rPr lang="el-GR" sz="1700" dirty="0">
                <a:hlinkClick r:id="rId3"/>
              </a:rPr>
              <a:t>-</a:t>
            </a:r>
            <a:r>
              <a:rPr lang="el-GR" sz="1700" dirty="0" err="1">
                <a:hlinkClick r:id="rId3"/>
              </a:rPr>
              <a:t>Solomon</a:t>
            </a:r>
            <a:r>
              <a:rPr lang="el-GR" sz="1700" dirty="0"/>
              <a:t> σε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εφαρμογές </a:t>
            </a:r>
            <a:r>
              <a:rPr lang="el-GR" sz="1700" dirty="0"/>
              <a:t>κινητών </a:t>
            </a:r>
            <a:r>
              <a:rPr lang="el-GR" sz="1700" dirty="0" smtClean="0"/>
              <a:t>επικοινωνιών</a:t>
            </a:r>
            <a:r>
              <a:rPr lang="el-GR" sz="1700" dirty="0"/>
              <a:t>) ή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b="1" dirty="0" err="1" smtClean="0"/>
              <a:t>συνελικτική</a:t>
            </a:r>
            <a:r>
              <a:rPr lang="el-GR" sz="1700" b="1" dirty="0" smtClean="0"/>
              <a:t> </a:t>
            </a:r>
            <a:r>
              <a:rPr lang="el-GR" sz="1700" b="1" dirty="0"/>
              <a:t>κωδικοποίηση </a:t>
            </a:r>
            <a:r>
              <a:rPr lang="el-GR" sz="1700" dirty="0" smtClean="0"/>
              <a:t>(π.χ. </a:t>
            </a:r>
            <a:r>
              <a:rPr lang="el-GR" sz="1700" dirty="0" err="1" smtClean="0">
                <a:hlinkClick r:id="rId4"/>
              </a:rPr>
              <a:t>Viterbi</a:t>
            </a:r>
            <a:r>
              <a:rPr lang="el-GR" sz="1700" dirty="0"/>
              <a:t> στην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ψηφιακή </a:t>
            </a:r>
            <a:r>
              <a:rPr lang="el-GR" sz="1700" dirty="0"/>
              <a:t>τηλεόραση</a:t>
            </a:r>
            <a:r>
              <a:rPr lang="el-GR" sz="1700" dirty="0" smtClean="0"/>
              <a:t>), επιτυγχάνουν υψηλές αποδόσεις. 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Οι τεχνικές </a:t>
            </a:r>
            <a:r>
              <a:rPr lang="el-GR" sz="1700" b="1" dirty="0"/>
              <a:t>συνδυασμένης κωδικοποίησης και </a:t>
            </a:r>
            <a:r>
              <a:rPr lang="el-GR" sz="1700" b="1" dirty="0" smtClean="0"/>
              <a:t>διαμόρφωσης </a:t>
            </a:r>
            <a:r>
              <a:rPr lang="el-GR" sz="1700" dirty="0" smtClean="0"/>
              <a:t>π.χ. </a:t>
            </a:r>
            <a:r>
              <a:rPr lang="el-GR" sz="1700" dirty="0" err="1" smtClean="0">
                <a:hlinkClick r:id="rId5"/>
              </a:rPr>
              <a:t>Trellis</a:t>
            </a:r>
            <a:r>
              <a:rPr lang="el-GR" sz="1700" dirty="0" smtClean="0">
                <a:hlinkClick r:id="rId5"/>
              </a:rPr>
              <a:t> </a:t>
            </a:r>
            <a:r>
              <a:rPr lang="el-GR" sz="1700" dirty="0" err="1" smtClean="0">
                <a:hlinkClick r:id="rId5"/>
              </a:rPr>
              <a:t>Coded</a:t>
            </a:r>
            <a:r>
              <a:rPr lang="el-GR" sz="1700" dirty="0" smtClean="0">
                <a:hlinkClick r:id="rId5"/>
              </a:rPr>
              <a:t> </a:t>
            </a:r>
            <a:r>
              <a:rPr lang="el-GR" sz="1700" dirty="0" err="1" smtClean="0">
                <a:hlinkClick r:id="rId5"/>
              </a:rPr>
              <a:t>Modulation</a:t>
            </a:r>
            <a:r>
              <a:rPr lang="el-GR" sz="1700" dirty="0" smtClean="0">
                <a:hlinkClick r:id="rId5"/>
              </a:rPr>
              <a:t> </a:t>
            </a:r>
            <a:r>
              <a:rPr lang="el-GR" sz="1700" dirty="0" smtClean="0"/>
              <a:t>– TCM</a:t>
            </a:r>
            <a:r>
              <a:rPr lang="el-GR" sz="1700" dirty="0"/>
              <a:t>) επιτρέπουν την επίτευξη κερδών κωδικοποίησης </a:t>
            </a:r>
            <a:r>
              <a:rPr lang="el-GR" sz="1700" dirty="0" smtClean="0"/>
              <a:t>(&gt;6dB), </a:t>
            </a:r>
            <a:r>
              <a:rPr lang="el-GR" sz="1700" dirty="0"/>
              <a:t>προσεγγίζοντας πλέον το όριο Shannon</a:t>
            </a:r>
            <a:r>
              <a:rPr lang="el-GR" sz="1700" dirty="0" smtClean="0"/>
              <a:t>.</a:t>
            </a:r>
            <a:endParaRPr lang="el-GR" sz="1700" dirty="0"/>
          </a:p>
        </p:txBody>
      </p:sp>
      <p:pic>
        <p:nvPicPr>
          <p:cNvPr id="50178" name="Picture 2" descr="http://anamorfosi.teiser.gr/ekp_yliko/e-notes/Data/comm2/main_files/image480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703" y="1628800"/>
            <a:ext cx="3683785" cy="318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7739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1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052736"/>
                <a:ext cx="8363272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Ένα </a:t>
                </a:r>
                <a:r>
                  <a:rPr lang="el-GR" sz="1700" dirty="0"/>
                  <a:t>ψηφιακό </a:t>
                </a:r>
                <a:r>
                  <a:rPr lang="el-GR" sz="1700" dirty="0" smtClean="0"/>
                  <a:t>χρησιμοποιεί </a:t>
                </a:r>
                <a:r>
                  <a:rPr lang="el-GR" sz="1700" dirty="0"/>
                  <a:t>δυαδική διαμόρφωση </a:t>
                </a:r>
                <a:r>
                  <a:rPr lang="en-US" sz="1700" dirty="0"/>
                  <a:t>FSK </a:t>
                </a:r>
                <a:r>
                  <a:rPr lang="el-GR" sz="1700" dirty="0"/>
                  <a:t>για τη μετάδοση των δεδομένων, με δύο συχνότητες εισόδου </a:t>
                </a:r>
                <a14:m>
                  <m:oMath xmlns:m="http://schemas.openxmlformats.org/officeDocument/2006/math">
                    <m:r>
                      <a:rPr lang="el-GR" sz="1700" i="1" dirty="0" smtClean="0">
                        <a:latin typeface="Cambria Math"/>
                      </a:rPr>
                      <m:t>+1200 </m:t>
                    </m:r>
                    <m:r>
                      <a:rPr lang="en-US" sz="1700" i="1" dirty="0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700" dirty="0"/>
                  <a:t> και </a:t>
                </a:r>
                <a14:m>
                  <m:oMath xmlns:m="http://schemas.openxmlformats.org/officeDocument/2006/math">
                    <m:r>
                      <a:rPr lang="el-GR" sz="1700" i="1" dirty="0" smtClean="0">
                        <a:latin typeface="Cambria Math"/>
                      </a:rPr>
                      <m:t>−1200 </m:t>
                    </m:r>
                    <m:r>
                      <a:rPr lang="en-US" sz="1700" i="1" dirty="0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700" dirty="0"/>
                  <a:t>  ως προς την κεντρική συχνότητα του καναλιού. Το σήμα που λαμβάνεται υπόκειται σε μετατόπιση </a:t>
                </a:r>
                <a:r>
                  <a:rPr lang="en-US" sz="1700" dirty="0"/>
                  <a:t>Doppler </a:t>
                </a:r>
                <a:r>
                  <a:rPr lang="el-GR" sz="1700" dirty="0"/>
                  <a:t>ίση με </a:t>
                </a:r>
                <a14:m>
                  <m:oMath xmlns:m="http://schemas.openxmlformats.org/officeDocument/2006/math">
                    <m:r>
                      <a:rPr lang="el-GR" sz="1700" i="1" dirty="0" smtClean="0">
                        <a:latin typeface="Cambria Math"/>
                      </a:rPr>
                      <m:t>+100 </m:t>
                    </m:r>
                    <m:r>
                      <a:rPr lang="en-US" sz="1700" i="1" dirty="0" smtClean="0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700" dirty="0" smtClean="0"/>
                  <a:t>, </a:t>
                </a:r>
                <a:r>
                  <a:rPr lang="el-GR" sz="1700" dirty="0"/>
                  <a:t>λόγω της κίνησης του δέκτη. Σχεδιάστε την έξοδο ενός ανιχνευτή </a:t>
                </a:r>
                <a:r>
                  <a:rPr lang="en-US" sz="1700" dirty="0"/>
                  <a:t>PLL </a:t>
                </a:r>
                <a:r>
                  <a:rPr lang="el-GR" sz="1700" dirty="0"/>
                  <a:t>για την ακολουθία δεδομένων 1,0,1,0,1,0</a:t>
                </a:r>
                <a:r>
                  <a:rPr lang="el-GR" sz="1700" dirty="0" smtClean="0"/>
                  <a:t>,…</a:t>
                </a:r>
                <a:r>
                  <a:rPr lang="en-US" sz="1700" dirty="0" smtClean="0"/>
                  <a:t> </a:t>
                </a:r>
                <a:r>
                  <a:rPr lang="el-GR" sz="1700" dirty="0" smtClean="0"/>
                  <a:t>θεωρώντας </a:t>
                </a:r>
                <a:r>
                  <a:rPr lang="el-GR" sz="1700" dirty="0"/>
                  <a:t>ότι δεν υπάρχει μορφοποίηση παλμών. Πώς μπορεί το πρόβλημα της μετατόπισης </a:t>
                </a:r>
                <a:r>
                  <a:rPr lang="en-US" sz="1700" dirty="0"/>
                  <a:t>Doppler </a:t>
                </a:r>
                <a:r>
                  <a:rPr lang="el-GR" sz="1700" dirty="0"/>
                  <a:t>να ξεπεραστεί σε ένα ψηφιακό </a:t>
                </a:r>
                <a:r>
                  <a:rPr lang="el-GR" sz="1700" dirty="0" smtClean="0"/>
                  <a:t>σύστημα </a:t>
                </a:r>
                <a:r>
                  <a:rPr lang="en-US" sz="1700" dirty="0"/>
                  <a:t>FSK</a:t>
                </a:r>
                <a:r>
                  <a:rPr lang="el-GR" sz="1700" dirty="0" smtClean="0"/>
                  <a:t>;</a:t>
                </a:r>
                <a:endParaRPr lang="en-US" sz="17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b="1" u="sng" dirty="0" smtClean="0"/>
                  <a:t>Απάντηση</a:t>
                </a:r>
                <a:r>
                  <a:rPr lang="el-GR" sz="1700" dirty="0" smtClean="0"/>
                  <a:t>:</a:t>
                </a:r>
                <a:r>
                  <a:rPr lang="el-GR" sz="1700" dirty="0"/>
                  <a:t> </a:t>
                </a:r>
                <a:r>
                  <a:rPr lang="el-GR" sz="1700" dirty="0" smtClean="0"/>
                  <a:t>Η μετατόπιση </a:t>
                </a:r>
                <a:r>
                  <a:rPr lang="en-US" sz="1700" dirty="0" smtClean="0"/>
                  <a:t>Doppler</a:t>
                </a:r>
                <a:r>
                  <a:rPr lang="el-GR" sz="1700" dirty="0" smtClean="0"/>
                  <a:t> </a:t>
                </a:r>
                <a:r>
                  <a:rPr lang="el-GR" sz="1700" dirty="0"/>
                  <a:t>στο εισερχόμενο σήμα στο δέκτη </a:t>
                </a:r>
                <a:r>
                  <a:rPr lang="el-GR" sz="1700" dirty="0" smtClean="0"/>
                  <a:t>κάνει </a:t>
                </a:r>
                <a:r>
                  <a:rPr lang="el-GR" sz="1700" dirty="0"/>
                  <a:t>τα σύμβολα να εμφανίζονται σε συχνότητες </a:t>
                </a:r>
                <a14:m>
                  <m:oMath xmlns:m="http://schemas.openxmlformats.org/officeDocument/2006/math">
                    <m:r>
                      <a:rPr lang="el-GR" sz="1700" i="1" dirty="0" smtClean="0">
                        <a:latin typeface="Cambria Math"/>
                      </a:rPr>
                      <m:t>+1300 </m:t>
                    </m:r>
                    <m:r>
                      <a:rPr lang="en-US" sz="1700" i="1" dirty="0" smtClean="0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700" dirty="0" smtClean="0"/>
                  <a:t> </a:t>
                </a:r>
                <a:r>
                  <a:rPr lang="el-GR" sz="1700" dirty="0"/>
                  <a:t>και </a:t>
                </a:r>
                <a14:m>
                  <m:oMath xmlns:m="http://schemas.openxmlformats.org/officeDocument/2006/math">
                    <m:r>
                      <a:rPr lang="el-GR" sz="1700" i="1" dirty="0" smtClean="0">
                        <a:latin typeface="Cambria Math"/>
                      </a:rPr>
                      <m:t>−1100 </m:t>
                    </m:r>
                    <m:r>
                      <a:rPr lang="en-US" sz="1700" i="1" dirty="0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700" dirty="0"/>
                  <a:t> ως προς την </a:t>
                </a:r>
                <a:r>
                  <a:rPr lang="el-GR" sz="1700" dirty="0" smtClean="0"/>
                  <a:t>κεντρική </a:t>
                </a:r>
                <a:r>
                  <a:rPr lang="el-GR" sz="1700" dirty="0"/>
                  <a:t>συχνότητα του ανιχνευτή </a:t>
                </a:r>
                <a:r>
                  <a:rPr lang="en-US" sz="1700" dirty="0"/>
                  <a:t>PLL</a:t>
                </a:r>
                <a:r>
                  <a:rPr lang="el-GR" sz="1700" dirty="0"/>
                  <a:t>. </a:t>
                </a:r>
                <a:r>
                  <a:rPr lang="el-GR" sz="1700" dirty="0" smtClean="0"/>
                  <a:t>Έτσι, η </a:t>
                </a:r>
                <a:r>
                  <a:rPr lang="el-GR" sz="1700" dirty="0"/>
                  <a:t>έξοδος του </a:t>
                </a:r>
                <a:r>
                  <a:rPr lang="en-US" sz="1700" dirty="0"/>
                  <a:t>PLL </a:t>
                </a:r>
                <a:r>
                  <a:rPr lang="el-GR" sz="1700" dirty="0"/>
                  <a:t>θα έχει μία συνεχή </a:t>
                </a:r>
                <a:r>
                  <a:rPr lang="el-GR" sz="1700" dirty="0" smtClean="0"/>
                  <a:t>(</a:t>
                </a:r>
                <a:r>
                  <a:rPr lang="en-US" sz="1700" dirty="0" smtClean="0"/>
                  <a:t>DC</a:t>
                </a:r>
                <a:r>
                  <a:rPr lang="el-GR" sz="1700" dirty="0" smtClean="0"/>
                  <a:t>) </a:t>
                </a:r>
                <a:r>
                  <a:rPr lang="el-GR" sz="1700" dirty="0"/>
                  <a:t>τάση πόλωσης που θα επικάθεται στο ανακτημένο σήμα δεδομένων </a:t>
                </a:r>
                <a:r>
                  <a:rPr lang="en-US" sz="1700" dirty="0" smtClean="0"/>
                  <a:t>(</a:t>
                </a:r>
                <a:r>
                  <a:rPr lang="el-GR" sz="1700" dirty="0" smtClean="0"/>
                  <a:t>βλ. σχήμα) </a:t>
                </a:r>
                <a:r>
                  <a:rPr lang="el-GR" sz="1700" dirty="0"/>
                  <a:t>και θα είναι ανάλογη της απόκλισης </a:t>
                </a:r>
                <a:r>
                  <a:rPr lang="en-US" sz="1700" dirty="0"/>
                  <a:t>Doppler</a:t>
                </a:r>
                <a:r>
                  <a:rPr lang="el-GR" sz="1700" dirty="0" smtClean="0"/>
                  <a:t>.</a:t>
                </a:r>
                <a:endParaRPr lang="el-GR" sz="17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052736"/>
                <a:ext cx="8363272" cy="5472608"/>
              </a:xfrm>
              <a:blipFill>
                <a:blip r:embed="rId2"/>
                <a:stretch>
                  <a:fillRect l="-437" t="-446" r="-2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C:\Users\user\Dropbox\ΤΕΙΜΕΣ\1_ΜΑΘΗΜΑΤΑ\4_ΤΗΛΕΠΙΚΟΙΝΩΝΙΑΚΑ_ΣΥΣΤΗΜΑΤΑ_ΙΙ\5_Digital_Communcations_Bateman\PAGES\CH5\ch5figs\sec3\e1dia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616" y="4653136"/>
            <a:ext cx="623574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397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1 (συνέχεια)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700" dirty="0" smtClean="0"/>
              <a:t>Για </a:t>
            </a:r>
            <a:r>
              <a:rPr lang="el-GR" sz="1700" dirty="0"/>
              <a:t>να εξαλειφθεί η μετατόπιση </a:t>
            </a:r>
            <a:r>
              <a:rPr lang="en-US" sz="1700" dirty="0"/>
              <a:t>Doppler</a:t>
            </a:r>
            <a:r>
              <a:rPr lang="el-GR" sz="1700" dirty="0"/>
              <a:t> μπορεί η έξοδος του ανιχνευτή </a:t>
            </a:r>
            <a:r>
              <a:rPr lang="en-US" sz="1700" dirty="0"/>
              <a:t>PLL </a:t>
            </a:r>
            <a:r>
              <a:rPr lang="el-GR" sz="1700" dirty="0"/>
              <a:t>να συνδεθεί με </a:t>
            </a:r>
            <a:r>
              <a:rPr lang="en-US" sz="1700" dirty="0" smtClean="0"/>
              <a:t>AC </a:t>
            </a:r>
            <a:r>
              <a:rPr lang="el-GR" sz="1700" dirty="0"/>
              <a:t>ζεύξη, αλλά αυτό θα επηρέαζε τις χαμηλές συχνότητες του σήματος δεδομένων. </a:t>
            </a:r>
            <a:endParaRPr lang="en-US" sz="17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700" dirty="0" smtClean="0"/>
              <a:t>Ένας </a:t>
            </a:r>
            <a:r>
              <a:rPr lang="el-GR" sz="1700" dirty="0"/>
              <a:t>τρόπος κωδικοποίησης όπως η κωδικοποίηση </a:t>
            </a:r>
            <a:r>
              <a:rPr lang="en-US" sz="1700" dirty="0"/>
              <a:t>Manchester </a:t>
            </a:r>
            <a:r>
              <a:rPr lang="el-GR" sz="1700" dirty="0"/>
              <a:t>θα μπορούσε να χρησιμοποιηθεί εδώ ώστε να απορρίψει το περιεχόμενο του σήματος των δεδομένων σε χαμηλές συχνότητες</a:t>
            </a:r>
            <a:r>
              <a:rPr lang="el-GR" sz="1700" dirty="0" smtClean="0"/>
              <a:t>.</a:t>
            </a:r>
            <a:endParaRPr lang="el-GR" sz="1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909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2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453118"/>
                <a:ext cx="6231618" cy="4072225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b="1" u="sng" dirty="0" smtClean="0"/>
                  <a:t>Απάντηση</a:t>
                </a:r>
                <a:r>
                  <a:rPr lang="el-GR" sz="1700" dirty="0" smtClean="0"/>
                  <a:t>:</a:t>
                </a:r>
                <a:r>
                  <a:rPr lang="en-US" sz="1700" dirty="0" smtClean="0"/>
                  <a:t> </a:t>
                </a:r>
                <a:r>
                  <a:rPr lang="el-GR" sz="1700" dirty="0" smtClean="0"/>
                  <a:t>Η πιθανότητα εμφάνισης εσφαλμένων </a:t>
                </a:r>
                <a:r>
                  <a:rPr lang="en-US" sz="1700" dirty="0" smtClean="0"/>
                  <a:t>bit (BER)</a:t>
                </a:r>
                <a:r>
                  <a:rPr lang="el-GR" sz="1700" dirty="0" smtClean="0"/>
                  <a:t> για ασύμφωνη </a:t>
                </a:r>
                <a:r>
                  <a:rPr lang="en-US" sz="1700" dirty="0" smtClean="0"/>
                  <a:t>ASK </a:t>
                </a:r>
                <a:r>
                  <a:rPr lang="el-GR" sz="1700" dirty="0" smtClean="0"/>
                  <a:t>δίνεται από</a:t>
                </a:r>
                <a:r>
                  <a:rPr lang="en-US" sz="1700" dirty="0" smtClean="0"/>
                  <a:t>:</a:t>
                </a:r>
                <a:endParaRPr lang="el-GR" sz="17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b="0" i="1" dirty="0" smtClean="0"/>
                          </m:ctrlPr>
                        </m:sSubPr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700" b="0" i="1" dirty="0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sz="17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700" b="0" i="1" dirty="0" smtClean="0"/>
                          </m:ctrlPr>
                        </m:fPr>
                        <m:num>
                          <m:r>
                            <a:rPr lang="el-GR" sz="17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700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70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700" b="0" i="1" dirty="0" smtClean="0"/>
                          </m:ctrlPr>
                        </m:sSupPr>
                        <m:e>
                          <m:r>
                            <a:rPr lang="en-US" sz="1700" i="1" dirty="0" err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7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700" i="1" dirty="0" err="1">
                              <a:latin typeface="Cambria Math"/>
                            </a:rPr>
                            <m:t>𝐸</m:t>
                          </m:r>
                          <m:r>
                            <a:rPr lang="en-US" sz="1700" i="1" baseline="-25000" dirty="0" err="1">
                              <a:latin typeface="Cambria Math"/>
                            </a:rPr>
                            <m:t>𝑏</m:t>
                          </m:r>
                          <m:r>
                            <a:rPr lang="en-US" sz="1700" i="1" dirty="0">
                              <a:latin typeface="Cambria Math"/>
                            </a:rPr>
                            <m:t>/</m:t>
                          </m:r>
                          <m:r>
                            <a:rPr lang="en-US" sz="1700" i="1" dirty="0">
                              <a:latin typeface="Cambria Math"/>
                            </a:rPr>
                            <m:t>𝑁</m:t>
                          </m:r>
                          <m:r>
                            <a:rPr lang="en-US" sz="1700" i="1" baseline="-25000" dirty="0"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r>
                  <a:rPr lang="en-US" sz="1700" dirty="0"/>
                  <a:t/>
                </a:r>
                <a:br>
                  <a:rPr lang="en-US" sz="1700" dirty="0"/>
                </a:br>
                <a:r>
                  <a:rPr lang="el-GR" sz="1700" dirty="0" smtClean="0"/>
                  <a:t>Έτσι, για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𝐸</m:t>
                    </m:r>
                    <m:r>
                      <a:rPr lang="en-US" sz="1700" i="1" baseline="-25000" dirty="0" err="1" smtClean="0">
                        <a:latin typeface="Cambria Math"/>
                      </a:rPr>
                      <m:t>𝑏</m:t>
                    </m:r>
                    <m:r>
                      <a:rPr lang="en-US" sz="1700" i="1" dirty="0" smtClean="0">
                        <a:latin typeface="Cambria Math"/>
                      </a:rPr>
                      <m:t>/</m:t>
                    </m:r>
                    <m:r>
                      <a:rPr lang="en-US" sz="1700" i="1" dirty="0" smtClean="0">
                        <a:latin typeface="Cambria Math"/>
                      </a:rPr>
                      <m:t>𝑁</m:t>
                    </m:r>
                    <m:r>
                      <a:rPr lang="en-US" sz="1700" i="1" baseline="-25000" dirty="0" smtClean="0">
                        <a:latin typeface="Cambria Math"/>
                      </a:rPr>
                      <m:t>0</m:t>
                    </m:r>
                    <m:r>
                      <a:rPr lang="en-US" sz="1700" i="1" dirty="0" smtClean="0">
                        <a:latin typeface="Cambria Math"/>
                      </a:rPr>
                      <m:t> </m:t>
                    </m:r>
                    <m:r>
                      <a:rPr lang="en-US" sz="1700" i="1" dirty="0">
                        <a:latin typeface="Cambria Math"/>
                      </a:rPr>
                      <m:t>= 10 </m:t>
                    </m:r>
                    <m:r>
                      <a:rPr lang="en-US" sz="1700" i="1" dirty="0">
                        <a:latin typeface="Cambria Math"/>
                      </a:rPr>
                      <m:t>𝑑𝐵</m:t>
                    </m:r>
                  </m:oMath>
                </a14:m>
                <a:r>
                  <a:rPr lang="el-GR" sz="1700" dirty="0" smtClean="0"/>
                  <a:t> έχουμε: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b="0" i="1" dirty="0" smtClean="0"/>
                          </m:ctrlPr>
                        </m:sSubPr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700" b="0" i="1" dirty="0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sz="1700" i="1" dirty="0"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l-GR" sz="1700" i="1" dirty="0"/>
                          </m:ctrlPr>
                        </m:fPr>
                        <m:num>
                          <m:r>
                            <a:rPr lang="el-GR" sz="17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7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700" i="1" dirty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700" i="1" dirty="0"/>
                          </m:ctrlPr>
                        </m:sSupPr>
                        <m:e>
                          <m:r>
                            <a:rPr lang="en-US" sz="1700" i="1" dirty="0" err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7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700" b="0" i="1" dirty="0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sz="1700" i="1" dirty="0" smtClean="0">
                          <a:latin typeface="Cambria Math"/>
                        </a:rPr>
                        <m:t> = </m:t>
                      </m:r>
                      <m:r>
                        <a:rPr lang="en-US" sz="1700" i="1" dirty="0">
                          <a:latin typeface="Cambria Math"/>
                        </a:rPr>
                        <m:t>3</m:t>
                      </m:r>
                      <m:r>
                        <a:rPr lang="el-GR" sz="1700" b="0" i="1" dirty="0" smtClean="0">
                          <a:latin typeface="Cambria Math"/>
                        </a:rPr>
                        <m:t>,</m:t>
                      </m:r>
                      <m:r>
                        <a:rPr lang="en-US" sz="1700" i="1" dirty="0">
                          <a:latin typeface="Cambria Math"/>
                        </a:rPr>
                        <m:t>37 </m:t>
                      </m:r>
                      <m:r>
                        <a:rPr lang="en-US" sz="1700" i="1" dirty="0">
                          <a:latin typeface="Cambria Math"/>
                        </a:rPr>
                        <m:t>𝑥</m:t>
                      </m:r>
                      <m:r>
                        <a:rPr lang="en-US" sz="1700" i="1" dirty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700" b="0" i="1" dirty="0" smtClean="0"/>
                          </m:ctrlPr>
                        </m:sSupPr>
                        <m:e>
                          <m:r>
                            <a:rPr lang="el-GR" sz="1700" b="0" i="1" dirty="0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l-GR" sz="1700" b="0" i="1" dirty="0" smtClean="0">
                              <a:latin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r>
                  <a:rPr lang="en-US" sz="1700" dirty="0"/>
                  <a:t/>
                </a:r>
                <a:br>
                  <a:rPr lang="en-US" sz="1700" dirty="0"/>
                </a:br>
                <a:endParaRPr lang="el-GR" sz="17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Από το </a:t>
                </a:r>
                <a:r>
                  <a:rPr lang="en-US" sz="1700" dirty="0" smtClean="0"/>
                  <a:t>(</a:t>
                </a:r>
                <a:r>
                  <a:rPr lang="el-GR" sz="1700" dirty="0" smtClean="0"/>
                  <a:t>πρώτο</a:t>
                </a:r>
                <a:r>
                  <a:rPr lang="en-US" sz="1700" dirty="0" smtClean="0"/>
                  <a:t>)</a:t>
                </a:r>
                <a:r>
                  <a:rPr lang="el-GR" sz="1700" dirty="0" smtClean="0"/>
                  <a:t> διάγραμμα </a:t>
                </a:r>
                <a:r>
                  <a:rPr lang="en-US" sz="1700" dirty="0" smtClean="0"/>
                  <a:t>BER </a:t>
                </a:r>
                <a:r>
                  <a:rPr lang="el-GR" sz="1700" dirty="0" smtClean="0"/>
                  <a:t>για τη</a:t>
                </a:r>
                <a:r>
                  <a:rPr lang="en-US" sz="1700" dirty="0" smtClean="0"/>
                  <a:t> </a:t>
                </a:r>
                <a:r>
                  <a:rPr lang="el-GR" sz="1700" dirty="0" smtClean="0"/>
                  <a:t>σύμφωνη </a:t>
                </a:r>
                <a:r>
                  <a:rPr lang="en-US" sz="1700" dirty="0" smtClean="0"/>
                  <a:t>FSK</a:t>
                </a:r>
                <a:r>
                  <a:rPr lang="en-US" sz="1700" dirty="0"/>
                  <a:t>, </a:t>
                </a:r>
                <a:r>
                  <a:rPr lang="el-GR" sz="1700" dirty="0" smtClean="0"/>
                  <a:t>βρίσκουμε ότι απαιτείται μια τιμή του </a:t>
                </a:r>
                <a:r>
                  <a:rPr lang="en-US" sz="1700" i="1" dirty="0" err="1" smtClean="0"/>
                  <a:t>E</a:t>
                </a:r>
                <a:r>
                  <a:rPr lang="en-US" sz="1700" i="1" baseline="-25000" dirty="0" err="1" smtClean="0"/>
                  <a:t>b</a:t>
                </a:r>
                <a:r>
                  <a:rPr lang="en-US" sz="1700" dirty="0" smtClean="0"/>
                  <a:t>/</a:t>
                </a:r>
                <a:r>
                  <a:rPr lang="en-US" sz="1700" i="1" dirty="0" smtClean="0"/>
                  <a:t>N</a:t>
                </a:r>
                <a:r>
                  <a:rPr lang="en-US" sz="1700" baseline="-25000" dirty="0" smtClean="0"/>
                  <a:t>0</a:t>
                </a:r>
                <a:r>
                  <a:rPr lang="en-US" sz="1700" dirty="0" smtClean="0"/>
                  <a:t> </a:t>
                </a:r>
                <a:r>
                  <a:rPr lang="el-GR" sz="1700" dirty="0" smtClean="0"/>
                  <a:t>περίπου στα </a:t>
                </a:r>
                <a:r>
                  <a:rPr lang="en-US" sz="1700" b="1" dirty="0" smtClean="0"/>
                  <a:t>8 </a:t>
                </a:r>
                <a:r>
                  <a:rPr lang="en-US" sz="1700" b="1" dirty="0"/>
                  <a:t>dB </a:t>
                </a:r>
                <a:r>
                  <a:rPr lang="el-GR" sz="1700" dirty="0" smtClean="0"/>
                  <a:t>γι’ αυτή την απόδοση του </a:t>
                </a:r>
                <a:r>
                  <a:rPr lang="en-US" sz="1700" dirty="0" smtClean="0"/>
                  <a:t>BER. </a:t>
                </a:r>
                <a:endParaRPr lang="el-GR" sz="17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Από το </a:t>
                </a:r>
                <a:r>
                  <a:rPr lang="en-US" sz="1700" dirty="0" smtClean="0"/>
                  <a:t>(</a:t>
                </a:r>
                <a:r>
                  <a:rPr lang="el-GR" sz="1700" dirty="0" smtClean="0"/>
                  <a:t>δεύτερο</a:t>
                </a:r>
                <a:r>
                  <a:rPr lang="en-US" sz="1700" dirty="0" smtClean="0"/>
                  <a:t>)</a:t>
                </a:r>
                <a:r>
                  <a:rPr lang="el-GR" sz="1700" dirty="0" smtClean="0"/>
                  <a:t> διάγραμμα </a:t>
                </a:r>
                <a:r>
                  <a:rPr lang="en-US" sz="1700" dirty="0" smtClean="0"/>
                  <a:t>BER </a:t>
                </a:r>
                <a:r>
                  <a:rPr lang="el-GR" sz="1700" dirty="0" smtClean="0"/>
                  <a:t>για τη σύμφωνη </a:t>
                </a:r>
                <a:r>
                  <a:rPr lang="en-US" sz="1700" dirty="0" smtClean="0"/>
                  <a:t>ASK</a:t>
                </a:r>
                <a:r>
                  <a:rPr lang="el-GR" sz="1700" dirty="0" smtClean="0"/>
                  <a:t>, προκύπτει ότι η απόδοση της σύμφωνης</a:t>
                </a:r>
                <a:r>
                  <a:rPr lang="en-US" sz="1700" dirty="0" smtClean="0"/>
                  <a:t>ASK </a:t>
                </a:r>
                <a:r>
                  <a:rPr lang="el-GR" sz="1700" dirty="0" smtClean="0"/>
                  <a:t>είναι ίδια με της σύμφωνης </a:t>
                </a:r>
                <a:r>
                  <a:rPr lang="en-US" sz="1700" dirty="0" smtClean="0"/>
                  <a:t>FSK</a:t>
                </a:r>
                <a:r>
                  <a:rPr lang="el-GR" sz="1700" dirty="0" smtClean="0"/>
                  <a:t>, απαιτώντας λόγο </a:t>
                </a:r>
                <a:r>
                  <a:rPr lang="en-US" sz="1700" i="1" dirty="0" err="1" smtClean="0"/>
                  <a:t>E</a:t>
                </a:r>
                <a:r>
                  <a:rPr lang="en-US" sz="1700" i="1" baseline="-25000" dirty="0" err="1" smtClean="0"/>
                  <a:t>b</a:t>
                </a:r>
                <a:r>
                  <a:rPr lang="en-US" sz="1700" dirty="0" smtClean="0"/>
                  <a:t>/</a:t>
                </a:r>
                <a:r>
                  <a:rPr lang="en-US" sz="1700" i="1" dirty="0" smtClean="0"/>
                  <a:t>N</a:t>
                </a:r>
                <a:r>
                  <a:rPr lang="en-US" sz="1700" baseline="-25000" dirty="0" smtClean="0"/>
                  <a:t>0</a:t>
                </a:r>
                <a:r>
                  <a:rPr lang="en-US" sz="1700" dirty="0" smtClean="0"/>
                  <a:t> </a:t>
                </a:r>
                <a:r>
                  <a:rPr lang="el-GR" sz="1700" dirty="0"/>
                  <a:t>περίπου </a:t>
                </a:r>
                <a:r>
                  <a:rPr lang="en-US" sz="1700" b="1" dirty="0"/>
                  <a:t>8 </a:t>
                </a:r>
                <a:r>
                  <a:rPr lang="en-US" sz="1700" b="1" dirty="0" smtClean="0"/>
                  <a:t>dB</a:t>
                </a:r>
                <a:r>
                  <a:rPr lang="el-GR" sz="1700" dirty="0" smtClean="0"/>
                  <a:t>,</a:t>
                </a:r>
                <a:r>
                  <a:rPr lang="en-US" sz="1700" dirty="0" smtClean="0"/>
                  <a:t> </a:t>
                </a:r>
                <a:r>
                  <a:rPr lang="el-GR" sz="1700" dirty="0" smtClean="0"/>
                  <a:t>επίσης</a:t>
                </a:r>
                <a:r>
                  <a:rPr lang="en-US" sz="1700" dirty="0" smtClean="0"/>
                  <a:t>.</a:t>
                </a:r>
                <a:endParaRPr lang="en-US" sz="17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453118"/>
                <a:ext cx="6231618" cy="4072225"/>
              </a:xfrm>
              <a:blipFill>
                <a:blip r:embed="rId2"/>
                <a:stretch>
                  <a:fillRect l="-587" t="-449" r="-783" b="-299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348880"/>
            <a:ext cx="2265326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228" y="4492969"/>
            <a:ext cx="2321330" cy="2104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95537" y="1052736"/>
                <a:ext cx="8449630" cy="1400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700" dirty="0">
                    <a:latin typeface="Cambria Math" pitchFamily="18" charset="0"/>
                    <a:ea typeface="Cambria Math" pitchFamily="18" charset="0"/>
                  </a:rPr>
                  <a:t>Ποια είναι η πιθανότητα εμφάνισης εσφαλμένων </a:t>
                </a:r>
                <a:r>
                  <a:rPr lang="en-US" sz="1700" dirty="0">
                    <a:latin typeface="Cambria Math" pitchFamily="18" charset="0"/>
                    <a:ea typeface="Cambria Math" pitchFamily="18" charset="0"/>
                  </a:rPr>
                  <a:t>bit </a:t>
                </a:r>
                <a:r>
                  <a:rPr lang="el-GR" sz="1700" dirty="0">
                    <a:latin typeface="Cambria Math" pitchFamily="18" charset="0"/>
                    <a:ea typeface="Cambria Math" pitchFamily="18" charset="0"/>
                  </a:rPr>
                  <a:t>στην περίπτωση </a:t>
                </a:r>
                <a:r>
                  <a:rPr lang="el-GR" sz="1700" dirty="0" smtClean="0">
                    <a:latin typeface="Cambria Math" pitchFamily="18" charset="0"/>
                    <a:ea typeface="Cambria Math" pitchFamily="18" charset="0"/>
                  </a:rPr>
                  <a:t>ασύμφωνης </a:t>
                </a:r>
                <a:r>
                  <a:rPr lang="el-GR" sz="1700" dirty="0">
                    <a:latin typeface="Cambria Math" pitchFamily="18" charset="0"/>
                    <a:ea typeface="Cambria Math" pitchFamily="18" charset="0"/>
                  </a:rPr>
                  <a:t>δυαδικής διαμόρφωσης </a:t>
                </a:r>
                <a:r>
                  <a:rPr lang="en-US" sz="1700" dirty="0" smtClean="0">
                    <a:latin typeface="Cambria Math" pitchFamily="18" charset="0"/>
                    <a:ea typeface="Cambria Math" pitchFamily="18" charset="0"/>
                  </a:rPr>
                  <a:t>FSK</a:t>
                </a:r>
                <a:r>
                  <a:rPr lang="el-GR" sz="17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1700" dirty="0">
                    <a:latin typeface="Cambria Math" pitchFamily="18" charset="0"/>
                    <a:ea typeface="Cambria Math" pitchFamily="18" charset="0"/>
                  </a:rPr>
                  <a:t>όταν ο λόγος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l-GR" sz="1700" i="1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700" i="1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sSubPr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l-GR" sz="1700" i="1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l-GR" sz="1700" i="1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sSubPr>
                          <m:e>
                            <m:r>
                              <a:rPr lang="el-GR" sz="1700" i="1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l-GR" sz="1700" i="1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1700" dirty="0">
                    <a:latin typeface="Cambria Math" pitchFamily="18" charset="0"/>
                    <a:ea typeface="Cambria Math" pitchFamily="18" charset="0"/>
                  </a:rPr>
                  <a:t> έχει την τιμή 10 </a:t>
                </a:r>
                <a:r>
                  <a:rPr lang="en-US" sz="1700" dirty="0">
                    <a:latin typeface="Cambria Math" pitchFamily="18" charset="0"/>
                    <a:ea typeface="Cambria Math" pitchFamily="18" charset="0"/>
                  </a:rPr>
                  <a:t>dB</a:t>
                </a:r>
                <a:r>
                  <a:rPr lang="el-GR" sz="1700" dirty="0">
                    <a:latin typeface="Cambria Math" pitchFamily="18" charset="0"/>
                    <a:ea typeface="Cambria Math" pitchFamily="18" charset="0"/>
                  </a:rPr>
                  <a:t>; Ποια πρέπει να είναι η απαιτούμενη προσεγγιστική τιμή του λόγου αυτού, ώστε να επιτευχθεί η ίδια πιθανότητα εμφάνισης εσφαλμένων </a:t>
                </a:r>
                <a:r>
                  <a:rPr lang="en-US" sz="1700" dirty="0">
                    <a:latin typeface="Cambria Math" pitchFamily="18" charset="0"/>
                    <a:ea typeface="Cambria Math" pitchFamily="18" charset="0"/>
                  </a:rPr>
                  <a:t>bit </a:t>
                </a:r>
                <a:r>
                  <a:rPr lang="el-GR" sz="1700" dirty="0">
                    <a:latin typeface="Cambria Math" pitchFamily="18" charset="0"/>
                    <a:ea typeface="Cambria Math" pitchFamily="18" charset="0"/>
                  </a:rPr>
                  <a:t>στις περιπτώσεις σύμφωνης </a:t>
                </a:r>
                <a:r>
                  <a:rPr lang="en-US" sz="1700" dirty="0">
                    <a:latin typeface="Cambria Math" pitchFamily="18" charset="0"/>
                    <a:ea typeface="Cambria Math" pitchFamily="18" charset="0"/>
                  </a:rPr>
                  <a:t>FSK </a:t>
                </a:r>
                <a:r>
                  <a:rPr lang="el-GR" sz="1700" dirty="0">
                    <a:latin typeface="Cambria Math" pitchFamily="18" charset="0"/>
                    <a:ea typeface="Cambria Math" pitchFamily="18" charset="0"/>
                  </a:rPr>
                  <a:t>και σύμφωνης </a:t>
                </a:r>
                <a:r>
                  <a:rPr lang="en-US" sz="1700" dirty="0">
                    <a:latin typeface="Cambria Math" pitchFamily="18" charset="0"/>
                    <a:ea typeface="Cambria Math" pitchFamily="18" charset="0"/>
                  </a:rPr>
                  <a:t>ASK</a:t>
                </a:r>
                <a:r>
                  <a:rPr lang="el-GR" sz="1700" dirty="0" smtClean="0">
                    <a:latin typeface="Cambria Math" pitchFamily="18" charset="0"/>
                    <a:ea typeface="Cambria Math" pitchFamily="18" charset="0"/>
                  </a:rPr>
                  <a:t>;</a:t>
                </a:r>
                <a:endParaRPr lang="el-GR" sz="17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7" y="1052736"/>
                <a:ext cx="8449630" cy="1400383"/>
              </a:xfrm>
              <a:prstGeom prst="rect">
                <a:avLst/>
              </a:prstGeom>
              <a:blipFill>
                <a:blip r:embed="rId6"/>
                <a:stretch>
                  <a:fillRect l="-505" t="-7860" b="-524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397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Ένας </a:t>
            </a:r>
            <a:r>
              <a:rPr lang="el-GR" sz="1800" dirty="0"/>
              <a:t>σχεδιαστής πρέπει να κατασκευάσει ένα </a:t>
            </a:r>
            <a:r>
              <a:rPr lang="en-US" sz="1800" dirty="0" smtClean="0"/>
              <a:t>modem </a:t>
            </a:r>
            <a:r>
              <a:rPr lang="el-GR" sz="1800" dirty="0"/>
              <a:t>δεδομένων που πρέπει να εμφανίζει ανοχή στην απόκλιση συχνότητας στο σύστημα του δέκτη. Δεν </a:t>
            </a:r>
            <a:r>
              <a:rPr lang="el-GR" sz="1800" dirty="0" smtClean="0"/>
              <a:t>τον </a:t>
            </a:r>
            <a:r>
              <a:rPr lang="el-GR" sz="1800" dirty="0"/>
              <a:t>ενδιαφέρει τόσο η ανοχή του </a:t>
            </a:r>
            <a:r>
              <a:rPr lang="en-US" sz="1800" dirty="0"/>
              <a:t>modem </a:t>
            </a:r>
            <a:r>
              <a:rPr lang="el-GR" sz="1800" dirty="0"/>
              <a:t>στο θόρυβο. Ποια μέθοδο διαμόρφωσης, την </a:t>
            </a:r>
            <a:r>
              <a:rPr lang="en-US" sz="1800" dirty="0"/>
              <a:t>ASK</a:t>
            </a:r>
            <a:r>
              <a:rPr lang="el-GR" sz="1800" dirty="0"/>
              <a:t> ή την </a:t>
            </a:r>
            <a:r>
              <a:rPr lang="en-US" sz="1800" dirty="0"/>
              <a:t>FSK </a:t>
            </a:r>
            <a:r>
              <a:rPr lang="el-GR" sz="1800" dirty="0"/>
              <a:t>θα συστήνατε για το σκοπό </a:t>
            </a:r>
            <a:r>
              <a:rPr lang="el-GR" sz="1800" dirty="0" smtClean="0"/>
              <a:t>αυτό;</a:t>
            </a: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b="1" u="sng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b="1" u="sng" dirty="0" smtClean="0"/>
              <a:t>Απάντηση</a:t>
            </a:r>
            <a:r>
              <a:rPr lang="el-GR" sz="1800" dirty="0" smtClean="0"/>
              <a:t>: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Είναι γνωστό ότι τα συστήματα ανίχνευσης </a:t>
            </a:r>
            <a:r>
              <a:rPr lang="en-US" sz="1800" dirty="0" smtClean="0"/>
              <a:t>FSK </a:t>
            </a:r>
            <a:r>
              <a:rPr lang="el-GR" sz="1800" dirty="0" smtClean="0"/>
              <a:t>μπορούν να ανεχθούν μικρά ποσά σφάλματος συχνότητας.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Αντίθετα, ένας ασύμφωνος </a:t>
            </a:r>
            <a:r>
              <a:rPr lang="en-US" sz="1800" dirty="0" smtClean="0"/>
              <a:t>ASK </a:t>
            </a:r>
            <a:r>
              <a:rPr lang="el-GR" sz="1800" dirty="0" smtClean="0"/>
              <a:t>ανιχνευτής είναι ιδιαιτέρως ανεκτικός σε σφάλμα συχνότητας στον φορέα, καθώς χρησιμοποιεί μόνο την περιβάλλουσα του λαμβανόμενου σήματος.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Επομένως, καλύτερη επιλογή για τον σχεδιαστή στην περίπτωση αυτή, αποτελεί η ασύμφωνη </a:t>
            </a:r>
            <a:r>
              <a:rPr lang="en-US" sz="1800" dirty="0" smtClean="0"/>
              <a:t>ASK</a:t>
            </a:r>
            <a:r>
              <a:rPr lang="el-GR" sz="1800" dirty="0" smtClean="0"/>
              <a:t> διαμόρφωση.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397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Ένα </a:t>
            </a:r>
            <a:r>
              <a:rPr lang="en-US" sz="1800" dirty="0"/>
              <a:t>modem </a:t>
            </a:r>
            <a:r>
              <a:rPr lang="el-GR" sz="1800" dirty="0"/>
              <a:t>ορθογωνικής 4-δικής </a:t>
            </a:r>
            <a:r>
              <a:rPr lang="en-US" sz="1800" dirty="0" smtClean="0"/>
              <a:t>FSK </a:t>
            </a:r>
            <a:r>
              <a:rPr lang="el-GR" sz="1800" dirty="0" smtClean="0"/>
              <a:t>διαμόρφωσης (4-</a:t>
            </a:r>
            <a:r>
              <a:rPr lang="en-US" sz="1800" dirty="0" smtClean="0"/>
              <a:t>FSK) </a:t>
            </a:r>
            <a:r>
              <a:rPr lang="el-GR" sz="1800" dirty="0" smtClean="0"/>
              <a:t>έχει </a:t>
            </a:r>
            <a:r>
              <a:rPr lang="el-GR" sz="1800" dirty="0"/>
              <a:t>ρυθμό εκπομπής συμβόλων </a:t>
            </a:r>
            <a:r>
              <a:rPr lang="el-GR" sz="1800" dirty="0" smtClean="0"/>
              <a:t>2.400 </a:t>
            </a:r>
            <a:r>
              <a:rPr lang="en-US" sz="1800" dirty="0"/>
              <a:t>baud</a:t>
            </a:r>
            <a:r>
              <a:rPr lang="el-GR" sz="1800" dirty="0"/>
              <a:t>. Εάν η χαμηλότερη συχνότητα των συμβόλων είναι 8 </a:t>
            </a:r>
            <a:r>
              <a:rPr lang="en-US" sz="1800" dirty="0"/>
              <a:t>kHz</a:t>
            </a:r>
            <a:r>
              <a:rPr lang="el-GR" sz="1800" dirty="0"/>
              <a:t>, ποιες θα είναι οι άλλες τρεις συχνότητες;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b="1" u="sng" dirty="0" smtClean="0"/>
              <a:t>Απάντηση</a:t>
            </a:r>
            <a:r>
              <a:rPr lang="el-GR" sz="1800" dirty="0" smtClean="0"/>
              <a:t>: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Για την επίτευξη </a:t>
            </a:r>
            <a:r>
              <a:rPr lang="el-GR" sz="1800" dirty="0" err="1" smtClean="0"/>
              <a:t>ορθογωνικότητας</a:t>
            </a:r>
            <a:r>
              <a:rPr lang="en-US" sz="1800" dirty="0" smtClean="0"/>
              <a:t>, </a:t>
            </a:r>
            <a:r>
              <a:rPr lang="el-GR" sz="1800" dirty="0" smtClean="0"/>
              <a:t>η ελάχιστη απόσταση μεταξύ των συμβόλων πρέπει να είναι ίση με το ήμισυ του ρυθμού συμβόλων, δηλαδή </a:t>
            </a:r>
            <a:r>
              <a:rPr lang="en-US" sz="1800" dirty="0" smtClean="0"/>
              <a:t>1</a:t>
            </a:r>
            <a:r>
              <a:rPr lang="el-GR" sz="1800" dirty="0" smtClean="0"/>
              <a:t>.</a:t>
            </a:r>
            <a:r>
              <a:rPr lang="en-US" sz="1800" dirty="0" smtClean="0"/>
              <a:t>200 </a:t>
            </a:r>
            <a:r>
              <a:rPr lang="en-US" sz="1800" dirty="0"/>
              <a:t>Hz. </a:t>
            </a: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Έτσι, οι συχνότητες συμβόλων είναι</a:t>
            </a:r>
            <a:r>
              <a:rPr lang="en-US" sz="1800" dirty="0" smtClean="0"/>
              <a:t> 8</a:t>
            </a:r>
            <a:r>
              <a:rPr lang="el-GR" sz="1800" dirty="0" smtClean="0"/>
              <a:t>.</a:t>
            </a:r>
            <a:r>
              <a:rPr lang="en-US" sz="1800" dirty="0" smtClean="0"/>
              <a:t>000 </a:t>
            </a:r>
            <a:r>
              <a:rPr lang="en-US" sz="1800" dirty="0"/>
              <a:t>Hz, </a:t>
            </a:r>
            <a:r>
              <a:rPr lang="en-US" sz="1800" dirty="0" smtClean="0"/>
              <a:t>9</a:t>
            </a:r>
            <a:r>
              <a:rPr lang="el-GR" sz="1800" dirty="0" smtClean="0"/>
              <a:t>.</a:t>
            </a:r>
            <a:r>
              <a:rPr lang="en-US" sz="1800" dirty="0" smtClean="0"/>
              <a:t>200 </a:t>
            </a:r>
            <a:r>
              <a:rPr lang="en-US" sz="1800" dirty="0"/>
              <a:t>Hz, </a:t>
            </a:r>
            <a:r>
              <a:rPr lang="en-US" sz="1800" dirty="0" smtClean="0"/>
              <a:t>10</a:t>
            </a:r>
            <a:r>
              <a:rPr lang="el-GR" sz="1800" dirty="0" smtClean="0"/>
              <a:t>.</a:t>
            </a:r>
            <a:r>
              <a:rPr lang="en-US" sz="1800" dirty="0" smtClean="0"/>
              <a:t>400 </a:t>
            </a:r>
            <a:r>
              <a:rPr lang="en-US" sz="1800" dirty="0"/>
              <a:t>Hz </a:t>
            </a:r>
            <a:r>
              <a:rPr lang="el-GR" sz="1800" dirty="0" smtClean="0"/>
              <a:t>και </a:t>
            </a:r>
            <a:r>
              <a:rPr lang="en-US" sz="1800" dirty="0" smtClean="0"/>
              <a:t>11</a:t>
            </a:r>
            <a:r>
              <a:rPr lang="el-GR" sz="1800" dirty="0" smtClean="0"/>
              <a:t>.</a:t>
            </a:r>
            <a:r>
              <a:rPr lang="en-US" sz="1800" dirty="0" smtClean="0"/>
              <a:t>600 </a:t>
            </a:r>
            <a:r>
              <a:rPr lang="en-US" sz="1800" dirty="0"/>
              <a:t>Hz.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397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052736"/>
                <a:ext cx="8363272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Ποια </a:t>
                </a:r>
                <a:r>
                  <a:rPr lang="el-GR" sz="1800" dirty="0"/>
                  <a:t>είναι η μεγαλύτερη δυνατή φασματική απόδοση στην περίπτωση ενός </a:t>
                </a:r>
                <a:r>
                  <a:rPr lang="en-US" sz="1800" dirty="0"/>
                  <a:t>modem </a:t>
                </a:r>
                <a:r>
                  <a:rPr lang="el-GR" sz="1800" dirty="0"/>
                  <a:t>που πρέπει να λειτουργεί με τιμή λόγου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1800" dirty="0"/>
                  <a:t> ίση με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−1.2 </m:t>
                    </m:r>
                    <m:r>
                      <a:rPr lang="en-US" sz="1800" i="1" dirty="0">
                        <a:latin typeface="Cambria Math"/>
                      </a:rPr>
                      <m:t>𝑑𝐵</m:t>
                    </m:r>
                  </m:oMath>
                </a14:m>
                <a:r>
                  <a:rPr lang="el-GR" sz="1800" dirty="0" smtClean="0"/>
                  <a:t>;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Είναι γνωστό ότι η σχέση </a:t>
                </a:r>
                <a:r>
                  <a:rPr lang="en-US" sz="1800" dirty="0" smtClean="0"/>
                  <a:t>Shannon–Hartley </a:t>
                </a:r>
                <a:r>
                  <a:rPr lang="el-GR" sz="1800" dirty="0" smtClean="0"/>
                  <a:t>μπορεί να γραφεί ως</a:t>
                </a:r>
                <a:r>
                  <a:rPr lang="en-US" sz="1800" dirty="0" smtClean="0"/>
                  <a:t>:</a:t>
                </a:r>
                <a:endParaRPr lang="en-US" sz="1800" dirty="0"/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𝐵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= </m:t>
                      </m:r>
                      <m:r>
                        <a:rPr lang="en-US" sz="1800" i="1" dirty="0">
                          <a:latin typeface="Cambria Math"/>
                        </a:rPr>
                        <m:t>𝑙𝑜𝑔</m:t>
                      </m:r>
                      <m:r>
                        <a:rPr lang="en-US" sz="1800" i="1" baseline="-25000" dirty="0">
                          <a:latin typeface="Cambria Math"/>
                        </a:rPr>
                        <m:t>2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 baseline="-25000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1 + </m:t>
                          </m:r>
                          <m:f>
                            <m:fPr>
                              <m:ctrlPr>
                                <a:rPr lang="el-GR" sz="1800" i="1" baseline="-25000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𝐸</m:t>
                              </m:r>
                              <m:r>
                                <a:rPr lang="en-US" sz="1800" i="1" baseline="-25000" dirty="0" err="1">
                                  <a:latin typeface="Cambria Math"/>
                                </a:rPr>
                                <m:t>𝑏</m:t>
                              </m:r>
                            </m:num>
                            <m:den>
                              <m:r>
                                <a:rPr lang="en-US" sz="1800" i="1" dirty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800" i="1" baseline="-25000" dirty="0"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  <m:r>
                            <a:rPr lang="en-US" sz="1800" i="1" dirty="0" err="1">
                              <a:latin typeface="Cambria Math"/>
                            </a:rPr>
                            <m:t>.</m:t>
                          </m:r>
                          <m:f>
                            <m:fPr>
                              <m:ctrlPr>
                                <a:rPr lang="en-US" sz="1800" i="1" baseline="-25000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 dirty="0" err="1">
                                  <a:latin typeface="Cambria Math"/>
                                </a:rPr>
                                <m:t>𝐶</m:t>
                              </m:r>
                            </m:num>
                            <m:den>
                              <m:r>
                                <a:rPr lang="en-US" sz="1800" i="1" dirty="0">
                                  <a:latin typeface="Cambria Math"/>
                                </a:rPr>
                                <m:t>𝐵</m:t>
                              </m:r>
                            </m:den>
                          </m:f>
                        </m:e>
                      </m:d>
                      <m:r>
                        <a:rPr lang="el-GR" sz="1800" b="0" i="1" baseline="-25000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800" i="1" dirty="0" smtClean="0"/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𝐸</m:t>
                    </m:r>
                    <m:r>
                      <a:rPr lang="en-US" sz="1800" i="1" baseline="-25000" dirty="0" err="1" smtClean="0">
                        <a:latin typeface="Cambria Math"/>
                      </a:rPr>
                      <m:t>𝑏</m:t>
                    </m:r>
                    <m:r>
                      <a:rPr lang="en-US" sz="1800" i="1" dirty="0" smtClean="0">
                        <a:latin typeface="Cambria Math"/>
                      </a:rPr>
                      <m:t>/</m:t>
                    </m:r>
                    <m:r>
                      <a:rPr lang="en-US" sz="1800" i="1" dirty="0" smtClean="0">
                        <a:latin typeface="Cambria Math"/>
                      </a:rPr>
                      <m:t>𝑁</m:t>
                    </m:r>
                    <m:r>
                      <a:rPr lang="en-US" sz="1800" i="1" baseline="-25000" dirty="0" smtClean="0">
                        <a:latin typeface="Cambria Math"/>
                      </a:rPr>
                      <m:t>0</m:t>
                    </m:r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smtClean="0">
                        <a:latin typeface="Cambria Math"/>
                      </a:rPr>
                      <m:t>=−</m:t>
                    </m:r>
                    <m:r>
                      <a:rPr lang="en-US" sz="1800" i="1" dirty="0" smtClean="0">
                        <a:latin typeface="Cambria Math"/>
                      </a:rPr>
                      <m:t>1.2 </m:t>
                    </m:r>
                    <m:r>
                      <a:rPr lang="en-US" sz="1800" i="1" dirty="0">
                        <a:latin typeface="Cambria Math"/>
                      </a:rPr>
                      <m:t>𝑑𝐵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 smtClean="0"/>
                  <a:t> βρίσκουμε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𝐸</m:t>
                    </m:r>
                    <m:r>
                      <a:rPr lang="en-US" sz="1800" i="1" baseline="-25000" dirty="0" err="1" smtClean="0">
                        <a:latin typeface="Cambria Math"/>
                      </a:rPr>
                      <m:t>𝑏</m:t>
                    </m:r>
                    <m:r>
                      <a:rPr lang="en-US" sz="1800" i="1" dirty="0" smtClean="0">
                        <a:latin typeface="Cambria Math"/>
                      </a:rPr>
                      <m:t>/</m:t>
                    </m:r>
                    <m:r>
                      <a:rPr lang="en-US" sz="1800" i="1" dirty="0" smtClean="0">
                        <a:latin typeface="Cambria Math"/>
                      </a:rPr>
                      <m:t>𝑁</m:t>
                    </m:r>
                    <m:r>
                      <a:rPr lang="en-US" sz="1800" i="1" baseline="-25000" dirty="0" smtClean="0">
                        <a:latin typeface="Cambria Math"/>
                      </a:rPr>
                      <m:t>0</m:t>
                    </m:r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b="0" i="1" baseline="-25000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b="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l-GR" sz="1800" b="0" i="1" dirty="0" smtClean="0">
                            <a:latin typeface="Cambria Math"/>
                          </a:rPr>
                          <m:t>− </m:t>
                        </m:r>
                        <m:f>
                          <m:fPr>
                            <m:ctrlPr>
                              <a:rPr lang="el-GR" sz="18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800" b="0" i="1" dirty="0" smtClean="0">
                                <a:latin typeface="Cambria Math"/>
                              </a:rPr>
                              <m:t>1,2</m:t>
                            </m:r>
                          </m:num>
                          <m:den>
                            <m:r>
                              <a:rPr lang="el-GR" sz="1800" b="0" i="1" dirty="0" smtClean="0">
                                <a:latin typeface="Cambria Math"/>
                              </a:rPr>
                              <m:t>10</m:t>
                            </m:r>
                          </m:den>
                        </m:f>
                      </m:sup>
                    </m:sSup>
                    <m:r>
                      <a:rPr lang="en-US" sz="1800" i="1" dirty="0">
                        <a:latin typeface="Cambria Math"/>
                      </a:rPr>
                      <m:t>= 0</m:t>
                    </m:r>
                    <m:r>
                      <a:rPr lang="el-GR" sz="1800" b="0" i="1" dirty="0" smtClean="0">
                        <a:latin typeface="Cambria Math"/>
                      </a:rPr>
                      <m:t>,</m:t>
                    </m:r>
                    <m:r>
                      <a:rPr lang="en-US" sz="1800" i="1" dirty="0">
                        <a:latin typeface="Cambria Math"/>
                      </a:rPr>
                      <m:t>7</m:t>
                    </m:r>
                    <m:r>
                      <a:rPr lang="en-US" sz="1800" i="1" dirty="0" smtClean="0">
                        <a:latin typeface="Cambria Math"/>
                      </a:rPr>
                      <m:t>6</m:t>
                    </m:r>
                  </m:oMath>
                </a14:m>
                <a:r>
                  <a:rPr lang="en-US" sz="1800" dirty="0"/>
                  <a:t> </a:t>
                </a:r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Η φασματική απόδοση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𝐶</m:t>
                    </m:r>
                    <m:r>
                      <a:rPr lang="en-US" sz="1800" i="1" dirty="0" smtClean="0">
                        <a:latin typeface="Cambria Math"/>
                      </a:rPr>
                      <m:t>/</m:t>
                    </m:r>
                    <m:r>
                      <a:rPr lang="en-US" sz="1800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l-GR" sz="1800" dirty="0" smtClean="0"/>
                  <a:t> που μπορεί να υποστηριχθεί  για τη συγκεκριμένη τιμή του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𝐸</m:t>
                    </m:r>
                    <m:r>
                      <a:rPr lang="en-US" sz="1800" i="1" baseline="-25000" dirty="0" err="1">
                        <a:latin typeface="Cambria Math"/>
                      </a:rPr>
                      <m:t>𝑏</m:t>
                    </m:r>
                    <m:r>
                      <a:rPr lang="en-US" sz="1800" i="1" dirty="0">
                        <a:latin typeface="Cambria Math"/>
                      </a:rPr>
                      <m:t>/</m:t>
                    </m:r>
                    <m:r>
                      <a:rPr lang="en-US" sz="1800" i="1" dirty="0">
                        <a:latin typeface="Cambria Math"/>
                      </a:rPr>
                      <m:t>𝑁</m:t>
                    </m:r>
                    <m:r>
                      <a:rPr lang="en-US" sz="1800" i="1" baseline="-25000" dirty="0">
                        <a:latin typeface="Cambria Math"/>
                      </a:rPr>
                      <m:t>0 </m:t>
                    </m:r>
                  </m:oMath>
                </a14:m>
                <a:r>
                  <a:rPr lang="el-GR" sz="1800" dirty="0" smtClean="0"/>
                  <a:t> είναι</a:t>
                </a:r>
                <a:r>
                  <a:rPr lang="en-US" sz="1800" dirty="0" smtClean="0"/>
                  <a:t>:</a:t>
                </a:r>
                <a:endParaRPr lang="en-US" sz="1800" dirty="0"/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𝐵</m:t>
                          </m:r>
                        </m:den>
                      </m:f>
                      <m:r>
                        <a:rPr lang="en-US" sz="1800" i="1" dirty="0" smtClean="0">
                          <a:latin typeface="Cambria Math"/>
                        </a:rPr>
                        <m:t> = </m:t>
                      </m:r>
                      <m:r>
                        <a:rPr lang="en-US" sz="1800" i="1" dirty="0" smtClean="0">
                          <a:latin typeface="Cambria Math"/>
                        </a:rPr>
                        <m:t>𝑙𝑜𝑔</m:t>
                      </m:r>
                      <m:r>
                        <a:rPr lang="en-US" sz="1800" i="1" baseline="-25000" dirty="0">
                          <a:latin typeface="Cambria Math"/>
                        </a:rPr>
                        <m:t>2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1 +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0,76</m:t>
                          </m:r>
                          <m:f>
                            <m:f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𝐶</m:t>
                              </m:r>
                            </m:num>
                            <m:den>
                              <m:r>
                                <a:rPr lang="en-US" sz="1800" i="1" dirty="0">
                                  <a:latin typeface="Cambria Math"/>
                                </a:rPr>
                                <m:t>𝐵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800" i="1" dirty="0"/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Από την οποία προκύπτει</a:t>
                </a:r>
                <a:r>
                  <a:rPr lang="en-US" sz="1800" dirty="0" smtClean="0"/>
                  <a:t>: </a:t>
                </a:r>
                <a:r>
                  <a:rPr lang="en-US" sz="1800" b="1" i="1" dirty="0"/>
                  <a:t>C</a:t>
                </a:r>
                <a:r>
                  <a:rPr lang="en-US" sz="1800" b="1" dirty="0"/>
                  <a:t>/</a:t>
                </a:r>
                <a:r>
                  <a:rPr lang="en-US" sz="1800" b="1" i="1" dirty="0"/>
                  <a:t>B</a:t>
                </a:r>
                <a:r>
                  <a:rPr lang="en-US" sz="1800" b="1" dirty="0"/>
                  <a:t> = </a:t>
                </a:r>
                <a:r>
                  <a:rPr lang="en-US" sz="1800" b="1" dirty="0" smtClean="0"/>
                  <a:t>0</a:t>
                </a:r>
                <a:r>
                  <a:rPr lang="el-GR" sz="1800" b="1" dirty="0" smtClean="0"/>
                  <a:t>,</a:t>
                </a:r>
                <a:r>
                  <a:rPr lang="en-US" sz="1800" b="1" dirty="0" smtClean="0"/>
                  <a:t>3 bits/s/Hz 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περίπου</a:t>
                </a:r>
                <a:r>
                  <a:rPr lang="en-US" sz="1800" dirty="0" smtClean="0"/>
                  <a:t>).</a:t>
                </a: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052736"/>
                <a:ext cx="8363272" cy="5472608"/>
              </a:xfrm>
              <a:blipFill rotWithShape="1">
                <a:blip r:embed="rId2"/>
                <a:stretch>
                  <a:fillRect l="-583" t="-2787" r="-65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650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1470025"/>
          </a:xfrm>
        </p:spPr>
        <p:txBody>
          <a:bodyPr>
            <a:normAutofit/>
          </a:bodyPr>
          <a:lstStyle/>
          <a:p>
            <a:r>
              <a:rPr lang="el-GR" sz="3200" b="1" dirty="0" smtClean="0"/>
              <a:t>Ψηφιακή Διαμόρφωση Συχνότητας - </a:t>
            </a:r>
            <a:r>
              <a:rPr lang="en-US" sz="3200" b="1" dirty="0"/>
              <a:t>F</a:t>
            </a:r>
            <a:r>
              <a:rPr lang="en-US" sz="3200" b="1" dirty="0" smtClean="0"/>
              <a:t>SK</a:t>
            </a:r>
            <a:endParaRPr lang="el-GR" sz="3200" b="1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43608" y="3024534"/>
            <a:ext cx="7560840" cy="2780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dirty="0" smtClean="0"/>
              <a:t>FSK		Frequency Shift Keying</a:t>
            </a:r>
          </a:p>
          <a:p>
            <a:pPr algn="l"/>
            <a:r>
              <a:rPr lang="en-US" sz="2800" dirty="0" smtClean="0"/>
              <a:t>BFSK 		Binary FSK</a:t>
            </a:r>
          </a:p>
          <a:p>
            <a:pPr algn="l"/>
            <a:r>
              <a:rPr lang="en-US" sz="2800" dirty="0" smtClean="0"/>
              <a:t>MFSK		M/</a:t>
            </a:r>
            <a:r>
              <a:rPr lang="en-US" sz="2800" dirty="0" err="1" smtClean="0"/>
              <a:t>ary</a:t>
            </a:r>
            <a:r>
              <a:rPr lang="en-US" sz="2800" dirty="0" smtClean="0"/>
              <a:t> FSK</a:t>
            </a:r>
          </a:p>
          <a:p>
            <a:pPr algn="l"/>
            <a:r>
              <a:rPr lang="en-US" sz="2800" dirty="0" smtClean="0"/>
              <a:t>MSK 		Minimum Shift Keying</a:t>
            </a:r>
          </a:p>
          <a:p>
            <a:pPr algn="l"/>
            <a:r>
              <a:rPr lang="el-GR" sz="2800" dirty="0" smtClean="0"/>
              <a:t>GMSK </a:t>
            </a:r>
            <a:r>
              <a:rPr lang="en-US" sz="2800" dirty="0" smtClean="0"/>
              <a:t>	</a:t>
            </a:r>
            <a:r>
              <a:rPr lang="el-GR" sz="2800" dirty="0" err="1" smtClean="0"/>
              <a:t>Gaussian</a:t>
            </a:r>
            <a:r>
              <a:rPr lang="el-GR" sz="2800" dirty="0" smtClean="0"/>
              <a:t> </a:t>
            </a:r>
            <a:r>
              <a:rPr lang="el-GR" sz="2800" dirty="0" err="1" smtClean="0"/>
              <a:t>Minimum</a:t>
            </a:r>
            <a:r>
              <a:rPr lang="el-GR" sz="2800" dirty="0" smtClean="0"/>
              <a:t> </a:t>
            </a:r>
            <a:r>
              <a:rPr lang="el-GR" sz="2800" dirty="0" err="1" smtClean="0"/>
              <a:t>Shift</a:t>
            </a:r>
            <a:r>
              <a:rPr lang="el-GR" sz="2800" dirty="0" smtClean="0"/>
              <a:t> </a:t>
            </a:r>
            <a:r>
              <a:rPr lang="el-GR" sz="2800" dirty="0" err="1" smtClean="0"/>
              <a:t>Keying</a:t>
            </a:r>
            <a:endParaRPr lang="en-US" sz="2800" dirty="0" smtClean="0"/>
          </a:p>
          <a:p>
            <a:pPr algn="l"/>
            <a:endParaRPr lang="el-GR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953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719138" y="188640"/>
            <a:ext cx="7772400" cy="89988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z="3200" b="1" dirty="0" smtClean="0"/>
              <a:t>Ψηφιακή Διαμόρφωση Συχνότητας </a:t>
            </a:r>
            <a:r>
              <a:rPr lang="en-US" sz="3200" b="1" dirty="0" smtClean="0"/>
              <a:t>(FSK</a:t>
            </a:r>
            <a:r>
              <a:rPr lang="en-US" sz="3200" b="1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2"/>
              </p:nvPr>
            </p:nvSpPr>
            <p:spPr>
              <a:xfrm>
                <a:off x="467544" y="1196752"/>
                <a:ext cx="8280920" cy="504056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Στη διαμόρφωση </a:t>
                </a:r>
                <a:r>
                  <a:rPr lang="en-US" sz="1800" dirty="0" smtClean="0">
                    <a:hlinkClick r:id="rId2"/>
                  </a:rPr>
                  <a:t>Frequency Shift Keying</a:t>
                </a:r>
                <a:r>
                  <a:rPr lang="en-US" sz="1800" dirty="0" smtClean="0"/>
                  <a:t> - FSK</a:t>
                </a:r>
                <a:r>
                  <a:rPr lang="el-GR" sz="1800" dirty="0" smtClean="0"/>
                  <a:t> η </a:t>
                </a:r>
                <a:r>
                  <a:rPr lang="el-GR" sz="1800" b="1" dirty="0" smtClean="0"/>
                  <a:t>συχνότητα του φέροντος </a:t>
                </a:r>
                <a:r>
                  <a:rPr lang="el-GR" sz="1800" dirty="0" smtClean="0"/>
                  <a:t>μεταπηδά μεταξύ δύο (ή περισσότερων) τιμών, ανάλογα με την ψηφιακή πληροφορία. Συγκεκριμένα: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</a:t>
                </a:r>
                <a:r>
                  <a:rPr lang="en-US" sz="1800" dirty="0" smtClean="0"/>
                  <a:t>bit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=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1</a:t>
                </a:r>
                <a:r>
                  <a:rPr lang="el-GR" sz="1800" dirty="0" smtClean="0"/>
                  <a:t> στέλνουμε επί χρόνο </a:t>
                </a:r>
                <a:r>
                  <a:rPr lang="en-US" sz="1800" dirty="0" smtClean="0"/>
                  <a:t>T</a:t>
                </a:r>
                <a:r>
                  <a:rPr lang="el-GR" sz="1800" dirty="0" smtClean="0"/>
                  <a:t> το σήμα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/>
                      </a:rPr>
                      <m:t>𝑨</m:t>
                    </m:r>
                    <m:r>
                      <a:rPr lang="en-US" sz="1800" b="1" i="1">
                        <a:latin typeface="Cambria Math"/>
                      </a:rPr>
                      <m:t> </m:t>
                    </m:r>
                    <m:r>
                      <a:rPr lang="en-US" sz="18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l-GR" sz="1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l-GR" sz="1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𝒕</m:t>
                    </m:r>
                  </m:oMath>
                </a14:m>
                <a:r>
                  <a:rPr lang="el-GR" sz="1800" dirty="0" smtClean="0"/>
                  <a:t>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</a:t>
                </a:r>
                <a:r>
                  <a:rPr lang="en-US" sz="1800" dirty="0" smtClean="0"/>
                  <a:t>bit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=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0</a:t>
                </a:r>
                <a:r>
                  <a:rPr lang="el-GR" sz="1800" dirty="0" smtClean="0"/>
                  <a:t> στέλνουμε </a:t>
                </a:r>
                <a:r>
                  <a:rPr lang="el-GR" sz="1800" dirty="0"/>
                  <a:t>επί χρόνο </a:t>
                </a:r>
                <a:r>
                  <a:rPr lang="en-US" sz="1800" dirty="0" smtClean="0"/>
                  <a:t>T</a:t>
                </a:r>
                <a:r>
                  <a:rPr lang="el-GR" sz="1800" dirty="0" smtClean="0"/>
                  <a:t> το σήμα 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/>
                      </a:rPr>
                      <m:t>𝑨</m:t>
                    </m:r>
                    <m:r>
                      <a:rPr lang="en-US" sz="1800" b="1" i="1">
                        <a:latin typeface="Cambria Math"/>
                      </a:rPr>
                      <m:t> </m:t>
                    </m:r>
                    <m:r>
                      <a:rPr lang="en-US" sz="18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l-GR" sz="1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l-GR" sz="1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𝒕</m:t>
                    </m:r>
                  </m:oMath>
                </a14:m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xfrm>
                <a:off x="467544" y="1196752"/>
                <a:ext cx="8280920" cy="5040560"/>
              </a:xfrm>
              <a:blipFill rotWithShape="1">
                <a:blip r:embed="rId3"/>
                <a:stretch>
                  <a:fillRect l="-663" t="-7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2051720" y="3140968"/>
            <a:ext cx="5112568" cy="2016224"/>
            <a:chOff x="3923928" y="548680"/>
            <a:chExt cx="4210050" cy="1496556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923928" y="548680"/>
              <a:ext cx="4210050" cy="8153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25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923928" y="1412776"/>
              <a:ext cx="4210050" cy="632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301208"/>
            <a:ext cx="4320480" cy="1085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2ED1E-50E2-4948-9CE8-3ABB00E4CC95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73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Μαθηματική περιγραφή </a:t>
            </a:r>
            <a:r>
              <a:rPr lang="en-US" dirty="0" smtClean="0"/>
              <a:t>BFSK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980728"/>
                <a:ext cx="8352928" cy="2592288"/>
              </a:xfrm>
              <a:ln>
                <a:noFill/>
              </a:ln>
            </p:spPr>
            <p:txBody>
              <a:bodyPr>
                <a:noAutofit/>
              </a:bodyPr>
              <a:lstStyle/>
              <a:p>
                <a:pPr marL="1588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Σήμα</a:t>
                </a:r>
                <a:r>
                  <a:rPr lang="el-GR" sz="1800" u="sng" dirty="0" smtClean="0"/>
                  <a:t> </a:t>
                </a:r>
                <a:r>
                  <a:rPr lang="en-US" sz="1800" b="1" u="sng" dirty="0" smtClean="0"/>
                  <a:t>BFSK</a:t>
                </a:r>
                <a:r>
                  <a:rPr lang="en-US" sz="1800" dirty="0" smtClean="0"/>
                  <a:t>  </a:t>
                </a:r>
              </a:p>
              <a:p>
                <a:pPr marL="1588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/>
                      </a:rPr>
                      <m:t>𝒔</m:t>
                    </m:r>
                    <m:d>
                      <m:d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lang="en-US" sz="1800" b="1" i="1">
                                    <a:latin typeface="Cambria Math"/>
                                  </a:rPr>
                                  <m:t>𝑨</m:t>
                                </m:r>
                                <m:r>
                                  <a:rPr lang="en-US" sz="1800" b="1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800" b="1" i="1">
                                    <a:latin typeface="Cambria Math"/>
                                  </a:rPr>
                                  <m:t>𝐜𝐨𝐬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US" sz="1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1" i="1">
                                        <a:latin typeface="Cambria Math"/>
                                      </a:rPr>
                                      <m:t>𝝎</m:t>
                                    </m:r>
                                  </m:e>
                                  <m:sub>
                                    <m:r>
                                      <a:rPr lang="el-GR" sz="1800" b="1" i="1" smtClean="0">
                                        <a:latin typeface="Cambria Math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n-US" sz="1800" b="1" i="1">
                                    <a:latin typeface="Cambria Math"/>
                                  </a:rPr>
                                  <m:t>𝒕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  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  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0≤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≤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𝑇</m:t>
                                </m:r>
                              </m:e>
                            </m:func>
                          </m:e>
                          <m:e>
                            <m:func>
                              <m:funcPr>
                                <m:ctrlPr>
                                  <a:rPr lang="en-US" sz="180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lang="en-US" sz="1800" b="1" i="1">
                                    <a:latin typeface="Cambria Math"/>
                                  </a:rPr>
                                  <m:t>𝑨</m:t>
                                </m:r>
                                <m:r>
                                  <a:rPr lang="en-US" sz="1800" b="1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800" b="1" i="1">
                                    <a:latin typeface="Cambria Math"/>
                                  </a:rPr>
                                  <m:t>𝐜𝐨𝐬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US" sz="18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1" i="1">
                                        <a:latin typeface="Cambria Math"/>
                                      </a:rPr>
                                      <m:t>𝝎</m:t>
                                    </m:r>
                                  </m:e>
                                  <m:sub>
                                    <m:r>
                                      <a:rPr lang="el-GR" sz="1800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  <m:r>
                                  <a:rPr lang="en-US" sz="1800" b="1" i="1">
                                    <a:latin typeface="Cambria Math"/>
                                  </a:rPr>
                                  <m:t>𝒕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l-GR" sz="1800" b="0" i="1" smtClean="0">
                                    <a:latin typeface="Cambria Math"/>
                                  </a:rPr>
                                  <m:t>       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 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800" b="0" i="0" smtClean="0">
                                    <a:latin typeface="Cambria Math"/>
                                  </a:rPr>
                                  <m:t>αλλού</m:t>
                                </m:r>
                              </m:e>
                            </m:func>
                          </m:e>
                        </m:eqArr>
                      </m:e>
                    </m:d>
                  </m:oMath>
                </a14:m>
                <a:r>
                  <a:rPr lang="el-GR" sz="1800" b="0" dirty="0" smtClean="0"/>
                  <a:t> </a:t>
                </a:r>
                <a:endParaRPr lang="en-US" sz="1800" dirty="0" smtClean="0"/>
              </a:p>
              <a:p>
                <a:pPr marL="1588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Ισχύει: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b="0" i="1">
                        <a:latin typeface="Cambria Math"/>
                      </a:rPr>
                      <m:t>𝑠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ad>
                                  <m:radPr>
                                    <m:degHide m:val="on"/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l-GR" sz="1800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el-GR" sz="18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sz="1800" b="0" i="0" smtClean="0">
                                        <a:latin typeface="Cambria Math"/>
                                      </a:rPr>
                                      <m:t>Ε</m:t>
                                    </m:r>
                                    <m:r>
                                      <a:rPr lang="el-GR" sz="1800" b="0" i="0" smtClean="0">
                                        <a:latin typeface="Cambria Math"/>
                                      </a:rPr>
                                      <m:t>/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sz="1800" b="0" i="0" smtClean="0">
                                        <a:latin typeface="Cambria Math"/>
                                      </a:rPr>
                                      <m:t>Τ</m:t>
                                    </m:r>
                                    <m:r>
                                      <a:rPr lang="el-GR" sz="1800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rad>
                                <m:r>
                                  <a:rPr lang="en-US" sz="1800" b="0" i="1">
                                    <a:latin typeface="Cambria Math"/>
                                  </a:rPr>
                                  <m:t>𝑐𝑜𝑠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800" b="0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n-US" sz="1800" b="0" i="1">
                                    <a:latin typeface="Cambria Math"/>
                                  </a:rPr>
                                  <m:t>    0≤</m:t>
                                </m:r>
                                <m:r>
                                  <a:rPr lang="en-US" sz="1800" b="0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n-US" sz="1800" b="0" i="1">
                                    <a:latin typeface="Cambria Math"/>
                                  </a:rPr>
                                  <m:t>≤</m:t>
                                </m:r>
                                <m:r>
                                  <a:rPr lang="en-US" sz="1800" b="0" i="1">
                                    <a:latin typeface="Cambria Math"/>
                                  </a:rPr>
                                  <m:t>𝑇</m:t>
                                </m:r>
                              </m:e>
                            </m:func>
                          </m:e>
                          <m:e>
                            <m:func>
                              <m:func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ad>
                                  <m:radPr>
                                    <m:degHide m:val="on"/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l-GR" sz="1800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el-GR" sz="18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sz="1800" b="0" i="0" smtClean="0">
                                        <a:latin typeface="Cambria Math"/>
                                      </a:rPr>
                                      <m:t>Ε</m:t>
                                    </m:r>
                                    <m:r>
                                      <a:rPr lang="el-GR" sz="1800" b="0" i="0" smtClean="0">
                                        <a:latin typeface="Cambria Math"/>
                                      </a:rPr>
                                      <m:t>/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l-GR" sz="1800" b="0" i="0" smtClean="0">
                                        <a:latin typeface="Cambria Math"/>
                                      </a:rPr>
                                      <m:t>Τ</m:t>
                                    </m:r>
                                    <m:r>
                                      <a:rPr lang="el-GR" sz="1800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rad>
                                <m:r>
                                  <a:rPr lang="en-US" sz="1800" b="0" i="1">
                                    <a:latin typeface="Cambria Math"/>
                                  </a:rPr>
                                  <m:t>𝑐𝑜𝑠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800" b="0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n-US" sz="1800" b="0" i="1">
                                    <a:latin typeface="Cambria Math"/>
                                  </a:rPr>
                                  <m:t>          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800" b="0">
                                    <a:latin typeface="Cambria Math"/>
                                  </a:rPr>
                                  <m:t>αλλού</m:t>
                                </m:r>
                              </m:e>
                            </m:func>
                          </m:e>
                        </m:eqArr>
                      </m:e>
                    </m:d>
                  </m:oMath>
                </a14:m>
                <a:endParaRPr lang="el-GR" sz="1800" i="1" dirty="0" smtClean="0">
                  <a:latin typeface="Cambria Math"/>
                </a:endParaRPr>
              </a:p>
              <a:p>
                <a:pPr marL="1588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𝐸</m:t>
                    </m:r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𝑃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η </a:t>
                </a:r>
                <a:r>
                  <a:rPr lang="el-GR" sz="1800" b="1" dirty="0" smtClean="0"/>
                  <a:t>ενέργεια </a:t>
                </a:r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𝑃</m:t>
                    </m:r>
                    <m:r>
                      <a:rPr lang="en-US" sz="18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/2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η </a:t>
                </a:r>
                <a:r>
                  <a:rPr lang="el-GR" sz="1800" b="1" dirty="0" smtClean="0"/>
                  <a:t>ισχύς </a:t>
                </a:r>
                <a:r>
                  <a:rPr lang="el-GR" sz="1800" dirty="0" smtClean="0"/>
                  <a:t>ενός </a:t>
                </a:r>
                <a:r>
                  <a:rPr lang="en-US" sz="1800" dirty="0" smtClean="0"/>
                  <a:t>bit</a:t>
                </a:r>
                <a:r>
                  <a:rPr lang="el-GR" sz="18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980728"/>
                <a:ext cx="8352928" cy="2592288"/>
              </a:xfrm>
              <a:blipFill rotWithShape="1">
                <a:blip r:embed="rId2"/>
                <a:stretch>
                  <a:fillRect l="-657" t="-14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89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166"/>
          <a:stretch/>
        </p:blipFill>
        <p:spPr bwMode="auto">
          <a:xfrm>
            <a:off x="323528" y="3645024"/>
            <a:ext cx="473148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55010" y="4518119"/>
            <a:ext cx="3981486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4138">
              <a:spcBef>
                <a:spcPts val="600"/>
              </a:spcBef>
              <a:buAutoNum type="alphaLcParenBoth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 Δυαδικό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σήμα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εισόδου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marL="84138">
              <a:spcBef>
                <a:spcPts val="600"/>
              </a:spcBef>
              <a:buAutoNum type="alphaLcParenBoth"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marL="84138">
              <a:spcBef>
                <a:spcPts val="600"/>
              </a:spcBef>
              <a:buAutoNum type="alphaLcParenBoth"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 marL="84138">
              <a:spcBef>
                <a:spcPts val="600"/>
              </a:spcBef>
              <a:buAutoNum type="alphaLcParenBoth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 Διαμορφωμένο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κατά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BFSK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σήμα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783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Μαθηματική περιγραφή </a:t>
            </a:r>
            <a:r>
              <a:rPr lang="en-US" dirty="0" smtClean="0"/>
              <a:t>BFSK</a:t>
            </a:r>
            <a:endParaRPr lang="el-GR" dirty="0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33" b="4304"/>
          <a:stretch/>
        </p:blipFill>
        <p:spPr bwMode="auto">
          <a:xfrm>
            <a:off x="4716016" y="2204863"/>
            <a:ext cx="4176464" cy="319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/>
          <a:lstStyle/>
          <a:p>
            <a:r>
              <a:rPr lang="el-GR" dirty="0"/>
              <a:t> Ανάλυση </a:t>
            </a:r>
            <a:r>
              <a:rPr lang="en-US" dirty="0"/>
              <a:t>BFSK</a:t>
            </a:r>
            <a:r>
              <a:rPr lang="el-GR" dirty="0"/>
              <a:t> σε δύο </a:t>
            </a:r>
            <a:r>
              <a:rPr lang="en-US" dirty="0"/>
              <a:t>BASK</a:t>
            </a:r>
            <a:r>
              <a:rPr lang="el-GR" dirty="0"/>
              <a:t> σήματα</a:t>
            </a:r>
            <a:endParaRPr lang="en-US" dirty="0"/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2050" name="Picture 2" descr="D:\Dropbox\ΤΕΙΜΕΣ\1_ΜΑΘΗΜΑΤΑ\4_ΤΗΛΕΠΙΚΟΙΝΩΝΙΑΚΑ_ΣΥΣΤΗΜΑΤΑ_ΙΙ\5_Digital_Communcations_Bateman\PAGES\CH5\ch5figs\sec3\2xask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4243324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714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Φάσμα σήματος διαμορφωμένου κατά </a:t>
            </a:r>
            <a:r>
              <a:rPr lang="en-US" dirty="0" smtClean="0"/>
              <a:t>BFSK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13184" y="1052736"/>
                <a:ext cx="8435280" cy="5256584"/>
              </a:xfrm>
            </p:spPr>
            <p:txBody>
              <a:bodyPr>
                <a:noAutofit/>
              </a:bodyPr>
              <a:lstStyle/>
              <a:p>
                <a:pPr marL="1588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n-US" sz="1800" dirty="0" smtClean="0"/>
                  <a:t>Fourier</a:t>
                </a:r>
                <a:r>
                  <a:rPr lang="el-GR" sz="1800" dirty="0" smtClean="0"/>
                  <a:t> του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σήματος </a:t>
                </a:r>
                <a:r>
                  <a:rPr lang="en-US" sz="1800" dirty="0" smtClean="0"/>
                  <a:t>BFSK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  <m:d>
                      <m:dPr>
                        <m:ctrlPr>
                          <a:rPr lang="en-US" sz="1800" i="1"/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είναι :</a:t>
                </a:r>
              </a:p>
              <a:p>
                <a:pPr marL="1588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    </a:t>
                </a:r>
              </a:p>
              <a:p>
                <a:pPr marL="1588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𝑺</m:t>
                      </m:r>
                      <m:d>
                        <m:dPr>
                          <m:ctrlPr>
                            <a:rPr lang="en-US" sz="1800" b="1" i="1" smtClean="0"/>
                          </m:ctrlPr>
                        </m:dPr>
                        <m:e>
                          <m:r>
                            <a:rPr lang="en-US" sz="1800" b="1" i="1" smtClean="0">
                              <a:latin typeface="Cambria Math"/>
                            </a:rPr>
                            <m:t>𝒇</m:t>
                          </m:r>
                        </m:e>
                      </m:d>
                      <m:r>
                        <a:rPr lang="el-GR" sz="1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1" i="1" smtClean="0"/>
                          </m:ctrlPr>
                        </m:fPr>
                        <m:num>
                          <m:r>
                            <a:rPr lang="en-US" sz="1800" b="1" i="1" smtClean="0">
                              <a:latin typeface="Cambria Math"/>
                            </a:rPr>
                            <m:t>𝑨</m:t>
                          </m:r>
                        </m:num>
                        <m:den>
                          <m:r>
                            <a:rPr lang="en-US" sz="1800" b="1" i="0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b="1" i="1" smtClean="0"/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b="1" i="1"/>
                              </m:ctrlPr>
                            </m:sSubPr>
                            <m:e>
                              <m:r>
                                <a:rPr lang="en-US" sz="1800" b="1" i="1">
                                  <a:latin typeface="Cambria Math"/>
                                </a:rPr>
                                <m:t>𝐌</m:t>
                              </m:r>
                            </m:e>
                            <m:sub>
                              <m:r>
                                <a:rPr lang="el-GR" sz="1800" b="1" i="1">
                                  <a:latin typeface="Cambria Math"/>
                                </a:rPr>
                                <m:t>𝟎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1" i="1"/>
                              </m:ctrlPr>
                            </m:dPr>
                            <m:e>
                              <m:r>
                                <a:rPr lang="en-US" sz="18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el-GR" sz="1800" b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b="1" i="1"/>
                                  </m:ctrlPr>
                                </m:sSubPr>
                                <m:e>
                                  <m:r>
                                    <a:rPr lang="en-US" sz="1800" b="1" i="1">
                                      <a:latin typeface="Cambria Math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l-GR" sz="1800" b="1" i="1">
                                      <a:latin typeface="Cambria Math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b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b="1" i="1"/>
                              </m:ctrlPr>
                            </m:sSubPr>
                            <m:e>
                              <m:r>
                                <a:rPr lang="en-US" sz="1800" b="1" i="1">
                                  <a:latin typeface="Cambria Math"/>
                                </a:rPr>
                                <m:t>𝐌</m:t>
                              </m:r>
                            </m:e>
                            <m:sub>
                              <m:r>
                                <a:rPr lang="el-GR" sz="1800" b="1" i="1">
                                  <a:latin typeface="Cambria Math"/>
                                </a:rPr>
                                <m:t>𝟎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1" i="1"/>
                              </m:ctrlPr>
                            </m:dPr>
                            <m:e>
                              <m:r>
                                <a:rPr lang="en-US" sz="18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en-US" sz="1800" b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00" b="1" i="1"/>
                                  </m:ctrlPr>
                                </m:sSubPr>
                                <m:e>
                                  <m:r>
                                    <a:rPr lang="en-US" sz="1800" b="1" i="1">
                                      <a:latin typeface="Cambria Math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l-GR" sz="1800" b="1" i="1">
                                      <a:latin typeface="Cambria Math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l-GR" sz="18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800" b="1" i="1"/>
                          </m:ctrlPr>
                        </m:fPr>
                        <m:num>
                          <m:r>
                            <a:rPr lang="en-US" sz="1800" b="1" i="1">
                              <a:latin typeface="Cambria Math"/>
                            </a:rPr>
                            <m:t>𝑨</m:t>
                          </m:r>
                        </m:num>
                        <m:den>
                          <m:r>
                            <a:rPr lang="en-US" sz="1800" b="1">
                              <a:latin typeface="Cambria Math"/>
                            </a:rPr>
                            <m:t>𝟐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b="1" i="1"/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b="1" i="1"/>
                              </m:ctrlPr>
                            </m:sSubPr>
                            <m:e>
                              <m:r>
                                <a:rPr lang="en-US" sz="1800" b="1" i="1">
                                  <a:latin typeface="Cambria Math"/>
                                </a:rPr>
                                <m:t>𝐌</m:t>
                              </m:r>
                            </m:e>
                            <m:sub>
                              <m:r>
                                <a:rPr lang="el-GR" sz="1800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1" i="1"/>
                              </m:ctrlPr>
                            </m:dPr>
                            <m:e>
                              <m:r>
                                <a:rPr lang="en-US" sz="18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el-GR" sz="1800" b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b="1" i="1"/>
                                  </m:ctrlPr>
                                </m:sSubPr>
                                <m:e>
                                  <m:r>
                                    <a:rPr lang="en-US" sz="1800" b="1" i="1">
                                      <a:latin typeface="Cambria Math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l-GR" sz="1800" b="1" i="1" smtClean="0"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b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b="1" i="1"/>
                              </m:ctrlPr>
                            </m:sSubPr>
                            <m:e>
                              <m:r>
                                <a:rPr lang="en-US" sz="1800" b="1" i="1">
                                  <a:latin typeface="Cambria Math"/>
                                </a:rPr>
                                <m:t>𝐌</m:t>
                              </m:r>
                            </m:e>
                            <m:sub>
                              <m:r>
                                <a:rPr lang="el-GR" sz="1800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1" i="1"/>
                              </m:ctrlPr>
                            </m:dPr>
                            <m:e>
                              <m:r>
                                <a:rPr lang="en-US" sz="1800" b="1" i="1">
                                  <a:latin typeface="Cambria Math"/>
                                </a:rPr>
                                <m:t>𝒇</m:t>
                              </m:r>
                              <m:r>
                                <a:rPr lang="en-US" sz="1800" b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00" b="1" i="1"/>
                                  </m:ctrlPr>
                                </m:sSubPr>
                                <m:e>
                                  <m:r>
                                    <a:rPr lang="en-US" sz="1800" b="1" i="1">
                                      <a:latin typeface="Cambria Math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l-GR" sz="1800" b="1" i="1" smtClean="0"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Ορίζοντας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1" i="1" smtClean="0"/>
                        </m:ctrlPr>
                      </m:sSubPr>
                      <m:e>
                        <m:r>
                          <a:rPr lang="el-GR" sz="1800" b="1" i="1" smtClean="0">
                            <a:latin typeface="Cambria Math"/>
                          </a:rPr>
                          <m:t>𝜟</m:t>
                        </m:r>
                        <m:r>
                          <a:rPr lang="en-US" sz="1800" b="1" i="1" smtClean="0">
                            <a:latin typeface="Cambria Math"/>
                          </a:rPr>
                          <m:t>𝒇</m:t>
                        </m:r>
                        <m:r>
                          <a:rPr lang="en-US" sz="1800" b="1" i="1" smtClean="0">
                            <a:latin typeface="Cambria Math"/>
                          </a:rPr>
                          <m:t>= </m:t>
                        </m:r>
                        <m:r>
                          <a:rPr lang="en-US" sz="1800" b="1" i="1" smtClean="0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1800" b="1" i="1" smtClean="0"/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l-GR" sz="1800" dirty="0" smtClean="0"/>
                  <a:t> έχουμε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/>
                      </a:rPr>
                      <m:t>𝒔</m:t>
                    </m:r>
                    <m:d>
                      <m:dPr>
                        <m:ctrlPr>
                          <a:rPr lang="en-US" sz="1800" b="1" i="1" smtClean="0"/>
                        </m:ctrlPr>
                      </m:dPr>
                      <m:e>
                        <m:r>
                          <a:rPr lang="en-US" sz="1800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𝑨𝒄𝒐𝒔</m:t>
                    </m:r>
                    <m:r>
                      <a:rPr lang="en-US" sz="1800" b="1" i="1" smtClean="0">
                        <a:latin typeface="Cambria Math"/>
                      </a:rPr>
                      <m:t> </m:t>
                    </m:r>
                    <m:r>
                      <a:rPr lang="el-GR" sz="1800" b="1" i="1" smtClean="0">
                        <a:latin typeface="Cambria Math"/>
                      </a:rPr>
                      <m:t>𝟐</m:t>
                    </m:r>
                    <m:r>
                      <a:rPr lang="el-GR" sz="1800" b="1" i="1" smtClean="0">
                        <a:latin typeface="Cambria Math"/>
                      </a:rPr>
                      <m:t>𝝅</m:t>
                    </m:r>
                    <m:r>
                      <a:rPr lang="en-US" sz="1800" b="1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1800" b="1" i="1" smtClean="0"/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𝒕</m:t>
                    </m:r>
                    <m:r>
                      <a:rPr lang="en-US" sz="1800" b="1" i="1" smtClean="0">
                        <a:latin typeface="Cambria Math"/>
                      </a:rPr>
                      <m:t>+</m:t>
                    </m:r>
                    <m:r>
                      <a:rPr lang="el-GR" sz="1800" b="1" i="1" smtClean="0">
                        <a:latin typeface="Cambria Math"/>
                      </a:rPr>
                      <m:t>𝜟</m:t>
                    </m:r>
                    <m:r>
                      <a:rPr lang="en-US" sz="1800" b="1" i="1" smtClean="0">
                        <a:latin typeface="Cambria Math"/>
                      </a:rPr>
                      <m:t>𝒇</m:t>
                    </m:r>
                    <m:r>
                      <a:rPr lang="en-US" sz="1800" b="1" i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,</a:t>
                </a:r>
                <a:r>
                  <a:rPr lang="el-GR" sz="1800" dirty="0" smtClean="0"/>
                  <a:t> </a:t>
                </a:r>
                <a:endParaRPr lang="en-US" sz="1800" dirty="0" smtClean="0"/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</a:t>
                </a:r>
                <a:r>
                  <a:rPr lang="en-US" sz="1800" dirty="0" smtClean="0"/>
                  <a:t>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/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συχνότητα φορέα</a:t>
                </a:r>
                <a:endParaRPr lang="en-US" sz="1800" dirty="0" smtClean="0"/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/>
                  <a:t>	</a:t>
                </a:r>
                <a14:m>
                  <m:oMath xmlns:m="http://schemas.openxmlformats.org/officeDocument/2006/math">
                    <m:r>
                      <a:rPr lang="el-GR" sz="1800" b="1" i="1">
                        <a:latin typeface="Cambria Math"/>
                      </a:rPr>
                      <m:t>𝜟</m:t>
                    </m:r>
                    <m:r>
                      <a:rPr lang="en-US" sz="1800" b="1" i="1">
                        <a:latin typeface="Cambria Math"/>
                      </a:rPr>
                      <m:t>𝒇</m:t>
                    </m:r>
                    <m:r>
                      <a:rPr lang="el-GR" sz="1800" b="1" i="1" smtClean="0">
                        <a:latin typeface="Cambria Math"/>
                      </a:rPr>
                      <m:t>=</m:t>
                    </m:r>
                    <m:r>
                      <a:rPr lang="el-GR" sz="1800" b="1" i="1" smtClean="0">
                        <a:latin typeface="Cambria Math"/>
                      </a:rPr>
                      <m:t>𝜷𝜝</m:t>
                    </m:r>
                  </m:oMath>
                </a14:m>
                <a:r>
                  <a:rPr lang="el-GR" sz="1800" b="1" i="1" dirty="0" smtClean="0"/>
                  <a:t> </a:t>
                </a:r>
                <a:r>
                  <a:rPr lang="el-GR" sz="1800" dirty="0" smtClean="0"/>
                  <a:t>απόκλιση συχνότητας</a:t>
                </a:r>
                <a:endParaRPr lang="en-US" sz="1800" dirty="0" smtClean="0"/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/>
                  <a:t>	</a:t>
                </a:r>
                <a14:m>
                  <m:oMath xmlns:m="http://schemas.openxmlformats.org/officeDocument/2006/math">
                    <m:r>
                      <a:rPr lang="el-GR" sz="1800" b="1" i="1">
                        <a:latin typeface="Cambria Math"/>
                      </a:rPr>
                      <m:t>𝜷</m:t>
                    </m:r>
                  </m:oMath>
                </a14:m>
                <a:r>
                  <a:rPr lang="el-GR" sz="1800" b="1" i="1" dirty="0"/>
                  <a:t> </a:t>
                </a:r>
                <a:r>
                  <a:rPr lang="el-GR" sz="1800" dirty="0" smtClean="0"/>
                  <a:t>δείκτης διαμόρφωσης</a:t>
                </a:r>
                <a:endParaRPr lang="en-US" sz="1800" dirty="0" smtClean="0"/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/>
                  <a:t>	</a:t>
                </a:r>
                <a14:m>
                  <m:oMath xmlns:m="http://schemas.openxmlformats.org/officeDocument/2006/math">
                    <m:r>
                      <a:rPr lang="el-GR" sz="1800" b="1" i="1">
                        <a:latin typeface="Cambria Math"/>
                      </a:rPr>
                      <m:t>𝜝</m:t>
                    </m:r>
                    <m:r>
                      <a:rPr lang="el-GR" sz="1800" b="1" i="1" smtClean="0">
                        <a:latin typeface="Cambria Math"/>
                      </a:rPr>
                      <m:t>=</m:t>
                    </m:r>
                    <m:r>
                      <a:rPr lang="el-GR" sz="1800" b="1" i="1" smtClean="0">
                        <a:latin typeface="Cambria Math"/>
                      </a:rPr>
                      <m:t>𝟏</m:t>
                    </m:r>
                    <m:r>
                      <a:rPr lang="el-GR" sz="1800" b="1" i="1" smtClean="0">
                        <a:latin typeface="Cambria Math"/>
                      </a:rPr>
                      <m:t>/</m:t>
                    </m:r>
                    <m:r>
                      <a:rPr lang="el-GR" sz="1800" b="1" i="0" smtClean="0">
                        <a:latin typeface="Cambria Math"/>
                      </a:rPr>
                      <m:t>𝚻</m:t>
                    </m:r>
                  </m:oMath>
                </a14:m>
                <a:r>
                  <a:rPr lang="el-GR" sz="1800" b="1" i="1" dirty="0"/>
                  <a:t> </a:t>
                </a:r>
                <a:r>
                  <a:rPr lang="el-GR" sz="1800" dirty="0" smtClean="0"/>
                  <a:t>εύρος ζώνης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του διαμορφωνόμενου σήματος</a:t>
                </a:r>
                <a:endParaRPr lang="en-US" sz="1800" dirty="0" smtClean="0"/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800" dirty="0" smtClean="0"/>
                  <a:t>Όταν </a:t>
                </a:r>
                <a14:m>
                  <m:oMath xmlns:m="http://schemas.openxmlformats.org/officeDocument/2006/math">
                    <m:r>
                      <a:rPr lang="el-GR" sz="1800" b="1" i="1">
                        <a:latin typeface="Cambria Math"/>
                      </a:rPr>
                      <m:t>𝜟</m:t>
                    </m:r>
                    <m:r>
                      <a:rPr lang="en-US" sz="1800" b="1" i="1">
                        <a:latin typeface="Cambria Math"/>
                      </a:rPr>
                      <m:t>𝒇</m:t>
                    </m:r>
                    <m:r>
                      <a:rPr lang="el-GR" sz="1800" b="1" i="1" smtClean="0">
                        <a:latin typeface="Cambria Math"/>
                      </a:rPr>
                      <m:t>≫</m:t>
                    </m:r>
                    <m:r>
                      <a:rPr lang="el-GR" sz="1800" b="1" i="1" smtClean="0">
                        <a:latin typeface="Cambria Math"/>
                      </a:rPr>
                      <m:t>𝟏</m:t>
                    </m:r>
                    <m:r>
                      <a:rPr lang="el-GR" sz="1800" b="1" i="1" smtClean="0">
                        <a:latin typeface="Cambria Math"/>
                      </a:rPr>
                      <m:t>/</m:t>
                    </m:r>
                    <m:r>
                      <a:rPr lang="el-GR" sz="1800" b="1" i="1" smtClean="0">
                        <a:latin typeface="Cambria Math"/>
                      </a:rPr>
                      <m:t>𝜯</m:t>
                    </m:r>
                  </m:oMath>
                </a14:m>
                <a:r>
                  <a:rPr lang="el-GR" sz="1800" i="1" dirty="0" smtClean="0"/>
                  <a:t> </a:t>
                </a:r>
                <a:r>
                  <a:rPr lang="el-GR" sz="1800" dirty="0" smtClean="0"/>
                  <a:t>έχουμε </a:t>
                </a:r>
                <a:r>
                  <a:rPr lang="el-GR" sz="1800" b="1" dirty="0" smtClean="0"/>
                  <a:t>ευρείας ζώνης </a:t>
                </a:r>
                <a:r>
                  <a:rPr lang="en-US" sz="1800" dirty="0" smtClean="0"/>
                  <a:t>BFSK</a:t>
                </a:r>
                <a:r>
                  <a:rPr lang="el-GR" sz="1800" dirty="0" smtClean="0"/>
                  <a:t> σήμα, με εύρος ζώνης </a:t>
                </a:r>
                <a14:m>
                  <m:oMath xmlns:m="http://schemas.openxmlformats.org/officeDocument/2006/math">
                    <m:r>
                      <a:rPr lang="el-GR" sz="1800" b="1" i="1" smtClean="0">
                        <a:latin typeface="Cambria Math"/>
                      </a:rPr>
                      <m:t>𝟐</m:t>
                    </m:r>
                    <m:r>
                      <a:rPr lang="el-GR" sz="1800" b="1" i="1" smtClean="0">
                        <a:latin typeface="Cambria Math"/>
                      </a:rPr>
                      <m:t>𝜟</m:t>
                    </m:r>
                    <m:r>
                      <a:rPr lang="en-US" sz="1800" b="1" i="1" smtClean="0">
                        <a:latin typeface="Cambria Math"/>
                      </a:rPr>
                      <m:t>𝒇</m:t>
                    </m:r>
                  </m:oMath>
                </a14:m>
                <a:r>
                  <a:rPr lang="el-GR" sz="1800" dirty="0" smtClean="0"/>
                  <a:t> </a:t>
                </a: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800" dirty="0" smtClean="0"/>
                  <a:t>Όταν </a:t>
                </a:r>
                <a14:m>
                  <m:oMath xmlns:m="http://schemas.openxmlformats.org/officeDocument/2006/math">
                    <m:r>
                      <a:rPr lang="el-GR" sz="1800" b="1" i="1">
                        <a:latin typeface="Cambria Math"/>
                      </a:rPr>
                      <m:t>𝜟</m:t>
                    </m:r>
                    <m:r>
                      <a:rPr lang="en-US" sz="1800" b="1" i="1">
                        <a:latin typeface="Cambria Math"/>
                      </a:rPr>
                      <m:t>𝒇</m:t>
                    </m:r>
                    <m:r>
                      <a:rPr lang="el-GR" sz="1800" b="1" i="1" smtClean="0">
                        <a:latin typeface="Cambria Math"/>
                      </a:rPr>
                      <m:t>≪</m:t>
                    </m:r>
                    <m:r>
                      <a:rPr lang="el-GR" sz="1800" b="1" i="1" smtClean="0">
                        <a:latin typeface="Cambria Math"/>
                      </a:rPr>
                      <m:t>𝟏</m:t>
                    </m:r>
                    <m:r>
                      <a:rPr lang="el-GR" sz="1800" b="1" i="1">
                        <a:latin typeface="Cambria Math"/>
                      </a:rPr>
                      <m:t>/</m:t>
                    </m:r>
                    <m:r>
                      <a:rPr lang="el-GR" sz="1800" b="1">
                        <a:latin typeface="Cambria Math"/>
                      </a:rPr>
                      <m:t>𝚻</m:t>
                    </m:r>
                  </m:oMath>
                </a14:m>
                <a:r>
                  <a:rPr lang="el-GR" sz="1800" dirty="0"/>
                  <a:t> έχουμε </a:t>
                </a:r>
                <a:r>
                  <a:rPr lang="el-GR" sz="1800" b="1" dirty="0" smtClean="0"/>
                  <a:t>στενής ζώνης </a:t>
                </a:r>
                <a:r>
                  <a:rPr lang="en-US" sz="1800" dirty="0"/>
                  <a:t>BFSK</a:t>
                </a:r>
                <a:r>
                  <a:rPr lang="el-GR" sz="1800" dirty="0"/>
                  <a:t> σήμα , με εύρος ζώνης </a:t>
                </a:r>
                <a14:m>
                  <m:oMath xmlns:m="http://schemas.openxmlformats.org/officeDocument/2006/math">
                    <m:r>
                      <a:rPr lang="el-GR" sz="1800" b="1" i="1">
                        <a:latin typeface="Cambria Math"/>
                      </a:rPr>
                      <m:t>𝟐</m:t>
                    </m:r>
                    <m:r>
                      <a:rPr lang="en-US" sz="1800" b="1" i="1" smtClean="0">
                        <a:latin typeface="Cambria Math"/>
                      </a:rPr>
                      <m:t>𝑩</m:t>
                    </m:r>
                  </m:oMath>
                </a14:m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3184" y="1052736"/>
                <a:ext cx="8435280" cy="5256584"/>
              </a:xfrm>
              <a:blipFill>
                <a:blip r:embed="rId2"/>
                <a:stretch>
                  <a:fillRect l="-578" t="-812" b="-116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576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Φάσμα σήματος διαμορφωμένου κατά </a:t>
            </a:r>
            <a:r>
              <a:rPr lang="en-US" dirty="0" smtClean="0"/>
              <a:t>BFSK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</p:spPr>
            <p:txBody>
              <a:bodyPr>
                <a:noAutofit/>
              </a:bodyPr>
              <a:lstStyle/>
              <a:p>
                <a:pPr marL="0" lvl="1" indent="0" algn="ctr">
                  <a:buNone/>
                </a:pPr>
                <a:endParaRPr lang="el-GR" sz="1600" dirty="0" smtClean="0"/>
              </a:p>
              <a:p>
                <a:pPr marL="0" lvl="1" indent="0" algn="ctr">
                  <a:buNone/>
                </a:pPr>
                <a:endParaRPr lang="el-GR" sz="1600" dirty="0"/>
              </a:p>
              <a:p>
                <a:pPr marL="0" lvl="1" indent="0" algn="ctr">
                  <a:buNone/>
                </a:pPr>
                <a:endParaRPr lang="el-GR" sz="1600" dirty="0" smtClean="0"/>
              </a:p>
              <a:p>
                <a:pPr marL="0" lvl="1" indent="0" algn="ctr">
                  <a:buNone/>
                </a:pPr>
                <a:endParaRPr lang="el-GR" sz="1600" dirty="0"/>
              </a:p>
              <a:p>
                <a:pPr marL="0" lvl="1" indent="0" algn="ctr">
                  <a:buNone/>
                </a:pPr>
                <a:endParaRPr lang="el-GR" sz="1600" dirty="0" smtClean="0"/>
              </a:p>
              <a:p>
                <a:pPr marL="0" lvl="1" indent="0" algn="ctr">
                  <a:buNone/>
                </a:pPr>
                <a:endParaRPr lang="el-GR" sz="1600" dirty="0"/>
              </a:p>
              <a:p>
                <a:pPr marL="0" lvl="1" indent="0" algn="ctr">
                  <a:buNone/>
                </a:pPr>
                <a:endParaRPr lang="el-GR" sz="1600" dirty="0" smtClean="0"/>
              </a:p>
              <a:p>
                <a:pPr marL="0" lvl="1" indent="0" algn="ctr">
                  <a:buNone/>
                </a:pPr>
                <a:endParaRPr lang="el-GR" sz="1600" dirty="0"/>
              </a:p>
              <a:p>
                <a:pPr marL="0" lvl="1" indent="0" algn="ctr">
                  <a:buNone/>
                </a:pPr>
                <a:endParaRPr lang="en-US" sz="1600" dirty="0" smtClean="0"/>
              </a:p>
              <a:p>
                <a:pPr marL="0" lvl="1" indent="0" algn="ctr">
                  <a:buNone/>
                </a:pPr>
                <a:endParaRPr lang="el-GR" sz="1600" dirty="0" smtClean="0"/>
              </a:p>
              <a:p>
                <a:pPr marL="0" lvl="1" indent="0" algn="ctr">
                  <a:buNone/>
                </a:pPr>
                <a:endParaRPr lang="el-GR" sz="1600" dirty="0"/>
              </a:p>
              <a:p>
                <a:pPr marL="0" lvl="1" indent="0" algn="ctr">
                  <a:buNone/>
                </a:pPr>
                <a:endParaRPr lang="el-GR" sz="1600" dirty="0" smtClean="0"/>
              </a:p>
              <a:p>
                <a:pPr marL="0" lvl="1" indent="0" algn="ctr">
                  <a:buNone/>
                </a:pPr>
                <a:endParaRPr lang="el-GR" sz="1600" dirty="0"/>
              </a:p>
              <a:p>
                <a:pPr marL="0" lvl="1" indent="0" algn="ctr">
                  <a:buNone/>
                </a:pPr>
                <a:endParaRPr lang="el-GR" sz="1600" dirty="0" smtClean="0"/>
              </a:p>
              <a:p>
                <a:pPr marL="0" lvl="1" indent="0" algn="ctr">
                  <a:buNone/>
                </a:pPr>
                <a:endParaRPr lang="el-GR" sz="1600" dirty="0"/>
              </a:p>
              <a:p>
                <a:pPr marL="0" lvl="1" indent="0" algn="ctr">
                  <a:buNone/>
                </a:pPr>
                <a:endParaRPr lang="el-GR" sz="1600" dirty="0" smtClean="0"/>
              </a:p>
              <a:p>
                <a:pPr marL="342900" lvl="1" indent="-342900" algn="ctr">
                  <a:buAutoNum type="alphaLcParenBoth"/>
                </a:pPr>
                <a:r>
                  <a:rPr lang="el-GR" sz="1600" dirty="0" smtClean="0"/>
                  <a:t>Δυαδικά </a:t>
                </a:r>
                <a:r>
                  <a:rPr lang="el-GR" sz="1600" dirty="0"/>
                  <a:t>σήματα εισόδου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𝑡</m:t>
                    </m:r>
                    <m:r>
                      <a:rPr lang="en-US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𝑡</m:t>
                    </m:r>
                    <m:r>
                      <a:rPr lang="en-US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 smtClean="0"/>
                  <a:t>,   (</a:t>
                </a:r>
                <a:r>
                  <a:rPr lang="en-US" sz="1600" dirty="0" smtClean="0"/>
                  <a:t>b) </a:t>
                </a:r>
                <a:r>
                  <a:rPr lang="el-GR" sz="1600" dirty="0" smtClean="0"/>
                  <a:t>Φάσμα </a:t>
                </a:r>
                <a:r>
                  <a:rPr lang="el-GR" sz="1600" dirty="0"/>
                  <a:t>σήματος εισόδου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𝑓</m:t>
                    </m:r>
                    <m:r>
                      <a:rPr lang="en-US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𝑓</m:t>
                    </m:r>
                    <m:r>
                      <a:rPr lang="en-US" sz="1600" i="1">
                        <a:latin typeface="Cambria Math"/>
                      </a:rPr>
                      <m:t>)</m:t>
                    </m:r>
                  </m:oMath>
                </a14:m>
                <a:endParaRPr lang="en-US" sz="1600" dirty="0"/>
              </a:p>
              <a:p>
                <a:pPr marL="0" lvl="1" indent="0" algn="ctr">
                  <a:buNone/>
                </a:pPr>
                <a:r>
                  <a:rPr lang="en-US" sz="1600" dirty="0" smtClean="0"/>
                  <a:t>(c) </a:t>
                </a:r>
                <a:r>
                  <a:rPr lang="el-GR" sz="1600" dirty="0" smtClean="0"/>
                  <a:t>Φάσμα </a:t>
                </a:r>
                <a:r>
                  <a:rPr lang="en-US" sz="1600" i="1" dirty="0"/>
                  <a:t>S(f) </a:t>
                </a:r>
                <a:r>
                  <a:rPr lang="el-GR" sz="1600" dirty="0"/>
                  <a:t>διακριτού σήματος διαμορφωμένου κατά </a:t>
                </a:r>
                <a:r>
                  <a:rPr lang="en-US" sz="1600" dirty="0"/>
                  <a:t>BFSK </a:t>
                </a:r>
                <a:r>
                  <a:rPr lang="en-US" sz="1600" dirty="0" smtClean="0"/>
                  <a:t>(</a:t>
                </a:r>
                <a:r>
                  <a:rPr lang="el-GR" sz="1600" dirty="0"/>
                  <a:t>θετικές συχνότητες μόνο</a:t>
                </a:r>
                <a:r>
                  <a:rPr lang="el-GR" sz="1600" dirty="0" smtClean="0"/>
                  <a:t>)</a:t>
                </a:r>
                <a:endParaRPr lang="el-GR" sz="16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9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" b="2202"/>
          <a:stretch/>
        </p:blipFill>
        <p:spPr bwMode="auto">
          <a:xfrm>
            <a:off x="1403648" y="1124743"/>
            <a:ext cx="6264696" cy="4503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997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Φασματική πυκνότητα ισχύος σήματος Β</a:t>
            </a:r>
            <a:r>
              <a:rPr lang="en-US" dirty="0" smtClean="0"/>
              <a:t>FSK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dirty="0" smtClean="0"/>
                  <a:t>Φασματική πυκνότητα ισχύος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Power Spectral Density – PSD)</a:t>
                </a:r>
                <a:r>
                  <a:rPr lang="el-GR" sz="1800" dirty="0" smtClean="0"/>
                  <a:t> 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συχνότητα </a:t>
                </a:r>
                <a:r>
                  <a:rPr lang="el-GR" sz="1800" dirty="0" smtClean="0"/>
                  <a:t>φέροντος]</a:t>
                </a:r>
                <a:r>
                  <a:rPr lang="en-US" sz="1800" dirty="0" smtClean="0"/>
                  <a:t>: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8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𝑇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𝑓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l-GR" sz="1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.</m:t>
                      </m:r>
                      <m:r>
                        <a:rPr lang="el-GR" sz="180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[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e>
                          </m:func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  <m:r>
                                <a:rPr lang="en-US" sz="180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[4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endChr m:val="]"/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𝒃</m:t>
                        </m:r>
                      </m:sub>
                    </m:sSub>
                  </m:oMath>
                </a14:m>
                <a:r>
                  <a:rPr lang="el-GR" sz="1800" dirty="0" smtClean="0"/>
                  <a:t> η ενέργεια ανά </a:t>
                </a:r>
                <a:r>
                  <a:rPr lang="en-US" sz="1800" dirty="0" smtClean="0"/>
                  <a:t>bit </a:t>
                </a:r>
                <a:r>
                  <a:rPr lang="el-GR" sz="1800" dirty="0" smtClean="0"/>
                  <a:t>και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/>
                      </a:rPr>
                      <m:t>𝒎</m:t>
                    </m:r>
                  </m:oMath>
                </a14:m>
                <a:r>
                  <a:rPr lang="el-GR" sz="1800" dirty="0" smtClean="0"/>
                  <a:t> το πλήθος των </a:t>
                </a:r>
                <a:r>
                  <a:rPr lang="en-US" sz="1800" dirty="0" smtClean="0"/>
                  <a:t>bits/symbol</a:t>
                </a:r>
                <a:r>
                  <a:rPr lang="el-GR" sz="1800" dirty="0" smtClean="0"/>
                  <a:t> (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</a:rPr>
                      <m:t>𝑀</m:t>
                    </m:r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l-GR" sz="1800" dirty="0" smtClean="0"/>
                  <a:t>).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605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20641</TotalTime>
  <Words>1283</Words>
  <Application>Microsoft Office PowerPoint</Application>
  <PresentationFormat>On-screen Show (4:3)</PresentationFormat>
  <Paragraphs>233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Cambria Math</vt:lpstr>
      <vt:lpstr>Verdana</vt:lpstr>
      <vt:lpstr>Office Theme</vt:lpstr>
      <vt:lpstr>Τηλεπικοινωνιακά Συστήματα ΙΙ</vt:lpstr>
      <vt:lpstr>PowerPoint Presentation</vt:lpstr>
      <vt:lpstr>Ψηφιακή Διαμόρφωση Συχνότητας - FSK</vt:lpstr>
      <vt:lpstr>Ψηφιακή Διαμόρφωση Συχνότητας (FSK)</vt:lpstr>
      <vt:lpstr>Μαθηματική περιγραφή BFSK</vt:lpstr>
      <vt:lpstr>Μαθηματική περιγραφή BFSK</vt:lpstr>
      <vt:lpstr>Φάσμα σήματος διαμορφωμένου κατά BFSK</vt:lpstr>
      <vt:lpstr>Φάσμα σήματος διαμορφωμένου κατά BFSK</vt:lpstr>
      <vt:lpstr>Φασματική πυκνότητα ισχύος σήματος ΒFSK</vt:lpstr>
      <vt:lpstr>Φασματική πυκνότητα ισχύος σήματος ΒFSK</vt:lpstr>
      <vt:lpstr>Παραγωγή FSK συνεχούς φάσης  (CPFSK)</vt:lpstr>
      <vt:lpstr>Ασύμφωνη Ανίχνευση FSK</vt:lpstr>
      <vt:lpstr>Σύμφωνη Ανίχνευση FSK</vt:lpstr>
      <vt:lpstr>Σύγκριση μεταξύ Σύμφωνης &amp; Ασύμφωνης FSK</vt:lpstr>
      <vt:lpstr>Πλεονεκτήματα και Μειονεκτήματα της FSK</vt:lpstr>
      <vt:lpstr>Διαμόρφωση Minimum Shift Keying (MSK)</vt:lpstr>
      <vt:lpstr>Διαμόρφωση Minimum Shift Keying (MSK)</vt:lpstr>
      <vt:lpstr>Παραγωγή &amp; Ανίχνευση MFSK</vt:lpstr>
      <vt:lpstr>Μαθηματική περιγραφή MFSK</vt:lpstr>
      <vt:lpstr>Σύγκριση Δυαδικών Μεθόδων Ψηφιακής Διαμόρφωσης</vt:lpstr>
      <vt:lpstr>Σύγκριση Μ-αδικών Μεθόδων Ψηφιακής Διαμόρφωσης</vt:lpstr>
      <vt:lpstr>Σύγκριση Ψηφιακών Μεθόδων ως προς Όριο Shannon</vt:lpstr>
      <vt:lpstr>Άσκηση 1</vt:lpstr>
      <vt:lpstr>Άσκηση 1 (συνέχεια)</vt:lpstr>
      <vt:lpstr>Άσκηση 2</vt:lpstr>
      <vt:lpstr>Άσκηση 3</vt:lpstr>
      <vt:lpstr>Άσκηση 4</vt:lpstr>
      <vt:lpstr>Άσκηση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611</cp:revision>
  <dcterms:created xsi:type="dcterms:W3CDTF">2012-03-18T08:27:36Z</dcterms:created>
  <dcterms:modified xsi:type="dcterms:W3CDTF">2017-03-26T18:46:31Z</dcterms:modified>
</cp:coreProperties>
</file>