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90" r:id="rId2"/>
    <p:sldId id="346" r:id="rId3"/>
    <p:sldId id="391" r:id="rId4"/>
    <p:sldId id="392" r:id="rId5"/>
    <p:sldId id="393" r:id="rId6"/>
    <p:sldId id="394" r:id="rId7"/>
    <p:sldId id="414" r:id="rId8"/>
    <p:sldId id="395" r:id="rId9"/>
    <p:sldId id="396" r:id="rId10"/>
    <p:sldId id="397" r:id="rId11"/>
    <p:sldId id="398" r:id="rId12"/>
    <p:sldId id="399" r:id="rId13"/>
    <p:sldId id="419" r:id="rId14"/>
    <p:sldId id="421" r:id="rId15"/>
    <p:sldId id="422" r:id="rId16"/>
    <p:sldId id="413" r:id="rId17"/>
    <p:sldId id="400" r:id="rId18"/>
    <p:sldId id="401" r:id="rId19"/>
    <p:sldId id="402" r:id="rId20"/>
    <p:sldId id="403" r:id="rId21"/>
    <p:sldId id="404" r:id="rId22"/>
    <p:sldId id="405" r:id="rId23"/>
    <p:sldId id="406" r:id="rId24"/>
    <p:sldId id="415" r:id="rId25"/>
    <p:sldId id="407" r:id="rId26"/>
    <p:sldId id="408" r:id="rId27"/>
    <p:sldId id="417" r:id="rId28"/>
    <p:sldId id="409" r:id="rId29"/>
    <p:sldId id="410" r:id="rId30"/>
    <p:sldId id="416" r:id="rId31"/>
    <p:sldId id="411" r:id="rId32"/>
    <p:sldId id="412" r:id="rId33"/>
    <p:sldId id="418" r:id="rId3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>
      <p:cViewPr varScale="1">
        <p:scale>
          <a:sx n="103" d="100"/>
          <a:sy n="103" d="100"/>
        </p:scale>
        <p:origin x="-108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A48371-0E9B-4A4E-8C9E-27B9127C2434}" type="doc">
      <dgm:prSet loTypeId="urn:microsoft.com/office/officeart/2005/8/layout/radial5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l-GR"/>
        </a:p>
      </dgm:t>
    </dgm:pt>
    <dgm:pt modelId="{5986B2A0-B3E9-4C32-9DEB-48702965F78F}">
      <dgm:prSet phldrT="[Text]" custT="1"/>
      <dgm:spPr/>
      <dgm:t>
        <a:bodyPr/>
        <a:lstStyle/>
        <a:p>
          <a:r>
            <a:rPr lang="el-GR" sz="1400" b="0" dirty="0" smtClean="0"/>
            <a:t>Κλείδωμα φάσης και συχνότητας</a:t>
          </a:r>
          <a:endParaRPr lang="el-GR" sz="1400" b="0" dirty="0"/>
        </a:p>
      </dgm:t>
    </dgm:pt>
    <dgm:pt modelId="{6109CDA7-80B6-4F14-95E2-BC9D588BA8CF}" type="parTrans" cxnId="{9B25E945-7C17-4B44-968C-FADE4B79DDCC}">
      <dgm:prSet/>
      <dgm:spPr/>
      <dgm:t>
        <a:bodyPr/>
        <a:lstStyle/>
        <a:p>
          <a:endParaRPr lang="el-GR"/>
        </a:p>
      </dgm:t>
    </dgm:pt>
    <dgm:pt modelId="{FA646BB0-EEB1-4938-A703-DF6FAD21A23C}" type="sibTrans" cxnId="{9B25E945-7C17-4B44-968C-FADE4B79DDCC}">
      <dgm:prSet/>
      <dgm:spPr/>
      <dgm:t>
        <a:bodyPr/>
        <a:lstStyle/>
        <a:p>
          <a:endParaRPr lang="el-GR"/>
        </a:p>
      </dgm:t>
    </dgm:pt>
    <dgm:pt modelId="{7A411035-B443-4C29-8F65-93E7604ABAD4}">
      <dgm:prSet phldrT="[Text]" custT="1"/>
      <dgm:spPr/>
      <dgm:t>
        <a:bodyPr/>
        <a:lstStyle/>
        <a:p>
          <a:r>
            <a:rPr lang="el-GR" sz="1400" b="0" dirty="0" smtClean="0"/>
            <a:t>Το </a:t>
          </a:r>
          <a:r>
            <a:rPr lang="en-US" sz="1400" b="0" dirty="0" smtClean="0"/>
            <a:t>PLL </a:t>
          </a:r>
          <a:r>
            <a:rPr lang="el-GR" sz="1400" b="0" dirty="0" smtClean="0"/>
            <a:t>θεωρείται </a:t>
          </a:r>
          <a:r>
            <a:rPr lang="el-GR" sz="1400" b="0" i="1" dirty="0" smtClean="0"/>
            <a:t>κλειδωμένο</a:t>
          </a:r>
          <a:r>
            <a:rPr lang="el-GR" sz="1400" b="0" dirty="0" smtClean="0"/>
            <a:t> όταν </a:t>
          </a:r>
        </a:p>
        <a:p>
          <a:r>
            <a:rPr lang="el-GR" sz="1400" b="0" dirty="0" smtClean="0"/>
            <a:t>φ(</a:t>
          </a:r>
          <a:r>
            <a:rPr lang="en-US" sz="1400" b="0" dirty="0" smtClean="0"/>
            <a:t>t) = </a:t>
          </a:r>
          <a:r>
            <a:rPr lang="el-GR" sz="1400" b="0" dirty="0" smtClean="0"/>
            <a:t>θ(</a:t>
          </a:r>
          <a:r>
            <a:rPr lang="en-US" sz="1400" b="0" dirty="0" smtClean="0"/>
            <a:t>t) + </a:t>
          </a:r>
          <a:r>
            <a:rPr lang="el-GR" sz="1400" b="0" dirty="0" err="1" smtClean="0"/>
            <a:t>φ</a:t>
          </a:r>
          <a:r>
            <a:rPr lang="el-GR" sz="1400" b="0" baseline="-25000" dirty="0" err="1" smtClean="0"/>
            <a:t>ο</a:t>
          </a:r>
          <a:endParaRPr lang="el-GR" sz="1400" b="0" baseline="-25000" dirty="0"/>
        </a:p>
      </dgm:t>
    </dgm:pt>
    <dgm:pt modelId="{DE5FC5A6-F352-4D03-B17B-93273466D87D}" type="parTrans" cxnId="{19CE1530-532B-4162-935B-1CFBA4DF0179}">
      <dgm:prSet/>
      <dgm:spPr/>
      <dgm:t>
        <a:bodyPr/>
        <a:lstStyle/>
        <a:p>
          <a:endParaRPr lang="el-GR"/>
        </a:p>
      </dgm:t>
    </dgm:pt>
    <dgm:pt modelId="{76B34275-37BA-447C-87D8-373A7E67B56F}" type="sibTrans" cxnId="{19CE1530-532B-4162-935B-1CFBA4DF0179}">
      <dgm:prSet/>
      <dgm:spPr/>
      <dgm:t>
        <a:bodyPr/>
        <a:lstStyle/>
        <a:p>
          <a:endParaRPr lang="el-GR"/>
        </a:p>
      </dgm:t>
    </dgm:pt>
    <dgm:pt modelId="{26915231-36BF-4EDA-9AFE-BFA9550776EC}">
      <dgm:prSet phldrT="[Text]" custT="1"/>
      <dgm:spPr/>
      <dgm:t>
        <a:bodyPr/>
        <a:lstStyle/>
        <a:p>
          <a:r>
            <a:rPr lang="el-GR" sz="1400" b="0" dirty="0" smtClean="0"/>
            <a:t>Το </a:t>
          </a:r>
          <a:r>
            <a:rPr lang="en-US" sz="1400" b="0" dirty="0" smtClean="0"/>
            <a:t>PLL </a:t>
          </a:r>
          <a:r>
            <a:rPr lang="el-GR" sz="1400" b="0" dirty="0" smtClean="0"/>
            <a:t>θεωρείται κλειδωμένο στην συχνότητα όταν</a:t>
          </a:r>
        </a:p>
        <a:p>
          <a:r>
            <a:rPr lang="el-GR" sz="1400" b="0" dirty="0" smtClean="0"/>
            <a:t>φ(</a:t>
          </a:r>
          <a:r>
            <a:rPr lang="en-US" sz="1400" b="0" dirty="0" smtClean="0"/>
            <a:t>t) = </a:t>
          </a:r>
          <a:r>
            <a:rPr lang="el-GR" sz="1400" b="0" dirty="0" smtClean="0"/>
            <a:t>Κ</a:t>
          </a:r>
          <a:r>
            <a:rPr lang="en-US" sz="1400" b="0" dirty="0" smtClean="0"/>
            <a:t>t</a:t>
          </a:r>
          <a:endParaRPr lang="el-GR" sz="1400" b="0" dirty="0"/>
        </a:p>
      </dgm:t>
    </dgm:pt>
    <dgm:pt modelId="{E0E8CE5B-8209-410A-B19B-3B86D448D472}" type="parTrans" cxnId="{16FAC7DD-34AB-4853-9B04-3C681026C731}">
      <dgm:prSet/>
      <dgm:spPr/>
      <dgm:t>
        <a:bodyPr/>
        <a:lstStyle/>
        <a:p>
          <a:endParaRPr lang="el-GR"/>
        </a:p>
      </dgm:t>
    </dgm:pt>
    <dgm:pt modelId="{7AEE487E-87E4-4352-B46B-29014CF6DAE1}" type="sibTrans" cxnId="{16FAC7DD-34AB-4853-9B04-3C681026C731}">
      <dgm:prSet/>
      <dgm:spPr/>
      <dgm:t>
        <a:bodyPr/>
        <a:lstStyle/>
        <a:p>
          <a:endParaRPr lang="el-GR"/>
        </a:p>
      </dgm:t>
    </dgm:pt>
    <dgm:pt modelId="{3935C2C4-296B-4C54-9A51-840244FF6E1C}">
      <dgm:prSet phldrT="[Text]" custT="1"/>
      <dgm:spPr/>
      <dgm:t>
        <a:bodyPr/>
        <a:lstStyle/>
        <a:p>
          <a:r>
            <a:rPr lang="el-GR" sz="1400" b="0" dirty="0" smtClean="0"/>
            <a:t>Αν </a:t>
          </a:r>
          <a:r>
            <a:rPr lang="el-GR" sz="1400" b="0" dirty="0" err="1" smtClean="0"/>
            <a:t>φ</a:t>
          </a:r>
          <a:r>
            <a:rPr lang="el-GR" sz="1400" b="0" baseline="-25000" dirty="0" err="1" smtClean="0"/>
            <a:t>ο</a:t>
          </a:r>
          <a:r>
            <a:rPr lang="el-GR" sz="1400" b="0" baseline="0" dirty="0" smtClean="0"/>
            <a:t> = 0, το </a:t>
          </a:r>
          <a:r>
            <a:rPr lang="en-US" sz="1400" b="0" baseline="0" dirty="0" smtClean="0"/>
            <a:t>PLL </a:t>
          </a:r>
          <a:r>
            <a:rPr lang="el-GR" sz="1400" b="0" baseline="0" dirty="0" smtClean="0"/>
            <a:t>θεωρείται τέλεια κλειδωμένο</a:t>
          </a:r>
          <a:endParaRPr lang="el-GR" sz="1400" b="0" dirty="0"/>
        </a:p>
      </dgm:t>
    </dgm:pt>
    <dgm:pt modelId="{FE9C460C-546B-48F7-96F2-0BA205FE1AF5}" type="parTrans" cxnId="{741A989E-53CC-4B9B-AEA7-252A9F023164}">
      <dgm:prSet/>
      <dgm:spPr/>
      <dgm:t>
        <a:bodyPr/>
        <a:lstStyle/>
        <a:p>
          <a:endParaRPr lang="el-GR"/>
        </a:p>
      </dgm:t>
    </dgm:pt>
    <dgm:pt modelId="{E182A42F-7276-459C-BD29-C00458FF6B64}" type="sibTrans" cxnId="{741A989E-53CC-4B9B-AEA7-252A9F023164}">
      <dgm:prSet/>
      <dgm:spPr/>
      <dgm:t>
        <a:bodyPr/>
        <a:lstStyle/>
        <a:p>
          <a:endParaRPr lang="el-GR"/>
        </a:p>
      </dgm:t>
    </dgm:pt>
    <dgm:pt modelId="{43DFA35F-3B25-437A-936C-5030EF2DC941}" type="pres">
      <dgm:prSet presAssocID="{41A48371-0E9B-4A4E-8C9E-27B9127C24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9352F9B0-27AB-4A80-AE1B-6769E1098F81}" type="pres">
      <dgm:prSet presAssocID="{5986B2A0-B3E9-4C32-9DEB-48702965F78F}" presName="centerShape" presStyleLbl="node0" presStyleIdx="0" presStyleCnt="1" custScaleX="161798" custScaleY="151694" custLinFactNeighborX="-12765" custLinFactNeighborY="7147"/>
      <dgm:spPr/>
      <dgm:t>
        <a:bodyPr/>
        <a:lstStyle/>
        <a:p>
          <a:endParaRPr lang="el-GR"/>
        </a:p>
      </dgm:t>
    </dgm:pt>
    <dgm:pt modelId="{5621AB63-370D-44BB-9727-D61A36B896F3}" type="pres">
      <dgm:prSet presAssocID="{DE5FC5A6-F352-4D03-B17B-93273466D87D}" presName="parTrans" presStyleLbl="sibTrans2D1" presStyleIdx="0" presStyleCnt="3"/>
      <dgm:spPr/>
      <dgm:t>
        <a:bodyPr/>
        <a:lstStyle/>
        <a:p>
          <a:endParaRPr lang="el-GR"/>
        </a:p>
      </dgm:t>
    </dgm:pt>
    <dgm:pt modelId="{6112A245-303D-4BCB-99BC-6621B214B467}" type="pres">
      <dgm:prSet presAssocID="{DE5FC5A6-F352-4D03-B17B-93273466D87D}" presName="connectorText" presStyleLbl="sibTrans2D1" presStyleIdx="0" presStyleCnt="3"/>
      <dgm:spPr/>
      <dgm:t>
        <a:bodyPr/>
        <a:lstStyle/>
        <a:p>
          <a:endParaRPr lang="el-GR"/>
        </a:p>
      </dgm:t>
    </dgm:pt>
    <dgm:pt modelId="{9E699C31-914B-4BC4-BAC7-9141AF0227C1}" type="pres">
      <dgm:prSet presAssocID="{7A411035-B443-4C29-8F65-93E7604ABAD4}" presName="node" presStyleLbl="node1" presStyleIdx="0" presStyleCnt="3" custScaleX="201236" custScaleY="198258" custRadScaleRad="166281" custRadScaleInc="9907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55D6FB0-E126-45DB-8F66-05565EF5C7EE}" type="pres">
      <dgm:prSet presAssocID="{E0E8CE5B-8209-410A-B19B-3B86D448D472}" presName="parTrans" presStyleLbl="sibTrans2D1" presStyleIdx="1" presStyleCnt="3"/>
      <dgm:spPr/>
      <dgm:t>
        <a:bodyPr/>
        <a:lstStyle/>
        <a:p>
          <a:endParaRPr lang="el-GR"/>
        </a:p>
      </dgm:t>
    </dgm:pt>
    <dgm:pt modelId="{75853B59-EDBF-4B9A-B703-5EE7AC41BF5C}" type="pres">
      <dgm:prSet presAssocID="{E0E8CE5B-8209-410A-B19B-3B86D448D472}" presName="connectorText" presStyleLbl="sibTrans2D1" presStyleIdx="1" presStyleCnt="3"/>
      <dgm:spPr/>
      <dgm:t>
        <a:bodyPr/>
        <a:lstStyle/>
        <a:p>
          <a:endParaRPr lang="el-GR"/>
        </a:p>
      </dgm:t>
    </dgm:pt>
    <dgm:pt modelId="{06FF68CA-259A-4BBE-AB53-15677F6B3CE7}" type="pres">
      <dgm:prSet presAssocID="{26915231-36BF-4EDA-9AFE-BFA9550776EC}" presName="node" presStyleLbl="node1" presStyleIdx="1" presStyleCnt="3" custScaleX="198284" custScaleY="194298" custRadScaleRad="271499" custRadScaleInc="-4594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67FEBB7-39D4-4303-BF4B-79207F23A0B4}" type="pres">
      <dgm:prSet presAssocID="{FE9C460C-546B-48F7-96F2-0BA205FE1AF5}" presName="parTrans" presStyleLbl="sibTrans2D1" presStyleIdx="2" presStyleCnt="3"/>
      <dgm:spPr/>
      <dgm:t>
        <a:bodyPr/>
        <a:lstStyle/>
        <a:p>
          <a:endParaRPr lang="el-GR"/>
        </a:p>
      </dgm:t>
    </dgm:pt>
    <dgm:pt modelId="{30A8DB67-5750-47A9-8D6D-D9926D7514B5}" type="pres">
      <dgm:prSet presAssocID="{FE9C460C-546B-48F7-96F2-0BA205FE1AF5}" presName="connectorText" presStyleLbl="sibTrans2D1" presStyleIdx="2" presStyleCnt="3"/>
      <dgm:spPr/>
      <dgm:t>
        <a:bodyPr/>
        <a:lstStyle/>
        <a:p>
          <a:endParaRPr lang="el-GR"/>
        </a:p>
      </dgm:t>
    </dgm:pt>
    <dgm:pt modelId="{43BD3143-DC83-4D91-8FBB-3B246F8C7471}" type="pres">
      <dgm:prSet presAssocID="{3935C2C4-296B-4C54-9A51-840244FF6E1C}" presName="node" presStyleLbl="node1" presStyleIdx="2" presStyleCnt="3" custScaleX="224798" custScaleY="217414" custRadScaleRad="230827" custRadScaleInc="6087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C70CA54-FAAB-490E-B1F2-A4B56D08C64C}" type="presOf" srcId="{FE9C460C-546B-48F7-96F2-0BA205FE1AF5}" destId="{30A8DB67-5750-47A9-8D6D-D9926D7514B5}" srcOrd="1" destOrd="0" presId="urn:microsoft.com/office/officeart/2005/8/layout/radial5"/>
    <dgm:cxn modelId="{16FAC7DD-34AB-4853-9B04-3C681026C731}" srcId="{5986B2A0-B3E9-4C32-9DEB-48702965F78F}" destId="{26915231-36BF-4EDA-9AFE-BFA9550776EC}" srcOrd="1" destOrd="0" parTransId="{E0E8CE5B-8209-410A-B19B-3B86D448D472}" sibTransId="{7AEE487E-87E4-4352-B46B-29014CF6DAE1}"/>
    <dgm:cxn modelId="{63C36688-F5D0-413A-B907-1B80440C5C5A}" type="presOf" srcId="{5986B2A0-B3E9-4C32-9DEB-48702965F78F}" destId="{9352F9B0-27AB-4A80-AE1B-6769E1098F81}" srcOrd="0" destOrd="0" presId="urn:microsoft.com/office/officeart/2005/8/layout/radial5"/>
    <dgm:cxn modelId="{D9F33BC8-96D8-4AA6-B447-A7DD0565D828}" type="presOf" srcId="{FE9C460C-546B-48F7-96F2-0BA205FE1AF5}" destId="{E67FEBB7-39D4-4303-BF4B-79207F23A0B4}" srcOrd="0" destOrd="0" presId="urn:microsoft.com/office/officeart/2005/8/layout/radial5"/>
    <dgm:cxn modelId="{93EB2599-612D-4693-9A5E-593D373912EB}" type="presOf" srcId="{3935C2C4-296B-4C54-9A51-840244FF6E1C}" destId="{43BD3143-DC83-4D91-8FBB-3B246F8C7471}" srcOrd="0" destOrd="0" presId="urn:microsoft.com/office/officeart/2005/8/layout/radial5"/>
    <dgm:cxn modelId="{9B25E945-7C17-4B44-968C-FADE4B79DDCC}" srcId="{41A48371-0E9B-4A4E-8C9E-27B9127C2434}" destId="{5986B2A0-B3E9-4C32-9DEB-48702965F78F}" srcOrd="0" destOrd="0" parTransId="{6109CDA7-80B6-4F14-95E2-BC9D588BA8CF}" sibTransId="{FA646BB0-EEB1-4938-A703-DF6FAD21A23C}"/>
    <dgm:cxn modelId="{741A989E-53CC-4B9B-AEA7-252A9F023164}" srcId="{5986B2A0-B3E9-4C32-9DEB-48702965F78F}" destId="{3935C2C4-296B-4C54-9A51-840244FF6E1C}" srcOrd="2" destOrd="0" parTransId="{FE9C460C-546B-48F7-96F2-0BA205FE1AF5}" sibTransId="{E182A42F-7276-459C-BD29-C00458FF6B64}"/>
    <dgm:cxn modelId="{22C54A7E-67FA-42F7-856D-808AC541D04A}" type="presOf" srcId="{41A48371-0E9B-4A4E-8C9E-27B9127C2434}" destId="{43DFA35F-3B25-437A-936C-5030EF2DC941}" srcOrd="0" destOrd="0" presId="urn:microsoft.com/office/officeart/2005/8/layout/radial5"/>
    <dgm:cxn modelId="{FABF7AAA-DD2B-4AA9-AAFD-E29499FFB71E}" type="presOf" srcId="{7A411035-B443-4C29-8F65-93E7604ABAD4}" destId="{9E699C31-914B-4BC4-BAC7-9141AF0227C1}" srcOrd="0" destOrd="0" presId="urn:microsoft.com/office/officeart/2005/8/layout/radial5"/>
    <dgm:cxn modelId="{3ACE5257-54D1-492A-8DDF-E2F9816FC598}" type="presOf" srcId="{DE5FC5A6-F352-4D03-B17B-93273466D87D}" destId="{5621AB63-370D-44BB-9727-D61A36B896F3}" srcOrd="0" destOrd="0" presId="urn:microsoft.com/office/officeart/2005/8/layout/radial5"/>
    <dgm:cxn modelId="{19CE1530-532B-4162-935B-1CFBA4DF0179}" srcId="{5986B2A0-B3E9-4C32-9DEB-48702965F78F}" destId="{7A411035-B443-4C29-8F65-93E7604ABAD4}" srcOrd="0" destOrd="0" parTransId="{DE5FC5A6-F352-4D03-B17B-93273466D87D}" sibTransId="{76B34275-37BA-447C-87D8-373A7E67B56F}"/>
    <dgm:cxn modelId="{3DB2510B-4B11-4FB0-9D16-E1D592ED97FA}" type="presOf" srcId="{26915231-36BF-4EDA-9AFE-BFA9550776EC}" destId="{06FF68CA-259A-4BBE-AB53-15677F6B3CE7}" srcOrd="0" destOrd="0" presId="urn:microsoft.com/office/officeart/2005/8/layout/radial5"/>
    <dgm:cxn modelId="{9BDC6DDF-DF8C-4127-A1FD-D8C37BA74391}" type="presOf" srcId="{E0E8CE5B-8209-410A-B19B-3B86D448D472}" destId="{555D6FB0-E126-45DB-8F66-05565EF5C7EE}" srcOrd="0" destOrd="0" presId="urn:microsoft.com/office/officeart/2005/8/layout/radial5"/>
    <dgm:cxn modelId="{A3178B14-4409-40AE-A627-79AA6AB8F828}" type="presOf" srcId="{DE5FC5A6-F352-4D03-B17B-93273466D87D}" destId="{6112A245-303D-4BCB-99BC-6621B214B467}" srcOrd="1" destOrd="0" presId="urn:microsoft.com/office/officeart/2005/8/layout/radial5"/>
    <dgm:cxn modelId="{8A04B74C-860F-47C3-AB52-BB4856F3071A}" type="presOf" srcId="{E0E8CE5B-8209-410A-B19B-3B86D448D472}" destId="{75853B59-EDBF-4B9A-B703-5EE7AC41BF5C}" srcOrd="1" destOrd="0" presId="urn:microsoft.com/office/officeart/2005/8/layout/radial5"/>
    <dgm:cxn modelId="{6EF15BF4-20C2-4CE5-BFB8-B1AFA53F22D6}" type="presParOf" srcId="{43DFA35F-3B25-437A-936C-5030EF2DC941}" destId="{9352F9B0-27AB-4A80-AE1B-6769E1098F81}" srcOrd="0" destOrd="0" presId="urn:microsoft.com/office/officeart/2005/8/layout/radial5"/>
    <dgm:cxn modelId="{D6DF9C28-FC3A-4E73-AFBB-19BFDDECF9F0}" type="presParOf" srcId="{43DFA35F-3B25-437A-936C-5030EF2DC941}" destId="{5621AB63-370D-44BB-9727-D61A36B896F3}" srcOrd="1" destOrd="0" presId="urn:microsoft.com/office/officeart/2005/8/layout/radial5"/>
    <dgm:cxn modelId="{5EB6E8EC-41F0-4290-B628-F7D0EF3D3BDA}" type="presParOf" srcId="{5621AB63-370D-44BB-9727-D61A36B896F3}" destId="{6112A245-303D-4BCB-99BC-6621B214B467}" srcOrd="0" destOrd="0" presId="urn:microsoft.com/office/officeart/2005/8/layout/radial5"/>
    <dgm:cxn modelId="{9FD58F52-5163-4230-82E6-ACE9E0BD791F}" type="presParOf" srcId="{43DFA35F-3B25-437A-936C-5030EF2DC941}" destId="{9E699C31-914B-4BC4-BAC7-9141AF0227C1}" srcOrd="2" destOrd="0" presId="urn:microsoft.com/office/officeart/2005/8/layout/radial5"/>
    <dgm:cxn modelId="{1237EAA9-78AA-4542-A713-0B85A5866D43}" type="presParOf" srcId="{43DFA35F-3B25-437A-936C-5030EF2DC941}" destId="{555D6FB0-E126-45DB-8F66-05565EF5C7EE}" srcOrd="3" destOrd="0" presId="urn:microsoft.com/office/officeart/2005/8/layout/radial5"/>
    <dgm:cxn modelId="{3E5AF160-58AE-4918-8CBE-F236F22C32B5}" type="presParOf" srcId="{555D6FB0-E126-45DB-8F66-05565EF5C7EE}" destId="{75853B59-EDBF-4B9A-B703-5EE7AC41BF5C}" srcOrd="0" destOrd="0" presId="urn:microsoft.com/office/officeart/2005/8/layout/radial5"/>
    <dgm:cxn modelId="{3DF480AB-E356-438B-948E-227475FDFDA0}" type="presParOf" srcId="{43DFA35F-3B25-437A-936C-5030EF2DC941}" destId="{06FF68CA-259A-4BBE-AB53-15677F6B3CE7}" srcOrd="4" destOrd="0" presId="urn:microsoft.com/office/officeart/2005/8/layout/radial5"/>
    <dgm:cxn modelId="{7300E5A5-B325-4688-845F-9CD8FDA6A79E}" type="presParOf" srcId="{43DFA35F-3B25-437A-936C-5030EF2DC941}" destId="{E67FEBB7-39D4-4303-BF4B-79207F23A0B4}" srcOrd="5" destOrd="0" presId="urn:microsoft.com/office/officeart/2005/8/layout/radial5"/>
    <dgm:cxn modelId="{FAAF6012-F24B-4501-9DEC-3A75C07E5C5A}" type="presParOf" srcId="{E67FEBB7-39D4-4303-BF4B-79207F23A0B4}" destId="{30A8DB67-5750-47A9-8D6D-D9926D7514B5}" srcOrd="0" destOrd="0" presId="urn:microsoft.com/office/officeart/2005/8/layout/radial5"/>
    <dgm:cxn modelId="{30A74440-9FF0-448C-8877-62F0E5B6A79A}" type="presParOf" srcId="{43DFA35F-3B25-437A-936C-5030EF2DC941}" destId="{43BD3143-DC83-4D91-8FBB-3B246F8C7471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588E88-AF44-46AF-A688-939E7330D82D}" type="doc">
      <dgm:prSet loTypeId="urn:microsoft.com/office/officeart/2005/8/layout/hierarchy5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l-GR"/>
        </a:p>
      </dgm:t>
    </dgm:pt>
    <dgm:pt modelId="{8554625E-F919-4555-9E6C-9B792D0D6AA1}">
      <dgm:prSet phldrT="[Text]" custT="1"/>
      <dgm:spPr/>
      <dgm:t>
        <a:bodyPr/>
        <a:lstStyle/>
        <a:p>
          <a:r>
            <a:rPr lang="el-GR" sz="1800" dirty="0" smtClean="0"/>
            <a:t>Χρονικός Συγχρονισμός</a:t>
          </a:r>
          <a:endParaRPr lang="el-GR" sz="1800" dirty="0"/>
        </a:p>
      </dgm:t>
    </dgm:pt>
    <dgm:pt modelId="{424BE757-4556-419C-8292-3501A502FD06}" type="parTrans" cxnId="{D76F85CB-D331-4112-A984-15007ED7DA16}">
      <dgm:prSet/>
      <dgm:spPr/>
      <dgm:t>
        <a:bodyPr/>
        <a:lstStyle/>
        <a:p>
          <a:endParaRPr lang="el-GR" sz="1800"/>
        </a:p>
      </dgm:t>
    </dgm:pt>
    <dgm:pt modelId="{3F1CAEFB-944E-40F5-858C-E34DD2AC4B38}" type="sibTrans" cxnId="{D76F85CB-D331-4112-A984-15007ED7DA16}">
      <dgm:prSet/>
      <dgm:spPr/>
      <dgm:t>
        <a:bodyPr/>
        <a:lstStyle/>
        <a:p>
          <a:endParaRPr lang="el-GR" sz="1800"/>
        </a:p>
      </dgm:t>
    </dgm:pt>
    <dgm:pt modelId="{EB68AAE4-7251-41E5-B3F4-7DFE90AD4AA1}" type="asst">
      <dgm:prSet phldrT="[Text]" custT="1"/>
      <dgm:spPr/>
      <dgm:t>
        <a:bodyPr/>
        <a:lstStyle/>
        <a:p>
          <a:r>
            <a:rPr lang="el-GR" sz="1800" dirty="0" smtClean="0"/>
            <a:t>Κριτήριο Μέγιστης </a:t>
          </a:r>
          <a:r>
            <a:rPr lang="el-GR" sz="1800" dirty="0" err="1" smtClean="0"/>
            <a:t>Πιθανοφάνειας</a:t>
          </a:r>
          <a:endParaRPr lang="el-GR" sz="1800" dirty="0"/>
        </a:p>
      </dgm:t>
    </dgm:pt>
    <dgm:pt modelId="{364ACC00-E806-49A5-B94E-CAC57BF726B4}" type="parTrans" cxnId="{8559ABFB-5133-4794-8986-E75B405745F3}">
      <dgm:prSet custT="1">
        <dgm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l-GR" sz="1800"/>
        </a:p>
      </dgm:t>
    </dgm:pt>
    <dgm:pt modelId="{F0C45274-1BE3-465A-8B36-11BA50AF268A}" type="sibTrans" cxnId="{8559ABFB-5133-4794-8986-E75B405745F3}">
      <dgm:prSet/>
      <dgm:spPr/>
      <dgm:t>
        <a:bodyPr/>
        <a:lstStyle/>
        <a:p>
          <a:endParaRPr lang="el-GR" sz="1800"/>
        </a:p>
      </dgm:t>
    </dgm:pt>
    <dgm:pt modelId="{2CE5AE02-E7D6-4F4F-A3FC-F3B526234914}" type="asst">
      <dgm:prSet phldrT="[Text]" custT="1"/>
      <dgm:spPr>
        <a:solidFill>
          <a:srgbClr val="7030A0"/>
        </a:solidFill>
      </dgm:spPr>
      <dgm:t>
        <a:bodyPr/>
        <a:lstStyle/>
        <a:p>
          <a:r>
            <a:rPr lang="el-GR" sz="1800" dirty="0" smtClean="0"/>
            <a:t>Με ανάδραση απόφασης</a:t>
          </a:r>
          <a:endParaRPr lang="el-GR" sz="1800" dirty="0"/>
        </a:p>
      </dgm:t>
    </dgm:pt>
    <dgm:pt modelId="{01E7CDD7-CA77-4976-95E3-AFA52018FB47}" type="parTrans" cxnId="{77864A9A-9628-4FB7-B406-6A6B6A4D28B9}">
      <dgm:prSet custT="1"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l-GR" sz="1800"/>
        </a:p>
      </dgm:t>
    </dgm:pt>
    <dgm:pt modelId="{4C32D54B-6E9A-47C2-AF34-41BE6510BA5E}" type="sibTrans" cxnId="{77864A9A-9628-4FB7-B406-6A6B6A4D28B9}">
      <dgm:prSet/>
      <dgm:spPr/>
      <dgm:t>
        <a:bodyPr/>
        <a:lstStyle/>
        <a:p>
          <a:endParaRPr lang="el-GR" sz="1800"/>
        </a:p>
      </dgm:t>
    </dgm:pt>
    <dgm:pt modelId="{233D5FCD-4EA6-45EB-B3BB-4C6C522B3548}" type="asst">
      <dgm:prSet phldrT="[Text]" custT="1"/>
      <dgm:spPr>
        <a:solidFill>
          <a:srgbClr val="7030A0"/>
        </a:solidFill>
      </dgm:spPr>
      <dgm:t>
        <a:bodyPr/>
        <a:lstStyle/>
        <a:p>
          <a:r>
            <a:rPr lang="el-GR" sz="1800" dirty="0" smtClean="0"/>
            <a:t>Χωρίς ανάδραση απόφασης</a:t>
          </a:r>
          <a:endParaRPr lang="el-GR" sz="1800" dirty="0"/>
        </a:p>
      </dgm:t>
    </dgm:pt>
    <dgm:pt modelId="{209503A9-4023-4230-9933-55F52BEAED29}" type="parTrans" cxnId="{2FAED681-2E2C-47EB-AFDC-2E7A4D4B90EB}">
      <dgm:prSet custT="1"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l-GR" sz="1800"/>
        </a:p>
      </dgm:t>
    </dgm:pt>
    <dgm:pt modelId="{C97EF273-BC83-4351-AE04-E7B64B8C244D}" type="sibTrans" cxnId="{2FAED681-2E2C-47EB-AFDC-2E7A4D4B90EB}">
      <dgm:prSet/>
      <dgm:spPr/>
      <dgm:t>
        <a:bodyPr/>
        <a:lstStyle/>
        <a:p>
          <a:endParaRPr lang="el-GR" sz="1800"/>
        </a:p>
      </dgm:t>
    </dgm:pt>
    <dgm:pt modelId="{7F4E0720-F1B0-433B-960C-C0C895A35EDA}" type="asst">
      <dgm:prSet phldrT="[Text]" custT="1"/>
      <dgm:spPr/>
      <dgm:t>
        <a:bodyPr/>
        <a:lstStyle/>
        <a:p>
          <a:r>
            <a:rPr lang="el-GR" sz="1800" dirty="0" err="1" smtClean="0"/>
            <a:t>Υποβέλτιστες</a:t>
          </a:r>
          <a:r>
            <a:rPr lang="el-GR" sz="1800" dirty="0" smtClean="0"/>
            <a:t> τεχνικές</a:t>
          </a:r>
          <a:endParaRPr lang="el-GR" sz="1800" dirty="0"/>
        </a:p>
      </dgm:t>
    </dgm:pt>
    <dgm:pt modelId="{A63B9D03-9C84-4CA0-970A-0DA09C711D2B}" type="parTrans" cxnId="{AACA9E12-E3F8-481B-9E00-54582E05050F}">
      <dgm:prSet custT="1">
        <dgm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l-GR" sz="1800"/>
        </a:p>
      </dgm:t>
    </dgm:pt>
    <dgm:pt modelId="{8090B9AD-B6BF-4266-A9DA-FB0E47316F75}" type="sibTrans" cxnId="{AACA9E12-E3F8-481B-9E00-54582E05050F}">
      <dgm:prSet/>
      <dgm:spPr/>
      <dgm:t>
        <a:bodyPr/>
        <a:lstStyle/>
        <a:p>
          <a:endParaRPr lang="el-GR" sz="1800"/>
        </a:p>
      </dgm:t>
    </dgm:pt>
    <dgm:pt modelId="{0882AE16-B62F-4F11-AFA7-54A696B44B15}" type="asst">
      <dgm:prSet phldrT="[Text]" custT="1"/>
      <dgm:spPr>
        <a:solidFill>
          <a:srgbClr val="7030A0"/>
        </a:solidFill>
      </dgm:spPr>
      <dgm:t>
        <a:bodyPr/>
        <a:lstStyle/>
        <a:p>
          <a:r>
            <a:rPr lang="el-GR" sz="1800" dirty="0" smtClean="0"/>
            <a:t>Με βρόχο τετραγωνισμού</a:t>
          </a:r>
          <a:endParaRPr lang="el-GR" sz="1800" dirty="0"/>
        </a:p>
      </dgm:t>
    </dgm:pt>
    <dgm:pt modelId="{D9D62C73-5971-438B-AD62-8F575AEF3735}" type="parTrans" cxnId="{EF68838E-965C-4F23-A92E-887C2E825375}">
      <dgm:prSet custT="1"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l-GR" sz="1800"/>
        </a:p>
      </dgm:t>
    </dgm:pt>
    <dgm:pt modelId="{6E17752B-E4C9-495D-A298-AEEF5ECFA975}" type="sibTrans" cxnId="{EF68838E-965C-4F23-A92E-887C2E825375}">
      <dgm:prSet/>
      <dgm:spPr/>
      <dgm:t>
        <a:bodyPr/>
        <a:lstStyle/>
        <a:p>
          <a:endParaRPr lang="el-GR" sz="1800"/>
        </a:p>
      </dgm:t>
    </dgm:pt>
    <dgm:pt modelId="{60D1B108-AD3A-4E42-B43D-F093321B71BF}" type="asst">
      <dgm:prSet phldrT="[Text]" custT="1"/>
      <dgm:spPr>
        <a:solidFill>
          <a:srgbClr val="7030A0"/>
        </a:solidFill>
      </dgm:spPr>
      <dgm:t>
        <a:bodyPr/>
        <a:lstStyle/>
        <a:p>
          <a:r>
            <a:rPr lang="el-GR" sz="1800" dirty="0" smtClean="0"/>
            <a:t>Τεχνική </a:t>
          </a:r>
          <a:r>
            <a:rPr lang="en-US" sz="1800" dirty="0" smtClean="0"/>
            <a:t>Early-Late</a:t>
          </a:r>
          <a:endParaRPr lang="el-GR" sz="1800" dirty="0"/>
        </a:p>
      </dgm:t>
    </dgm:pt>
    <dgm:pt modelId="{BA15B925-9975-4897-8599-31CB1A02739F}" type="parTrans" cxnId="{33AC85B0-80A5-4AA1-95D9-62812D93D6AE}">
      <dgm:prSet custT="1"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l-GR" sz="1800"/>
        </a:p>
      </dgm:t>
    </dgm:pt>
    <dgm:pt modelId="{48127962-3F63-444E-9763-694EF7D7BEAB}" type="sibTrans" cxnId="{33AC85B0-80A5-4AA1-95D9-62812D93D6AE}">
      <dgm:prSet/>
      <dgm:spPr/>
      <dgm:t>
        <a:bodyPr/>
        <a:lstStyle/>
        <a:p>
          <a:endParaRPr lang="el-GR" sz="1800"/>
        </a:p>
      </dgm:t>
    </dgm:pt>
    <dgm:pt modelId="{EC0EA089-2C38-49C8-8A6C-D0E5153BB249}" type="pres">
      <dgm:prSet presAssocID="{40588E88-AF44-46AF-A688-939E7330D82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1ED28BED-B5DF-455D-81AF-D8362ACFB27E}" type="pres">
      <dgm:prSet presAssocID="{40588E88-AF44-46AF-A688-939E7330D82D}" presName="hierFlow" presStyleCnt="0"/>
      <dgm:spPr/>
      <dgm:t>
        <a:bodyPr/>
        <a:lstStyle/>
        <a:p>
          <a:endParaRPr lang="en-US"/>
        </a:p>
      </dgm:t>
    </dgm:pt>
    <dgm:pt modelId="{F8085B31-28ED-4D0F-BF4B-19DE676A03B4}" type="pres">
      <dgm:prSet presAssocID="{40588E88-AF44-46AF-A688-939E7330D82D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FDF09EC-9F43-42F8-BC80-32B34D1AC586}" type="pres">
      <dgm:prSet presAssocID="{8554625E-F919-4555-9E6C-9B792D0D6AA1}" presName="Name17" presStyleCnt="0"/>
      <dgm:spPr/>
      <dgm:t>
        <a:bodyPr/>
        <a:lstStyle/>
        <a:p>
          <a:endParaRPr lang="en-US"/>
        </a:p>
      </dgm:t>
    </dgm:pt>
    <dgm:pt modelId="{2AA47FA7-E4B5-470D-AA06-EF3244C9B072}" type="pres">
      <dgm:prSet presAssocID="{8554625E-F919-4555-9E6C-9B792D0D6AA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0B2EB7F-0970-4D54-88E9-F798BBCD464D}" type="pres">
      <dgm:prSet presAssocID="{8554625E-F919-4555-9E6C-9B792D0D6AA1}" presName="hierChild2" presStyleCnt="0"/>
      <dgm:spPr/>
      <dgm:t>
        <a:bodyPr/>
        <a:lstStyle/>
        <a:p>
          <a:endParaRPr lang="en-US"/>
        </a:p>
      </dgm:t>
    </dgm:pt>
    <dgm:pt modelId="{1D4FD573-E4F5-4D52-AC66-80529D964970}" type="pres">
      <dgm:prSet presAssocID="{364ACC00-E806-49A5-B94E-CAC57BF726B4}" presName="Name25" presStyleLbl="parChTrans1D2" presStyleIdx="0" presStyleCnt="2"/>
      <dgm:spPr/>
      <dgm:t>
        <a:bodyPr/>
        <a:lstStyle/>
        <a:p>
          <a:endParaRPr lang="el-GR"/>
        </a:p>
      </dgm:t>
    </dgm:pt>
    <dgm:pt modelId="{A5D33144-320C-403E-BDD0-9FAA17A0EBBD}" type="pres">
      <dgm:prSet presAssocID="{364ACC00-E806-49A5-B94E-CAC57BF726B4}" presName="connTx" presStyleLbl="parChTrans1D2" presStyleIdx="0" presStyleCnt="2"/>
      <dgm:spPr/>
      <dgm:t>
        <a:bodyPr/>
        <a:lstStyle/>
        <a:p>
          <a:endParaRPr lang="el-GR"/>
        </a:p>
      </dgm:t>
    </dgm:pt>
    <dgm:pt modelId="{A0C83587-C60C-4B83-A10D-78B6A4B4F2DA}" type="pres">
      <dgm:prSet presAssocID="{EB68AAE4-7251-41E5-B3F4-7DFE90AD4AA1}" presName="Name30" presStyleCnt="0"/>
      <dgm:spPr/>
      <dgm:t>
        <a:bodyPr/>
        <a:lstStyle/>
        <a:p>
          <a:endParaRPr lang="en-US"/>
        </a:p>
      </dgm:t>
    </dgm:pt>
    <dgm:pt modelId="{3CC8CEA2-B66C-45B8-A1E5-507BD974C39D}" type="pres">
      <dgm:prSet presAssocID="{EB68AAE4-7251-41E5-B3F4-7DFE90AD4AA1}" presName="level2Shape" presStyleLbl="asst1" presStyleIdx="0" presStyleCnt="6"/>
      <dgm:spPr/>
      <dgm:t>
        <a:bodyPr/>
        <a:lstStyle/>
        <a:p>
          <a:endParaRPr lang="el-GR"/>
        </a:p>
      </dgm:t>
    </dgm:pt>
    <dgm:pt modelId="{9C1B1583-22C9-4636-B6F0-6202650800A0}" type="pres">
      <dgm:prSet presAssocID="{EB68AAE4-7251-41E5-B3F4-7DFE90AD4AA1}" presName="hierChild3" presStyleCnt="0"/>
      <dgm:spPr/>
      <dgm:t>
        <a:bodyPr/>
        <a:lstStyle/>
        <a:p>
          <a:endParaRPr lang="en-US"/>
        </a:p>
      </dgm:t>
    </dgm:pt>
    <dgm:pt modelId="{96371DDD-E8E7-4122-A781-340BAFE724C7}" type="pres">
      <dgm:prSet presAssocID="{01E7CDD7-CA77-4976-95E3-AFA52018FB47}" presName="Name25" presStyleLbl="parChTrans1D3" presStyleIdx="0" presStyleCnt="4"/>
      <dgm:spPr/>
      <dgm:t>
        <a:bodyPr/>
        <a:lstStyle/>
        <a:p>
          <a:endParaRPr lang="el-GR"/>
        </a:p>
      </dgm:t>
    </dgm:pt>
    <dgm:pt modelId="{1BE6C864-AAED-41F9-9A2E-9C277AB0FC6C}" type="pres">
      <dgm:prSet presAssocID="{01E7CDD7-CA77-4976-95E3-AFA52018FB47}" presName="connTx" presStyleLbl="parChTrans1D3" presStyleIdx="0" presStyleCnt="4"/>
      <dgm:spPr/>
      <dgm:t>
        <a:bodyPr/>
        <a:lstStyle/>
        <a:p>
          <a:endParaRPr lang="el-GR"/>
        </a:p>
      </dgm:t>
    </dgm:pt>
    <dgm:pt modelId="{BF357B88-3B02-4D85-98AC-8FA97B183589}" type="pres">
      <dgm:prSet presAssocID="{2CE5AE02-E7D6-4F4F-A3FC-F3B526234914}" presName="Name30" presStyleCnt="0"/>
      <dgm:spPr/>
      <dgm:t>
        <a:bodyPr/>
        <a:lstStyle/>
        <a:p>
          <a:endParaRPr lang="en-US"/>
        </a:p>
      </dgm:t>
    </dgm:pt>
    <dgm:pt modelId="{5F4D558F-47DD-44ED-9F4A-1C5DE92E5225}" type="pres">
      <dgm:prSet presAssocID="{2CE5AE02-E7D6-4F4F-A3FC-F3B526234914}" presName="level2Shape" presStyleLbl="asst1" presStyleIdx="1" presStyleCnt="6"/>
      <dgm:spPr/>
      <dgm:t>
        <a:bodyPr/>
        <a:lstStyle/>
        <a:p>
          <a:endParaRPr lang="el-GR"/>
        </a:p>
      </dgm:t>
    </dgm:pt>
    <dgm:pt modelId="{C724AE18-A745-4870-898A-387A8C511053}" type="pres">
      <dgm:prSet presAssocID="{2CE5AE02-E7D6-4F4F-A3FC-F3B526234914}" presName="hierChild3" presStyleCnt="0"/>
      <dgm:spPr/>
      <dgm:t>
        <a:bodyPr/>
        <a:lstStyle/>
        <a:p>
          <a:endParaRPr lang="en-US"/>
        </a:p>
      </dgm:t>
    </dgm:pt>
    <dgm:pt modelId="{FA796F50-467D-43FC-8ADD-CDC1E59363E3}" type="pres">
      <dgm:prSet presAssocID="{209503A9-4023-4230-9933-55F52BEAED29}" presName="Name25" presStyleLbl="parChTrans1D3" presStyleIdx="1" presStyleCnt="4"/>
      <dgm:spPr/>
      <dgm:t>
        <a:bodyPr/>
        <a:lstStyle/>
        <a:p>
          <a:endParaRPr lang="el-GR"/>
        </a:p>
      </dgm:t>
    </dgm:pt>
    <dgm:pt modelId="{1872BEA9-53AB-429C-B946-A6610C2C5C90}" type="pres">
      <dgm:prSet presAssocID="{209503A9-4023-4230-9933-55F52BEAED29}" presName="connTx" presStyleLbl="parChTrans1D3" presStyleIdx="1" presStyleCnt="4"/>
      <dgm:spPr/>
      <dgm:t>
        <a:bodyPr/>
        <a:lstStyle/>
        <a:p>
          <a:endParaRPr lang="el-GR"/>
        </a:p>
      </dgm:t>
    </dgm:pt>
    <dgm:pt modelId="{115AF228-D3DC-40A4-9B2D-22731DD4F0B2}" type="pres">
      <dgm:prSet presAssocID="{233D5FCD-4EA6-45EB-B3BB-4C6C522B3548}" presName="Name30" presStyleCnt="0"/>
      <dgm:spPr/>
      <dgm:t>
        <a:bodyPr/>
        <a:lstStyle/>
        <a:p>
          <a:endParaRPr lang="en-US"/>
        </a:p>
      </dgm:t>
    </dgm:pt>
    <dgm:pt modelId="{8A0FD904-2200-4BD6-8534-6AB44B912DD1}" type="pres">
      <dgm:prSet presAssocID="{233D5FCD-4EA6-45EB-B3BB-4C6C522B3548}" presName="level2Shape" presStyleLbl="asst1" presStyleIdx="2" presStyleCnt="6"/>
      <dgm:spPr/>
      <dgm:t>
        <a:bodyPr/>
        <a:lstStyle/>
        <a:p>
          <a:endParaRPr lang="el-GR"/>
        </a:p>
      </dgm:t>
    </dgm:pt>
    <dgm:pt modelId="{D7E97C15-ED1C-40C1-B238-43426B868E48}" type="pres">
      <dgm:prSet presAssocID="{233D5FCD-4EA6-45EB-B3BB-4C6C522B3548}" presName="hierChild3" presStyleCnt="0"/>
      <dgm:spPr/>
      <dgm:t>
        <a:bodyPr/>
        <a:lstStyle/>
        <a:p>
          <a:endParaRPr lang="en-US"/>
        </a:p>
      </dgm:t>
    </dgm:pt>
    <dgm:pt modelId="{D80900B4-4D01-47E9-BFD5-25E1E5E84E34}" type="pres">
      <dgm:prSet presAssocID="{A63B9D03-9C84-4CA0-970A-0DA09C711D2B}" presName="Name25" presStyleLbl="parChTrans1D2" presStyleIdx="1" presStyleCnt="2"/>
      <dgm:spPr/>
      <dgm:t>
        <a:bodyPr/>
        <a:lstStyle/>
        <a:p>
          <a:endParaRPr lang="el-GR"/>
        </a:p>
      </dgm:t>
    </dgm:pt>
    <dgm:pt modelId="{679EA22C-A63B-4796-94F1-ECCB93793325}" type="pres">
      <dgm:prSet presAssocID="{A63B9D03-9C84-4CA0-970A-0DA09C711D2B}" presName="connTx" presStyleLbl="parChTrans1D2" presStyleIdx="1" presStyleCnt="2"/>
      <dgm:spPr/>
      <dgm:t>
        <a:bodyPr/>
        <a:lstStyle/>
        <a:p>
          <a:endParaRPr lang="el-GR"/>
        </a:p>
      </dgm:t>
    </dgm:pt>
    <dgm:pt modelId="{D4EA76EA-975C-48AA-B480-242EFD244183}" type="pres">
      <dgm:prSet presAssocID="{7F4E0720-F1B0-433B-960C-C0C895A35EDA}" presName="Name30" presStyleCnt="0"/>
      <dgm:spPr/>
      <dgm:t>
        <a:bodyPr/>
        <a:lstStyle/>
        <a:p>
          <a:endParaRPr lang="en-US"/>
        </a:p>
      </dgm:t>
    </dgm:pt>
    <dgm:pt modelId="{C4EB80E9-A1B5-4CDD-93A3-B720353FF928}" type="pres">
      <dgm:prSet presAssocID="{7F4E0720-F1B0-433B-960C-C0C895A35EDA}" presName="level2Shape" presStyleLbl="asst1" presStyleIdx="3" presStyleCnt="6"/>
      <dgm:spPr/>
      <dgm:t>
        <a:bodyPr/>
        <a:lstStyle/>
        <a:p>
          <a:endParaRPr lang="el-GR"/>
        </a:p>
      </dgm:t>
    </dgm:pt>
    <dgm:pt modelId="{86636DD4-02F3-4AB5-8BB7-AA65AD84B80B}" type="pres">
      <dgm:prSet presAssocID="{7F4E0720-F1B0-433B-960C-C0C895A35EDA}" presName="hierChild3" presStyleCnt="0"/>
      <dgm:spPr/>
      <dgm:t>
        <a:bodyPr/>
        <a:lstStyle/>
        <a:p>
          <a:endParaRPr lang="en-US"/>
        </a:p>
      </dgm:t>
    </dgm:pt>
    <dgm:pt modelId="{466C840C-0B93-411A-8A28-AC6671F12FFD}" type="pres">
      <dgm:prSet presAssocID="{D9D62C73-5971-438B-AD62-8F575AEF3735}" presName="Name25" presStyleLbl="parChTrans1D3" presStyleIdx="2" presStyleCnt="4"/>
      <dgm:spPr/>
      <dgm:t>
        <a:bodyPr/>
        <a:lstStyle/>
        <a:p>
          <a:endParaRPr lang="el-GR"/>
        </a:p>
      </dgm:t>
    </dgm:pt>
    <dgm:pt modelId="{746A9C04-2FD4-457C-B80A-22F3114CD2AC}" type="pres">
      <dgm:prSet presAssocID="{D9D62C73-5971-438B-AD62-8F575AEF3735}" presName="connTx" presStyleLbl="parChTrans1D3" presStyleIdx="2" presStyleCnt="4"/>
      <dgm:spPr/>
      <dgm:t>
        <a:bodyPr/>
        <a:lstStyle/>
        <a:p>
          <a:endParaRPr lang="el-GR"/>
        </a:p>
      </dgm:t>
    </dgm:pt>
    <dgm:pt modelId="{AEE1834F-67A9-4375-AD49-F9ADD494D592}" type="pres">
      <dgm:prSet presAssocID="{0882AE16-B62F-4F11-AFA7-54A696B44B15}" presName="Name30" presStyleCnt="0"/>
      <dgm:spPr/>
      <dgm:t>
        <a:bodyPr/>
        <a:lstStyle/>
        <a:p>
          <a:endParaRPr lang="en-US"/>
        </a:p>
      </dgm:t>
    </dgm:pt>
    <dgm:pt modelId="{B47C0BB3-B59F-40A9-80D6-5FA23F1191DA}" type="pres">
      <dgm:prSet presAssocID="{0882AE16-B62F-4F11-AFA7-54A696B44B15}" presName="level2Shape" presStyleLbl="asst1" presStyleIdx="4" presStyleCnt="6"/>
      <dgm:spPr/>
      <dgm:t>
        <a:bodyPr/>
        <a:lstStyle/>
        <a:p>
          <a:endParaRPr lang="el-GR"/>
        </a:p>
      </dgm:t>
    </dgm:pt>
    <dgm:pt modelId="{A8BF62D6-8ED0-4CFD-9B0E-323EA9049DD1}" type="pres">
      <dgm:prSet presAssocID="{0882AE16-B62F-4F11-AFA7-54A696B44B15}" presName="hierChild3" presStyleCnt="0"/>
      <dgm:spPr/>
      <dgm:t>
        <a:bodyPr/>
        <a:lstStyle/>
        <a:p>
          <a:endParaRPr lang="en-US"/>
        </a:p>
      </dgm:t>
    </dgm:pt>
    <dgm:pt modelId="{0ABAC380-DC73-4C8E-A553-FF403D3A6EB5}" type="pres">
      <dgm:prSet presAssocID="{BA15B925-9975-4897-8599-31CB1A02739F}" presName="Name25" presStyleLbl="parChTrans1D3" presStyleIdx="3" presStyleCnt="4"/>
      <dgm:spPr/>
      <dgm:t>
        <a:bodyPr/>
        <a:lstStyle/>
        <a:p>
          <a:endParaRPr lang="el-GR"/>
        </a:p>
      </dgm:t>
    </dgm:pt>
    <dgm:pt modelId="{1C31460C-169F-4D92-9DDB-3F5306058FB5}" type="pres">
      <dgm:prSet presAssocID="{BA15B925-9975-4897-8599-31CB1A02739F}" presName="connTx" presStyleLbl="parChTrans1D3" presStyleIdx="3" presStyleCnt="4"/>
      <dgm:spPr/>
      <dgm:t>
        <a:bodyPr/>
        <a:lstStyle/>
        <a:p>
          <a:endParaRPr lang="el-GR"/>
        </a:p>
      </dgm:t>
    </dgm:pt>
    <dgm:pt modelId="{9AFFEB37-BF0B-496E-8435-6F60CCA528C8}" type="pres">
      <dgm:prSet presAssocID="{60D1B108-AD3A-4E42-B43D-F093321B71BF}" presName="Name30" presStyleCnt="0"/>
      <dgm:spPr/>
      <dgm:t>
        <a:bodyPr/>
        <a:lstStyle/>
        <a:p>
          <a:endParaRPr lang="en-US"/>
        </a:p>
      </dgm:t>
    </dgm:pt>
    <dgm:pt modelId="{7038A596-9EB2-4D38-AE9F-885C4EABA6D4}" type="pres">
      <dgm:prSet presAssocID="{60D1B108-AD3A-4E42-B43D-F093321B71BF}" presName="level2Shape" presStyleLbl="asst1" presStyleIdx="5" presStyleCnt="6"/>
      <dgm:spPr/>
      <dgm:t>
        <a:bodyPr/>
        <a:lstStyle/>
        <a:p>
          <a:endParaRPr lang="el-GR"/>
        </a:p>
      </dgm:t>
    </dgm:pt>
    <dgm:pt modelId="{FDE96E18-F78A-4650-9D1A-3D789150DB37}" type="pres">
      <dgm:prSet presAssocID="{60D1B108-AD3A-4E42-B43D-F093321B71BF}" presName="hierChild3" presStyleCnt="0"/>
      <dgm:spPr/>
      <dgm:t>
        <a:bodyPr/>
        <a:lstStyle/>
        <a:p>
          <a:endParaRPr lang="en-US"/>
        </a:p>
      </dgm:t>
    </dgm:pt>
    <dgm:pt modelId="{50B544DD-1CB7-4B8A-99F4-8648A9648D69}" type="pres">
      <dgm:prSet presAssocID="{40588E88-AF44-46AF-A688-939E7330D82D}" presName="bgShapesFlow" presStyleCnt="0"/>
      <dgm:spPr/>
      <dgm:t>
        <a:bodyPr/>
        <a:lstStyle/>
        <a:p>
          <a:endParaRPr lang="en-US"/>
        </a:p>
      </dgm:t>
    </dgm:pt>
  </dgm:ptLst>
  <dgm:cxnLst>
    <dgm:cxn modelId="{2CFE3FA4-3835-48F8-97D4-C3379DC53A5C}" type="presOf" srcId="{364ACC00-E806-49A5-B94E-CAC57BF726B4}" destId="{A5D33144-320C-403E-BDD0-9FAA17A0EBBD}" srcOrd="1" destOrd="0" presId="urn:microsoft.com/office/officeart/2005/8/layout/hierarchy5"/>
    <dgm:cxn modelId="{7F419BC5-C893-4D55-A84A-08F35D9FC092}" type="presOf" srcId="{60D1B108-AD3A-4E42-B43D-F093321B71BF}" destId="{7038A596-9EB2-4D38-AE9F-885C4EABA6D4}" srcOrd="0" destOrd="0" presId="urn:microsoft.com/office/officeart/2005/8/layout/hierarchy5"/>
    <dgm:cxn modelId="{2FAED681-2E2C-47EB-AFDC-2E7A4D4B90EB}" srcId="{EB68AAE4-7251-41E5-B3F4-7DFE90AD4AA1}" destId="{233D5FCD-4EA6-45EB-B3BB-4C6C522B3548}" srcOrd="1" destOrd="0" parTransId="{209503A9-4023-4230-9933-55F52BEAED29}" sibTransId="{C97EF273-BC83-4351-AE04-E7B64B8C244D}"/>
    <dgm:cxn modelId="{4A92E7BC-3AD5-4042-8336-EEFC07B4D961}" type="presOf" srcId="{209503A9-4023-4230-9933-55F52BEAED29}" destId="{1872BEA9-53AB-429C-B946-A6610C2C5C90}" srcOrd="1" destOrd="0" presId="urn:microsoft.com/office/officeart/2005/8/layout/hierarchy5"/>
    <dgm:cxn modelId="{B77A5169-EDAC-4325-920C-4180718C0DB4}" type="presOf" srcId="{2CE5AE02-E7D6-4F4F-A3FC-F3B526234914}" destId="{5F4D558F-47DD-44ED-9F4A-1C5DE92E5225}" srcOrd="0" destOrd="0" presId="urn:microsoft.com/office/officeart/2005/8/layout/hierarchy5"/>
    <dgm:cxn modelId="{296DE3BC-F079-4E3C-AD17-CF6EA7198F22}" type="presOf" srcId="{D9D62C73-5971-438B-AD62-8F575AEF3735}" destId="{466C840C-0B93-411A-8A28-AC6671F12FFD}" srcOrd="0" destOrd="0" presId="urn:microsoft.com/office/officeart/2005/8/layout/hierarchy5"/>
    <dgm:cxn modelId="{DC639507-E955-4528-9D3F-0451F6348E10}" type="presOf" srcId="{8554625E-F919-4555-9E6C-9B792D0D6AA1}" destId="{2AA47FA7-E4B5-470D-AA06-EF3244C9B072}" srcOrd="0" destOrd="0" presId="urn:microsoft.com/office/officeart/2005/8/layout/hierarchy5"/>
    <dgm:cxn modelId="{AACA9E12-E3F8-481B-9E00-54582E05050F}" srcId="{8554625E-F919-4555-9E6C-9B792D0D6AA1}" destId="{7F4E0720-F1B0-433B-960C-C0C895A35EDA}" srcOrd="1" destOrd="0" parTransId="{A63B9D03-9C84-4CA0-970A-0DA09C711D2B}" sibTransId="{8090B9AD-B6BF-4266-A9DA-FB0E47316F75}"/>
    <dgm:cxn modelId="{6171F121-CBC5-47DE-9F19-AC4D1E9B316A}" type="presOf" srcId="{40588E88-AF44-46AF-A688-939E7330D82D}" destId="{EC0EA089-2C38-49C8-8A6C-D0E5153BB249}" srcOrd="0" destOrd="0" presId="urn:microsoft.com/office/officeart/2005/8/layout/hierarchy5"/>
    <dgm:cxn modelId="{AD5915BF-7CE9-43FB-8029-C0EAA600953F}" type="presOf" srcId="{7F4E0720-F1B0-433B-960C-C0C895A35EDA}" destId="{C4EB80E9-A1B5-4CDD-93A3-B720353FF928}" srcOrd="0" destOrd="0" presId="urn:microsoft.com/office/officeart/2005/8/layout/hierarchy5"/>
    <dgm:cxn modelId="{8559ABFB-5133-4794-8986-E75B405745F3}" srcId="{8554625E-F919-4555-9E6C-9B792D0D6AA1}" destId="{EB68AAE4-7251-41E5-B3F4-7DFE90AD4AA1}" srcOrd="0" destOrd="0" parTransId="{364ACC00-E806-49A5-B94E-CAC57BF726B4}" sibTransId="{F0C45274-1BE3-465A-8B36-11BA50AF268A}"/>
    <dgm:cxn modelId="{6D436640-5D52-452A-8643-CC77B6AE704E}" type="presOf" srcId="{BA15B925-9975-4897-8599-31CB1A02739F}" destId="{0ABAC380-DC73-4C8E-A553-FF403D3A6EB5}" srcOrd="0" destOrd="0" presId="urn:microsoft.com/office/officeart/2005/8/layout/hierarchy5"/>
    <dgm:cxn modelId="{C78030FB-7E07-4A9B-AFDE-F5B3F59BFF07}" type="presOf" srcId="{A63B9D03-9C84-4CA0-970A-0DA09C711D2B}" destId="{D80900B4-4D01-47E9-BFD5-25E1E5E84E34}" srcOrd="0" destOrd="0" presId="urn:microsoft.com/office/officeart/2005/8/layout/hierarchy5"/>
    <dgm:cxn modelId="{65C98976-B4BF-47D4-BBA4-D3DFDF2362F4}" type="presOf" srcId="{01E7CDD7-CA77-4976-95E3-AFA52018FB47}" destId="{96371DDD-E8E7-4122-A781-340BAFE724C7}" srcOrd="0" destOrd="0" presId="urn:microsoft.com/office/officeart/2005/8/layout/hierarchy5"/>
    <dgm:cxn modelId="{1FFB7C2D-78C3-42B0-8F90-144A8F15996C}" type="presOf" srcId="{209503A9-4023-4230-9933-55F52BEAED29}" destId="{FA796F50-467D-43FC-8ADD-CDC1E59363E3}" srcOrd="0" destOrd="0" presId="urn:microsoft.com/office/officeart/2005/8/layout/hierarchy5"/>
    <dgm:cxn modelId="{9E5A0C27-DDB2-4624-A2A2-11AB491668B8}" type="presOf" srcId="{A63B9D03-9C84-4CA0-970A-0DA09C711D2B}" destId="{679EA22C-A63B-4796-94F1-ECCB93793325}" srcOrd="1" destOrd="0" presId="urn:microsoft.com/office/officeart/2005/8/layout/hierarchy5"/>
    <dgm:cxn modelId="{D76F85CB-D331-4112-A984-15007ED7DA16}" srcId="{40588E88-AF44-46AF-A688-939E7330D82D}" destId="{8554625E-F919-4555-9E6C-9B792D0D6AA1}" srcOrd="0" destOrd="0" parTransId="{424BE757-4556-419C-8292-3501A502FD06}" sibTransId="{3F1CAEFB-944E-40F5-858C-E34DD2AC4B38}"/>
    <dgm:cxn modelId="{445016FA-5258-4C62-AC2F-8C17FBA747E2}" type="presOf" srcId="{01E7CDD7-CA77-4976-95E3-AFA52018FB47}" destId="{1BE6C864-AAED-41F9-9A2E-9C277AB0FC6C}" srcOrd="1" destOrd="0" presId="urn:microsoft.com/office/officeart/2005/8/layout/hierarchy5"/>
    <dgm:cxn modelId="{65BF4E00-CA43-4465-9067-15F72794A2E6}" type="presOf" srcId="{364ACC00-E806-49A5-B94E-CAC57BF726B4}" destId="{1D4FD573-E4F5-4D52-AC66-80529D964970}" srcOrd="0" destOrd="0" presId="urn:microsoft.com/office/officeart/2005/8/layout/hierarchy5"/>
    <dgm:cxn modelId="{14EE1D3D-1A72-4DCD-876D-30A9DEB45F8A}" type="presOf" srcId="{EB68AAE4-7251-41E5-B3F4-7DFE90AD4AA1}" destId="{3CC8CEA2-B66C-45B8-A1E5-507BD974C39D}" srcOrd="0" destOrd="0" presId="urn:microsoft.com/office/officeart/2005/8/layout/hierarchy5"/>
    <dgm:cxn modelId="{77864A9A-9628-4FB7-B406-6A6B6A4D28B9}" srcId="{EB68AAE4-7251-41E5-B3F4-7DFE90AD4AA1}" destId="{2CE5AE02-E7D6-4F4F-A3FC-F3B526234914}" srcOrd="0" destOrd="0" parTransId="{01E7CDD7-CA77-4976-95E3-AFA52018FB47}" sibTransId="{4C32D54B-6E9A-47C2-AF34-41BE6510BA5E}"/>
    <dgm:cxn modelId="{723B0A54-6909-4E19-8AFB-D89914FFBBA8}" type="presOf" srcId="{233D5FCD-4EA6-45EB-B3BB-4C6C522B3548}" destId="{8A0FD904-2200-4BD6-8534-6AB44B912DD1}" srcOrd="0" destOrd="0" presId="urn:microsoft.com/office/officeart/2005/8/layout/hierarchy5"/>
    <dgm:cxn modelId="{64EE3667-C9D7-46A4-B710-E4A0E2DAF79D}" type="presOf" srcId="{D9D62C73-5971-438B-AD62-8F575AEF3735}" destId="{746A9C04-2FD4-457C-B80A-22F3114CD2AC}" srcOrd="1" destOrd="0" presId="urn:microsoft.com/office/officeart/2005/8/layout/hierarchy5"/>
    <dgm:cxn modelId="{E62E99F4-CF25-44E4-AB4F-BCB77BCE3FF7}" type="presOf" srcId="{0882AE16-B62F-4F11-AFA7-54A696B44B15}" destId="{B47C0BB3-B59F-40A9-80D6-5FA23F1191DA}" srcOrd="0" destOrd="0" presId="urn:microsoft.com/office/officeart/2005/8/layout/hierarchy5"/>
    <dgm:cxn modelId="{33AC85B0-80A5-4AA1-95D9-62812D93D6AE}" srcId="{7F4E0720-F1B0-433B-960C-C0C895A35EDA}" destId="{60D1B108-AD3A-4E42-B43D-F093321B71BF}" srcOrd="1" destOrd="0" parTransId="{BA15B925-9975-4897-8599-31CB1A02739F}" sibTransId="{48127962-3F63-444E-9763-694EF7D7BEAB}"/>
    <dgm:cxn modelId="{F32EBA84-C0C2-46FA-AF7E-9164FD99C71D}" type="presOf" srcId="{BA15B925-9975-4897-8599-31CB1A02739F}" destId="{1C31460C-169F-4D92-9DDB-3F5306058FB5}" srcOrd="1" destOrd="0" presId="urn:microsoft.com/office/officeart/2005/8/layout/hierarchy5"/>
    <dgm:cxn modelId="{EF68838E-965C-4F23-A92E-887C2E825375}" srcId="{7F4E0720-F1B0-433B-960C-C0C895A35EDA}" destId="{0882AE16-B62F-4F11-AFA7-54A696B44B15}" srcOrd="0" destOrd="0" parTransId="{D9D62C73-5971-438B-AD62-8F575AEF3735}" sibTransId="{6E17752B-E4C9-495D-A298-AEEF5ECFA975}"/>
    <dgm:cxn modelId="{61FFE490-FDF8-4348-8256-E8E6E09B0DA8}" type="presParOf" srcId="{EC0EA089-2C38-49C8-8A6C-D0E5153BB249}" destId="{1ED28BED-B5DF-455D-81AF-D8362ACFB27E}" srcOrd="0" destOrd="0" presId="urn:microsoft.com/office/officeart/2005/8/layout/hierarchy5"/>
    <dgm:cxn modelId="{72C312AC-D6A2-4D3F-8CB1-CA302B8A19D2}" type="presParOf" srcId="{1ED28BED-B5DF-455D-81AF-D8362ACFB27E}" destId="{F8085B31-28ED-4D0F-BF4B-19DE676A03B4}" srcOrd="0" destOrd="0" presId="urn:microsoft.com/office/officeart/2005/8/layout/hierarchy5"/>
    <dgm:cxn modelId="{9C0FE0FA-1A31-4C65-B556-B6523A6295A1}" type="presParOf" srcId="{F8085B31-28ED-4D0F-BF4B-19DE676A03B4}" destId="{AFDF09EC-9F43-42F8-BC80-32B34D1AC586}" srcOrd="0" destOrd="0" presId="urn:microsoft.com/office/officeart/2005/8/layout/hierarchy5"/>
    <dgm:cxn modelId="{8A38F46F-3E32-4A91-9F87-B4719A717449}" type="presParOf" srcId="{AFDF09EC-9F43-42F8-BC80-32B34D1AC586}" destId="{2AA47FA7-E4B5-470D-AA06-EF3244C9B072}" srcOrd="0" destOrd="0" presId="urn:microsoft.com/office/officeart/2005/8/layout/hierarchy5"/>
    <dgm:cxn modelId="{C22466DC-9CC7-45AF-A554-BA03366C9153}" type="presParOf" srcId="{AFDF09EC-9F43-42F8-BC80-32B34D1AC586}" destId="{B0B2EB7F-0970-4D54-88E9-F798BBCD464D}" srcOrd="1" destOrd="0" presId="urn:microsoft.com/office/officeart/2005/8/layout/hierarchy5"/>
    <dgm:cxn modelId="{4FB198B4-C8AF-4933-9336-AEE211CFA2EB}" type="presParOf" srcId="{B0B2EB7F-0970-4D54-88E9-F798BBCD464D}" destId="{1D4FD573-E4F5-4D52-AC66-80529D964970}" srcOrd="0" destOrd="0" presId="urn:microsoft.com/office/officeart/2005/8/layout/hierarchy5"/>
    <dgm:cxn modelId="{D47661E3-480E-4252-B1F3-ACDC577E8A36}" type="presParOf" srcId="{1D4FD573-E4F5-4D52-AC66-80529D964970}" destId="{A5D33144-320C-403E-BDD0-9FAA17A0EBBD}" srcOrd="0" destOrd="0" presId="urn:microsoft.com/office/officeart/2005/8/layout/hierarchy5"/>
    <dgm:cxn modelId="{A7D8189B-54B1-49BF-9494-4D0EE7F22364}" type="presParOf" srcId="{B0B2EB7F-0970-4D54-88E9-F798BBCD464D}" destId="{A0C83587-C60C-4B83-A10D-78B6A4B4F2DA}" srcOrd="1" destOrd="0" presId="urn:microsoft.com/office/officeart/2005/8/layout/hierarchy5"/>
    <dgm:cxn modelId="{A688F562-DD1E-49B7-A2A6-F7E5A26D09C8}" type="presParOf" srcId="{A0C83587-C60C-4B83-A10D-78B6A4B4F2DA}" destId="{3CC8CEA2-B66C-45B8-A1E5-507BD974C39D}" srcOrd="0" destOrd="0" presId="urn:microsoft.com/office/officeart/2005/8/layout/hierarchy5"/>
    <dgm:cxn modelId="{098CBFB8-65E7-4D1B-98EF-B2214CC149F9}" type="presParOf" srcId="{A0C83587-C60C-4B83-A10D-78B6A4B4F2DA}" destId="{9C1B1583-22C9-4636-B6F0-6202650800A0}" srcOrd="1" destOrd="0" presId="urn:microsoft.com/office/officeart/2005/8/layout/hierarchy5"/>
    <dgm:cxn modelId="{0B63AE5B-0953-467A-A541-00120F4AB449}" type="presParOf" srcId="{9C1B1583-22C9-4636-B6F0-6202650800A0}" destId="{96371DDD-E8E7-4122-A781-340BAFE724C7}" srcOrd="0" destOrd="0" presId="urn:microsoft.com/office/officeart/2005/8/layout/hierarchy5"/>
    <dgm:cxn modelId="{19ACB230-81B7-4EA4-9D78-CC9E36D0889A}" type="presParOf" srcId="{96371DDD-E8E7-4122-A781-340BAFE724C7}" destId="{1BE6C864-AAED-41F9-9A2E-9C277AB0FC6C}" srcOrd="0" destOrd="0" presId="urn:microsoft.com/office/officeart/2005/8/layout/hierarchy5"/>
    <dgm:cxn modelId="{7D8F6D09-9C82-4B72-BEC2-E143E74B2FD6}" type="presParOf" srcId="{9C1B1583-22C9-4636-B6F0-6202650800A0}" destId="{BF357B88-3B02-4D85-98AC-8FA97B183589}" srcOrd="1" destOrd="0" presId="urn:microsoft.com/office/officeart/2005/8/layout/hierarchy5"/>
    <dgm:cxn modelId="{3EBAF052-F1EB-412E-8F32-0618B90AA860}" type="presParOf" srcId="{BF357B88-3B02-4D85-98AC-8FA97B183589}" destId="{5F4D558F-47DD-44ED-9F4A-1C5DE92E5225}" srcOrd="0" destOrd="0" presId="urn:microsoft.com/office/officeart/2005/8/layout/hierarchy5"/>
    <dgm:cxn modelId="{0EE474AF-4AF1-47B2-BFFA-F1EE83DF188E}" type="presParOf" srcId="{BF357B88-3B02-4D85-98AC-8FA97B183589}" destId="{C724AE18-A745-4870-898A-387A8C511053}" srcOrd="1" destOrd="0" presId="urn:microsoft.com/office/officeart/2005/8/layout/hierarchy5"/>
    <dgm:cxn modelId="{DFA098C2-3FC6-4A83-AE8E-31C9CA0C594A}" type="presParOf" srcId="{9C1B1583-22C9-4636-B6F0-6202650800A0}" destId="{FA796F50-467D-43FC-8ADD-CDC1E59363E3}" srcOrd="2" destOrd="0" presId="urn:microsoft.com/office/officeart/2005/8/layout/hierarchy5"/>
    <dgm:cxn modelId="{97A804A7-532E-4985-9E9F-22D3F698DD96}" type="presParOf" srcId="{FA796F50-467D-43FC-8ADD-CDC1E59363E3}" destId="{1872BEA9-53AB-429C-B946-A6610C2C5C90}" srcOrd="0" destOrd="0" presId="urn:microsoft.com/office/officeart/2005/8/layout/hierarchy5"/>
    <dgm:cxn modelId="{CA18D9D8-4A80-4509-AA63-498534AC24EE}" type="presParOf" srcId="{9C1B1583-22C9-4636-B6F0-6202650800A0}" destId="{115AF228-D3DC-40A4-9B2D-22731DD4F0B2}" srcOrd="3" destOrd="0" presId="urn:microsoft.com/office/officeart/2005/8/layout/hierarchy5"/>
    <dgm:cxn modelId="{1C8E3461-F2A0-4B8C-97DC-49D1F235C26E}" type="presParOf" srcId="{115AF228-D3DC-40A4-9B2D-22731DD4F0B2}" destId="{8A0FD904-2200-4BD6-8534-6AB44B912DD1}" srcOrd="0" destOrd="0" presId="urn:microsoft.com/office/officeart/2005/8/layout/hierarchy5"/>
    <dgm:cxn modelId="{86A158D3-5575-4173-90BE-4BAEF1C2725C}" type="presParOf" srcId="{115AF228-D3DC-40A4-9B2D-22731DD4F0B2}" destId="{D7E97C15-ED1C-40C1-B238-43426B868E48}" srcOrd="1" destOrd="0" presId="urn:microsoft.com/office/officeart/2005/8/layout/hierarchy5"/>
    <dgm:cxn modelId="{09AE2240-C18C-4A16-A922-1F55B03C7BBB}" type="presParOf" srcId="{B0B2EB7F-0970-4D54-88E9-F798BBCD464D}" destId="{D80900B4-4D01-47E9-BFD5-25E1E5E84E34}" srcOrd="2" destOrd="0" presId="urn:microsoft.com/office/officeart/2005/8/layout/hierarchy5"/>
    <dgm:cxn modelId="{8790C515-4B6C-4E9A-BBB1-431311966735}" type="presParOf" srcId="{D80900B4-4D01-47E9-BFD5-25E1E5E84E34}" destId="{679EA22C-A63B-4796-94F1-ECCB93793325}" srcOrd="0" destOrd="0" presId="urn:microsoft.com/office/officeart/2005/8/layout/hierarchy5"/>
    <dgm:cxn modelId="{C5B19CED-F76D-4C7D-8F1B-AE8063F4F4EF}" type="presParOf" srcId="{B0B2EB7F-0970-4D54-88E9-F798BBCD464D}" destId="{D4EA76EA-975C-48AA-B480-242EFD244183}" srcOrd="3" destOrd="0" presId="urn:microsoft.com/office/officeart/2005/8/layout/hierarchy5"/>
    <dgm:cxn modelId="{8D769409-56EE-4EDC-A911-090BCADD1093}" type="presParOf" srcId="{D4EA76EA-975C-48AA-B480-242EFD244183}" destId="{C4EB80E9-A1B5-4CDD-93A3-B720353FF928}" srcOrd="0" destOrd="0" presId="urn:microsoft.com/office/officeart/2005/8/layout/hierarchy5"/>
    <dgm:cxn modelId="{E93C4651-83E6-405E-8EEC-9F1B83E46A24}" type="presParOf" srcId="{D4EA76EA-975C-48AA-B480-242EFD244183}" destId="{86636DD4-02F3-4AB5-8BB7-AA65AD84B80B}" srcOrd="1" destOrd="0" presId="urn:microsoft.com/office/officeart/2005/8/layout/hierarchy5"/>
    <dgm:cxn modelId="{BA2E2F42-FCCD-4A19-86A2-3CCAA441128E}" type="presParOf" srcId="{86636DD4-02F3-4AB5-8BB7-AA65AD84B80B}" destId="{466C840C-0B93-411A-8A28-AC6671F12FFD}" srcOrd="0" destOrd="0" presId="urn:microsoft.com/office/officeart/2005/8/layout/hierarchy5"/>
    <dgm:cxn modelId="{B7515F1F-7A32-4F2C-911B-CE6379E6FBAB}" type="presParOf" srcId="{466C840C-0B93-411A-8A28-AC6671F12FFD}" destId="{746A9C04-2FD4-457C-B80A-22F3114CD2AC}" srcOrd="0" destOrd="0" presId="urn:microsoft.com/office/officeart/2005/8/layout/hierarchy5"/>
    <dgm:cxn modelId="{94ED772D-D9A3-4E83-B6B0-F9FD6A0BA15E}" type="presParOf" srcId="{86636DD4-02F3-4AB5-8BB7-AA65AD84B80B}" destId="{AEE1834F-67A9-4375-AD49-F9ADD494D592}" srcOrd="1" destOrd="0" presId="urn:microsoft.com/office/officeart/2005/8/layout/hierarchy5"/>
    <dgm:cxn modelId="{5F332FC9-9AB9-427D-8F1E-442E3B3B5930}" type="presParOf" srcId="{AEE1834F-67A9-4375-AD49-F9ADD494D592}" destId="{B47C0BB3-B59F-40A9-80D6-5FA23F1191DA}" srcOrd="0" destOrd="0" presId="urn:microsoft.com/office/officeart/2005/8/layout/hierarchy5"/>
    <dgm:cxn modelId="{D705B432-E131-4094-B664-66B5CC007A58}" type="presParOf" srcId="{AEE1834F-67A9-4375-AD49-F9ADD494D592}" destId="{A8BF62D6-8ED0-4CFD-9B0E-323EA9049DD1}" srcOrd="1" destOrd="0" presId="urn:microsoft.com/office/officeart/2005/8/layout/hierarchy5"/>
    <dgm:cxn modelId="{13159E39-9EA5-4C55-AEE2-6A95297D2FE2}" type="presParOf" srcId="{86636DD4-02F3-4AB5-8BB7-AA65AD84B80B}" destId="{0ABAC380-DC73-4C8E-A553-FF403D3A6EB5}" srcOrd="2" destOrd="0" presId="urn:microsoft.com/office/officeart/2005/8/layout/hierarchy5"/>
    <dgm:cxn modelId="{50F88091-1B2D-4996-82C2-75C34DDEBB3E}" type="presParOf" srcId="{0ABAC380-DC73-4C8E-A553-FF403D3A6EB5}" destId="{1C31460C-169F-4D92-9DDB-3F5306058FB5}" srcOrd="0" destOrd="0" presId="urn:microsoft.com/office/officeart/2005/8/layout/hierarchy5"/>
    <dgm:cxn modelId="{4E9263C1-9E56-4441-BA52-FAC3C2ADEC47}" type="presParOf" srcId="{86636DD4-02F3-4AB5-8BB7-AA65AD84B80B}" destId="{9AFFEB37-BF0B-496E-8435-6F60CCA528C8}" srcOrd="3" destOrd="0" presId="urn:microsoft.com/office/officeart/2005/8/layout/hierarchy5"/>
    <dgm:cxn modelId="{7F184A47-7411-4B56-83DB-D739BD2DE89A}" type="presParOf" srcId="{9AFFEB37-BF0B-496E-8435-6F60CCA528C8}" destId="{7038A596-9EB2-4D38-AE9F-885C4EABA6D4}" srcOrd="0" destOrd="0" presId="urn:microsoft.com/office/officeart/2005/8/layout/hierarchy5"/>
    <dgm:cxn modelId="{92A3F48C-730B-4B77-924E-6A896BA07EA5}" type="presParOf" srcId="{9AFFEB37-BF0B-496E-8435-6F60CCA528C8}" destId="{FDE96E18-F78A-4650-9D1A-3D789150DB37}" srcOrd="1" destOrd="0" presId="urn:microsoft.com/office/officeart/2005/8/layout/hierarchy5"/>
    <dgm:cxn modelId="{178A8319-4EC3-4CDD-B392-8DF9376EC39D}" type="presParOf" srcId="{EC0EA089-2C38-49C8-8A6C-D0E5153BB249}" destId="{50B544DD-1CB7-4B8A-99F4-8648A9648D69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2F9B0-27AB-4A80-AE1B-6769E1098F81}">
      <dsp:nvSpPr>
        <dsp:cNvPr id="0" name=""/>
        <dsp:cNvSpPr/>
      </dsp:nvSpPr>
      <dsp:spPr>
        <a:xfrm>
          <a:off x="3148714" y="1103371"/>
          <a:ext cx="1378353" cy="129227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dirty="0" smtClean="0"/>
            <a:t>Κλείδωμα φάσης και συχνότητας</a:t>
          </a:r>
          <a:endParaRPr lang="el-GR" sz="1400" b="0" kern="1200" dirty="0"/>
        </a:p>
      </dsp:txBody>
      <dsp:txXfrm>
        <a:off x="3350569" y="1292621"/>
        <a:ext cx="974643" cy="913777"/>
      </dsp:txXfrm>
    </dsp:sp>
    <dsp:sp modelId="{5621AB63-370D-44BB-9727-D61A36B896F3}">
      <dsp:nvSpPr>
        <dsp:cNvPr id="0" name=""/>
        <dsp:cNvSpPr/>
      </dsp:nvSpPr>
      <dsp:spPr>
        <a:xfrm rot="19778469">
          <a:off x="4545309" y="1066018"/>
          <a:ext cx="424465" cy="28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>
        <a:off x="4551267" y="1145905"/>
        <a:ext cx="337572" cy="173787"/>
      </dsp:txXfrm>
    </dsp:sp>
    <dsp:sp modelId="{9E699C31-914B-4BC4-BAC7-9141AF0227C1}">
      <dsp:nvSpPr>
        <dsp:cNvPr id="0" name=""/>
        <dsp:cNvSpPr/>
      </dsp:nvSpPr>
      <dsp:spPr>
        <a:xfrm>
          <a:off x="4993058" y="-273652"/>
          <a:ext cx="1714325" cy="168895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dirty="0" smtClean="0"/>
            <a:t>Το </a:t>
          </a:r>
          <a:r>
            <a:rPr lang="en-US" sz="1400" b="0" kern="1200" dirty="0" smtClean="0"/>
            <a:t>PLL </a:t>
          </a:r>
          <a:r>
            <a:rPr lang="el-GR" sz="1400" b="0" kern="1200" dirty="0" smtClean="0"/>
            <a:t>θεωρείται </a:t>
          </a:r>
          <a:r>
            <a:rPr lang="el-GR" sz="1400" b="0" i="1" kern="1200" dirty="0" smtClean="0"/>
            <a:t>κλειδωμένο</a:t>
          </a:r>
          <a:r>
            <a:rPr lang="el-GR" sz="1400" b="0" kern="1200" dirty="0" smtClean="0"/>
            <a:t> όταν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dirty="0" smtClean="0"/>
            <a:t>φ(</a:t>
          </a:r>
          <a:r>
            <a:rPr lang="en-US" sz="1400" b="0" kern="1200" dirty="0" smtClean="0"/>
            <a:t>t) = </a:t>
          </a:r>
          <a:r>
            <a:rPr lang="el-GR" sz="1400" b="0" kern="1200" dirty="0" smtClean="0"/>
            <a:t>θ(</a:t>
          </a:r>
          <a:r>
            <a:rPr lang="en-US" sz="1400" b="0" kern="1200" dirty="0" smtClean="0"/>
            <a:t>t) + </a:t>
          </a:r>
          <a:r>
            <a:rPr lang="el-GR" sz="1400" b="0" kern="1200" dirty="0" err="1" smtClean="0"/>
            <a:t>φ</a:t>
          </a:r>
          <a:r>
            <a:rPr lang="el-GR" sz="1400" b="0" kern="1200" baseline="-25000" dirty="0" err="1" smtClean="0"/>
            <a:t>ο</a:t>
          </a:r>
          <a:endParaRPr lang="el-GR" sz="1400" b="0" kern="1200" baseline="-25000" dirty="0"/>
        </a:p>
      </dsp:txBody>
      <dsp:txXfrm>
        <a:off x="5244115" y="-26310"/>
        <a:ext cx="1212211" cy="1194271"/>
      </dsp:txXfrm>
    </dsp:sp>
    <dsp:sp modelId="{555D6FB0-E126-45DB-8F66-05565EF5C7EE}">
      <dsp:nvSpPr>
        <dsp:cNvPr id="0" name=""/>
        <dsp:cNvSpPr/>
      </dsp:nvSpPr>
      <dsp:spPr>
        <a:xfrm rot="21567502">
          <a:off x="4957255" y="1589205"/>
          <a:ext cx="1036548" cy="28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>
        <a:off x="4957257" y="1647545"/>
        <a:ext cx="949655" cy="173787"/>
      </dsp:txXfrm>
    </dsp:sp>
    <dsp:sp modelId="{06FF68CA-259A-4BBE-AB53-15677F6B3CE7}">
      <dsp:nvSpPr>
        <dsp:cNvPr id="0" name=""/>
        <dsp:cNvSpPr/>
      </dsp:nvSpPr>
      <dsp:spPr>
        <a:xfrm>
          <a:off x="6482657" y="888913"/>
          <a:ext cx="1689177" cy="1655220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dirty="0" smtClean="0"/>
            <a:t>Το </a:t>
          </a:r>
          <a:r>
            <a:rPr lang="en-US" sz="1400" b="0" kern="1200" dirty="0" smtClean="0"/>
            <a:t>PLL </a:t>
          </a:r>
          <a:r>
            <a:rPr lang="el-GR" sz="1400" b="0" kern="1200" dirty="0" smtClean="0"/>
            <a:t>θεωρείται κλειδωμένο στην συχνότητα όταν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dirty="0" smtClean="0"/>
            <a:t>φ(</a:t>
          </a:r>
          <a:r>
            <a:rPr lang="en-US" sz="1400" b="0" kern="1200" dirty="0" smtClean="0"/>
            <a:t>t) = </a:t>
          </a:r>
          <a:r>
            <a:rPr lang="el-GR" sz="1400" b="0" kern="1200" dirty="0" smtClean="0"/>
            <a:t>Κ</a:t>
          </a:r>
          <a:r>
            <a:rPr lang="en-US" sz="1400" b="0" kern="1200" dirty="0" smtClean="0"/>
            <a:t>t</a:t>
          </a:r>
          <a:endParaRPr lang="el-GR" sz="1400" b="0" kern="1200" dirty="0"/>
        </a:p>
      </dsp:txBody>
      <dsp:txXfrm>
        <a:off x="6730031" y="1131314"/>
        <a:ext cx="1194429" cy="1170418"/>
      </dsp:txXfrm>
    </dsp:sp>
    <dsp:sp modelId="{E67FEBB7-39D4-4303-BF4B-79207F23A0B4}">
      <dsp:nvSpPr>
        <dsp:cNvPr id="0" name=""/>
        <dsp:cNvSpPr/>
      </dsp:nvSpPr>
      <dsp:spPr>
        <a:xfrm rot="11474729">
          <a:off x="2545480" y="1391695"/>
          <a:ext cx="442373" cy="289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200" kern="1200"/>
        </a:p>
      </dsp:txBody>
      <dsp:txXfrm rot="10800000">
        <a:off x="2631539" y="1458097"/>
        <a:ext cx="355480" cy="173787"/>
      </dsp:txXfrm>
    </dsp:sp>
    <dsp:sp modelId="{43BD3143-DC83-4D91-8FBB-3B246F8C7471}">
      <dsp:nvSpPr>
        <dsp:cNvPr id="0" name=""/>
        <dsp:cNvSpPr/>
      </dsp:nvSpPr>
      <dsp:spPr>
        <a:xfrm>
          <a:off x="449632" y="340133"/>
          <a:ext cx="1915049" cy="1852145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dirty="0" smtClean="0"/>
            <a:t>Αν </a:t>
          </a:r>
          <a:r>
            <a:rPr lang="el-GR" sz="1400" b="0" kern="1200" dirty="0" err="1" smtClean="0"/>
            <a:t>φ</a:t>
          </a:r>
          <a:r>
            <a:rPr lang="el-GR" sz="1400" b="0" kern="1200" baseline="-25000" dirty="0" err="1" smtClean="0"/>
            <a:t>ο</a:t>
          </a:r>
          <a:r>
            <a:rPr lang="el-GR" sz="1400" b="0" kern="1200" baseline="0" dirty="0" smtClean="0"/>
            <a:t> = 0, το </a:t>
          </a:r>
          <a:r>
            <a:rPr lang="en-US" sz="1400" b="0" kern="1200" baseline="0" dirty="0" smtClean="0"/>
            <a:t>PLL </a:t>
          </a:r>
          <a:r>
            <a:rPr lang="el-GR" sz="1400" b="0" kern="1200" baseline="0" dirty="0" smtClean="0"/>
            <a:t>θεωρείται τέλεια κλειδωμένο</a:t>
          </a:r>
          <a:endParaRPr lang="el-GR" sz="1400" b="0" kern="1200" dirty="0"/>
        </a:p>
      </dsp:txBody>
      <dsp:txXfrm>
        <a:off x="730084" y="611373"/>
        <a:ext cx="1354145" cy="1309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47FA7-E4B5-470D-AA06-EF3244C9B072}">
      <dsp:nvSpPr>
        <dsp:cNvPr id="0" name=""/>
        <dsp:cNvSpPr/>
      </dsp:nvSpPr>
      <dsp:spPr>
        <a:xfrm>
          <a:off x="158452" y="1519759"/>
          <a:ext cx="1760930" cy="8804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Χρονικός Συγχρονισμός</a:t>
          </a:r>
          <a:endParaRPr lang="el-GR" sz="1800" kern="1200" dirty="0"/>
        </a:p>
      </dsp:txBody>
      <dsp:txXfrm>
        <a:off x="184240" y="1545547"/>
        <a:ext cx="1709354" cy="828889"/>
      </dsp:txXfrm>
    </dsp:sp>
    <dsp:sp modelId="{1D4FD573-E4F5-4D52-AC66-80529D964970}">
      <dsp:nvSpPr>
        <dsp:cNvPr id="0" name=""/>
        <dsp:cNvSpPr/>
      </dsp:nvSpPr>
      <dsp:spPr>
        <a:xfrm rot="18289469">
          <a:off x="1654850" y="1433509"/>
          <a:ext cx="123343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33437" y="20214"/>
              </a:lnTo>
            </a:path>
          </a:pathLst>
        </a:custGeom>
        <a:noFill/>
        <a:ln w="25400" cap="flat" cmpd="sng" algn="ctr">
          <a:solidFill>
            <a:schemeClr val="accent5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5"/>
        </a:lnRef>
        <a:fillRef idx="0">
          <a:schemeClr val="accent5"/>
        </a:fillRef>
        <a:effectRef idx="1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800" kern="1200"/>
        </a:p>
      </dsp:txBody>
      <dsp:txXfrm>
        <a:off x="2240732" y="1422888"/>
        <a:ext cx="61671" cy="61671"/>
      </dsp:txXfrm>
    </dsp:sp>
    <dsp:sp modelId="{3CC8CEA2-B66C-45B8-A1E5-507BD974C39D}">
      <dsp:nvSpPr>
        <dsp:cNvPr id="0" name=""/>
        <dsp:cNvSpPr/>
      </dsp:nvSpPr>
      <dsp:spPr>
        <a:xfrm>
          <a:off x="2623754" y="507224"/>
          <a:ext cx="1760930" cy="8804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Κριτήριο Μέγιστης </a:t>
          </a:r>
          <a:r>
            <a:rPr lang="el-GR" sz="1800" kern="1200" dirty="0" err="1" smtClean="0"/>
            <a:t>Πιθανοφάνειας</a:t>
          </a:r>
          <a:endParaRPr lang="el-GR" sz="1800" kern="1200" dirty="0"/>
        </a:p>
      </dsp:txBody>
      <dsp:txXfrm>
        <a:off x="2649542" y="533012"/>
        <a:ext cx="1709354" cy="828889"/>
      </dsp:txXfrm>
    </dsp:sp>
    <dsp:sp modelId="{96371DDD-E8E7-4122-A781-340BAFE724C7}">
      <dsp:nvSpPr>
        <dsp:cNvPr id="0" name=""/>
        <dsp:cNvSpPr/>
      </dsp:nvSpPr>
      <dsp:spPr>
        <a:xfrm rot="19457599">
          <a:off x="4303152" y="674108"/>
          <a:ext cx="86743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67436" y="20214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800" kern="1200"/>
        </a:p>
      </dsp:txBody>
      <dsp:txXfrm>
        <a:off x="4715185" y="672637"/>
        <a:ext cx="43371" cy="43371"/>
      </dsp:txXfrm>
    </dsp:sp>
    <dsp:sp modelId="{5F4D558F-47DD-44ED-9F4A-1C5DE92E5225}">
      <dsp:nvSpPr>
        <dsp:cNvPr id="0" name=""/>
        <dsp:cNvSpPr/>
      </dsp:nvSpPr>
      <dsp:spPr>
        <a:xfrm>
          <a:off x="5089057" y="957"/>
          <a:ext cx="1760930" cy="880465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Με ανάδραση απόφασης</a:t>
          </a:r>
          <a:endParaRPr lang="el-GR" sz="1800" kern="1200" dirty="0"/>
        </a:p>
      </dsp:txBody>
      <dsp:txXfrm>
        <a:off x="5114845" y="26745"/>
        <a:ext cx="1709354" cy="828889"/>
      </dsp:txXfrm>
    </dsp:sp>
    <dsp:sp modelId="{FA796F50-467D-43FC-8ADD-CDC1E59363E3}">
      <dsp:nvSpPr>
        <dsp:cNvPr id="0" name=""/>
        <dsp:cNvSpPr/>
      </dsp:nvSpPr>
      <dsp:spPr>
        <a:xfrm rot="2142401">
          <a:off x="4303152" y="1180375"/>
          <a:ext cx="86743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67436" y="20214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800" kern="1200"/>
        </a:p>
      </dsp:txBody>
      <dsp:txXfrm>
        <a:off x="4715185" y="1178904"/>
        <a:ext cx="43371" cy="43371"/>
      </dsp:txXfrm>
    </dsp:sp>
    <dsp:sp modelId="{8A0FD904-2200-4BD6-8534-6AB44B912DD1}">
      <dsp:nvSpPr>
        <dsp:cNvPr id="0" name=""/>
        <dsp:cNvSpPr/>
      </dsp:nvSpPr>
      <dsp:spPr>
        <a:xfrm>
          <a:off x="5089057" y="1013491"/>
          <a:ext cx="1760930" cy="880465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Χωρίς ανάδραση απόφασης</a:t>
          </a:r>
          <a:endParaRPr lang="el-GR" sz="1800" kern="1200" dirty="0"/>
        </a:p>
      </dsp:txBody>
      <dsp:txXfrm>
        <a:off x="5114845" y="1039279"/>
        <a:ext cx="1709354" cy="828889"/>
      </dsp:txXfrm>
    </dsp:sp>
    <dsp:sp modelId="{D80900B4-4D01-47E9-BFD5-25E1E5E84E34}">
      <dsp:nvSpPr>
        <dsp:cNvPr id="0" name=""/>
        <dsp:cNvSpPr/>
      </dsp:nvSpPr>
      <dsp:spPr>
        <a:xfrm rot="3310531">
          <a:off x="1654850" y="2446044"/>
          <a:ext cx="123343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33437" y="20214"/>
              </a:lnTo>
            </a:path>
          </a:pathLst>
        </a:custGeom>
        <a:noFill/>
        <a:ln w="25400" cap="flat" cmpd="sng" algn="ctr">
          <a:solidFill>
            <a:schemeClr val="accent5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5"/>
        </a:lnRef>
        <a:fillRef idx="0">
          <a:schemeClr val="accent5"/>
        </a:fillRef>
        <a:effectRef idx="1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800" kern="1200"/>
        </a:p>
      </dsp:txBody>
      <dsp:txXfrm>
        <a:off x="2240732" y="2435423"/>
        <a:ext cx="61671" cy="61671"/>
      </dsp:txXfrm>
    </dsp:sp>
    <dsp:sp modelId="{C4EB80E9-A1B5-4CDD-93A3-B720353FF928}">
      <dsp:nvSpPr>
        <dsp:cNvPr id="0" name=""/>
        <dsp:cNvSpPr/>
      </dsp:nvSpPr>
      <dsp:spPr>
        <a:xfrm>
          <a:off x="2623754" y="2532294"/>
          <a:ext cx="1760930" cy="8804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err="1" smtClean="0"/>
            <a:t>Υποβέλτιστες</a:t>
          </a:r>
          <a:r>
            <a:rPr lang="el-GR" sz="1800" kern="1200" dirty="0" smtClean="0"/>
            <a:t> τεχνικές</a:t>
          </a:r>
          <a:endParaRPr lang="el-GR" sz="1800" kern="1200" dirty="0"/>
        </a:p>
      </dsp:txBody>
      <dsp:txXfrm>
        <a:off x="2649542" y="2558082"/>
        <a:ext cx="1709354" cy="828889"/>
      </dsp:txXfrm>
    </dsp:sp>
    <dsp:sp modelId="{466C840C-0B93-411A-8A28-AC6671F12FFD}">
      <dsp:nvSpPr>
        <dsp:cNvPr id="0" name=""/>
        <dsp:cNvSpPr/>
      </dsp:nvSpPr>
      <dsp:spPr>
        <a:xfrm rot="19457599">
          <a:off x="4303152" y="2699178"/>
          <a:ext cx="86743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67436" y="20214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800" kern="1200"/>
        </a:p>
      </dsp:txBody>
      <dsp:txXfrm>
        <a:off x="4715185" y="2697707"/>
        <a:ext cx="43371" cy="43371"/>
      </dsp:txXfrm>
    </dsp:sp>
    <dsp:sp modelId="{B47C0BB3-B59F-40A9-80D6-5FA23F1191DA}">
      <dsp:nvSpPr>
        <dsp:cNvPr id="0" name=""/>
        <dsp:cNvSpPr/>
      </dsp:nvSpPr>
      <dsp:spPr>
        <a:xfrm>
          <a:off x="5089057" y="2026026"/>
          <a:ext cx="1760930" cy="880465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Με βρόχο τετραγωνισμού</a:t>
          </a:r>
          <a:endParaRPr lang="el-GR" sz="1800" kern="1200" dirty="0"/>
        </a:p>
      </dsp:txBody>
      <dsp:txXfrm>
        <a:off x="5114845" y="2051814"/>
        <a:ext cx="1709354" cy="828889"/>
      </dsp:txXfrm>
    </dsp:sp>
    <dsp:sp modelId="{0ABAC380-DC73-4C8E-A553-FF403D3A6EB5}">
      <dsp:nvSpPr>
        <dsp:cNvPr id="0" name=""/>
        <dsp:cNvSpPr/>
      </dsp:nvSpPr>
      <dsp:spPr>
        <a:xfrm rot="2142401">
          <a:off x="4303152" y="3205445"/>
          <a:ext cx="867436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867436" y="20214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800" kern="1200"/>
        </a:p>
      </dsp:txBody>
      <dsp:txXfrm>
        <a:off x="4715185" y="3203974"/>
        <a:ext cx="43371" cy="43371"/>
      </dsp:txXfrm>
    </dsp:sp>
    <dsp:sp modelId="{7038A596-9EB2-4D38-AE9F-885C4EABA6D4}">
      <dsp:nvSpPr>
        <dsp:cNvPr id="0" name=""/>
        <dsp:cNvSpPr/>
      </dsp:nvSpPr>
      <dsp:spPr>
        <a:xfrm>
          <a:off x="5089057" y="3038561"/>
          <a:ext cx="1760930" cy="880465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Τεχνική </a:t>
          </a:r>
          <a:r>
            <a:rPr lang="en-US" sz="1800" kern="1200" dirty="0" smtClean="0"/>
            <a:t>Early-Late</a:t>
          </a:r>
          <a:endParaRPr lang="el-GR" sz="1800" kern="1200" dirty="0"/>
        </a:p>
      </dsp:txBody>
      <dsp:txXfrm>
        <a:off x="5114845" y="3064349"/>
        <a:ext cx="1709354" cy="828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16/5/2017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4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1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20.png"/><Relationship Id="rId4" Type="http://schemas.openxmlformats.org/officeDocument/2006/relationships/diagramData" Target="../diagrams/data1.xml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7" Type="http://schemas.openxmlformats.org/officeDocument/2006/relationships/image" Target="../media/image25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0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7" Type="http://schemas.openxmlformats.org/officeDocument/2006/relationships/image" Target="../media/image31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50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7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1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9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27127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9:</a:t>
            </a:r>
            <a:r>
              <a:rPr lang="en-US" sz="2800" b="1" dirty="0" smtClean="0"/>
              <a:t> </a:t>
            </a:r>
            <a:r>
              <a:rPr lang="el-GR" sz="2800" b="1" dirty="0"/>
              <a:t>Ο συγχρονισμός </a:t>
            </a:r>
            <a:r>
              <a:rPr lang="el-GR" sz="2800" b="1" dirty="0" smtClean="0"/>
              <a:t/>
            </a:r>
            <a:br>
              <a:rPr lang="el-GR" sz="2800" b="1" dirty="0" smtClean="0"/>
            </a:br>
            <a:r>
              <a:rPr lang="el-GR" sz="2800" b="1" dirty="0" smtClean="0"/>
              <a:t>στις </a:t>
            </a:r>
            <a:r>
              <a:rPr lang="el-GR" sz="2800" b="1" dirty="0"/>
              <a:t>ψηφιακές επικοινωνίες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 dirty="0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20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l-GR" dirty="0" smtClean="0"/>
              <a:t>Ταλαντωτής </a:t>
            </a:r>
            <a:br>
              <a:rPr lang="el-GR" dirty="0" smtClean="0"/>
            </a:br>
            <a:r>
              <a:rPr lang="el-GR" dirty="0" smtClean="0"/>
              <a:t>ελεγχόμενος από τάση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1338" y="1628800"/>
                <a:ext cx="8235461" cy="4824536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l-GR" sz="2000" dirty="0" smtClean="0"/>
                  <a:t>Ο ιδανικός </a:t>
                </a:r>
                <a:r>
                  <a:rPr lang="el-GR" sz="2000" b="1" dirty="0" smtClean="0"/>
                  <a:t>Ταλαντωτής </a:t>
                </a:r>
                <a:r>
                  <a:rPr lang="el-GR" sz="2000" b="1" dirty="0"/>
                  <a:t>Ελεγχόμενος </a:t>
                </a:r>
                <a:r>
                  <a:rPr lang="el-GR" sz="2000" b="1" dirty="0" smtClean="0"/>
                  <a:t>από </a:t>
                </a:r>
                <a:r>
                  <a:rPr lang="el-GR" sz="2000" b="1" dirty="0"/>
                  <a:t>Τάση </a:t>
                </a:r>
                <a:r>
                  <a:rPr lang="el-GR" sz="2000" dirty="0" smtClean="0"/>
                  <a:t>(</a:t>
                </a:r>
                <a:r>
                  <a:rPr lang="el-GR" sz="2000" dirty="0" err="1" smtClean="0"/>
                  <a:t>Voltage</a:t>
                </a:r>
                <a:r>
                  <a:rPr lang="el-GR" sz="2000" dirty="0" smtClean="0"/>
                  <a:t> </a:t>
                </a:r>
                <a:r>
                  <a:rPr lang="el-GR" sz="2000" dirty="0"/>
                  <a:t>Control Oscillator- VCO) έχει ως είσοδο ένα σήμα ελέγχου </a:t>
                </a:r>
                <a:r>
                  <a:rPr lang="el-GR" sz="2000" i="1" dirty="0"/>
                  <a:t>c(t)</a:t>
                </a:r>
                <a:r>
                  <a:rPr lang="el-GR" sz="2000" dirty="0"/>
                  <a:t>, το οποίο μεταβάλλεται ανάλογα με το σφάλμα φάσης </a:t>
                </a:r>
                <a:r>
                  <a:rPr lang="el-GR" sz="2000" i="1" dirty="0" smtClean="0"/>
                  <a:t>ε(t</a:t>
                </a:r>
                <a:r>
                  <a:rPr lang="el-GR" sz="2000" i="1" dirty="0"/>
                  <a:t>)</a:t>
                </a:r>
                <a:r>
                  <a:rPr lang="el-GR" sz="2000" dirty="0"/>
                  <a:t>. </a:t>
                </a:r>
                <a:endParaRPr lang="en-US" sz="2000" dirty="0" smtClean="0"/>
              </a:p>
              <a:p>
                <a:pPr algn="l"/>
                <a:endParaRPr lang="el-GR" sz="2000" dirty="0" smtClean="0"/>
              </a:p>
              <a:p>
                <a:pPr algn="l"/>
                <a:endParaRPr lang="el-GR" sz="2000" dirty="0"/>
              </a:p>
              <a:p>
                <a:pPr algn="l"/>
                <a:endParaRPr lang="el-GR" sz="2000" dirty="0" smtClean="0"/>
              </a:p>
              <a:p>
                <a:pPr algn="l"/>
                <a:r>
                  <a:rPr lang="el-GR" sz="2000" dirty="0" smtClean="0"/>
                  <a:t>Η έξοδος του </a:t>
                </a:r>
                <a:r>
                  <a:rPr lang="en-US" sz="2000" dirty="0" smtClean="0"/>
                  <a:t>VCO</a:t>
                </a:r>
                <a:r>
                  <a:rPr lang="el-GR" sz="2000" dirty="0" smtClean="0"/>
                  <a:t> (άρα του </a:t>
                </a:r>
                <a:r>
                  <a:rPr lang="en-US" sz="2000" dirty="0" smtClean="0"/>
                  <a:t>PLL) </a:t>
                </a:r>
                <a:r>
                  <a:rPr lang="el-GR" sz="2000" dirty="0" smtClean="0"/>
                  <a:t>είναι </a:t>
                </a:r>
                <a14:m>
                  <m:oMath xmlns:m="http://schemas.openxmlformats.org/officeDocument/2006/math">
                    <m:r>
                      <a:rPr lang="el-GR" sz="2000" i="1">
                        <a:latin typeface="Cambria Math" panose="02040503050406030204" pitchFamily="18" charset="0"/>
                      </a:rPr>
                      <m:t>𝜐</m:t>
                    </m:r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𝜐</m:t>
                        </m:r>
                      </m:sub>
                    </m:sSub>
                    <m:func>
                      <m:funcPr>
                        <m:ctrlPr>
                          <a:rPr lang="en-US" sz="20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l-GR" sz="2000" dirty="0" smtClean="0"/>
                  <a:t>, </a:t>
                </a:r>
                <a:br>
                  <a:rPr lang="el-GR" sz="2000" dirty="0" smtClean="0"/>
                </a:br>
                <a:r>
                  <a:rPr lang="el-GR" sz="2000" dirty="0" smtClean="0"/>
                  <a:t>με στιγμιαία συχνότητα:</a:t>
                </a:r>
                <a:endParaRPr lang="en-US" sz="2000" dirty="0" smtClean="0"/>
              </a:p>
              <a:p>
                <a:pPr marL="0" indent="0" algn="l">
                  <a:buNone/>
                </a:pPr>
                <a:endParaRPr lang="el-GR" sz="2000" dirty="0" smtClean="0"/>
              </a:p>
              <a:p>
                <a:pPr marL="0" indent="0" algn="l">
                  <a:buNone/>
                </a:pPr>
                <a:endParaRPr lang="el-GR" sz="2000" dirty="0"/>
              </a:p>
              <a:p>
                <a:pPr marL="0" indent="0" algn="l">
                  <a:buNone/>
                </a:pPr>
                <a:endParaRPr lang="en-US" sz="2000" dirty="0"/>
              </a:p>
              <a:p>
                <a:pPr algn="l"/>
                <a:r>
                  <a:rPr lang="el-GR" sz="2000" dirty="0" smtClean="0"/>
                  <a:t>Αν φ(</a:t>
                </a:r>
                <a:r>
                  <a:rPr lang="en-US" sz="2000" dirty="0" smtClean="0"/>
                  <a:t>t)=</a:t>
                </a:r>
                <a:r>
                  <a:rPr lang="el-GR" sz="2000" dirty="0" smtClean="0"/>
                  <a:t>φ</a:t>
                </a:r>
                <a:r>
                  <a:rPr lang="en-US" sz="2000" baseline="-25000" dirty="0" smtClean="0"/>
                  <a:t>c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(</a:t>
                </a:r>
                <a:r>
                  <a:rPr lang="el-GR" sz="2000" dirty="0" smtClean="0"/>
                  <a:t>δηλαδή σταθερή), τότε </a:t>
                </a:r>
                <a:r>
                  <a:rPr lang="en-US" sz="2000" i="1" dirty="0" smtClean="0"/>
                  <a:t>f</a:t>
                </a:r>
                <a:r>
                  <a:rPr lang="en-US" sz="2000" i="1" baseline="-25000" dirty="0" smtClean="0"/>
                  <a:t>i</a:t>
                </a:r>
                <a:r>
                  <a:rPr lang="en-US" sz="2000" i="1" dirty="0" smtClean="0"/>
                  <a:t>=f</a:t>
                </a:r>
                <a:r>
                  <a:rPr lang="en-US" sz="2000" i="1" baseline="-25000" dirty="0" smtClean="0"/>
                  <a:t>c</a:t>
                </a:r>
                <a:r>
                  <a:rPr lang="en-US" sz="2000" i="1" dirty="0" smtClean="0"/>
                  <a:t> ,</a:t>
                </a:r>
                <a:r>
                  <a:rPr lang="el-GR" sz="2000" dirty="0" smtClean="0"/>
                  <a:t> και η συχνότητα ονομάζεται φυσική συχνότητα ή </a:t>
                </a:r>
                <a:r>
                  <a:rPr lang="el-GR" sz="2000" b="1" dirty="0" smtClean="0"/>
                  <a:t>συχνότητα αναφοράς</a:t>
                </a:r>
                <a:r>
                  <a:rPr lang="el-GR" sz="2000" dirty="0"/>
                  <a:t> </a:t>
                </a:r>
                <a:r>
                  <a:rPr lang="el-GR" sz="2000" dirty="0" smtClean="0"/>
                  <a:t>(</a:t>
                </a:r>
                <a:r>
                  <a:rPr lang="en-US" sz="2000" dirty="0" smtClean="0"/>
                  <a:t>free-running).</a:t>
                </a:r>
                <a:endParaRPr lang="el-GR" sz="2000" i="1" baseline="-25000" dirty="0"/>
              </a:p>
              <a:p>
                <a:pPr algn="l"/>
                <a:endParaRPr lang="el-GR" sz="20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1338" y="1628800"/>
                <a:ext cx="8235461" cy="4824536"/>
              </a:xfrm>
              <a:blipFill>
                <a:blip r:embed="rId2"/>
                <a:stretch>
                  <a:fillRect l="-666" t="-631" r="-111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sp>
        <p:nvSpPr>
          <p:cNvPr id="12" name="Oval 11"/>
          <p:cNvSpPr/>
          <p:nvPr/>
        </p:nvSpPr>
        <p:spPr>
          <a:xfrm>
            <a:off x="7626723" y="188640"/>
            <a:ext cx="1323456" cy="4696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2088892" y="2924944"/>
                <a:ext cx="1525097" cy="6199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892" y="2924944"/>
                <a:ext cx="1525097" cy="6199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769888" y="2924944"/>
            <a:ext cx="2419376" cy="682933"/>
            <a:chOff x="3413224" y="2852495"/>
            <a:chExt cx="2183116" cy="504056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4930181" y="3104522"/>
              <a:ext cx="666159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ounded Rectangle 23"/>
            <p:cNvSpPr/>
            <p:nvPr/>
          </p:nvSpPr>
          <p:spPr>
            <a:xfrm>
              <a:off x="4064010" y="2852495"/>
              <a:ext cx="852974" cy="504056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VCO</a:t>
              </a:r>
              <a:endParaRPr lang="el-GR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3413224" y="3104522"/>
              <a:ext cx="666159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323543" y="3040409"/>
                <a:ext cx="69672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0" i="1" smtClean="0">
                          <a:latin typeface="Cambria Math" panose="02040503050406030204" pitchFamily="18" charset="0"/>
                        </a:rPr>
                        <m:t>𝜐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20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543" y="3040409"/>
                <a:ext cx="696729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012764" y="4565684"/>
                <a:ext cx="3077156" cy="6785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l-G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l-GR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l-GR" sz="2000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764" y="4565684"/>
                <a:ext cx="3077156" cy="6785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4566139" y="274587"/>
            <a:ext cx="4461110" cy="861582"/>
            <a:chOff x="306648" y="4534730"/>
            <a:chExt cx="7155526" cy="1066025"/>
          </a:xfrm>
        </p:grpSpPr>
        <p:sp>
          <p:nvSpPr>
            <p:cNvPr id="38" name="Rounded Rectangle 37"/>
            <p:cNvSpPr/>
            <p:nvPr/>
          </p:nvSpPr>
          <p:spPr>
            <a:xfrm>
              <a:off x="1403648" y="4534730"/>
              <a:ext cx="1368152" cy="3600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900" dirty="0" smtClean="0"/>
                <a:t>Ανίχνευση φάσης</a:t>
              </a:r>
              <a:endParaRPr lang="el-GR" sz="900" dirty="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491880" y="4534730"/>
              <a:ext cx="1368152" cy="36004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900" dirty="0" smtClean="0"/>
                <a:t>Φίλτρο Βρόγχου </a:t>
              </a:r>
              <a:r>
                <a:rPr lang="en-US" sz="900" i="1" dirty="0" smtClean="0"/>
                <a:t>L(s)</a:t>
              </a:r>
              <a:endParaRPr lang="el-GR" sz="900" i="1" dirty="0"/>
            </a:p>
          </p:txBody>
        </p:sp>
        <p:cxnSp>
          <p:nvCxnSpPr>
            <p:cNvPr id="40" name="Straight Arrow Connector 39"/>
            <p:cNvCxnSpPr>
              <a:stCxn id="38" idx="3"/>
              <a:endCxn id="39" idx="1"/>
            </p:cNvCxnSpPr>
            <p:nvPr/>
          </p:nvCxnSpPr>
          <p:spPr>
            <a:xfrm>
              <a:off x="2771799" y="4714749"/>
              <a:ext cx="720080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6311808" y="5301208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5593080" y="4534730"/>
              <a:ext cx="1368152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VCO</a:t>
              </a:r>
              <a:endParaRPr lang="el-GR" sz="900" dirty="0"/>
            </a:p>
          </p:txBody>
        </p:sp>
        <p:cxnSp>
          <p:nvCxnSpPr>
            <p:cNvPr id="43" name="Straight Arrow Connector 42"/>
            <p:cNvCxnSpPr>
              <a:stCxn id="39" idx="3"/>
              <a:endCxn id="42" idx="1"/>
            </p:cNvCxnSpPr>
            <p:nvPr/>
          </p:nvCxnSpPr>
          <p:spPr>
            <a:xfrm>
              <a:off x="4860032" y="4714750"/>
              <a:ext cx="733048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/>
            <p:nvPr/>
          </p:nvCxnSpPr>
          <p:spPr>
            <a:xfrm rot="5400000">
              <a:off x="4210742" y="2793704"/>
              <a:ext cx="12700" cy="4189432"/>
            </a:xfrm>
            <a:prstGeom prst="bentConnector3">
              <a:avLst>
                <a:gd name="adj1" fmla="val 7620000"/>
              </a:avLst>
            </a:prstGeom>
            <a:ln w="2222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6466364" y="4954154"/>
              <a:ext cx="825865" cy="285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900" dirty="0" smtClean="0"/>
                <a:t>Έξοδος</a:t>
              </a:r>
              <a:endParaRPr lang="el-GR" sz="900" dirty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335144" y="4714749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306648" y="4714749"/>
                  <a:ext cx="659046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648" y="4714749"/>
                  <a:ext cx="659046" cy="28560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2778132" y="4705450"/>
                  <a:ext cx="658223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9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8132" y="4705450"/>
                  <a:ext cx="658223" cy="28560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4905043" y="4644468"/>
                  <a:ext cx="658223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5043" y="4644468"/>
                  <a:ext cx="658223" cy="28560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Rectangle 49"/>
                <p:cNvSpPr/>
                <p:nvPr/>
              </p:nvSpPr>
              <p:spPr>
                <a:xfrm>
                  <a:off x="6798911" y="5315149"/>
                  <a:ext cx="663263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900" b="0" i="1" smtClean="0">
                            <a:latin typeface="Cambria Math" panose="02040503050406030204" pitchFamily="18" charset="0"/>
                          </a:rPr>
                          <m:t>𝜐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50" name="Rectangle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8911" y="5315149"/>
                  <a:ext cx="663263" cy="28560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8421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 animBg="1"/>
      <p:bldP spid="25" grpId="0"/>
      <p:bldP spid="27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dirty="0" smtClean="0"/>
              <a:t>Φίλτρο βρόγχου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1338" y="1484784"/>
            <a:ext cx="7289014" cy="1944216"/>
          </a:xfrm>
        </p:spPr>
        <p:txBody>
          <a:bodyPr>
            <a:noAutofit/>
          </a:bodyPr>
          <a:lstStyle/>
          <a:p>
            <a:pPr algn="l"/>
            <a:r>
              <a:rPr lang="el-GR" sz="2000" dirty="0" smtClean="0"/>
              <a:t>Το </a:t>
            </a:r>
            <a:r>
              <a:rPr lang="el-GR" sz="2000" b="1" dirty="0" smtClean="0"/>
              <a:t>Φίλτρο Βρόχου </a:t>
            </a:r>
            <a:r>
              <a:rPr lang="el-GR" sz="2000" dirty="0" smtClean="0"/>
              <a:t>(</a:t>
            </a:r>
            <a:r>
              <a:rPr lang="el-GR" sz="2000" dirty="0" err="1" smtClean="0"/>
              <a:t>Loop</a:t>
            </a:r>
            <a:r>
              <a:rPr lang="el-GR" sz="2000" dirty="0" smtClean="0"/>
              <a:t> </a:t>
            </a:r>
            <a:r>
              <a:rPr lang="el-GR" sz="2000" dirty="0" err="1" smtClean="0"/>
              <a:t>Filter</a:t>
            </a:r>
            <a:r>
              <a:rPr lang="el-GR" sz="2000" dirty="0" smtClean="0"/>
              <a:t>) με συνάρτηση </a:t>
            </a:r>
            <a:br>
              <a:rPr lang="el-GR" sz="2000" dirty="0" smtClean="0"/>
            </a:br>
            <a:r>
              <a:rPr lang="el-GR" sz="2000" dirty="0" smtClean="0"/>
              <a:t>μεταφοράς </a:t>
            </a:r>
            <a:r>
              <a:rPr lang="el-GR" sz="2000" i="1" dirty="0" smtClean="0"/>
              <a:t>L(s)</a:t>
            </a:r>
            <a:r>
              <a:rPr lang="el-GR" sz="2000" dirty="0" smtClean="0"/>
              <a:t>, περιλαμβάνει τα κέρδη που </a:t>
            </a:r>
            <a:r>
              <a:rPr lang="el-GR" sz="2000" dirty="0"/>
              <a:t/>
            </a:r>
            <a:br>
              <a:rPr lang="el-GR" sz="2000" dirty="0"/>
            </a:br>
            <a:r>
              <a:rPr lang="el-GR" sz="2000" dirty="0" smtClean="0"/>
              <a:t>εισάγονται από τον PD και </a:t>
            </a:r>
            <a:r>
              <a:rPr lang="el-GR" sz="2000" dirty="0"/>
              <a:t>τον VCO και σχεδιάζεται </a:t>
            </a:r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l-GR" sz="2000" dirty="0" smtClean="0"/>
              <a:t>έτσι </a:t>
            </a:r>
            <a:r>
              <a:rPr lang="el-GR" sz="2000" dirty="0"/>
              <a:t>ώστε να επιτυγχάνεται η επιθυμητή δυναμική </a:t>
            </a:r>
            <a:r>
              <a:rPr lang="el-GR" sz="2000" dirty="0" smtClean="0"/>
              <a:t>συμπεριφορά </a:t>
            </a:r>
            <a:r>
              <a:rPr lang="el-GR" sz="2000" dirty="0"/>
              <a:t>του συστήματος</a:t>
            </a:r>
            <a:r>
              <a:rPr lang="el-GR" sz="2000" dirty="0" smtClean="0"/>
              <a:t>.</a:t>
            </a:r>
            <a:endParaRPr lang="el-GR" sz="2000" dirty="0"/>
          </a:p>
          <a:p>
            <a:pPr algn="l"/>
            <a:r>
              <a:rPr lang="el-GR" sz="2000" dirty="0"/>
              <a:t>Η επιλογή του L(s) χαρακτηρίζει και την τάξη του PLL.</a:t>
            </a:r>
            <a:endParaRPr lang="el-GR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 dirty="0"/>
          </a:p>
        </p:txBody>
      </p:sp>
      <p:sp>
        <p:nvSpPr>
          <p:cNvPr id="12" name="Oval 11"/>
          <p:cNvSpPr/>
          <p:nvPr/>
        </p:nvSpPr>
        <p:spPr>
          <a:xfrm>
            <a:off x="6300192" y="188640"/>
            <a:ext cx="1323456" cy="4696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pSp>
        <p:nvGrpSpPr>
          <p:cNvPr id="20" name="Group 19"/>
          <p:cNvGrpSpPr/>
          <p:nvPr/>
        </p:nvGrpSpPr>
        <p:grpSpPr>
          <a:xfrm>
            <a:off x="6343922" y="1628800"/>
            <a:ext cx="2692574" cy="803975"/>
            <a:chOff x="3192454" y="4785265"/>
            <a:chExt cx="2692574" cy="803975"/>
          </a:xfrm>
        </p:grpSpPr>
        <p:grpSp>
          <p:nvGrpSpPr>
            <p:cNvPr id="19" name="Group 18"/>
            <p:cNvGrpSpPr/>
            <p:nvPr/>
          </p:nvGrpSpPr>
          <p:grpSpPr>
            <a:xfrm>
              <a:off x="3435170" y="4785265"/>
              <a:ext cx="2449858" cy="803975"/>
              <a:chOff x="3435170" y="4785265"/>
              <a:chExt cx="2449858" cy="803975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4010933" y="4797152"/>
                <a:ext cx="1110411" cy="792088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600" dirty="0" smtClean="0"/>
                  <a:t>Φίλτρο Βρόγχου </a:t>
                </a:r>
                <a:r>
                  <a:rPr lang="en-US" sz="1600" i="1" dirty="0" smtClean="0"/>
                  <a:t>L(s)</a:t>
                </a:r>
                <a:endParaRPr lang="el-GR" sz="1600" i="1" dirty="0"/>
              </a:p>
            </p:txBody>
          </p:sp>
          <p:cxnSp>
            <p:nvCxnSpPr>
              <p:cNvPr id="38" name="Straight Arrow Connector 37"/>
              <p:cNvCxnSpPr>
                <a:endCxn id="37" idx="1"/>
              </p:cNvCxnSpPr>
              <p:nvPr/>
            </p:nvCxnSpPr>
            <p:spPr>
              <a:xfrm>
                <a:off x="3435170" y="5193196"/>
                <a:ext cx="575763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5121344" y="5193196"/>
                <a:ext cx="618082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Rectangle 39"/>
                  <p:cNvSpPr/>
                  <p:nvPr/>
                </p:nvSpPr>
                <p:spPr>
                  <a:xfrm>
                    <a:off x="5245750" y="4785265"/>
                    <a:ext cx="639278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40" name="Rectangle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45750" y="4785265"/>
                    <a:ext cx="639278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3192454" y="4788935"/>
                  <a:ext cx="63927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2454" y="4788935"/>
                  <a:ext cx="639278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2631523271"/>
              </p:ext>
            </p:extLst>
          </p:nvPr>
        </p:nvGraphicFramePr>
        <p:xfrm>
          <a:off x="449964" y="4124963"/>
          <a:ext cx="8171835" cy="2643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18552" y="3762380"/>
            <a:ext cx="337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/>
              <a:t>Κλείδωμα φάσης και συχνότητας</a:t>
            </a:r>
            <a:endParaRPr lang="el-GR" b="1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66139" y="274587"/>
            <a:ext cx="4461110" cy="861582"/>
            <a:chOff x="306648" y="4534730"/>
            <a:chExt cx="7155526" cy="1066025"/>
          </a:xfrm>
        </p:grpSpPr>
        <p:sp>
          <p:nvSpPr>
            <p:cNvPr id="36" name="Rounded Rectangle 35"/>
            <p:cNvSpPr/>
            <p:nvPr/>
          </p:nvSpPr>
          <p:spPr>
            <a:xfrm>
              <a:off x="1403648" y="4534730"/>
              <a:ext cx="1368152" cy="3600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900" dirty="0" smtClean="0"/>
                <a:t>Ανίχνευση φάσης</a:t>
              </a:r>
              <a:endParaRPr lang="el-GR" sz="900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3491880" y="4534730"/>
              <a:ext cx="1368152" cy="36004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900" dirty="0" smtClean="0"/>
                <a:t>Φίλτρο Βρόγχου </a:t>
              </a:r>
              <a:r>
                <a:rPr lang="en-US" sz="900" i="1" dirty="0" smtClean="0"/>
                <a:t>L(s)</a:t>
              </a:r>
              <a:endParaRPr lang="el-GR" sz="900" i="1" dirty="0"/>
            </a:p>
          </p:txBody>
        </p:sp>
        <p:cxnSp>
          <p:nvCxnSpPr>
            <p:cNvPr id="43" name="Straight Arrow Connector 42"/>
            <p:cNvCxnSpPr>
              <a:stCxn id="36" idx="3"/>
              <a:endCxn id="41" idx="1"/>
            </p:cNvCxnSpPr>
            <p:nvPr/>
          </p:nvCxnSpPr>
          <p:spPr>
            <a:xfrm>
              <a:off x="2771799" y="4714749"/>
              <a:ext cx="720080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6311808" y="5301208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ounded Rectangle 44"/>
            <p:cNvSpPr/>
            <p:nvPr/>
          </p:nvSpPr>
          <p:spPr>
            <a:xfrm>
              <a:off x="5593080" y="4534730"/>
              <a:ext cx="1368152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VCO</a:t>
              </a:r>
              <a:endParaRPr lang="el-GR" sz="900" dirty="0"/>
            </a:p>
          </p:txBody>
        </p:sp>
        <p:cxnSp>
          <p:nvCxnSpPr>
            <p:cNvPr id="46" name="Straight Arrow Connector 45"/>
            <p:cNvCxnSpPr>
              <a:stCxn id="41" idx="3"/>
              <a:endCxn id="45" idx="1"/>
            </p:cNvCxnSpPr>
            <p:nvPr/>
          </p:nvCxnSpPr>
          <p:spPr>
            <a:xfrm>
              <a:off x="4860032" y="4714750"/>
              <a:ext cx="733048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lbow Connector 46"/>
            <p:cNvCxnSpPr/>
            <p:nvPr/>
          </p:nvCxnSpPr>
          <p:spPr>
            <a:xfrm rot="5400000">
              <a:off x="4210742" y="2793704"/>
              <a:ext cx="12700" cy="4189432"/>
            </a:xfrm>
            <a:prstGeom prst="bentConnector3">
              <a:avLst>
                <a:gd name="adj1" fmla="val 7620000"/>
              </a:avLst>
            </a:prstGeom>
            <a:ln w="2222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6466364" y="4954154"/>
              <a:ext cx="825865" cy="285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900" dirty="0" smtClean="0"/>
                <a:t>Έξοδος</a:t>
              </a:r>
              <a:endParaRPr lang="el-GR" sz="900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V="1">
              <a:off x="335144" y="4714749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Rectangle 49"/>
                <p:cNvSpPr/>
                <p:nvPr/>
              </p:nvSpPr>
              <p:spPr>
                <a:xfrm>
                  <a:off x="306648" y="4714749"/>
                  <a:ext cx="659046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50" name="Rectangle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648" y="4714749"/>
                  <a:ext cx="659046" cy="28560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>
                  <a:off x="2778132" y="4705450"/>
                  <a:ext cx="658223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9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8132" y="4705450"/>
                  <a:ext cx="658223" cy="285606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>
                  <a:off x="4905043" y="4644468"/>
                  <a:ext cx="658223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5043" y="4644468"/>
                  <a:ext cx="658223" cy="28560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>
                  <a:off x="6798911" y="5315149"/>
                  <a:ext cx="663263" cy="285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900" b="0" i="1" smtClean="0">
                            <a:latin typeface="Cambria Math" panose="02040503050406030204" pitchFamily="18" charset="0"/>
                          </a:rPr>
                          <m:t>𝜐</m:t>
                        </m:r>
                        <m:d>
                          <m:dPr>
                            <m:ctrlPr>
                              <a:rPr lang="en-US" sz="9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9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900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8911" y="5315149"/>
                  <a:ext cx="663263" cy="28560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1072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9352F9B0-27AB-4A80-AE1B-6769E1098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graphicEl>
                                              <a:dgm id="{9352F9B0-27AB-4A80-AE1B-6769E1098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5621AB63-370D-44BB-9727-D61A36B89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>
                                            <p:graphicEl>
                                              <a:dgm id="{5621AB63-370D-44BB-9727-D61A36B896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9E699C31-914B-4BC4-BAC7-9141AF0227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>
                                            <p:graphicEl>
                                              <a:dgm id="{9E699C31-914B-4BC4-BAC7-9141AF0227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555D6FB0-E126-45DB-8F66-05565EF5C7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graphicEl>
                                              <a:dgm id="{555D6FB0-E126-45DB-8F66-05565EF5C7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06FF68CA-259A-4BBE-AB53-15677F6B3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>
                                            <p:graphicEl>
                                              <a:dgm id="{06FF68CA-259A-4BBE-AB53-15677F6B3C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E67FEBB7-39D4-4303-BF4B-79207F23A0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>
                                            <p:graphicEl>
                                              <a:dgm id="{E67FEBB7-39D4-4303-BF4B-79207F23A0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graphicEl>
                                              <a:dgm id="{43BD3143-DC83-4D91-8FBB-3B246F8C74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>
                                            <p:graphicEl>
                                              <a:dgm id="{43BD3143-DC83-4D91-8FBB-3B246F8C74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Graphic spid="21" grpId="0">
        <p:bldSub>
          <a:bldDgm bld="lvlOne"/>
        </p:bldSub>
      </p:bldGraphic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Ανάλυση στο πεδίο της συχνότητας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601216" y="1484784"/>
                <a:ext cx="8003232" cy="4752528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Αν για το σφάλμα στη φάση ισχύει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d>
                          <m:dPr>
                            <m:ctrlPr>
                              <a:rPr lang="el-GR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2000" dirty="0" smtClean="0"/>
                  <a:t>, τότε ο ανιχνευτής φάσης (ιδανικός) λειτουργεί στη γραμμική περιοχή, οπότε </a:t>
                </a:r>
                <a14:m>
                  <m:oMath xmlns:m="http://schemas.openxmlformats.org/officeDocument/2006/math"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sz="2000" b="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l-GR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l-GR" sz="2000" dirty="0" smtClean="0"/>
              </a:p>
              <a:p>
                <a:pPr algn="l">
                  <a:spcBef>
                    <a:spcPts val="600"/>
                  </a:spcBef>
                </a:pPr>
                <a:endParaRPr lang="en-US" sz="2000" dirty="0" smtClean="0"/>
              </a:p>
              <a:p>
                <a:pPr algn="l">
                  <a:spcBef>
                    <a:spcPts val="600"/>
                  </a:spcBef>
                </a:pPr>
                <a:endParaRPr lang="en-US" sz="20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Εάν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</a:rPr>
                      <m:t>Θ</m:t>
                    </m:r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2000" dirty="0" smtClean="0"/>
                  <a:t> </a:t>
                </a:r>
                <a:r>
                  <a:rPr lang="el-GR" sz="2000" dirty="0" smtClean="0"/>
                  <a:t>και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l-GR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el-GR" sz="2000" dirty="0" smtClean="0"/>
                  <a:t> οι μετασχηματισμοί </a:t>
                </a:r>
                <a:r>
                  <a:rPr lang="en-US" sz="2000" dirty="0" smtClean="0"/>
                  <a:t>Laplace </a:t>
                </a:r>
                <a:r>
                  <a:rPr lang="el-GR" sz="2000" dirty="0" smtClean="0"/>
                  <a:t>των </a:t>
                </a:r>
                <a14:m>
                  <m:oMath xmlns:m="http://schemas.openxmlformats.org/officeDocument/2006/math">
                    <m:r>
                      <a:rPr lang="el-GR" sz="2000" i="1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n-US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2000" dirty="0" smtClean="0"/>
                  <a:t> και </a:t>
                </a:r>
                <a14:m>
                  <m:oMath xmlns:m="http://schemas.openxmlformats.org/officeDocument/2006/math">
                    <m:r>
                      <a:rPr lang="el-GR" sz="2000" i="1">
                        <a:latin typeface="Cambria Math" panose="02040503050406030204" pitchFamily="18" charset="0"/>
                      </a:rPr>
                      <m:t>𝜑</m:t>
                    </m:r>
                    <m:r>
                      <a:rPr lang="el-GR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2000" dirty="0" smtClean="0"/>
                  <a:t> αντίστοιχα, τότε για τη συνάρτηση μεταφοράς κλειστού βρόγχου για το ιδανικό </a:t>
                </a:r>
                <a:r>
                  <a:rPr lang="en-US" sz="2000" dirty="0" smtClean="0"/>
                  <a:t>PLL </a:t>
                </a:r>
                <a:r>
                  <a:rPr lang="el-GR" sz="2000" dirty="0" smtClean="0"/>
                  <a:t>θα ισχύει:</a:t>
                </a:r>
              </a:p>
              <a:p>
                <a:pPr algn="l">
                  <a:spcBef>
                    <a:spcPts val="600"/>
                  </a:spcBef>
                </a:pPr>
                <a:endParaRPr lang="el-GR" sz="20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𝛷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𝛩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l-GR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l-GR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l-GR" sz="2000" i="1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1216" y="1484784"/>
                <a:ext cx="8003232" cy="4752528"/>
              </a:xfrm>
              <a:blipFill>
                <a:blip r:embed="rId2"/>
                <a:stretch>
                  <a:fillRect l="-686" t="-7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511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25658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Αν η φάση του σήματος εισόδου έχει τη μορφή </a:t>
                </a:r>
                <a14:m>
                  <m:oMath xmlns:m="http://schemas.openxmlformats.org/officeDocument/2006/math">
                    <m:r>
                      <a:rPr lang="el-GR" sz="1600" b="0" i="1" smtClean="0"/>
                      <m:t>𝜃</m:t>
                    </m:r>
                    <m:d>
                      <m:dPr>
                        <m:ctrlPr>
                          <a:rPr lang="el-GR" sz="1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0" i="1" smtClean="0"/>
                          <m:t>𝑡</m:t>
                        </m:r>
                      </m:e>
                    </m:d>
                    <m:r>
                      <a:rPr lang="en-US" sz="1600" b="0" i="1" smtClean="0"/>
                      <m:t>=2</m:t>
                    </m:r>
                    <m:r>
                      <a:rPr lang="el-GR" sz="1600" b="0" i="1" smtClean="0"/>
                      <m:t>𝜋</m:t>
                    </m:r>
                    <m:sSub>
                      <m:sSubPr>
                        <m:ctrlPr>
                          <a:rPr lang="el-GR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/>
                          <m:t>𝑓</m:t>
                        </m:r>
                      </m:e>
                      <m:sub>
                        <m:r>
                          <a:rPr lang="el-GR" sz="1600" b="0" i="1" smtClean="0"/>
                          <m:t>0</m:t>
                        </m:r>
                      </m:sub>
                    </m:sSub>
                    <m:r>
                      <a:rPr lang="en-US" sz="1600" b="0" i="1" smtClean="0"/>
                      <m:t>𝑡</m:t>
                    </m:r>
                    <m:r>
                      <a:rPr lang="en-US" sz="1600" b="0" i="1" smtClean="0"/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b="0" i="1" smtClean="0"/>
                          <m:t>𝜃</m:t>
                        </m:r>
                      </m:e>
                      <m:sub>
                        <m:r>
                          <a:rPr lang="el-GR" sz="1600" b="0" i="1" smtClean="0"/>
                          <m:t>0</m:t>
                        </m:r>
                      </m:sub>
                    </m:sSub>
                  </m:oMath>
                </a14:m>
                <a:r>
                  <a:rPr lang="el-GR" sz="1600" dirty="0" smtClean="0"/>
                  <a:t>,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b="0" i="1" smtClean="0"/>
                          <m:t>𝜃</m:t>
                        </m:r>
                      </m:e>
                      <m:sub>
                        <m:r>
                          <a:rPr lang="el-GR" sz="1600" b="0" i="1" smtClean="0"/>
                          <m:t>0</m:t>
                        </m:r>
                      </m:sub>
                    </m:sSub>
                  </m:oMath>
                </a14:m>
                <a:r>
                  <a:rPr lang="el-GR" sz="1600" dirty="0" smtClean="0"/>
                  <a:t> μία σταθερά, να δείξετε ότι το </a:t>
                </a:r>
                <a:r>
                  <a:rPr lang="en-US" sz="1600" dirty="0" smtClean="0"/>
                  <a:t>PLL </a:t>
                </a:r>
                <a:r>
                  <a:rPr lang="el-GR" sz="1600" dirty="0" smtClean="0"/>
                  <a:t>μπορεί να κλειδώσει </a:t>
                </a:r>
                <a:r>
                  <a:rPr lang="el-GR" sz="1600" dirty="0" smtClean="0"/>
                  <a:t>μόνο αν ισχύει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60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/>
                              <m:t>𝑓</m:t>
                            </m:r>
                          </m:e>
                          <m:sub>
                            <m:r>
                              <a:rPr lang="en-US" sz="1600" b="0" i="1" smtClean="0"/>
                              <m:t>0</m:t>
                            </m:r>
                          </m:sub>
                        </m:sSub>
                      </m:e>
                    </m:d>
                    <m:r>
                      <a:rPr lang="en-US" sz="1600" b="0" i="1" smtClean="0"/>
                      <m:t>≤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b="0" i="1" smtClean="0"/>
                              <m:t>𝐿</m:t>
                            </m:r>
                            <m:d>
                              <m:dPr>
                                <m:ctrlPr>
                                  <a:rPr lang="en-US" sz="16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/>
                                  <m:t>0</m:t>
                                </m:r>
                              </m:e>
                            </m:d>
                          </m:e>
                        </m:d>
                      </m:num>
                      <m:den>
                        <m:r>
                          <a:rPr lang="en-US" sz="1600" b="0" i="1" smtClean="0"/>
                          <m:t>2</m:t>
                        </m:r>
                      </m:den>
                    </m:f>
                  </m:oMath>
                </a14:m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/>
                  <a:t>Από την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𝜃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𝑡</m:t>
                    </m:r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600" dirty="0"/>
                  <a:t> προκύπτει ότι το σήμα στην είσοδο του PLL παρουσιάζει μία μετατόπιση (</a:t>
                </a:r>
                <a:r>
                  <a:rPr lang="el-GR" sz="1600" dirty="0" err="1"/>
                  <a:t>offset</a:t>
                </a:r>
                <a:r>
                  <a:rPr lang="el-GR" sz="1600" dirty="0"/>
                  <a:t>) στη συχνότητα ίση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600" dirty="0"/>
                  <a:t>. </a:t>
                </a:r>
                <a:r>
                  <a:rPr lang="el-GR" sz="1600" dirty="0" smtClean="0"/>
                  <a:t>Προκειμένου </a:t>
                </a:r>
                <a:r>
                  <a:rPr lang="el-GR" sz="1600" dirty="0"/>
                  <a:t>να κλειδώσει το VCO πρέπει να δημιουργήσει ένα σήμα με την ίδια μετατόπιση </a:t>
                </a:r>
                <a:r>
                  <a:rPr lang="el-GR" sz="1600" dirty="0" smtClean="0"/>
                  <a:t>συχνότητας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𝑡</m:t>
                    </m:r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/>
                  <a:t>Αν χρησιμοποιηθεί ο ιδανικός ανιχνευτής φάσης, θα </a:t>
                </a:r>
                <a:r>
                  <a:rPr lang="el-GR" sz="1600" dirty="0" smtClean="0"/>
                  <a:t>ισχύει:</a:t>
                </a:r>
                <a:endParaRPr lang="el-GR" sz="1600" dirty="0"/>
              </a:p>
              <a:p>
                <a:pPr lvl="1"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𝜀</m:t>
                        </m:r>
                        <m:r>
                          <a:rPr lang="el-GR" sz="1600" i="1">
                            <a:latin typeface="Cambria Math"/>
                          </a:rPr>
                          <m:t>(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n-US" sz="16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𝜃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r>
                          <a:rPr lang="el-GR" sz="1600" i="1">
                            <a:latin typeface="Cambria Math"/>
                          </a:rPr>
                          <m:t>𝜑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600" i="1">
                        <a:latin typeface="Cambria Math"/>
                      </a:rPr>
                      <m:t>≤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</m:oMath>
                </a14:m>
                <a:endParaRPr lang="el-GR" sz="1600" dirty="0"/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Αλλά ισχύει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  <m:r>
                          <a:rPr lang="el-GR" sz="1600" i="1">
                            <a:latin typeface="Cambria Math"/>
                          </a:rPr>
                          <m:t>𝜑</m:t>
                        </m:r>
                        <m:r>
                          <a:rPr lang="el-GR" sz="1600" i="1">
                            <a:latin typeface="Cambria Math"/>
                          </a:rPr>
                          <m:t>(</m:t>
                        </m:r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  <m:r>
                          <a:rPr lang="el-GR" sz="16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=2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/>
                  <a:t>Αν το </a:t>
                </a:r>
                <a:r>
                  <a:rPr lang="en-US" sz="1600" dirty="0"/>
                  <a:t>DC </a:t>
                </a:r>
                <a:r>
                  <a:rPr lang="el-GR" sz="1600" dirty="0"/>
                  <a:t>κέρδος του φίλτρου βρόγχου (για </a:t>
                </a:r>
                <a:r>
                  <a:rPr lang="en-US" sz="1600" dirty="0"/>
                  <a:t>s=0) </a:t>
                </a:r>
                <a:r>
                  <a:rPr lang="el-GR" sz="1600" dirty="0"/>
                  <a:t>είναι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𝐿</m:t>
                        </m:r>
                        <m:r>
                          <a:rPr lang="en-US" sz="1600" i="1">
                            <a:latin typeface="Cambria Math"/>
                          </a:rPr>
                          <m:t>(0)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:r>
                  <a:rPr lang="el-GR" sz="1600" dirty="0" smtClean="0"/>
                  <a:t>τότε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/>
                          </a:rPr>
                          <m:t>ε</m:t>
                        </m:r>
                        <m:r>
                          <a:rPr lang="el-GR" sz="160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t</m:t>
                        </m:r>
                        <m:r>
                          <a:rPr lang="en-US" sz="1600">
                            <a:latin typeface="Cambria Math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L</m:t>
                        </m:r>
                        <m:r>
                          <a:rPr lang="en-US" sz="1600">
                            <a:latin typeface="Cambria Math"/>
                          </a:rPr>
                          <m:t>(0)</m:t>
                        </m:r>
                      </m:e>
                    </m:d>
                  </m:oMath>
                </a14:m>
                <a:r>
                  <a:rPr lang="en-US" sz="1600" dirty="0"/>
                  <a:t>,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και </a:t>
                </a:r>
                <a:r>
                  <a:rPr lang="el-GR" sz="1600" dirty="0"/>
                  <a:t>συνεπώς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L</m:t>
                        </m:r>
                        <m:r>
                          <a:rPr lang="en-US" sz="1600">
                            <a:latin typeface="Cambria Math"/>
                          </a:rPr>
                          <m:t>(0)</m:t>
                        </m:r>
                        <m:r>
                          <a:rPr lang="el-GR" sz="1600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l-GR" sz="16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6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/>
                  <a:t>Συνδυάζοντας τις παραπάνω σχέσεις, προκύπτει 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buNone/>
                  <a:tabLst>
                    <a:tab pos="989013" algn="l"/>
                  </a:tabLst>
                </a:pP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800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(0)</m:t>
                            </m:r>
                          </m:den>
                        </m:f>
                      </m:e>
                    </m:d>
                    <m:r>
                      <a:rPr lang="en-US" sz="1800" i="1">
                        <a:latin typeface="Cambria Math"/>
                      </a:rPr>
                      <m:t>≤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groupChr>
                      <m:groupChrPr>
                        <m:chr m:val="⇒"/>
                        <m:pos m:val="top"/>
                        <m:ctrlPr>
                          <a:rPr lang="el-GR" sz="1800" i="1">
                            <a:latin typeface="Cambria Math"/>
                          </a:rPr>
                        </m:ctrlPr>
                      </m:groupChrPr>
                      <m:e/>
                    </m:groupCh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≤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𝐿</m:t>
                            </m:r>
                            <m:d>
                              <m:d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l-GR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256584"/>
              </a:xfrm>
              <a:blipFill rotWithShape="1">
                <a:blip r:embed="rId2"/>
                <a:stretch>
                  <a:fillRect l="-370" t="-464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/>
          <p:cNvSpPr txBox="1">
            <a:spLocks/>
          </p:cNvSpPr>
          <p:nvPr/>
        </p:nvSpPr>
        <p:spPr>
          <a:xfrm>
            <a:off x="453326" y="2492896"/>
            <a:ext cx="6134898" cy="3407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sz="1600" dirty="0"/>
          </a:p>
        </p:txBody>
      </p:sp>
      <p:pic>
        <p:nvPicPr>
          <p:cNvPr id="7" name="Picture 6" descr="C:\Users\mparask\AppData\Local\Temp\FineReader12.00\media\image5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499" y="4797275"/>
            <a:ext cx="3426973" cy="16560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653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Άσκηση 2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Ένα </a:t>
                </a:r>
                <a:r>
                  <a:rPr lang="en-US" sz="1600" dirty="0" smtClean="0"/>
                  <a:t>PLL </a:t>
                </a:r>
                <a:r>
                  <a:rPr lang="el-GR" sz="1600" dirty="0" smtClean="0"/>
                  <a:t>Β’ τάξης Τύπου Ι έχει φίλτρο βρόγχου με συνάρτηση </a:t>
                </a:r>
                <a:r>
                  <a:rPr lang="el-GR" sz="1600" dirty="0" smtClean="0"/>
                  <a:t>μεταφοράς: </a:t>
                </a: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/>
                        <m:t>𝐿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/>
                            <m:t>𝑠</m:t>
                          </m:r>
                        </m:e>
                      </m:d>
                      <m:r>
                        <a:rPr lang="en-US" sz="1600" b="0" i="1" smtClean="0"/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/>
                            <m:t>𝐾</m:t>
                          </m:r>
                        </m:e>
                        <m:sub>
                          <m:r>
                            <a:rPr lang="en-US" sz="1600" b="0" i="1" smtClean="0"/>
                            <m:t>𝐿</m:t>
                          </m:r>
                        </m:sub>
                      </m:sSub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/>
                            <m:t>𝑠</m:t>
                          </m:r>
                          <m:r>
                            <a:rPr lang="en-US" sz="1600" b="0" i="1" smtClean="0"/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/>
                                <m:t>𝐾</m:t>
                              </m:r>
                            </m:e>
                            <m:sub>
                              <m:r>
                                <a:rPr lang="en-US" sz="1600" b="0" i="1" smtClean="0"/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/>
                            <m:t>𝑠</m:t>
                          </m:r>
                          <m:r>
                            <a:rPr lang="en-US" sz="1600" b="0" i="1" smtClean="0"/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/>
                                <m:t>𝐾</m:t>
                              </m:r>
                            </m:e>
                            <m:sub>
                              <m:r>
                                <a:rPr lang="en-US" sz="1600" b="0" i="1" smtClean="0"/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pPr marL="385763" indent="-385763" algn="l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l-GR" sz="1600" dirty="0" smtClean="0"/>
                  <a:t>Να βρεθεί η συνθήκη που πρέπει να ικανοποιείται προκειμένου να μπορεί να κλειδώσει το </a:t>
                </a:r>
                <a:r>
                  <a:rPr lang="en-US" sz="1600" dirty="0" smtClean="0"/>
                  <a:t>PLL, </a:t>
                </a:r>
                <a:r>
                  <a:rPr lang="el-GR" sz="1600" dirty="0" smtClean="0"/>
                  <a:t>αν η φάση του σήματος εισόδου έχει την μορφή </a:t>
                </a:r>
                <a14:m>
                  <m:oMath xmlns:m="http://schemas.openxmlformats.org/officeDocument/2006/math">
                    <m:r>
                      <a:rPr lang="el-GR" sz="1600" b="0" i="1" smtClean="0"/>
                      <m:t>𝜃</m:t>
                    </m:r>
                    <m:d>
                      <m:dPr>
                        <m:ctrlPr>
                          <a:rPr lang="el-GR" sz="1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0" i="1" smtClean="0"/>
                          <m:t>𝑡</m:t>
                        </m:r>
                      </m:e>
                    </m:d>
                    <m:r>
                      <a:rPr lang="en-US" sz="1600" b="0" i="1" smtClean="0"/>
                      <m:t>=2</m:t>
                    </m:r>
                    <m:r>
                      <a:rPr lang="el-GR" sz="1600" b="0" i="1" smtClean="0"/>
                      <m:t>𝜋</m:t>
                    </m:r>
                    <m:sSub>
                      <m:sSubPr>
                        <m:ctrlPr>
                          <a:rPr lang="el-GR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/>
                          <m:t>𝑓</m:t>
                        </m:r>
                      </m:e>
                      <m:sub>
                        <m:r>
                          <a:rPr lang="el-GR" sz="1600" b="0" i="1" smtClean="0"/>
                          <m:t>0</m:t>
                        </m:r>
                      </m:sub>
                    </m:sSub>
                    <m:r>
                      <a:rPr lang="en-US" sz="1600" b="0" i="1" smtClean="0"/>
                      <m:t>𝑡</m:t>
                    </m:r>
                    <m:r>
                      <a:rPr lang="en-US" sz="1600" b="0" i="1" smtClean="0"/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b="0" i="1" smtClean="0"/>
                          <m:t>𝜃</m:t>
                        </m:r>
                      </m:e>
                      <m:sub>
                        <m:r>
                          <a:rPr lang="el-GR" sz="1600" b="0" i="1" smtClean="0"/>
                          <m:t>0</m:t>
                        </m:r>
                      </m:sub>
                    </m:sSub>
                  </m:oMath>
                </a14:m>
                <a:r>
                  <a:rPr lang="el-GR" sz="1600" dirty="0" smtClean="0"/>
                  <a:t>.</a:t>
                </a:r>
                <a:endParaRPr lang="el-GR" sz="1600" dirty="0" smtClean="0"/>
              </a:p>
              <a:p>
                <a:pPr marL="385763" indent="-385763" algn="l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l-GR" sz="1600" dirty="0" smtClean="0"/>
                  <a:t>Να βρεθεί η συνάρτηση μεταφοράς κλειστού </a:t>
                </a:r>
                <a:r>
                  <a:rPr lang="el-GR" sz="1600" dirty="0" smtClean="0"/>
                  <a:t>βρόγχου.</a:t>
                </a:r>
                <a:endParaRPr lang="el-GR" sz="1600" dirty="0" smtClean="0"/>
              </a:p>
              <a:p>
                <a:pPr marL="385763" indent="-385763" algn="l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l-GR" sz="1600" dirty="0" smtClean="0"/>
                  <a:t>Να βρεθούν οι συνθήκες ευστάθειας του </a:t>
                </a:r>
                <a:r>
                  <a:rPr lang="en-US" sz="1600" dirty="0" smtClean="0"/>
                  <a:t>PLL. </a:t>
                </a:r>
                <a:r>
                  <a:rPr lang="el-GR" sz="1600" dirty="0" smtClean="0"/>
                  <a:t>Επίσης να σχεδιαστεί το μέτρο </a:t>
                </a:r>
                <a:r>
                  <a:rPr lang="el-GR" sz="1600" dirty="0" smtClean="0"/>
                  <a:t>της </a:t>
                </a:r>
                <a:r>
                  <a:rPr lang="el-GR" sz="1600" dirty="0" smtClean="0"/>
                  <a:t>συνάρτησης μεταφοράς ως προς την συχνότητα. Τι παρατηρείτε</a:t>
                </a:r>
                <a:r>
                  <a:rPr lang="el-GR" sz="1600" dirty="0" smtClean="0"/>
                  <a:t>;</a:t>
                </a:r>
              </a:p>
              <a:p>
                <a:pPr marL="385763" indent="-385763" algn="l">
                  <a:spcBef>
                    <a:spcPts val="600"/>
                  </a:spcBef>
                  <a:buFont typeface="+mj-lt"/>
                  <a:buAutoNum type="arabicPeriod"/>
                </a:pP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1600" dirty="0"/>
                  <a:t>Από </a:t>
                </a:r>
                <a:r>
                  <a:rPr lang="el-GR" sz="1600" dirty="0" smtClean="0"/>
                  <a:t>τη </a:t>
                </a:r>
                <a:r>
                  <a:rPr lang="el-GR" sz="1600" dirty="0"/>
                  <a:t>σχέση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/>
                              <m:t>𝑓</m:t>
                            </m:r>
                          </m:e>
                          <m:sub>
                            <m:r>
                              <a:rPr lang="en-US" sz="1600" i="1"/>
                              <m:t>0</m:t>
                            </m:r>
                          </m:sub>
                        </m:sSub>
                      </m:e>
                    </m:d>
                    <m:r>
                      <a:rPr lang="en-US" sz="1600" i="1"/>
                      <m:t>≤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/>
                              <m:t>𝐿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/>
                                  <m:t>0</m:t>
                                </m:r>
                              </m:e>
                            </m:d>
                          </m:e>
                        </m:d>
                      </m:num>
                      <m:den>
                        <m:r>
                          <a:rPr lang="en-US" sz="1600" i="1"/>
                          <m:t>2</m:t>
                        </m:r>
                      </m:den>
                    </m:f>
                    <m:r>
                      <a:rPr lang="el-GR" sz="1600"/>
                      <m:t> </m:t>
                    </m:r>
                  </m:oMath>
                </a14:m>
                <a:r>
                  <a:rPr lang="el-GR" sz="1600" dirty="0"/>
                  <a:t>και για </a:t>
                </a:r>
                <a14:m>
                  <m:oMath xmlns:m="http://schemas.openxmlformats.org/officeDocument/2006/math">
                    <m:r>
                      <a:rPr lang="en-US" sz="1600" i="1"/>
                      <m:t>𝐿</m:t>
                    </m:r>
                    <m:d>
                      <m:dPr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/>
                          <m:t>𝑠</m:t>
                        </m:r>
                      </m:e>
                    </m:d>
                    <m:r>
                      <a:rPr lang="en-US" sz="1600" i="1"/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/>
                          <m:t>𝐾</m:t>
                        </m:r>
                      </m:e>
                      <m:sub>
                        <m:r>
                          <a:rPr lang="en-US" sz="1600" i="1"/>
                          <m:t>𝐿</m:t>
                        </m:r>
                      </m:sub>
                    </m:sSub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/>
                          <m:t>𝑠</m:t>
                        </m:r>
                        <m:r>
                          <a:rPr lang="en-US" sz="1600" i="1"/>
                          <m:t>+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/>
                              <m:t>𝐾</m:t>
                            </m:r>
                          </m:e>
                          <m:sub>
                            <m:r>
                              <a:rPr lang="en-US" sz="1600" i="1"/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sz="1600" i="1"/>
                          <m:t>𝑠</m:t>
                        </m:r>
                        <m:r>
                          <a:rPr lang="en-US" sz="1600" i="1"/>
                          <m:t>+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/>
                              <m:t>𝐾</m:t>
                            </m:r>
                          </m:e>
                          <m:sub>
                            <m:r>
                              <a:rPr lang="en-US" sz="1600" i="1"/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600" dirty="0"/>
                  <a:t> έχουμε </a:t>
                </a:r>
                <a:r>
                  <a:rPr lang="el-GR" sz="1600" dirty="0" smtClean="0"/>
                  <a:t>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/>
                                <m:t>𝑓</m:t>
                              </m:r>
                            </m:e>
                            <m:sub>
                              <m:r>
                                <a:rPr lang="en-US" sz="1600" i="1"/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600" i="1"/>
                        <m:t>≤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𝐾</m:t>
                                  </m:r>
                                </m:e>
                                <m:sub>
                                  <m:r>
                                    <a:rPr lang="en-US" sz="1600" i="1"/>
                                    <m:t>𝐿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𝐾</m:t>
                                  </m:r>
                                </m:e>
                                <m:sub>
                                  <m:r>
                                    <a:rPr lang="el-GR" sz="1600" i="1"/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𝐾</m:t>
                                  </m:r>
                                </m:e>
                                <m:sub>
                                  <m:r>
                                    <a:rPr lang="el-GR" sz="1600" i="1"/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l-GR" sz="1600" dirty="0"/>
              </a:p>
              <a:p>
                <a:pPr>
                  <a:spcBef>
                    <a:spcPts val="600"/>
                  </a:spcBef>
                </a:pPr>
                <a:r>
                  <a:rPr lang="el-GR" sz="1600" dirty="0"/>
                  <a:t>Η συνάρτηση μεταφοράς κλειστού βρόγχου θα </a:t>
                </a:r>
                <a:r>
                  <a:rPr lang="el-GR" sz="1600" dirty="0" smtClean="0"/>
                  <a:t>είναι: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600" dirty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600"/>
                            <m:t>Φ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600"/>
                                <m:t>s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l-GR" sz="1600"/>
                            <m:t>Θ</m:t>
                          </m:r>
                          <m:r>
                            <a:rPr lang="el-GR" sz="1600"/>
                            <m:t>(</m:t>
                          </m:r>
                          <m:r>
                            <a:rPr lang="en-US" sz="1600" i="1"/>
                            <m:t>𝑠</m:t>
                          </m:r>
                          <m:r>
                            <a:rPr lang="en-US" sz="1600" i="1"/>
                            <m:t>)</m:t>
                          </m:r>
                        </m:den>
                      </m:f>
                      <m:r>
                        <a:rPr lang="en-US" sz="1600" i="1"/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/>
                            <m:t>L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600"/>
                                <m:t>s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1600"/>
                            <m:t>L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/>
                                <m:t>𝑠</m:t>
                              </m:r>
                            </m:e>
                          </m:d>
                          <m:r>
                            <a:rPr lang="en-US" sz="1600" i="1"/>
                            <m:t>+</m:t>
                          </m:r>
                          <m:r>
                            <a:rPr lang="en-US" sz="1600" i="1"/>
                            <m:t>𝑠</m:t>
                          </m:r>
                        </m:den>
                      </m:f>
                      <m:r>
                        <a:rPr lang="en-US" sz="1600" i="1"/>
                        <m:t>=</m:t>
                      </m:r>
                      <m:f>
                        <m:fPr>
                          <m:ctrlPr>
                            <a:rPr lang="en-US" sz="16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/>
                                <m:t>𝐾</m:t>
                              </m:r>
                            </m:e>
                            <m:sub>
                              <m:r>
                                <a:rPr lang="en-US" sz="1600" i="1"/>
                                <m:t>𝐿</m:t>
                              </m:r>
                            </m:sub>
                          </m:sSub>
                          <m:r>
                            <a:rPr lang="en-US" sz="1600" i="1"/>
                            <m:t>𝑠</m:t>
                          </m:r>
                          <m:r>
                            <a:rPr lang="en-US" sz="1600" i="1"/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/>
                                <m:t>𝐾</m:t>
                              </m:r>
                            </m:e>
                            <m:sub>
                              <m:r>
                                <a:rPr lang="en-US" sz="1600" i="1"/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/>
                                <m:t>𝐾</m:t>
                              </m:r>
                            </m:e>
                            <m:sub>
                              <m:r>
                                <a:rPr lang="en-US" sz="1600" i="1"/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/>
                                <m:t>𝑠</m:t>
                              </m:r>
                            </m:e>
                            <m:sup>
                              <m:r>
                                <a:rPr lang="en-US" sz="1600" i="1"/>
                                <m:t>2</m:t>
                              </m:r>
                            </m:sup>
                          </m:sSup>
                          <m:r>
                            <a:rPr lang="en-US" sz="1600" i="1"/>
                            <m:t>+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𝐾</m:t>
                                  </m:r>
                                </m:e>
                                <m:sub>
                                  <m:r>
                                    <a:rPr lang="en-US" sz="1600" i="1"/>
                                    <m:t>𝐿</m:t>
                                  </m:r>
                                </m:sub>
                              </m:sSub>
                              <m:r>
                                <a:rPr lang="en-US" sz="1600" i="1"/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𝐾</m:t>
                                  </m:r>
                                </m:e>
                                <m:sub>
                                  <m:r>
                                    <a:rPr lang="en-US" sz="1600" i="1"/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600" i="1"/>
                            <m:t>𝑠</m:t>
                          </m:r>
                          <m:r>
                            <a:rPr lang="en-US" sz="1600" i="1"/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/>
                                <m:t>𝐾</m:t>
                              </m:r>
                            </m:e>
                            <m:sub>
                              <m:r>
                                <a:rPr lang="en-US" sz="1600" i="1"/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/>
                                <m:t>𝐾</m:t>
                              </m:r>
                            </m:e>
                            <m:sub>
                              <m:r>
                                <a:rPr lang="en-US" sz="1600" i="1"/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941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836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Άσκηση </a:t>
            </a:r>
            <a:r>
              <a:rPr lang="el-GR" dirty="0" smtClean="0"/>
              <a:t>2 </a:t>
            </a:r>
            <a:r>
              <a:rPr lang="el-GR" dirty="0"/>
              <a:t>(συνέχεια)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3466728" cy="5184576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Όπως είναι γνωστό για να είναι ευσταθές ένα γραμμικό σύστημα κλειστού βρόχου πρέπει οι πόλοι της συνάρτησης μεταφοράς να βρίσκονται στο αριστερό μιγαδικό </a:t>
                </a:r>
                <a:r>
                  <a:rPr lang="el-GR" sz="1600" dirty="0" err="1"/>
                  <a:t>ημιεπίπεδο</a:t>
                </a:r>
                <a:r>
                  <a:rPr lang="el-GR" sz="1600" dirty="0"/>
                  <a:t>. Για να ισχύει η συνθήκη αυτή για το </a:t>
                </a:r>
                <a:r>
                  <a:rPr lang="en-US" sz="1600" dirty="0"/>
                  <a:t>PLL </a:t>
                </a:r>
                <a:r>
                  <a:rPr lang="el-GR" sz="1600" dirty="0"/>
                  <a:t>δεύτερης τάξης τύπου I πρέπει οι συντελεστές του </a:t>
                </a:r>
                <a:r>
                  <a:rPr lang="el-GR" sz="1600" dirty="0" err="1"/>
                  <a:t>διωνύμου</a:t>
                </a:r>
                <a:r>
                  <a:rPr lang="el-GR" sz="1600" dirty="0"/>
                  <a:t> στον παρονομαστή της τελευταίας σχέσης  να βρίσκονται στο αριστερό μιγαδικό </a:t>
                </a:r>
                <a:r>
                  <a:rPr lang="el-GR" sz="1600" dirty="0" err="1"/>
                  <a:t>ημιεπίπεδο</a:t>
                </a:r>
                <a:r>
                  <a:rPr lang="el-GR" sz="16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Μετά από πράξεις προκύπτει ότι αυτό συμβαίνει όταν ικανοποιούνται οι συνθήκες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600" dirty="0"/>
                  <a:t>&gt;-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l-GR" sz="1600" dirty="0"/>
                  <a:t>,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&gt;0</m:t>
                    </m:r>
                  </m:oMath>
                </a14:m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3466728" cy="5184576"/>
              </a:xfrm>
              <a:blipFill rotWithShape="1">
                <a:blip r:embed="rId2"/>
                <a:stretch>
                  <a:fillRect l="-527" t="-471" r="-17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57691"/>
            <a:ext cx="4460751" cy="357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Ψηφιακό </a:t>
            </a:r>
            <a:r>
              <a:rPr lang="en-US" dirty="0" smtClean="0"/>
              <a:t>PLL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537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Ψηφιακό </a:t>
            </a:r>
            <a:r>
              <a:rPr lang="en-US" dirty="0" smtClean="0"/>
              <a:t>PLL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1504437"/>
          </a:xfrm>
        </p:spPr>
        <p:txBody>
          <a:bodyPr/>
          <a:lstStyle/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en-US" sz="2000" dirty="0"/>
              <a:t>To </a:t>
            </a:r>
            <a:r>
              <a:rPr lang="en-US" sz="2000" i="1" dirty="0"/>
              <a:t>PLL </a:t>
            </a:r>
            <a:r>
              <a:rPr lang="el-GR" sz="2000" i="1" dirty="0" smtClean="0"/>
              <a:t>για</a:t>
            </a:r>
            <a:r>
              <a:rPr lang="en-US" sz="2000" i="1" dirty="0" smtClean="0"/>
              <a:t> </a:t>
            </a:r>
            <a:r>
              <a:rPr lang="el-GR" sz="2000" i="1" dirty="0" smtClean="0"/>
              <a:t>σήματα</a:t>
            </a:r>
            <a:r>
              <a:rPr lang="en-US" sz="2000" i="1" dirty="0" smtClean="0"/>
              <a:t> </a:t>
            </a:r>
            <a:r>
              <a:rPr lang="el-GR" sz="2000" i="1" dirty="0" smtClean="0"/>
              <a:t>διακριτού</a:t>
            </a:r>
            <a:r>
              <a:rPr lang="en-US" sz="2000" i="1" dirty="0" smtClean="0"/>
              <a:t> </a:t>
            </a:r>
            <a:r>
              <a:rPr lang="el-GR" sz="2000" i="1" dirty="0" smtClean="0"/>
              <a:t>χρόνου</a:t>
            </a:r>
            <a:r>
              <a:rPr lang="el-GR" sz="2000" dirty="0" smtClean="0"/>
              <a:t> (</a:t>
            </a:r>
            <a:r>
              <a:rPr lang="el-GR" sz="2000" i="1" dirty="0" smtClean="0"/>
              <a:t>ψηφιακό</a:t>
            </a:r>
            <a:r>
              <a:rPr lang="en-US" sz="2000" i="1" dirty="0" smtClean="0"/>
              <a:t> PLL</a:t>
            </a:r>
            <a:r>
              <a:rPr lang="el-GR" sz="2000" i="1" dirty="0" smtClean="0"/>
              <a:t>)</a:t>
            </a:r>
            <a:r>
              <a:rPr lang="en-US" sz="2000" dirty="0" smtClean="0"/>
              <a:t> </a:t>
            </a:r>
            <a:r>
              <a:rPr lang="el-GR" sz="2000" dirty="0"/>
              <a:t>έχει ως είσοδο ένα σήμα διακριτού χρόνου, δηλαδή δείγματα λαμβανόμενα από ένα συνεχές σήμα</a:t>
            </a:r>
            <a:r>
              <a:rPr lang="el-GR" sz="2000" dirty="0" smtClean="0"/>
              <a:t>.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p:grpSp>
        <p:nvGrpSpPr>
          <p:cNvPr id="7" name="Group 6"/>
          <p:cNvGrpSpPr/>
          <p:nvPr/>
        </p:nvGrpSpPr>
        <p:grpSpPr>
          <a:xfrm>
            <a:off x="539552" y="2924944"/>
            <a:ext cx="8449793" cy="3168352"/>
            <a:chOff x="158822" y="4198545"/>
            <a:chExt cx="8449793" cy="3168352"/>
          </a:xfrm>
        </p:grpSpPr>
        <p:sp>
          <p:nvSpPr>
            <p:cNvPr id="8" name="Rounded Rectangle 7"/>
            <p:cNvSpPr/>
            <p:nvPr/>
          </p:nvSpPr>
          <p:spPr>
            <a:xfrm>
              <a:off x="1403648" y="4534729"/>
              <a:ext cx="1368152" cy="458701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/>
                <a:t>Ανίχνευση φάσης</a:t>
              </a:r>
              <a:endParaRPr lang="el-GR" sz="1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91880" y="4534729"/>
              <a:ext cx="1368152" cy="458701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/>
                <a:t>Φίλτρο Βρόγχου </a:t>
              </a:r>
              <a:r>
                <a:rPr lang="en-US" sz="1400" i="1" dirty="0" smtClean="0"/>
                <a:t>L(</a:t>
              </a:r>
              <a:r>
                <a:rPr lang="en-US" sz="1400" i="1" dirty="0"/>
                <a:t>z</a:t>
              </a:r>
              <a:r>
                <a:rPr lang="en-US" sz="1400" i="1" dirty="0" smtClean="0"/>
                <a:t>)</a:t>
              </a:r>
              <a:endParaRPr lang="el-GR" sz="1400" i="1" dirty="0"/>
            </a:p>
          </p:txBody>
        </p:sp>
        <p:cxnSp>
          <p:nvCxnSpPr>
            <p:cNvPr id="10" name="Straight Arrow Connector 9"/>
            <p:cNvCxnSpPr>
              <a:stCxn id="8" idx="3"/>
              <a:endCxn id="9" idx="1"/>
            </p:cNvCxnSpPr>
            <p:nvPr/>
          </p:nvCxnSpPr>
          <p:spPr>
            <a:xfrm>
              <a:off x="2771800" y="4764080"/>
              <a:ext cx="720080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6311808" y="5301208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3"/>
              <a:endCxn id="12" idx="1"/>
            </p:cNvCxnSpPr>
            <p:nvPr/>
          </p:nvCxnSpPr>
          <p:spPr>
            <a:xfrm>
              <a:off x="4860032" y="4764080"/>
              <a:ext cx="733048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endCxn id="8" idx="2"/>
            </p:cNvCxnSpPr>
            <p:nvPr/>
          </p:nvCxnSpPr>
          <p:spPr>
            <a:xfrm rot="10800000" flipV="1">
              <a:off x="2087724" y="4882070"/>
              <a:ext cx="4224084" cy="111360"/>
            </a:xfrm>
            <a:prstGeom prst="bentConnector4">
              <a:avLst>
                <a:gd name="adj1" fmla="val 124"/>
                <a:gd name="adj2" fmla="val 625517"/>
              </a:avLst>
            </a:prstGeom>
            <a:ln w="2222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7000299" y="4846559"/>
              <a:ext cx="9131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2000" dirty="0" smtClean="0"/>
                <a:t>Έξοδος</a:t>
              </a:r>
              <a:endParaRPr lang="el-GR" sz="20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335144" y="4714749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302838" y="4198545"/>
                  <a:ext cx="466025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l-GR" sz="2000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838" y="4198545"/>
                  <a:ext cx="466025" cy="400110"/>
                </a:xfrm>
                <a:prstGeom prst="rect">
                  <a:avLst/>
                </a:prstGeom>
                <a:blipFill>
                  <a:blip r:embed="rId2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2835385" y="4248568"/>
                  <a:ext cx="48487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l-GR" sz="2000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5385" y="4248568"/>
                  <a:ext cx="484876" cy="400110"/>
                </a:xfrm>
                <a:prstGeom prst="rect">
                  <a:avLst/>
                </a:prstGeom>
                <a:blipFill>
                  <a:blip r:embed="rId3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4936585" y="4263639"/>
                  <a:ext cx="48468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20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l-GR" sz="2000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6585" y="4263639"/>
                  <a:ext cx="484683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7380312" y="5193537"/>
                  <a:ext cx="50930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l-GR" sz="2000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0312" y="5193537"/>
                  <a:ext cx="509306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158822" y="6997565"/>
                  <a:ext cx="273959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822" y="6997565"/>
                  <a:ext cx="2739596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4217092" y="6997565"/>
                  <a:ext cx="43915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𝜐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7092" y="6997565"/>
                  <a:ext cx="4391523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Rounded Rectangle 24"/>
            <p:cNvSpPr/>
            <p:nvPr/>
          </p:nvSpPr>
          <p:spPr>
            <a:xfrm>
              <a:off x="719572" y="6518487"/>
              <a:ext cx="1368152" cy="36004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100" dirty="0" smtClean="0"/>
                <a:t>Είσοδος</a:t>
              </a:r>
              <a:endParaRPr lang="el-GR" sz="1100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6012160" y="6490602"/>
              <a:ext cx="1368152" cy="36004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100" dirty="0" smtClean="0"/>
                <a:t>Έξοδος</a:t>
              </a:r>
              <a:endParaRPr lang="el-GR" sz="11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593080" y="4534729"/>
              <a:ext cx="1368152" cy="458701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VCO</a:t>
              </a:r>
              <a:endParaRPr lang="el-GR" sz="1400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2699792" y="4469050"/>
            <a:ext cx="3806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000" b="1" dirty="0" smtClean="0"/>
              <a:t>Δομικό διάγραμμα ψηφιακού </a:t>
            </a:r>
            <a:r>
              <a:rPr lang="en-US" sz="2000" b="1" dirty="0" smtClean="0"/>
              <a:t>PLL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91169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VCO</a:t>
            </a:r>
            <a:r>
              <a:rPr lang="el-GR" dirty="0"/>
              <a:t> - Ταλαντωτής </a:t>
            </a:r>
            <a:r>
              <a:rPr lang="el-GR" dirty="0" smtClean="0"/>
              <a:t>ελεγχόμενος </a:t>
            </a:r>
            <a:r>
              <a:rPr lang="el-GR" dirty="0"/>
              <a:t>από τάση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42361"/>
                <a:ext cx="8229600" cy="2818211"/>
              </a:xfrm>
            </p:spPr>
            <p:txBody>
              <a:bodyPr>
                <a:normAutofit/>
              </a:bodyPr>
              <a:lstStyle/>
              <a:p>
                <a:r>
                  <a:rPr lang="el-GR" sz="2000" dirty="0" smtClean="0"/>
                  <a:t>Η συνάρτηση μεταφοράς κλειστού βρόγχου είναι:</a:t>
                </a:r>
              </a:p>
              <a:p>
                <a:pPr marL="0" indent="0">
                  <a:buNone/>
                </a:pPr>
                <a:endParaRPr lang="el-GR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000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b="0" i="0" smtClean="0">
                              <a:latin typeface="Cambria Math" panose="02040503050406030204" pitchFamily="18" charset="0"/>
                            </a:rPr>
                            <m:t>Θ</m:t>
                          </m:r>
                          <m:r>
                            <a:rPr lang="el-GR" sz="2000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l-GR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42361"/>
                <a:ext cx="8229600" cy="2818211"/>
              </a:xfrm>
              <a:blipFill>
                <a:blip r:embed="rId2"/>
                <a:stretch>
                  <a:fillRect l="-667" t="-10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grpSp>
        <p:nvGrpSpPr>
          <p:cNvPr id="53" name="Group 52"/>
          <p:cNvGrpSpPr/>
          <p:nvPr/>
        </p:nvGrpSpPr>
        <p:grpSpPr>
          <a:xfrm>
            <a:off x="1480112" y="1340768"/>
            <a:ext cx="6340327" cy="1250533"/>
            <a:chOff x="1480112" y="1340768"/>
            <a:chExt cx="6340327" cy="1250533"/>
          </a:xfrm>
        </p:grpSpPr>
        <p:grpSp>
          <p:nvGrpSpPr>
            <p:cNvPr id="7" name="Group 6"/>
            <p:cNvGrpSpPr/>
            <p:nvPr/>
          </p:nvGrpSpPr>
          <p:grpSpPr>
            <a:xfrm>
              <a:off x="1480112" y="1340768"/>
              <a:ext cx="6340327" cy="1175696"/>
              <a:chOff x="312764" y="4387072"/>
              <a:chExt cx="6340327" cy="1175696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1403648" y="5084082"/>
                <a:ext cx="504995" cy="360040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600" dirty="0"/>
                  <a:t>+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ounded Rectangle 8"/>
                  <p:cNvSpPr/>
                  <p:nvPr/>
                </p:nvSpPr>
                <p:spPr>
                  <a:xfrm>
                    <a:off x="2583666" y="5084082"/>
                    <a:ext cx="494506" cy="360040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l-GR" sz="16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oMath>
                      </m:oMathPara>
                    </a14:m>
                    <a:endParaRPr lang="el-GR" sz="1600" i="1" dirty="0"/>
                  </a:p>
                </p:txBody>
              </p:sp>
            </mc:Choice>
            <mc:Fallback xmlns="">
              <p:sp>
                <p:nvSpPr>
                  <p:cNvPr id="9" name="Rounded 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83666" y="5084082"/>
                    <a:ext cx="494506" cy="360040"/>
                  </a:xfrm>
                  <a:prstGeom prst="round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0" name="Straight Arrow Connector 9"/>
              <p:cNvCxnSpPr>
                <a:stCxn id="8" idx="3"/>
                <a:endCxn id="9" idx="1"/>
              </p:cNvCxnSpPr>
              <p:nvPr/>
            </p:nvCxnSpPr>
            <p:spPr>
              <a:xfrm>
                <a:off x="1908643" y="5264102"/>
                <a:ext cx="675023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086876" y="5279335"/>
                <a:ext cx="450801" cy="97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ounded Rectangle 11"/>
              <p:cNvSpPr/>
              <p:nvPr/>
            </p:nvSpPr>
            <p:spPr>
              <a:xfrm>
                <a:off x="4368148" y="5099315"/>
                <a:ext cx="718728" cy="36004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cos(.)</a:t>
                </a:r>
                <a:endParaRPr lang="el-GR" sz="1600" dirty="0"/>
              </a:p>
            </p:txBody>
          </p:sp>
          <p:cxnSp>
            <p:nvCxnSpPr>
              <p:cNvPr id="13" name="Straight Arrow Connector 12"/>
              <p:cNvCxnSpPr>
                <a:stCxn id="9" idx="3"/>
                <a:endCxn id="12" idx="1"/>
              </p:cNvCxnSpPr>
              <p:nvPr/>
            </p:nvCxnSpPr>
            <p:spPr>
              <a:xfrm>
                <a:off x="3078172" y="5264102"/>
                <a:ext cx="1289976" cy="15233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lbow Connector 13"/>
              <p:cNvCxnSpPr>
                <a:endCxn id="8" idx="0"/>
              </p:cNvCxnSpPr>
              <p:nvPr/>
            </p:nvCxnSpPr>
            <p:spPr>
              <a:xfrm rot="10800000">
                <a:off x="1656146" y="5084082"/>
                <a:ext cx="2319100" cy="189016"/>
              </a:xfrm>
              <a:prstGeom prst="bentConnector4">
                <a:avLst>
                  <a:gd name="adj1" fmla="val 13152"/>
                  <a:gd name="adj2" fmla="val 220942"/>
                </a:avLst>
              </a:prstGeom>
              <a:ln w="2222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335144" y="5264102"/>
                <a:ext cx="1068504" cy="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61539" y="4844049"/>
                    <a:ext cx="424988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1539" y="4844049"/>
                    <a:ext cx="424988" cy="33855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2246154" y="4387072"/>
                    <a:ext cx="1356461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l-GR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46154" y="4387072"/>
                    <a:ext cx="1356461" cy="3385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0909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6183805" y="4954233"/>
                    <a:ext cx="445635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20" name="Rectangle 1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83805" y="4954233"/>
                    <a:ext cx="445635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Rectangle 24"/>
              <p:cNvSpPr/>
              <p:nvPr/>
            </p:nvSpPr>
            <p:spPr>
              <a:xfrm>
                <a:off x="312764" y="5224214"/>
                <a:ext cx="82907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mod </a:t>
                </a:r>
                <a:r>
                  <a:rPr lang="el-GR" sz="1600" dirty="0" smtClean="0"/>
                  <a:t>2π</a:t>
                </a:r>
                <a:endParaRPr lang="el-GR" sz="1600" dirty="0"/>
              </a:p>
            </p:txBody>
          </p:sp>
          <p:cxnSp>
            <p:nvCxnSpPr>
              <p:cNvPr id="52" name="Straight Arrow Connector 51"/>
              <p:cNvCxnSpPr/>
              <p:nvPr/>
            </p:nvCxnSpPr>
            <p:spPr>
              <a:xfrm flipV="1">
                <a:off x="6202290" y="5279335"/>
                <a:ext cx="450801" cy="97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Isosceles Triangle 50"/>
                <p:cNvSpPr/>
                <p:nvPr/>
              </p:nvSpPr>
              <p:spPr>
                <a:xfrm rot="5400000">
                  <a:off x="6676084" y="1916232"/>
                  <a:ext cx="707794" cy="642343"/>
                </a:xfrm>
                <a:prstGeom prst="triangle">
                  <a:avLst>
                    <a:gd name="adj" fmla="val 48312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b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l-GR" sz="1600" b="0" i="1" smtClean="0">
                                <a:latin typeface="Cambria Math" panose="02040503050406030204" pitchFamily="18" charset="0"/>
                              </a:rPr>
                              <m:t>𝜐</m:t>
                            </m:r>
                          </m:sub>
                        </m:sSub>
                      </m:oMath>
                    </m:oMathPara>
                  </a14:m>
                  <a:endParaRPr lang="el-GR" sz="1600" dirty="0"/>
                </a:p>
              </p:txBody>
            </p:sp>
          </mc:Choice>
          <mc:Fallback xmlns="">
            <p:sp>
              <p:nvSpPr>
                <p:cNvPr id="51" name="Isosceles Tri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6676084" y="1916232"/>
                  <a:ext cx="707794" cy="642343"/>
                </a:xfrm>
                <a:prstGeom prst="triangle">
                  <a:avLst>
                    <a:gd name="adj" fmla="val 48312"/>
                  </a:avLst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4" name="Cloud Callout 53"/>
          <p:cNvSpPr/>
          <p:nvPr/>
        </p:nvSpPr>
        <p:spPr>
          <a:xfrm>
            <a:off x="6102254" y="2723358"/>
            <a:ext cx="2943432" cy="1673079"/>
          </a:xfrm>
          <a:prstGeom prst="cloudCallout">
            <a:avLst>
              <a:gd name="adj1" fmla="val -51875"/>
              <a:gd name="adj2" fmla="val 67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/>
              <a:t>ανάλυση αντίστοιχη με το αναλογικό αντίστοιχο κύκλωμα</a:t>
            </a:r>
            <a:endParaRPr lang="el-GR" sz="1100" dirty="0"/>
          </a:p>
        </p:txBody>
      </p:sp>
    </p:spTree>
    <p:extLst>
      <p:ext uri="{BB962C8B-B14F-4D97-AF65-F5344CB8AC3E}">
        <p14:creationId xmlns:p14="http://schemas.microsoft.com/office/powerpoint/2010/main" val="393271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Συγχρονισμός φέροντος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900" dirty="0"/>
              <a:t>Σε τηλεπικοινωνιακά συστήματα που χρησιμοποιούν </a:t>
            </a:r>
            <a:r>
              <a:rPr lang="el-GR" sz="1900" dirty="0" err="1"/>
              <a:t>ζωνοπερατές</a:t>
            </a:r>
            <a:r>
              <a:rPr lang="el-GR" sz="1900" dirty="0"/>
              <a:t> </a:t>
            </a:r>
            <a:r>
              <a:rPr lang="el-GR" sz="1900" dirty="0" smtClean="0"/>
              <a:t>διαμορφώσεις, </a:t>
            </a:r>
            <a:r>
              <a:rPr lang="el-GR" sz="1900" dirty="0"/>
              <a:t>η </a:t>
            </a:r>
            <a:r>
              <a:rPr lang="el-GR" sz="1900" b="1" dirty="0"/>
              <a:t>σύμφωνη</a:t>
            </a:r>
            <a:r>
              <a:rPr lang="el-GR" sz="1900" dirty="0"/>
              <a:t> (</a:t>
            </a:r>
            <a:r>
              <a:rPr lang="el-GR" sz="1900" dirty="0" err="1"/>
              <a:t>coherent</a:t>
            </a:r>
            <a:r>
              <a:rPr lang="el-GR" sz="1900" dirty="0"/>
              <a:t>) αποδιαμόρφωση απαιτεί την </a:t>
            </a:r>
            <a:r>
              <a:rPr lang="el-GR" sz="1900" b="1" dirty="0"/>
              <a:t>ακριβή ανάκτηση </a:t>
            </a:r>
            <a:r>
              <a:rPr lang="el-GR" sz="1900" dirty="0"/>
              <a:t>στο δέκτη της </a:t>
            </a:r>
            <a:r>
              <a:rPr lang="el-GR" sz="1900" b="1" dirty="0"/>
              <a:t>συχνότητας</a:t>
            </a:r>
            <a:r>
              <a:rPr lang="el-GR" sz="1900" dirty="0"/>
              <a:t> και της </a:t>
            </a:r>
            <a:r>
              <a:rPr lang="el-GR" sz="1900" b="1" dirty="0"/>
              <a:t>φάσης</a:t>
            </a:r>
            <a:r>
              <a:rPr lang="el-GR" sz="1900" dirty="0"/>
              <a:t> του λαμβανόμενου σήματος, δηλαδή </a:t>
            </a:r>
            <a:r>
              <a:rPr lang="el-GR" sz="1900" dirty="0" smtClean="0"/>
              <a:t>τον </a:t>
            </a:r>
            <a:r>
              <a:rPr lang="el-GR" sz="1900" b="1" dirty="0"/>
              <a:t>συγχρονισμό </a:t>
            </a:r>
            <a:r>
              <a:rPr lang="el-GR" sz="1900" b="1" dirty="0" smtClean="0"/>
              <a:t>φέροντας </a:t>
            </a:r>
            <a:r>
              <a:rPr lang="el-GR" sz="1900" dirty="0" smtClean="0"/>
              <a:t>(</a:t>
            </a:r>
            <a:r>
              <a:rPr lang="en-US" sz="1900" dirty="0"/>
              <a:t>c</a:t>
            </a:r>
            <a:r>
              <a:rPr lang="el-GR" sz="1900" dirty="0" err="1" smtClean="0"/>
              <a:t>ar</a:t>
            </a:r>
            <a:r>
              <a:rPr lang="en-US" sz="1900" dirty="0" err="1" smtClean="0"/>
              <a:t>ri</a:t>
            </a:r>
            <a:r>
              <a:rPr lang="el-GR" sz="1900" dirty="0" err="1" smtClean="0"/>
              <a:t>er</a:t>
            </a:r>
            <a:r>
              <a:rPr lang="el-GR" sz="1900" dirty="0" smtClean="0"/>
              <a:t> </a:t>
            </a:r>
            <a:r>
              <a:rPr lang="en-US" sz="1900" dirty="0" smtClean="0"/>
              <a:t>s</a:t>
            </a:r>
            <a:r>
              <a:rPr lang="el-GR" sz="1900" dirty="0" err="1" smtClean="0"/>
              <a:t>ynchronization</a:t>
            </a:r>
            <a:r>
              <a:rPr lang="el-GR" sz="1900" dirty="0" smtClean="0"/>
              <a:t>).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900" dirty="0" smtClean="0"/>
              <a:t>Ένα </a:t>
            </a:r>
            <a:r>
              <a:rPr lang="el-GR" sz="1900" dirty="0"/>
              <a:t>σήμα με την επιθυμητή συχνότητα μπορεί να δημιουργηθεί από ένα </a:t>
            </a:r>
            <a:r>
              <a:rPr lang="el-GR" sz="1900" dirty="0" smtClean="0"/>
              <a:t>τοπικό </a:t>
            </a:r>
            <a:r>
              <a:rPr lang="el-GR" sz="1900" dirty="0"/>
              <a:t>ταλαντωτή (συνήθως VCO). Η ακριβής όμως ανάκτηση της φάσης είναι ένα </a:t>
            </a:r>
            <a:r>
              <a:rPr lang="el-GR" sz="1900" b="1" dirty="0"/>
              <a:t>πρόβλημα</a:t>
            </a:r>
            <a:r>
              <a:rPr lang="el-GR" sz="1900" dirty="0"/>
              <a:t> το οποίο αποτελεί αντικείμενο έρευνας από την εποχή της εμφάνισης </a:t>
            </a:r>
            <a:r>
              <a:rPr lang="el-GR" sz="1900" dirty="0" smtClean="0"/>
              <a:t>των </a:t>
            </a:r>
            <a:r>
              <a:rPr lang="el-GR" sz="1900" dirty="0"/>
              <a:t>πρώτων τηλεπικοινωνιακών συστημάτων</a:t>
            </a:r>
            <a:r>
              <a:rPr lang="el-GR" sz="19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900" dirty="0" smtClean="0"/>
              <a:t>Υπάρχουν </a:t>
            </a:r>
            <a:r>
              <a:rPr lang="el-GR" sz="1900" dirty="0"/>
              <a:t>δύο κατηγορίες συστημάτων που χρησιμοποιούνται για την </a:t>
            </a:r>
            <a:r>
              <a:rPr lang="el-GR" sz="1900" b="1" dirty="0"/>
              <a:t>εκτίμηση</a:t>
            </a:r>
            <a:r>
              <a:rPr lang="el-GR" sz="1900" dirty="0"/>
              <a:t> της φάσης του φέροντος: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900" dirty="0" smtClean="0"/>
              <a:t>Αυτά </a:t>
            </a:r>
            <a:r>
              <a:rPr lang="el-GR" sz="1900" dirty="0"/>
              <a:t>που </a:t>
            </a:r>
            <a:r>
              <a:rPr lang="el-GR" sz="1900" dirty="0" smtClean="0"/>
              <a:t>δεν </a:t>
            </a:r>
            <a:r>
              <a:rPr lang="el-GR" sz="1900" dirty="0"/>
              <a:t>χρησιμοποιούν ανάδραση απόφασης </a:t>
            </a:r>
            <a:r>
              <a:rPr lang="el-GR" sz="1900" dirty="0" smtClean="0"/>
              <a:t>και </a:t>
            </a:r>
            <a:r>
              <a:rPr lang="el-GR" sz="1900" dirty="0"/>
              <a:t>δεν απαιτούν τη γνώση </a:t>
            </a:r>
            <a:r>
              <a:rPr lang="el-GR" sz="1900" dirty="0" smtClean="0"/>
              <a:t>των αποφάσεων </a:t>
            </a:r>
            <a:r>
              <a:rPr lang="el-GR" sz="1900" dirty="0"/>
              <a:t>του ανιχνευτή για τα εκπεμπόμενα </a:t>
            </a:r>
            <a:r>
              <a:rPr lang="el-GR" sz="1900" dirty="0" smtClean="0"/>
              <a:t>σύμβολα.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900" dirty="0" smtClean="0"/>
              <a:t>Αυτά </a:t>
            </a:r>
            <a:r>
              <a:rPr lang="el-GR" sz="1900" dirty="0"/>
              <a:t>που χρησιμοποιούν τη γνώση </a:t>
            </a:r>
            <a:r>
              <a:rPr lang="el-GR" sz="1900" dirty="0" smtClean="0"/>
              <a:t>των </a:t>
            </a:r>
            <a:r>
              <a:rPr lang="el-GR" sz="1900" dirty="0"/>
              <a:t>αποφάσεων του </a:t>
            </a:r>
            <a:r>
              <a:rPr lang="el-GR" sz="1900" dirty="0" smtClean="0"/>
              <a:t>ανιχνευτή προκειμένου </a:t>
            </a:r>
            <a:r>
              <a:rPr lang="el-GR" sz="1900" dirty="0"/>
              <a:t>να βελτιώσουν την εκτίμηση της φάσης</a:t>
            </a:r>
            <a:r>
              <a:rPr lang="el-GR" sz="19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468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124744"/>
            <a:ext cx="7859216" cy="5184576"/>
          </a:xfrm>
        </p:spPr>
        <p:txBody>
          <a:bodyPr>
            <a:normAutofit/>
          </a:bodyPr>
          <a:lstStyle/>
          <a:p>
            <a:pPr marL="228600" lvl="0" indent="-2286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prstClr val="black"/>
                </a:solidFill>
              </a:rPr>
              <a:t>Σκοπός</a:t>
            </a:r>
          </a:p>
          <a:p>
            <a:pPr marL="228600" lvl="0" indent="-2286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prstClr val="black"/>
                </a:solidFill>
              </a:rPr>
              <a:t>Εισαγωγή</a:t>
            </a:r>
          </a:p>
          <a:p>
            <a:pPr marL="228600" lvl="0" indent="-2286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prstClr val="black"/>
                </a:solidFill>
              </a:rPr>
              <a:t>Βρόχος κλειδώματος φάσης (</a:t>
            </a:r>
            <a:r>
              <a:rPr lang="en-US" sz="2400" dirty="0">
                <a:solidFill>
                  <a:prstClr val="black"/>
                </a:solidFill>
              </a:rPr>
              <a:t>Phase Locked Loop - PLL)</a:t>
            </a:r>
          </a:p>
          <a:p>
            <a:pPr marL="685800" lvl="1" indent="-2286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prstClr val="black"/>
                </a:solidFill>
              </a:rPr>
              <a:t>Αναλογικό </a:t>
            </a:r>
            <a:r>
              <a:rPr lang="en-US" sz="2400" dirty="0">
                <a:solidFill>
                  <a:prstClr val="black"/>
                </a:solidFill>
              </a:rPr>
              <a:t>PLL</a:t>
            </a:r>
            <a:endParaRPr lang="el-GR" sz="2400" dirty="0">
              <a:solidFill>
                <a:prstClr val="black"/>
              </a:solidFill>
            </a:endParaRPr>
          </a:p>
          <a:p>
            <a:pPr marL="685800" lvl="1" indent="-2286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prstClr val="black"/>
                </a:solidFill>
              </a:rPr>
              <a:t>Ψηφιακό </a:t>
            </a:r>
            <a:r>
              <a:rPr lang="en-US" sz="2400" dirty="0">
                <a:solidFill>
                  <a:prstClr val="black"/>
                </a:solidFill>
              </a:rPr>
              <a:t>PLL</a:t>
            </a:r>
            <a:endParaRPr lang="el-GR" sz="2400" dirty="0">
              <a:solidFill>
                <a:prstClr val="black"/>
              </a:solidFill>
            </a:endParaRPr>
          </a:p>
          <a:p>
            <a:pPr marL="228600" lvl="0" indent="-2286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prstClr val="black"/>
                </a:solidFill>
              </a:rPr>
              <a:t>Συγχρονισμός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err="1">
                <a:solidFill>
                  <a:prstClr val="black"/>
                </a:solidFill>
              </a:rPr>
              <a:t>φέροντος</a:t>
            </a:r>
            <a:endParaRPr lang="el-GR" sz="2400" dirty="0">
              <a:solidFill>
                <a:prstClr val="black"/>
              </a:solidFill>
            </a:endParaRPr>
          </a:p>
          <a:p>
            <a:pPr marL="228600" lvl="0" indent="-2286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prstClr val="black"/>
                </a:solidFill>
              </a:rPr>
              <a:t>Χρονικός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συγχρονισμός</a:t>
            </a:r>
            <a:endParaRPr lang="el-GR" sz="2400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b="1" dirty="0" smtClean="0"/>
              <a:t>Ατζέντα</a:t>
            </a:r>
            <a:endParaRPr lang="el-GR" b="1" dirty="0"/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7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6856" y="116632"/>
            <a:ext cx="8229600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Εκτίμηση φάσης φέροντος με το κριτήριο </a:t>
            </a:r>
            <a:br>
              <a:rPr lang="el-GR" sz="2400" dirty="0" smtClean="0"/>
            </a:br>
            <a:r>
              <a:rPr lang="el-GR" sz="2400" dirty="0" smtClean="0"/>
              <a:t>της μέγιστης πιθανοφάνειας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585862" y="1197327"/>
                <a:ext cx="8433351" cy="1944216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l-GR" sz="2000" dirty="0" smtClean="0"/>
                  <a:t>Εκτιμούμε την άγνωστη φάση </a:t>
                </a:r>
                <a14:m>
                  <m:oMath xmlns:m="http://schemas.openxmlformats.org/officeDocument/2006/math"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l-GR" sz="2000" i="1" dirty="0" smtClean="0"/>
                  <a:t>, </a:t>
                </a:r>
                <a:r>
                  <a:rPr lang="el-GR" sz="2000" dirty="0" smtClean="0"/>
                  <a:t>ως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20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l-GR" sz="2000" i="1" dirty="0" smtClean="0"/>
                  <a:t> </a:t>
                </a:r>
                <a:r>
                  <a:rPr lang="el-GR" sz="2000" dirty="0" smtClean="0"/>
                  <a:t>σύμφωνα με το </a:t>
                </a:r>
                <a:r>
                  <a:rPr lang="el-GR" sz="2000" b="1" dirty="0" smtClean="0"/>
                  <a:t>κριτήριο μέγιστης πιθανοφάνειας </a:t>
                </a:r>
                <a:r>
                  <a:rPr lang="el-GR" sz="2000" dirty="0" smtClean="0"/>
                  <a:t>από τη σχέση </a:t>
                </a:r>
                <a:r>
                  <a:rPr lang="en-US" sz="2000" dirty="0" smtClean="0"/>
                  <a:t>(T</a:t>
                </a:r>
                <a:r>
                  <a:rPr lang="en-US" sz="2000" baseline="-25000" dirty="0" smtClean="0"/>
                  <a:t>0</a:t>
                </a:r>
                <a:r>
                  <a:rPr lang="en-US" sz="2000" dirty="0" smtClean="0"/>
                  <a:t> </a:t>
                </a:r>
                <a:r>
                  <a:rPr lang="el-GR" sz="2000" dirty="0" smtClean="0"/>
                  <a:t>το χρονικό διάστημα παρατήρησης του </a:t>
                </a:r>
                <a:r>
                  <a:rPr lang="en-US" sz="2000" i="1" dirty="0" smtClean="0"/>
                  <a:t>r(t)</a:t>
                </a:r>
                <a:r>
                  <a:rPr lang="en-US" sz="2000" dirty="0" smtClean="0"/>
                  <a:t>)</a:t>
                </a:r>
                <a:r>
                  <a:rPr lang="el-GR" sz="2000" dirty="0" smtClean="0"/>
                  <a:t>:</a:t>
                </a:r>
                <a:endParaRPr lang="el-GR" sz="2000" i="1" baseline="-250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20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0" i="0" smtClean="0">
                                  <a:latin typeface="Cambria Math" panose="020405030504060302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20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l-GR" sz="20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  <m:r>
                                <m:rPr>
                                  <m:brk m:alnAt="24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f>
                            <m:fPr>
                              <m:ctrlPr>
                                <a:rPr lang="en-GB" sz="2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200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l-GR" sz="20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  <m:r>
                                <m:rPr>
                                  <m:brk m:alnAt="24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l-GR" sz="200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acc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nary>
                    </m:oMath>
                  </m:oMathPara>
                </a14:m>
                <a:endParaRPr lang="el-GR" sz="2000" i="1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5862" y="1197327"/>
                <a:ext cx="8433351" cy="1944216"/>
              </a:xfrm>
              <a:blipFill>
                <a:blip r:embed="rId2"/>
                <a:stretch>
                  <a:fillRect l="-650" t="-940" r="-122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grpSp>
        <p:nvGrpSpPr>
          <p:cNvPr id="8" name="Group 7"/>
          <p:cNvGrpSpPr/>
          <p:nvPr/>
        </p:nvGrpSpPr>
        <p:grpSpPr>
          <a:xfrm>
            <a:off x="3203848" y="3205042"/>
            <a:ext cx="5815366" cy="1844228"/>
            <a:chOff x="3203848" y="1786806"/>
            <a:chExt cx="5815366" cy="18442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ounded Rectangle 6"/>
                <p:cNvSpPr/>
                <p:nvPr/>
              </p:nvSpPr>
              <p:spPr>
                <a:xfrm>
                  <a:off x="3203848" y="2420888"/>
                  <a:ext cx="2448272" cy="360040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7" name="Rounded 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3848" y="2420888"/>
                  <a:ext cx="2448272" cy="360040"/>
                </a:xfrm>
                <a:prstGeom prst="roundRect">
                  <a:avLst/>
                </a:prstGeom>
                <a:blipFill>
                  <a:blip r:embed="rId3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Line Callout 1 (Accent Bar) 1"/>
            <p:cNvSpPr/>
            <p:nvPr/>
          </p:nvSpPr>
          <p:spPr>
            <a:xfrm>
              <a:off x="4067944" y="1786806"/>
              <a:ext cx="1584176" cy="346050"/>
            </a:xfrm>
            <a:prstGeom prst="accentCallout1">
              <a:avLst>
                <a:gd name="adj1" fmla="val 18750"/>
                <a:gd name="adj2" fmla="val -8333"/>
                <a:gd name="adj3" fmla="val 187506"/>
                <a:gd name="adj4" fmla="val -30614"/>
              </a:avLst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dirty="0"/>
                <a:t>Λαμβανόμενο </a:t>
              </a:r>
              <a:r>
                <a:rPr lang="el-GR" sz="1200" dirty="0" smtClean="0"/>
                <a:t>σήμα</a:t>
              </a:r>
              <a:endParaRPr lang="el-GR" sz="1200" dirty="0"/>
            </a:p>
          </p:txBody>
        </p:sp>
        <p:sp>
          <p:nvSpPr>
            <p:cNvPr id="10" name="Line Callout 1 (Accent Bar) 9"/>
            <p:cNvSpPr/>
            <p:nvPr/>
          </p:nvSpPr>
          <p:spPr>
            <a:xfrm>
              <a:off x="5121682" y="3284984"/>
              <a:ext cx="1538550" cy="346050"/>
            </a:xfrm>
            <a:prstGeom prst="accentCallout1">
              <a:avLst>
                <a:gd name="adj1" fmla="val 18750"/>
                <a:gd name="adj2" fmla="val -8333"/>
                <a:gd name="adj3" fmla="val -166644"/>
                <a:gd name="adj4" fmla="val -63843"/>
              </a:avLst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dirty="0" smtClean="0"/>
                <a:t>Εκπεμπόμενο σήμα</a:t>
              </a:r>
              <a:endParaRPr lang="el-GR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Line Callout 1 (Accent Bar) 10"/>
                <p:cNvSpPr/>
                <p:nvPr/>
              </p:nvSpPr>
              <p:spPr>
                <a:xfrm>
                  <a:off x="6732240" y="2190874"/>
                  <a:ext cx="2286974" cy="814102"/>
                </a:xfrm>
                <a:prstGeom prst="accentCallout1">
                  <a:avLst>
                    <a:gd name="adj1" fmla="val 18750"/>
                    <a:gd name="adj2" fmla="val -8333"/>
                    <a:gd name="adj3" fmla="val 49024"/>
                    <a:gd name="adj4" fmla="val -57998"/>
                  </a:avLst>
                </a:prstGeom>
                <a:solidFill>
                  <a:srgbClr val="00B050"/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Gaussian </a:t>
                  </a:r>
                  <a:r>
                    <a:rPr lang="el-GR" sz="1400" dirty="0" smtClean="0"/>
                    <a:t>λευκός θόρυβος με διακύμανση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l-GR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l-G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400" b="0" i="0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l-GR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l-GR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endParaRPr lang="el-GR" sz="1400" dirty="0"/>
                </a:p>
              </p:txBody>
            </p:sp>
          </mc:Choice>
          <mc:Fallback xmlns="">
            <p:sp>
              <p:nvSpPr>
                <p:cNvPr id="11" name="Line Callout 1 (Accent Bar)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2240" y="2190874"/>
                  <a:ext cx="2286974" cy="814102"/>
                </a:xfrm>
                <a:prstGeom prst="accentCallout1">
                  <a:avLst>
                    <a:gd name="adj1" fmla="val 18750"/>
                    <a:gd name="adj2" fmla="val -8333"/>
                    <a:gd name="adj3" fmla="val 49024"/>
                    <a:gd name="adj4" fmla="val -57998"/>
                  </a:avLst>
                </a:prstGeom>
                <a:blipFill>
                  <a:blip r:embed="rId4"/>
                  <a:stretch>
                    <a:fillRect r="-1340"/>
                  </a:stretch>
                </a:blipFill>
                <a:ln>
                  <a:solidFill>
                    <a:srgbClr val="92D050"/>
                  </a:solidFill>
                </a:ln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ine Callout 1 (Accent Bar) 11"/>
            <p:cNvSpPr/>
            <p:nvPr/>
          </p:nvSpPr>
          <p:spPr>
            <a:xfrm>
              <a:off x="7106452" y="3284984"/>
              <a:ext cx="1538550" cy="346050"/>
            </a:xfrm>
            <a:prstGeom prst="accentCallout1">
              <a:avLst>
                <a:gd name="adj1" fmla="val 18750"/>
                <a:gd name="adj2" fmla="val -8333"/>
                <a:gd name="adj3" fmla="val -168983"/>
                <a:gd name="adj4" fmla="val -165878"/>
              </a:avLst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dirty="0" smtClean="0"/>
                <a:t>Άγνωστη φάση</a:t>
              </a:r>
              <a:endParaRPr lang="el-GR" sz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83568" y="5495308"/>
            <a:ext cx="6696744" cy="1174052"/>
            <a:chOff x="-434021" y="4014016"/>
            <a:chExt cx="7830331" cy="1998792"/>
          </a:xfrm>
        </p:grpSpPr>
        <p:sp>
          <p:nvSpPr>
            <p:cNvPr id="32" name="Rounded Rectangle 31"/>
            <p:cNvSpPr/>
            <p:nvPr/>
          </p:nvSpPr>
          <p:spPr>
            <a:xfrm>
              <a:off x="2349998" y="4534731"/>
              <a:ext cx="421802" cy="360039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6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Χ</a:t>
              </a:r>
              <a:endParaRPr lang="el-GR" sz="16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ounded Rectangle 32"/>
                <p:cNvSpPr/>
                <p:nvPr/>
              </p:nvSpPr>
              <p:spPr>
                <a:xfrm>
                  <a:off x="3491880" y="4097619"/>
                  <a:ext cx="1368152" cy="1203590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GB" sz="160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𝑇𝑜</m:t>
                            </m:r>
                          </m:sup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</m:e>
                            </m:d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𝑑𝑡</m:t>
                            </m:r>
                          </m:e>
                        </m:nary>
                      </m:oMath>
                    </m:oMathPara>
                  </a14:m>
                  <a:endParaRPr lang="el-GR" sz="16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3" name="Rounded 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1880" y="4097619"/>
                  <a:ext cx="1368152" cy="1203590"/>
                </a:xfrm>
                <a:prstGeom prst="roundRect">
                  <a:avLst/>
                </a:prstGeom>
                <a:blipFill rotWithShape="0">
                  <a:blip r:embed="rId5"/>
                  <a:stretch>
                    <a:fillRect l="-62676" t="-87069" r="-38028" b="-13965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Straight Arrow Connector 33"/>
            <p:cNvCxnSpPr>
              <a:stCxn id="32" idx="3"/>
              <a:endCxn id="33" idx="1"/>
            </p:cNvCxnSpPr>
            <p:nvPr/>
          </p:nvCxnSpPr>
          <p:spPr>
            <a:xfrm flipV="1">
              <a:off x="2771801" y="4699415"/>
              <a:ext cx="720079" cy="15336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6327806" y="5399848"/>
              <a:ext cx="1068504" cy="2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ounded Rectangle 35"/>
            <p:cNvSpPr/>
            <p:nvPr/>
          </p:nvSpPr>
          <p:spPr>
            <a:xfrm>
              <a:off x="5593079" y="4199047"/>
              <a:ext cx="1368152" cy="921614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VCO</a:t>
              </a:r>
              <a:endParaRPr lang="el-GR" sz="16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37" name="Straight Arrow Connector 36"/>
            <p:cNvCxnSpPr>
              <a:stCxn id="33" idx="3"/>
            </p:cNvCxnSpPr>
            <p:nvPr/>
          </p:nvCxnSpPr>
          <p:spPr>
            <a:xfrm>
              <a:off x="4860032" y="4699415"/>
              <a:ext cx="733048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Elbow Connector 37"/>
            <p:cNvCxnSpPr>
              <a:stCxn id="36" idx="2"/>
              <a:endCxn id="32" idx="2"/>
            </p:cNvCxnSpPr>
            <p:nvPr/>
          </p:nvCxnSpPr>
          <p:spPr>
            <a:xfrm rot="5400000" flipH="1">
              <a:off x="4306083" y="3149588"/>
              <a:ext cx="225891" cy="3716256"/>
            </a:xfrm>
            <a:prstGeom prst="bentConnector3">
              <a:avLst>
                <a:gd name="adj1" fmla="val -373129"/>
              </a:avLst>
            </a:prstGeom>
            <a:ln w="2222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6233661" y="5436429"/>
              <a:ext cx="1162649" cy="5763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16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Έξοδος</a:t>
              </a:r>
              <a:endParaRPr lang="el-GR" sz="16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1281494" y="4741697"/>
              <a:ext cx="1068504" cy="2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2681272" y="4051341"/>
                  <a:ext cx="824596" cy="57637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81272" y="4051341"/>
                  <a:ext cx="824596" cy="576379"/>
                </a:xfrm>
                <a:prstGeom prst="rect">
                  <a:avLst/>
                </a:prstGeom>
                <a:blipFill>
                  <a:blip r:embed="rId6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/>
                <p:cNvSpPr/>
                <p:nvPr/>
              </p:nvSpPr>
              <p:spPr>
                <a:xfrm>
                  <a:off x="4786200" y="4051341"/>
                  <a:ext cx="826852" cy="57637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3" name="Rectangle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6200" y="4051341"/>
                  <a:ext cx="826852" cy="576379"/>
                </a:xfrm>
                <a:prstGeom prst="rect">
                  <a:avLst/>
                </a:prstGeom>
                <a:blipFill>
                  <a:blip r:embed="rId7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-434021" y="4014016"/>
                  <a:ext cx="2862702" cy="57637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sz="16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𝑘𝑇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434021" y="4014016"/>
                  <a:ext cx="2862702" cy="576379"/>
                </a:xfrm>
                <a:prstGeom prst="rect">
                  <a:avLst/>
                </a:prstGeom>
                <a:blipFill>
                  <a:blip r:embed="rId8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/>
                <p:cNvSpPr/>
                <p:nvPr/>
              </p:nvSpPr>
              <p:spPr>
                <a:xfrm>
                  <a:off x="2939154" y="5418744"/>
                  <a:ext cx="3280960" cy="5940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𝑠𝑖𝑛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⁡(2</m:t>
                        </m:r>
                        <m: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sz="16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𝑘𝑇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̂"/>
                            <m:ctrlPr>
                              <a:rPr lang="en-US" sz="16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6" name="Rectangle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9154" y="5418744"/>
                  <a:ext cx="3280960" cy="594064"/>
                </a:xfrm>
                <a:prstGeom prst="rect">
                  <a:avLst/>
                </a:prstGeom>
                <a:blipFill>
                  <a:blip r:embed="rId9"/>
                  <a:stretch>
                    <a:fillRect b="-12281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7304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Πρακτικές διατάξεις για την εκτίμηση </a:t>
            </a:r>
            <a:br>
              <a:rPr lang="el-GR" sz="2400" dirty="0" smtClean="0"/>
            </a:br>
            <a:r>
              <a:rPr lang="el-GR" sz="2400" dirty="0" smtClean="0"/>
              <a:t>της φάσης του φέροντος</a:t>
            </a:r>
            <a:endParaRPr lang="el-GR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96544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2000" dirty="0"/>
              <a:t>Η απευθείας εφαρμογή του PLL για την εκτίμηση της φάσης του φέροντος </a:t>
            </a:r>
            <a:r>
              <a:rPr lang="el-GR" sz="2000" dirty="0" smtClean="0"/>
              <a:t>(δες προηγούμενη διαφάνεια) προϋποθέτει </a:t>
            </a:r>
            <a:r>
              <a:rPr lang="el-GR" sz="2000" dirty="0"/>
              <a:t>ότι το φέρον παρουσιάζει φασματικό περιεχόμενο σε μία γνωστή συχνότητα </a:t>
            </a:r>
            <a:r>
              <a:rPr lang="el-GR" sz="2000" i="1" dirty="0" err="1" smtClean="0"/>
              <a:t>f</a:t>
            </a:r>
            <a:r>
              <a:rPr lang="el-GR" sz="2000" i="1" baseline="-25000" dirty="0" err="1" smtClean="0"/>
              <a:t>c</a:t>
            </a:r>
            <a:r>
              <a:rPr lang="el-GR" sz="2000" i="1" baseline="-25000" dirty="0" smtClean="0"/>
              <a:t> </a:t>
            </a:r>
            <a:r>
              <a:rPr lang="el-GR" sz="20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Όμως </a:t>
            </a:r>
            <a:r>
              <a:rPr lang="el-GR" sz="2000" dirty="0"/>
              <a:t>στις περισσότερες περιπτώσεις των ψηφιακών </a:t>
            </a:r>
            <a:r>
              <a:rPr lang="el-GR" sz="2000" dirty="0" err="1" smtClean="0"/>
              <a:t>τηλεπικοινω-νιακών</a:t>
            </a:r>
            <a:r>
              <a:rPr lang="el-GR" sz="2000" dirty="0" smtClean="0"/>
              <a:t> συστημάτων </a:t>
            </a:r>
            <a:r>
              <a:rPr lang="el-GR" sz="2000" dirty="0"/>
              <a:t>(π.χ. </a:t>
            </a:r>
            <a:r>
              <a:rPr lang="el-GR" sz="2000" dirty="0" smtClean="0"/>
              <a:t>Μ-PSK</a:t>
            </a:r>
            <a:r>
              <a:rPr lang="el-GR" sz="2000" dirty="0"/>
              <a:t>. </a:t>
            </a:r>
            <a:r>
              <a:rPr lang="el-GR" sz="2000" dirty="0" smtClean="0"/>
              <a:t>Μ-QAM, </a:t>
            </a:r>
            <a:r>
              <a:rPr lang="el-GR" sz="2000" dirty="0" err="1" smtClean="0"/>
              <a:t>κλπ</a:t>
            </a:r>
            <a:r>
              <a:rPr lang="el-GR" sz="2000" dirty="0" smtClean="0"/>
              <a:t>) </a:t>
            </a:r>
            <a:r>
              <a:rPr lang="el-GR" sz="2000" dirty="0"/>
              <a:t>το φέρον καταργείται (</a:t>
            </a:r>
            <a:r>
              <a:rPr lang="el-GR" sz="2000" dirty="0" err="1"/>
              <a:t>suppressed</a:t>
            </a:r>
            <a:r>
              <a:rPr lang="el-GR" sz="2000" dirty="0"/>
              <a:t> </a:t>
            </a:r>
            <a:r>
              <a:rPr lang="el-GR" sz="2000" dirty="0" err="1"/>
              <a:t>carrier</a:t>
            </a:r>
            <a:r>
              <a:rPr lang="el-GR" sz="2000" dirty="0"/>
              <a:t>) με σκοπό την εξοικονόμηση ενέργειας εκπομπής. </a:t>
            </a:r>
            <a:r>
              <a:rPr lang="el-GR" sz="2000" dirty="0" smtClean="0"/>
              <a:t>Έτσι, </a:t>
            </a:r>
            <a:r>
              <a:rPr lang="el-GR" sz="2000" dirty="0"/>
              <a:t>η μέση ισχύς στην έξοδο του </a:t>
            </a:r>
            <a:r>
              <a:rPr lang="el-GR" sz="2000" dirty="0" err="1"/>
              <a:t>ζωνοπερατού</a:t>
            </a:r>
            <a:r>
              <a:rPr lang="el-GR" sz="2000" dirty="0"/>
              <a:t> </a:t>
            </a:r>
            <a:r>
              <a:rPr lang="el-GR" sz="2000" dirty="0" smtClean="0"/>
              <a:t>φίλτρου (με </a:t>
            </a:r>
            <a:r>
              <a:rPr lang="el-GR" sz="2000" dirty="0"/>
              <a:t>κεντρική συχνότητα την </a:t>
            </a:r>
            <a:r>
              <a:rPr lang="el-GR" sz="2000" i="1" dirty="0" err="1"/>
              <a:t>f</a:t>
            </a:r>
            <a:r>
              <a:rPr lang="el-GR" sz="2000" i="1" baseline="-25000" dirty="0" err="1"/>
              <a:t>c</a:t>
            </a:r>
            <a:r>
              <a:rPr lang="el-GR" sz="2000" dirty="0" smtClean="0"/>
              <a:t>) που </a:t>
            </a:r>
            <a:r>
              <a:rPr lang="el-GR" sz="2000" dirty="0"/>
              <a:t>χρησιμοποιείται για την “απομόνωση” της </a:t>
            </a:r>
            <a:r>
              <a:rPr lang="el-GR" sz="2000" i="1" dirty="0" err="1"/>
              <a:t>f</a:t>
            </a:r>
            <a:r>
              <a:rPr lang="el-GR" sz="2000" i="1" baseline="-25000" dirty="0" err="1"/>
              <a:t>c</a:t>
            </a:r>
            <a:r>
              <a:rPr lang="el-GR" sz="2000" dirty="0" smtClean="0"/>
              <a:t> θα </a:t>
            </a:r>
            <a:r>
              <a:rPr lang="el-GR" sz="2000" dirty="0"/>
              <a:t>είναι ίση με μηδέν</a:t>
            </a:r>
            <a:r>
              <a:rPr lang="el-GR" sz="2000" dirty="0" smtClean="0"/>
              <a:t>.</a:t>
            </a:r>
            <a:endParaRPr lang="el-GR" sz="2000" dirty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Στην περίπτωση </a:t>
            </a:r>
            <a:r>
              <a:rPr lang="el-GR" sz="2000" dirty="0"/>
              <a:t>αυτή δεν μπορεί να λειτουργήσει απευθείας το </a:t>
            </a:r>
            <a:r>
              <a:rPr lang="el-GR" sz="2000" dirty="0" smtClean="0"/>
              <a:t>PLL, </a:t>
            </a:r>
            <a:r>
              <a:rPr lang="el-GR" sz="2000" dirty="0"/>
              <a:t>αφού δεν </a:t>
            </a:r>
            <a:r>
              <a:rPr lang="el-GR" sz="2000" dirty="0" smtClean="0"/>
              <a:t>θα </a:t>
            </a:r>
            <a:r>
              <a:rPr lang="el-GR" sz="2000" dirty="0"/>
              <a:t>υπάρχει σήμα εισόδου με το οποίο να κλειδώσει, οπότε πρέπει να </a:t>
            </a:r>
            <a:r>
              <a:rPr lang="el-GR" sz="2000" dirty="0" smtClean="0"/>
              <a:t>χρησιμοποιηθούν </a:t>
            </a:r>
            <a:r>
              <a:rPr lang="el-GR" sz="2000" dirty="0"/>
              <a:t>άλλες τεχνικές </a:t>
            </a:r>
            <a:r>
              <a:rPr lang="el-GR" sz="2000" dirty="0" smtClean="0"/>
              <a:t>εκτίμησης </a:t>
            </a:r>
            <a:r>
              <a:rPr lang="el-GR" sz="2000" dirty="0"/>
              <a:t>του </a:t>
            </a:r>
            <a:r>
              <a:rPr lang="el-GR" sz="2000" dirty="0" smtClean="0"/>
              <a:t>φέροντος.</a:t>
            </a:r>
            <a:endParaRPr lang="el-GR" sz="2000" dirty="0"/>
          </a:p>
          <a:p>
            <a:pPr algn="l">
              <a:spcBef>
                <a:spcPts val="600"/>
              </a:spcBef>
            </a:pPr>
            <a:r>
              <a:rPr lang="el-GR" sz="2000" dirty="0"/>
              <a:t>Στη συνέχεια παρουσιάζονται οι περισσότερο γνωστές από </a:t>
            </a:r>
            <a:r>
              <a:rPr lang="el-GR" sz="2000" dirty="0" smtClean="0"/>
              <a:t>αυτές:</a:t>
            </a:r>
          </a:p>
          <a:p>
            <a:pPr lvl="1" algn="l">
              <a:spcBef>
                <a:spcPts val="600"/>
              </a:spcBef>
            </a:pPr>
            <a:r>
              <a:rPr lang="el-GR" dirty="0" smtClean="0"/>
              <a:t>Ο </a:t>
            </a:r>
            <a:r>
              <a:rPr lang="el-GR" b="1" dirty="0"/>
              <a:t>Βρόχος </a:t>
            </a:r>
            <a:r>
              <a:rPr lang="el-GR" b="1" dirty="0" smtClean="0"/>
              <a:t>τετραγωνισμού</a:t>
            </a:r>
            <a:endParaRPr lang="el-GR" dirty="0" smtClean="0"/>
          </a:p>
          <a:p>
            <a:pPr lvl="1" algn="l">
              <a:spcBef>
                <a:spcPts val="600"/>
              </a:spcBef>
            </a:pPr>
            <a:r>
              <a:rPr lang="el-GR" dirty="0" smtClean="0"/>
              <a:t>Ο </a:t>
            </a:r>
            <a:r>
              <a:rPr lang="el-GR" b="1" dirty="0"/>
              <a:t>Βρόχος </a:t>
            </a:r>
            <a:r>
              <a:rPr lang="el-GR" b="1" dirty="0" smtClean="0"/>
              <a:t>Costas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133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99592" y="2564904"/>
            <a:ext cx="7560840" cy="3456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Βρόχος Τετραγωνισμού - </a:t>
            </a:r>
            <a:r>
              <a:rPr lang="en-US" dirty="0" smtClean="0"/>
              <a:t>(Squared Loop)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2000" dirty="0" smtClean="0"/>
              <a:t>Ιστορικά η πρώτη τεχνική που χρησιμοποιήθηκε πρακτικά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000" i="1" dirty="0" smtClean="0"/>
              <a:t>H(f</a:t>
            </a:r>
            <a:r>
              <a:rPr lang="en-US" sz="2000" i="1" dirty="0"/>
              <a:t>)</a:t>
            </a:r>
            <a:r>
              <a:rPr lang="en-US" sz="2000" dirty="0"/>
              <a:t> </a:t>
            </a:r>
            <a:r>
              <a:rPr lang="el-GR" sz="2000" dirty="0" err="1"/>
              <a:t>ζωνοπερατό</a:t>
            </a:r>
            <a:r>
              <a:rPr lang="el-GR" sz="2000" dirty="0"/>
              <a:t> φίλτρο με κεντρική συχνότητα </a:t>
            </a:r>
            <a:r>
              <a:rPr lang="el-GR" sz="2000" i="1" dirty="0"/>
              <a:t>2</a:t>
            </a:r>
            <a:r>
              <a:rPr lang="en-US" sz="2000" i="1" dirty="0" smtClean="0"/>
              <a:t>f</a:t>
            </a:r>
            <a:r>
              <a:rPr lang="en-US" sz="2000" i="1" baseline="-25000" dirty="0" smtClean="0"/>
              <a:t>c</a:t>
            </a:r>
            <a:endParaRPr lang="el-GR" sz="2000" i="1" baseline="-25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grpSp>
        <p:nvGrpSpPr>
          <p:cNvPr id="53" name="Group 52"/>
          <p:cNvGrpSpPr/>
          <p:nvPr/>
        </p:nvGrpSpPr>
        <p:grpSpPr>
          <a:xfrm>
            <a:off x="997748" y="2852936"/>
            <a:ext cx="7102644" cy="2982808"/>
            <a:chOff x="834541" y="1516110"/>
            <a:chExt cx="6242314" cy="2982808"/>
          </a:xfrm>
        </p:grpSpPr>
        <p:grpSp>
          <p:nvGrpSpPr>
            <p:cNvPr id="50" name="Group 49"/>
            <p:cNvGrpSpPr/>
            <p:nvPr/>
          </p:nvGrpSpPr>
          <p:grpSpPr>
            <a:xfrm>
              <a:off x="1856014" y="1516110"/>
              <a:ext cx="5220841" cy="2982808"/>
              <a:chOff x="1528587" y="1785184"/>
              <a:chExt cx="5220841" cy="2982808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4644008" y="2137400"/>
                <a:ext cx="256308" cy="211480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100" dirty="0" smtClean="0"/>
                  <a:t>Χ</a:t>
                </a:r>
                <a:endParaRPr lang="el-GR" sz="1100" dirty="0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5295276" y="1897874"/>
                <a:ext cx="1267722" cy="70696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400" b="1" dirty="0" smtClean="0"/>
                  <a:t>Φίλτρο βρόχου</a:t>
                </a:r>
                <a:endParaRPr lang="el-GR" sz="1400" b="1" dirty="0"/>
              </a:p>
            </p:txBody>
          </p:sp>
          <p:cxnSp>
            <p:nvCxnSpPr>
              <p:cNvPr id="10" name="Straight Arrow Connector 9"/>
              <p:cNvCxnSpPr>
                <a:stCxn id="8" idx="3"/>
                <a:endCxn id="9" idx="1"/>
              </p:cNvCxnSpPr>
              <p:nvPr/>
            </p:nvCxnSpPr>
            <p:spPr>
              <a:xfrm>
                <a:off x="4900316" y="2243140"/>
                <a:ext cx="394960" cy="8217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ounded Rectangle 11"/>
              <p:cNvSpPr/>
              <p:nvPr/>
            </p:nvSpPr>
            <p:spPr>
              <a:xfrm>
                <a:off x="5309998" y="3146534"/>
                <a:ext cx="831357" cy="541338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VCO</a:t>
                </a:r>
                <a:endParaRPr lang="el-GR" sz="2800" dirty="0"/>
              </a:p>
            </p:txBody>
          </p:sp>
          <p:cxnSp>
            <p:nvCxnSpPr>
              <p:cNvPr id="14" name="Elbow Connector 13"/>
              <p:cNvCxnSpPr>
                <a:stCxn id="9" idx="3"/>
                <a:endCxn id="12" idx="3"/>
              </p:cNvCxnSpPr>
              <p:nvPr/>
            </p:nvCxnSpPr>
            <p:spPr>
              <a:xfrm flipH="1">
                <a:off x="6141355" y="2251357"/>
                <a:ext cx="421643" cy="1165846"/>
              </a:xfrm>
              <a:prstGeom prst="bentConnector3">
                <a:avLst>
                  <a:gd name="adj1" fmla="val -54216"/>
                </a:avLst>
              </a:prstGeom>
              <a:ln w="2222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/>
              <p:cNvSpPr/>
              <p:nvPr/>
            </p:nvSpPr>
            <p:spPr>
              <a:xfrm>
                <a:off x="4840955" y="4207373"/>
                <a:ext cx="8396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l-GR" dirty="0" smtClean="0"/>
                  <a:t>Έξοδος</a:t>
                </a:r>
                <a:endParaRPr lang="el-GR" dirty="0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flipV="1">
                <a:off x="1580277" y="2234450"/>
                <a:ext cx="649276" cy="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4768947" y="1815664"/>
                    <a:ext cx="64004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68947" y="1815664"/>
                    <a:ext cx="640047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13115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1528587" y="1815664"/>
                    <a:ext cx="64100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19" name="Rectangle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28587" y="1815664"/>
                    <a:ext cx="641009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13115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4912963" y="2731126"/>
                    <a:ext cx="1836465" cy="38068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⁡(4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l-G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20" name="Rectangle 1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12963" y="2731126"/>
                    <a:ext cx="1836465" cy="38068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1587" r="-16910" b="-12698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ounded Rectangle 22"/>
                  <p:cNvSpPr/>
                  <p:nvPr/>
                </p:nvSpPr>
                <p:spPr>
                  <a:xfrm>
                    <a:off x="2229553" y="1971949"/>
                    <a:ext cx="681717" cy="491787"/>
                  </a:xfrm>
                  <a:prstGeom prst="round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l-G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(.)</m:t>
                              </m:r>
                            </m:e>
                            <m:sup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23" name="Rounded 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29553" y="1971949"/>
                    <a:ext cx="681717" cy="491787"/>
                  </a:xfrm>
                  <a:prstGeom prst="round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4" name="Straight Arrow Connector 23"/>
              <p:cNvCxnSpPr>
                <a:stCxn id="23" idx="3"/>
                <a:endCxn id="26" idx="1"/>
              </p:cNvCxnSpPr>
              <p:nvPr/>
            </p:nvCxnSpPr>
            <p:spPr>
              <a:xfrm>
                <a:off x="2911270" y="2217843"/>
                <a:ext cx="579602" cy="5136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24"/>
                  <p:cNvSpPr/>
                  <p:nvPr/>
                </p:nvSpPr>
                <p:spPr>
                  <a:xfrm>
                    <a:off x="2901686" y="1785184"/>
                    <a:ext cx="64312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25" name="Rectangle 2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1686" y="1785184"/>
                    <a:ext cx="643125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3115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ounded Rectangle 25"/>
                  <p:cNvSpPr/>
                  <p:nvPr/>
                </p:nvSpPr>
                <p:spPr>
                  <a:xfrm>
                    <a:off x="3490872" y="1916832"/>
                    <a:ext cx="665104" cy="612294"/>
                  </a:xfrm>
                  <a:prstGeom prst="round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</m:d>
                        </m:oMath>
                      </m:oMathPara>
                    </a14:m>
                    <a:endParaRPr lang="en-US" sz="1600" b="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  <a:p>
                    <a:pPr algn="ctr"/>
                    <a:r>
                      <a:rPr lang="en-US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2f</a:t>
                    </a:r>
                    <a:r>
                      <a:rPr lang="en-US" sz="1600" i="1" baseline="-25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c</a:t>
                    </a:r>
                    <a:endParaRPr lang="el-GR" sz="1600" i="1" baseline="-250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6" name="Rounded 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90872" y="1916832"/>
                    <a:ext cx="665104" cy="612294"/>
                  </a:xfrm>
                  <a:prstGeom prst="roundRect">
                    <a:avLst/>
                  </a:prstGeom>
                  <a:blipFill>
                    <a:blip r:embed="rId7"/>
                    <a:stretch>
                      <a:fillRect b="-9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0" name="Straight Arrow Connector 29"/>
              <p:cNvCxnSpPr>
                <a:endCxn id="8" idx="1"/>
              </p:cNvCxnSpPr>
              <p:nvPr/>
            </p:nvCxnSpPr>
            <p:spPr>
              <a:xfrm>
                <a:off x="4167484" y="2243140"/>
                <a:ext cx="476524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4120875" y="1815664"/>
                    <a:ext cx="468684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20875" y="1815664"/>
                    <a:ext cx="468684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15909" b="-13115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ounded Rectangle 38"/>
                  <p:cNvSpPr/>
                  <p:nvPr/>
                </p:nvSpPr>
                <p:spPr>
                  <a:xfrm>
                    <a:off x="4471417" y="3766541"/>
                    <a:ext cx="601489" cy="394222"/>
                  </a:xfrm>
                  <a:prstGeom prst="round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:2</m:t>
                          </m:r>
                        </m:oMath>
                      </m:oMathPara>
                    </a14:m>
                    <a:endParaRPr lang="el-GR" dirty="0"/>
                  </a:p>
                </p:txBody>
              </p:sp>
            </mc:Choice>
            <mc:Fallback xmlns="">
              <p:sp>
                <p:nvSpPr>
                  <p:cNvPr id="39" name="Rounded Rectangle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71417" y="3766541"/>
                    <a:ext cx="601489" cy="394222"/>
                  </a:xfrm>
                  <a:prstGeom prst="round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0" name="Straight Arrow Connector 39"/>
              <p:cNvCxnSpPr>
                <a:stCxn id="8" idx="2"/>
                <a:endCxn id="39" idx="0"/>
              </p:cNvCxnSpPr>
              <p:nvPr/>
            </p:nvCxnSpPr>
            <p:spPr>
              <a:xfrm>
                <a:off x="4772162" y="2348880"/>
                <a:ext cx="0" cy="141766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12" idx="1"/>
              </p:cNvCxnSpPr>
              <p:nvPr/>
            </p:nvCxnSpPr>
            <p:spPr>
              <a:xfrm flipH="1" flipV="1">
                <a:off x="4788004" y="3410909"/>
                <a:ext cx="521994" cy="6294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39" idx="2"/>
              </p:cNvCxnSpPr>
              <p:nvPr/>
            </p:nvCxnSpPr>
            <p:spPr>
              <a:xfrm flipH="1">
                <a:off x="4768947" y="4160763"/>
                <a:ext cx="3215" cy="607229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/>
            <p:cNvSpPr/>
            <p:nvPr/>
          </p:nvSpPr>
          <p:spPr>
            <a:xfrm>
              <a:off x="834541" y="3862757"/>
              <a:ext cx="320459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2400" b="1" dirty="0" smtClean="0"/>
                <a:t>Βρόχος Τετραγωνισμού</a:t>
              </a:r>
              <a:endParaRPr lang="el-GR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329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Βρόχος Τετραγωνισμού - </a:t>
            </a:r>
            <a:r>
              <a:rPr lang="en-US" dirty="0" smtClean="0"/>
              <a:t>(Squared Loop)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10735"/>
                <a:ext cx="8363272" cy="5245615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Χωρίς βλάβη της γενικότητας, θεωρούμε διαμόρφωση </a:t>
                </a:r>
                <a:r>
                  <a:rPr lang="en-US" sz="2000" dirty="0" smtClean="0"/>
                  <a:t>BPSK</a:t>
                </a:r>
                <a:r>
                  <a:rPr lang="el-GR" sz="2000" dirty="0" smtClean="0"/>
                  <a:t>.</a:t>
                </a:r>
                <a:endParaRPr lang="en-US" sz="20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Το λαμβανόμενο σήμα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</m:t>
                    </m:r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d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cos</m:t>
                    </m:r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l-GR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2000" dirty="0" smtClean="0"/>
                  <a:t>, </a:t>
                </a:r>
                <a:br>
                  <a:rPr lang="el-GR" sz="2000" dirty="0" smtClean="0"/>
                </a:br>
                <a:r>
                  <a:rPr lang="el-GR" sz="2000" dirty="0" smtClean="0"/>
                  <a:t>όπου </a:t>
                </a:r>
                <a:r>
                  <a:rPr lang="en-US" sz="2000" dirty="0" smtClean="0"/>
                  <a:t>A(t) =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l-GR" sz="2000" dirty="0" smtClean="0"/>
                  <a:t>, οδηγεί σε έξοδο με μέση τιμή πλάτους: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0" smtClean="0">
                          <a:latin typeface="Cambria Math" panose="02040503050406030204" pitchFamily="18" charset="0"/>
                        </a:rPr>
                        <m:t>Ε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</m:d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|"/>
                          <m:endChr m:val="|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2000" b="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Άρα, η έξοδος </a:t>
                </a:r>
                <a:r>
                  <a:rPr lang="el-GR" sz="2000" dirty="0"/>
                  <a:t>του φίλτρου </a:t>
                </a:r>
                <a:r>
                  <a:rPr lang="el-GR" sz="2000" dirty="0" smtClean="0"/>
                  <a:t>θα </a:t>
                </a:r>
                <a:r>
                  <a:rPr lang="el-GR" sz="2000" dirty="0"/>
                  <a:t>είναι ένα φέρον με μη-μηδενικό φασματικό </a:t>
                </a:r>
                <a:r>
                  <a:rPr lang="el-GR" sz="2000" dirty="0" smtClean="0"/>
                  <a:t>περιεχόμενο στη </a:t>
                </a:r>
                <a:r>
                  <a:rPr lang="el-GR" sz="2000" dirty="0"/>
                  <a:t>συχνότητα </a:t>
                </a:r>
                <a:r>
                  <a:rPr lang="el-GR" sz="2000" i="1" dirty="0"/>
                  <a:t>2f</a:t>
                </a:r>
                <a:r>
                  <a:rPr lang="el-GR" sz="2000" i="1" baseline="-25000" dirty="0"/>
                  <a:t>c</a:t>
                </a:r>
                <a:r>
                  <a:rPr lang="el-GR" sz="2000" dirty="0"/>
                  <a:t>. </a:t>
                </a:r>
                <a:endParaRPr lang="el-GR" sz="20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000" dirty="0" smtClean="0"/>
                  <a:t>Το </a:t>
                </a:r>
                <a:r>
                  <a:rPr lang="el-GR" sz="2000" dirty="0"/>
                  <a:t>σήμα αυτό χρησιμοποιείται ως είσοδος σε </a:t>
                </a:r>
                <a:r>
                  <a:rPr lang="en-US" sz="2000" dirty="0" smtClean="0"/>
                  <a:t>PLL </a:t>
                </a:r>
                <a:r>
                  <a:rPr lang="el-GR" sz="2000" dirty="0" smtClean="0"/>
                  <a:t>του οποίου </a:t>
                </a:r>
                <a:r>
                  <a:rPr lang="el-GR" sz="2000" dirty="0"/>
                  <a:t>ο VCO δημιουργεί ένα σήμα με συχνότητα αναφοράς </a:t>
                </a:r>
                <a:r>
                  <a:rPr lang="en-US" sz="2000" i="1" dirty="0" smtClean="0"/>
                  <a:t>2f</a:t>
                </a:r>
                <a:r>
                  <a:rPr lang="en-US" sz="2000" i="1" baseline="-25000" dirty="0" smtClean="0"/>
                  <a:t>c</a:t>
                </a:r>
                <a:r>
                  <a:rPr lang="en-US" sz="2000" dirty="0" smtClean="0"/>
                  <a:t>.</a:t>
                </a:r>
                <a:endParaRPr lang="el-GR" sz="20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dirty="0" smtClean="0"/>
                  <a:t>T</a:t>
                </a:r>
                <a:r>
                  <a:rPr lang="el-GR" sz="2000" dirty="0" smtClean="0"/>
                  <a:t>ο </a:t>
                </a:r>
                <a:r>
                  <a:rPr lang="el-GR" sz="2000" dirty="0"/>
                  <a:t>σήμα αυτό κλειδώνει στη φάση </a:t>
                </a:r>
                <a:r>
                  <a:rPr lang="el-GR" sz="2000" i="1" dirty="0" smtClean="0"/>
                  <a:t>2θ</a:t>
                </a:r>
                <a:r>
                  <a:rPr lang="el-GR" sz="2000" dirty="0" smtClean="0"/>
                  <a:t> </a:t>
                </a:r>
                <a:r>
                  <a:rPr lang="el-GR" sz="2000" dirty="0"/>
                  <a:t>και κατόπιν οδηγείται σε </a:t>
                </a:r>
                <a:r>
                  <a:rPr lang="el-GR" sz="2000" dirty="0" smtClean="0"/>
                  <a:t>έναν διαιρέτη συχνότητας</a:t>
                </a:r>
                <a:r>
                  <a:rPr lang="el-GR" sz="2000" dirty="0"/>
                  <a:t>, η έξοδος του οποίου χρησιμοποιείται για την σύμφωνη </a:t>
                </a:r>
                <a:r>
                  <a:rPr lang="el-GR" sz="2000" dirty="0" smtClean="0"/>
                  <a:t>αποδιαμόρφωση.</a:t>
                </a:r>
                <a:endParaRPr lang="el-GR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10735"/>
                <a:ext cx="8363272" cy="5245615"/>
              </a:xfrm>
              <a:blipFill>
                <a:blip r:embed="rId2"/>
                <a:stretch>
                  <a:fillRect l="-656" t="-11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963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Μειονεκτήματα Βρόχου Τετραγωνισμού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10735"/>
                <a:ext cx="8229600" cy="4910553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Κυκλώματα </a:t>
                </a:r>
                <a:r>
                  <a:rPr lang="el-GR" sz="1800" dirty="0"/>
                  <a:t>τετραγωνισμού είναι δύσκολο να υλοποιηθούν σε υψηλές </a:t>
                </a:r>
                <a:r>
                  <a:rPr lang="el-GR" sz="1800" dirty="0" smtClean="0"/>
                  <a:t>συχνότητες.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Εξαιτίας </a:t>
                </a:r>
                <a:r>
                  <a:rPr lang="el-GR" sz="1800" dirty="0"/>
                  <a:t>του τετραγωνισμού του </a:t>
                </a:r>
                <a:r>
                  <a:rPr lang="el-GR" sz="1800" i="1" dirty="0"/>
                  <a:t>r(t)</a:t>
                </a:r>
                <a:r>
                  <a:rPr lang="el-GR" sz="1800" dirty="0"/>
                  <a:t> η φάση του σήματος </a:t>
                </a:r>
                <a:r>
                  <a:rPr lang="el-GR" sz="1800" dirty="0" smtClean="0"/>
                  <a:t>διπλασιάζεται, οπότε  </a:t>
                </a:r>
                <a:r>
                  <a:rPr lang="el-GR" sz="1800" dirty="0"/>
                  <a:t>διπλασιάζεται </a:t>
                </a:r>
                <a:r>
                  <a:rPr lang="el-GR" sz="1800" dirty="0" smtClean="0"/>
                  <a:t>και </a:t>
                </a:r>
                <a:r>
                  <a:rPr lang="el-GR" sz="1800" dirty="0"/>
                  <a:t>ο </a:t>
                </a:r>
                <a:r>
                  <a:rPr lang="el-GR" sz="1800" b="1" dirty="0" smtClean="0"/>
                  <a:t>θόρυβος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που επηρεάζει τη φάση, ενώ η </a:t>
                </a:r>
                <a:r>
                  <a:rPr lang="el-GR" sz="1800" dirty="0" smtClean="0"/>
                  <a:t>διακύμανση </a:t>
                </a:r>
                <a:r>
                  <a:rPr lang="el-GR" sz="1800" dirty="0"/>
                  <a:t>του </a:t>
                </a:r>
                <a:r>
                  <a:rPr lang="el-GR" sz="1800" dirty="0" smtClean="0"/>
                  <a:t>θορύβου </a:t>
                </a:r>
                <a:r>
                  <a:rPr lang="el-GR" sz="1800" dirty="0"/>
                  <a:t>τετραπλασιάζεται. Αυτό έχει ως αποτέλεσμα να </a:t>
                </a:r>
                <a:r>
                  <a:rPr lang="el-GR" sz="1800" dirty="0" smtClean="0"/>
                  <a:t>απαιτείται περίπου 6dB </a:t>
                </a:r>
                <a:r>
                  <a:rPr lang="el-GR" sz="1800" dirty="0"/>
                  <a:t>μεγαλύτερο SNR για να διασφαλιστεί αξιόπιστο </a:t>
                </a:r>
                <a:r>
                  <a:rPr lang="el-GR" sz="1800" dirty="0" smtClean="0"/>
                  <a:t>κλείδωμα </a:t>
                </a:r>
                <a:r>
                  <a:rPr lang="el-GR" sz="1800" dirty="0"/>
                  <a:t>στη φάση του </a:t>
                </a:r>
                <a:r>
                  <a:rPr lang="el-GR" sz="1800" dirty="0" smtClean="0"/>
                  <a:t>PLL.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Η διαδικασία </a:t>
                </a:r>
                <a:r>
                  <a:rPr lang="el-GR" sz="1800" dirty="0"/>
                  <a:t>της διαίρεσης δια 2 της συχνότητας της εξόδου του PLL έχει </a:t>
                </a:r>
                <a:r>
                  <a:rPr lang="el-GR" sz="1800" dirty="0" smtClean="0"/>
                  <a:t>ως αποτέλεσμα </a:t>
                </a:r>
                <a:r>
                  <a:rPr lang="el-GR" sz="1800" dirty="0"/>
                  <a:t>την εισαγωγή </a:t>
                </a:r>
                <a:r>
                  <a:rPr lang="el-GR" sz="1800" b="1" dirty="0"/>
                  <a:t>αμφιβολίας</a:t>
                </a:r>
                <a:r>
                  <a:rPr lang="el-GR" sz="1800" dirty="0"/>
                  <a:t> της τάξης του </a:t>
                </a:r>
                <a:r>
                  <a:rPr lang="el-GR" sz="1800" i="1" dirty="0" smtClean="0"/>
                  <a:t>π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στην εκτίμηση της φάσης. Αυτό οφείλεται στο ότι ο διαιρέτης συχνότητας υλοποιείται στην πράξη με λογικά κυκλώματα αποτελούμενα από </a:t>
                </a:r>
                <a:r>
                  <a:rPr lang="el-GR" sz="1800" dirty="0" err="1"/>
                  <a:t>flip-flops</a:t>
                </a:r>
                <a:r>
                  <a:rPr lang="el-GR" sz="1800" dirty="0"/>
                  <a:t>, τα οποία ανάλογα με την αρχική κατάσταση, αν η φάση είναι </a:t>
                </a:r>
                <a:r>
                  <a:rPr lang="el-GR" sz="1800" dirty="0" smtClean="0"/>
                  <a:t>2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1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l-GR" sz="1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l-GR" sz="1800" dirty="0" smtClean="0"/>
                  <a:t>, </a:t>
                </a:r>
                <a:r>
                  <a:rPr lang="el-GR" sz="1800" dirty="0"/>
                  <a:t>δίνουν στην έξοδο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1800" i="1">
                            <a:latin typeface="Cambria Math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l-GR" sz="1800" dirty="0"/>
                  <a:t> ή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1800" i="1">
                            <a:latin typeface="Cambria Math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+ π. Η δεύτερη περίπτωση οδηγεί σε λάθος απόφαση.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/>
                  <a:t>Το πρόβλημα αυτό, το οποίο επηρεάζει κυρίως συστήματα με διαμόρφωση φάσης, αντιμετωπίζεται με </a:t>
                </a:r>
                <a:r>
                  <a:rPr lang="el-GR" sz="1800" b="1" dirty="0"/>
                  <a:t>διαφορική κωδικοποίηση </a:t>
                </a:r>
                <a:r>
                  <a:rPr lang="el-GR" sz="1800" dirty="0"/>
                  <a:t>των δεδομένων ή </a:t>
                </a:r>
                <a:r>
                  <a:rPr lang="el-GR" sz="1800" dirty="0" smtClean="0"/>
                  <a:t>εναλλακτικά </a:t>
                </a:r>
                <a:r>
                  <a:rPr lang="el-GR" sz="1800" dirty="0"/>
                  <a:t>με την αποστολή ενός σήματος αναφοράς (</a:t>
                </a:r>
                <a:r>
                  <a:rPr lang="el-GR" sz="1800" dirty="0" err="1"/>
                  <a:t>preamble</a:t>
                </a:r>
                <a:r>
                  <a:rPr lang="el-GR" sz="1800" dirty="0"/>
                  <a:t>) που </a:t>
                </a:r>
                <a:r>
                  <a:rPr lang="el-GR" sz="1800" dirty="0" smtClean="0"/>
                  <a:t>δημιουργεί </a:t>
                </a:r>
                <a:r>
                  <a:rPr lang="el-GR" sz="1800" dirty="0"/>
                  <a:t>την αρχική κατάσταση στο διαιρέτη, οπότε η φάση εκτιμάται </a:t>
                </a:r>
                <a:r>
                  <a:rPr lang="el-GR" sz="1800" dirty="0" smtClean="0"/>
                  <a:t>σωστά.</a:t>
                </a:r>
                <a:endParaRPr lang="el-GR" sz="18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10735"/>
                <a:ext cx="8229600" cy="4910553"/>
              </a:xfrm>
              <a:blipFill>
                <a:blip r:embed="rId2"/>
                <a:stretch>
                  <a:fillRect l="-444" t="-744" b="-918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911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1101820" y="2104500"/>
            <a:ext cx="7300400" cy="3153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Βρόχος </a:t>
            </a:r>
            <a:r>
              <a:rPr lang="en-US" dirty="0" smtClean="0"/>
              <a:t>Costas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1052736"/>
                <a:ext cx="7931224" cy="5400600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Εναλλακτική διάταξη. Χρησιμοποιεί </a:t>
                </a:r>
                <a:r>
                  <a:rPr lang="el-GR" sz="1800" dirty="0"/>
                  <a:t>πολλαπλασιαστές και </a:t>
                </a:r>
                <a:r>
                  <a:rPr lang="el-GR" sz="1800" dirty="0" err="1"/>
                  <a:t>χαμηλοπερατά</a:t>
                </a:r>
                <a:r>
                  <a:rPr lang="el-GR" sz="1800" dirty="0"/>
                  <a:t> φίλτρα </a:t>
                </a:r>
                <a:r>
                  <a:rPr lang="el-GR" sz="1800" dirty="0" smtClean="0"/>
                  <a:t>αντί μη-γραμμικών </a:t>
                </a:r>
                <a:r>
                  <a:rPr lang="el-GR" sz="1800" dirty="0"/>
                  <a:t>κυκλωμάτων τετραγωνισμού, τα οποία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πολύ δύσκολο να υλοποιηθούν σε υψηλές συχνότητες. </a:t>
                </a:r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n-US" sz="1800" dirty="0"/>
              </a:p>
              <a:p>
                <a:pPr algn="l">
                  <a:spcBef>
                    <a:spcPts val="600"/>
                  </a:spcBef>
                </a:pPr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n-US" sz="1800" dirty="0"/>
              </a:p>
              <a:p>
                <a:pPr algn="l">
                  <a:spcBef>
                    <a:spcPts val="600"/>
                  </a:spcBef>
                </a:pPr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n-US" sz="1800" dirty="0"/>
              </a:p>
              <a:p>
                <a:pPr algn="l">
                  <a:spcBef>
                    <a:spcPts val="600"/>
                  </a:spcBef>
                </a:pPr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n-US" sz="1800" dirty="0"/>
              </a:p>
              <a:p>
                <a:pPr algn="l">
                  <a:spcBef>
                    <a:spcPts val="600"/>
                  </a:spcBef>
                </a:pPr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n-US" sz="1800" dirty="0"/>
              </a:p>
              <a:p>
                <a:pPr algn="l">
                  <a:spcBef>
                    <a:spcPts val="600"/>
                  </a:spcBef>
                </a:pPr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Αποδεικνύεται πώς το σφάλμα ε(</a:t>
                </a:r>
                <a:r>
                  <a:rPr lang="en-US" sz="1800" dirty="0" smtClean="0"/>
                  <a:t>t) </a:t>
                </a:r>
                <a:r>
                  <a:rPr lang="el-GR" sz="1800" dirty="0" smtClean="0"/>
                  <a:t>του </a:t>
                </a:r>
                <a:r>
                  <a:rPr lang="en-US" sz="1800" dirty="0" smtClean="0"/>
                  <a:t>PLL </a:t>
                </a:r>
                <a:r>
                  <a:rPr lang="el-GR" sz="1800" dirty="0" smtClean="0"/>
                  <a:t>εξαρτάται από τον όρο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 panose="02040503050406030204" pitchFamily="18" charset="0"/>
                          </a:rPr>
                          <m:t>Α</m:t>
                        </m:r>
                      </m:e>
                      <m:sup>
                        <m:r>
                          <a:rPr lang="el-GR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⁡[2</m:t>
                    </m:r>
                    <m:acc>
                      <m:accPr>
                        <m:chr m:val="̂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l-GR" sz="1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l-GR" sz="1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el-GR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sz="18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l-GR" sz="1800" b="0" i="1" smtClean="0">
                        <a:latin typeface="Cambria Math" panose="02040503050406030204" pitchFamily="18" charset="0"/>
                      </a:rPr>
                      <m:t>)]</m:t>
                    </m:r>
                  </m:oMath>
                </a14:m>
                <a:r>
                  <a:rPr lang="el-GR" sz="1800" dirty="0" smtClean="0"/>
                  <a:t>, από όπου μπορεί να προκύψει ο χρονισμός.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1052736"/>
                <a:ext cx="7931224" cy="5400600"/>
              </a:xfrm>
              <a:blipFill>
                <a:blip r:embed="rId2"/>
                <a:stretch>
                  <a:fillRect l="-538" t="-7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grpSp>
        <p:nvGrpSpPr>
          <p:cNvPr id="11" name="Group 10"/>
          <p:cNvGrpSpPr/>
          <p:nvPr/>
        </p:nvGrpSpPr>
        <p:grpSpPr>
          <a:xfrm>
            <a:off x="1124655" y="2204864"/>
            <a:ext cx="6615697" cy="2805466"/>
            <a:chOff x="1124655" y="2204864"/>
            <a:chExt cx="6615697" cy="2805466"/>
          </a:xfrm>
        </p:grpSpPr>
        <p:grpSp>
          <p:nvGrpSpPr>
            <p:cNvPr id="7" name="Group 6"/>
            <p:cNvGrpSpPr/>
            <p:nvPr/>
          </p:nvGrpSpPr>
          <p:grpSpPr>
            <a:xfrm>
              <a:off x="1124655" y="2204864"/>
              <a:ext cx="6615697" cy="2805466"/>
              <a:chOff x="574016" y="1314917"/>
              <a:chExt cx="6615697" cy="280546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810747" y="1564248"/>
                <a:ext cx="5378966" cy="2556135"/>
                <a:chOff x="1483320" y="1833322"/>
                <a:chExt cx="5378966" cy="2556135"/>
              </a:xfrm>
            </p:grpSpPr>
            <p:sp>
              <p:nvSpPr>
                <p:cNvPr id="12" name="Rounded Rectangle 11"/>
                <p:cNvSpPr/>
                <p:nvPr/>
              </p:nvSpPr>
              <p:spPr>
                <a:xfrm>
                  <a:off x="4106550" y="2036235"/>
                  <a:ext cx="831357" cy="404635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LPF</a:t>
                  </a:r>
                  <a:endParaRPr lang="el-GR" sz="1600" b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14" name="Rounded Rectangle 13"/>
                <p:cNvSpPr/>
                <p:nvPr/>
              </p:nvSpPr>
              <p:spPr>
                <a:xfrm>
                  <a:off x="3027499" y="2669457"/>
                  <a:ext cx="831357" cy="54133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VCO</a:t>
                  </a:r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cxnSp>
              <p:nvCxnSpPr>
                <p:cNvPr id="15" name="Elbow Connector 14"/>
                <p:cNvCxnSpPr>
                  <a:stCxn id="12" idx="3"/>
                  <a:endCxn id="58" idx="0"/>
                </p:cNvCxnSpPr>
                <p:nvPr/>
              </p:nvCxnSpPr>
              <p:spPr>
                <a:xfrm>
                  <a:off x="4937907" y="2238553"/>
                  <a:ext cx="1623635" cy="513215"/>
                </a:xfrm>
                <a:prstGeom prst="bentConnector2">
                  <a:avLst/>
                </a:prstGeom>
                <a:ln w="22225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 flipV="1">
                  <a:off x="1595415" y="3291828"/>
                  <a:ext cx="364304" cy="92"/>
                </a:xfrm>
                <a:prstGeom prst="straightConnector1">
                  <a:avLst/>
                </a:prstGeom>
                <a:ln w="25400">
                  <a:solidFill>
                    <a:schemeClr val="accent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Rectangle 18"/>
                    <p:cNvSpPr/>
                    <p:nvPr/>
                  </p:nvSpPr>
                  <p:spPr>
                    <a:xfrm>
                      <a:off x="1483320" y="2891231"/>
                      <a:ext cx="588494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l-GR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19" name="Rectangle 1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483320" y="2891231"/>
                      <a:ext cx="588494" cy="338554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b="-1071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l-G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Rectangle 19"/>
                    <p:cNvSpPr/>
                    <p:nvPr/>
                  </p:nvSpPr>
                  <p:spPr>
                    <a:xfrm>
                      <a:off x="2811438" y="3739120"/>
                      <a:ext cx="1555939" cy="34894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𝑐𝑜𝑠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l-G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l-GR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acc>
                              <m:accPr>
                                <m:chr m:val="̂"/>
                                <m:ctrlPr>
                                  <a:rPr lang="en-US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l-G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l-GR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0" name="Rectangle 19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811438" y="3739120"/>
                      <a:ext cx="1555939" cy="348942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r="-7843" b="-1228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l-G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1" name="Rounded Rectangle 20"/>
                <p:cNvSpPr/>
                <p:nvPr/>
              </p:nvSpPr>
              <p:spPr>
                <a:xfrm>
                  <a:off x="2229553" y="2037339"/>
                  <a:ext cx="601489" cy="394222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l-GR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Χ</a:t>
                  </a:r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cxnSp>
              <p:nvCxnSpPr>
                <p:cNvPr id="22" name="Straight Arrow Connector 21"/>
                <p:cNvCxnSpPr>
                  <a:stCxn id="21" idx="3"/>
                  <a:endCxn id="12" idx="1"/>
                </p:cNvCxnSpPr>
                <p:nvPr/>
              </p:nvCxnSpPr>
              <p:spPr>
                <a:xfrm>
                  <a:off x="2831042" y="2234450"/>
                  <a:ext cx="1275508" cy="4103"/>
                </a:xfrm>
                <a:prstGeom prst="straightConnector1">
                  <a:avLst/>
                </a:prstGeom>
                <a:ln w="25400">
                  <a:solidFill>
                    <a:schemeClr val="accent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Rectangle 25"/>
                    <p:cNvSpPr/>
                    <p:nvPr/>
                  </p:nvSpPr>
                  <p:spPr>
                    <a:xfrm>
                      <a:off x="5361289" y="1833322"/>
                      <a:ext cx="468684" cy="338554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l-GR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6" name="Rectangle 2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61289" y="1833322"/>
                      <a:ext cx="468684" cy="338554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r="-36842"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l-G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Rounded Rectangle 26"/>
                    <p:cNvSpPr/>
                    <p:nvPr/>
                  </p:nvSpPr>
                  <p:spPr>
                    <a:xfrm>
                      <a:off x="2229250" y="3350902"/>
                      <a:ext cx="601489" cy="394222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l-GR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l-G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/2</m:t>
                            </m:r>
                          </m:oMath>
                        </m:oMathPara>
                      </a14:m>
                      <a:endParaRPr lang="el-GR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Rounded Rectangle 2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29250" y="3350902"/>
                      <a:ext cx="601489" cy="394222"/>
                    </a:xfrm>
                    <a:prstGeom prst="roundRect">
                      <a:avLst/>
                    </a:prstGeom>
                    <a:blipFill>
                      <a:blip r:embed="rId6"/>
                      <a:stretch>
                        <a:fillRect b="-3125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l-G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9" name="Straight Arrow Connector 28"/>
                <p:cNvCxnSpPr>
                  <a:stCxn id="14" idx="1"/>
                </p:cNvCxnSpPr>
                <p:nvPr/>
              </p:nvCxnSpPr>
              <p:spPr>
                <a:xfrm flipH="1">
                  <a:off x="2529993" y="2940126"/>
                  <a:ext cx="497506" cy="0"/>
                </a:xfrm>
                <a:prstGeom prst="straightConnector1">
                  <a:avLst/>
                </a:prstGeom>
                <a:ln w="25400">
                  <a:solidFill>
                    <a:schemeClr val="accent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>
                  <a:endCxn id="33" idx="0"/>
                </p:cNvCxnSpPr>
                <p:nvPr/>
              </p:nvCxnSpPr>
              <p:spPr>
                <a:xfrm>
                  <a:off x="2529993" y="3745124"/>
                  <a:ext cx="1" cy="244905"/>
                </a:xfrm>
                <a:prstGeom prst="straightConnector1">
                  <a:avLst/>
                </a:prstGeom>
                <a:ln w="25400">
                  <a:solidFill>
                    <a:schemeClr val="accent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ounded Rectangle 32"/>
                <p:cNvSpPr/>
                <p:nvPr/>
              </p:nvSpPr>
              <p:spPr>
                <a:xfrm>
                  <a:off x="2229249" y="3990029"/>
                  <a:ext cx="601489" cy="394222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l-GR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Χ</a:t>
                  </a:r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6260797" y="2751768"/>
                  <a:ext cx="601489" cy="394222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l-GR" sz="16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Χ</a:t>
                  </a:r>
                  <a:endPara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61" name="Rounded Rectangle 60"/>
                <p:cNvSpPr/>
                <p:nvPr/>
              </p:nvSpPr>
              <p:spPr>
                <a:xfrm>
                  <a:off x="4404625" y="2607752"/>
                  <a:ext cx="1280108" cy="706965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l-GR" sz="1600" b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Φίλτρο βρόχου</a:t>
                  </a:r>
                  <a:endParaRPr lang="en-US" sz="16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 algn="ctr"/>
                  <a:r>
                    <a:rPr lang="en-US" sz="1600" b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L(s)</a:t>
                  </a:r>
                  <a:endParaRPr lang="el-GR" sz="1600" b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sp>
              <p:nvSpPr>
                <p:cNvPr id="78" name="Rounded Rectangle 77"/>
                <p:cNvSpPr/>
                <p:nvPr/>
              </p:nvSpPr>
              <p:spPr>
                <a:xfrm>
                  <a:off x="4276978" y="3984822"/>
                  <a:ext cx="831357" cy="404635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LPF</a:t>
                  </a:r>
                  <a:endParaRPr lang="el-GR" sz="1600" b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  <p:cxnSp>
              <p:nvCxnSpPr>
                <p:cNvPr id="79" name="Elbow Connector 78"/>
                <p:cNvCxnSpPr>
                  <a:stCxn id="58" idx="2"/>
                </p:cNvCxnSpPr>
                <p:nvPr/>
              </p:nvCxnSpPr>
              <p:spPr>
                <a:xfrm rot="5400000">
                  <a:off x="5333278" y="2921050"/>
                  <a:ext cx="1003325" cy="1453205"/>
                </a:xfrm>
                <a:prstGeom prst="bentConnector2">
                  <a:avLst/>
                </a:prstGeom>
                <a:ln w="22225">
                  <a:solidFill>
                    <a:schemeClr val="accent6">
                      <a:lumMod val="50000"/>
                    </a:schemeClr>
                  </a:solidFill>
                  <a:headEnd type="triangle" w="med" len="lg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/>
                <p:cNvCxnSpPr>
                  <a:endCxn id="78" idx="1"/>
                </p:cNvCxnSpPr>
                <p:nvPr/>
              </p:nvCxnSpPr>
              <p:spPr>
                <a:xfrm>
                  <a:off x="2830738" y="4187140"/>
                  <a:ext cx="1446240" cy="0"/>
                </a:xfrm>
                <a:prstGeom prst="straightConnector1">
                  <a:avLst/>
                </a:prstGeom>
                <a:ln w="25400">
                  <a:solidFill>
                    <a:schemeClr val="accent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5" name="Rectangle 84"/>
                    <p:cNvSpPr/>
                    <p:nvPr/>
                  </p:nvSpPr>
                  <p:spPr>
                    <a:xfrm>
                      <a:off x="5408778" y="3775554"/>
                      <a:ext cx="468684" cy="338554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l-GR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85" name="Rectangle 8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408778" y="3775554"/>
                      <a:ext cx="468684" cy="338554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r="-37662" b="-1071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l-G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6" name="Rectangle 85"/>
                    <p:cNvSpPr/>
                    <p:nvPr/>
                  </p:nvSpPr>
                  <p:spPr>
                    <a:xfrm>
                      <a:off x="2698020" y="2332293"/>
                      <a:ext cx="1534394" cy="34894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𝑠𝑖𝑛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l-GR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l-GR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acc>
                              <m:accPr>
                                <m:chr m:val="̂"/>
                                <m:ctrlPr>
                                  <a:rPr lang="en-US" sz="16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l-GR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l-GR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86" name="Rectangle 8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98020" y="2332293"/>
                      <a:ext cx="1534394" cy="348942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r="-7570" b="-1034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l-G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7" name="Rectangle 86"/>
                    <p:cNvSpPr/>
                    <p:nvPr/>
                  </p:nvSpPr>
                  <p:spPr>
                    <a:xfrm>
                      <a:off x="5722570" y="2610325"/>
                      <a:ext cx="540725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</a:t>
                      </a:r>
                      <a14:m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oMath>
                      </a14:m>
                      <a:endParaRPr lang="el-GR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87" name="Rectangle 8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22570" y="2610325"/>
                      <a:ext cx="540725" cy="338554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6818" t="-7143" b="-1964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l-G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" name="Rectangle 9"/>
              <p:cNvSpPr/>
              <p:nvPr/>
            </p:nvSpPr>
            <p:spPr>
              <a:xfrm>
                <a:off x="574016" y="1314917"/>
                <a:ext cx="170392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l-GR" sz="2000" b="1" dirty="0" smtClean="0">
                    <a:ea typeface="Cambria Math" panose="02040503050406030204" pitchFamily="18" charset="0"/>
                  </a:rPr>
                  <a:t>Βρόχος </a:t>
                </a:r>
                <a:r>
                  <a:rPr lang="en-US" sz="2000" b="1" dirty="0" smtClean="0">
                    <a:ea typeface="Cambria Math" panose="02040503050406030204" pitchFamily="18" charset="0"/>
                  </a:rPr>
                  <a:t>Costas</a:t>
                </a:r>
                <a:endParaRPr lang="el-GR" sz="2000" b="1" dirty="0">
                  <a:ea typeface="Cambria Math" panose="02040503050406030204" pitchFamily="18" charset="0"/>
                </a:endParaRPr>
              </a:p>
            </p:txBody>
          </p:sp>
        </p:grpSp>
        <p:cxnSp>
          <p:nvCxnSpPr>
            <p:cNvPr id="35" name="Elbow Connector 34"/>
            <p:cNvCxnSpPr>
              <a:stCxn id="21" idx="1"/>
              <a:endCxn id="33" idx="1"/>
            </p:cNvCxnSpPr>
            <p:nvPr/>
          </p:nvCxnSpPr>
          <p:spPr>
            <a:xfrm rot="10800000" flipV="1">
              <a:off x="3107315" y="2855323"/>
              <a:ext cx="304" cy="1952690"/>
            </a:xfrm>
            <a:prstGeom prst="bentConnector3">
              <a:avLst>
                <a:gd name="adj1" fmla="val 75297368"/>
              </a:avLst>
            </a:prstGeom>
            <a:ln w="2222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21" idx="2"/>
              <a:endCxn id="27" idx="0"/>
            </p:cNvCxnSpPr>
            <p:nvPr/>
          </p:nvCxnSpPr>
          <p:spPr>
            <a:xfrm flipH="1">
              <a:off x="3408061" y="3052434"/>
              <a:ext cx="303" cy="91934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endCxn id="14" idx="3"/>
            </p:cNvCxnSpPr>
            <p:nvPr/>
          </p:nvCxnSpPr>
          <p:spPr>
            <a:xfrm flipH="1" flipV="1">
              <a:off x="4736922" y="3560999"/>
              <a:ext cx="538227" cy="246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stCxn id="58" idx="1"/>
            </p:cNvCxnSpPr>
            <p:nvPr/>
          </p:nvCxnSpPr>
          <p:spPr>
            <a:xfrm flipH="1">
              <a:off x="6562799" y="3569752"/>
              <a:ext cx="576064" cy="12355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752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Χρονικός Συγχρονισμός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l-GR" sz="1800" dirty="0"/>
              <a:t>Εκτός από το συγχρονισμό του </a:t>
            </a:r>
            <a:r>
              <a:rPr lang="el-GR" sz="1800" dirty="0" smtClean="0"/>
              <a:t>φέροντος, </a:t>
            </a:r>
            <a:r>
              <a:rPr lang="el-GR" sz="1800" dirty="0"/>
              <a:t>ο </a:t>
            </a:r>
            <a:r>
              <a:rPr lang="el-GR" sz="1800" b="1" dirty="0"/>
              <a:t>χρονικός συγχρονισμός </a:t>
            </a:r>
            <a:r>
              <a:rPr lang="el-GR" sz="1800" dirty="0"/>
              <a:t>(</a:t>
            </a:r>
            <a:r>
              <a:rPr lang="el-GR" sz="1800" dirty="0" err="1"/>
              <a:t>timing</a:t>
            </a:r>
            <a:r>
              <a:rPr lang="el-GR" sz="1800" dirty="0"/>
              <a:t> </a:t>
            </a:r>
            <a:r>
              <a:rPr lang="el-GR" sz="1800" dirty="0" err="1"/>
              <a:t>synchronization</a:t>
            </a:r>
            <a:r>
              <a:rPr lang="el-GR" sz="1800" dirty="0"/>
              <a:t>) είναι ιδιαίτερα σημαντικός στα ψηφιακά τηλεπικοινωνιακά </a:t>
            </a:r>
            <a:r>
              <a:rPr lang="el-GR" sz="1800" dirty="0" smtClean="0"/>
              <a:t>συστήματα.</a:t>
            </a:r>
          </a:p>
          <a:p>
            <a:pPr algn="l"/>
            <a:r>
              <a:rPr lang="el-GR" sz="1800" dirty="0" smtClean="0"/>
              <a:t>Αναφέρεται </a:t>
            </a:r>
            <a:r>
              <a:rPr lang="el-GR" sz="1800" dirty="0"/>
              <a:t>στη δυνατότητα του δέκτη να πραγματοποιεί τη </a:t>
            </a:r>
            <a:r>
              <a:rPr lang="el-GR" sz="1800" dirty="0" smtClean="0"/>
              <a:t>δειγματοληψία </a:t>
            </a:r>
            <a:r>
              <a:rPr lang="el-GR" sz="1800" dirty="0"/>
              <a:t>τη βέλτιστη χρονική στιγμή </a:t>
            </a:r>
            <a:r>
              <a:rPr lang="el-GR" sz="1800" i="1" dirty="0" smtClean="0"/>
              <a:t>τ,</a:t>
            </a:r>
            <a:r>
              <a:rPr lang="el-GR" sz="1800" dirty="0" smtClean="0"/>
              <a:t> </a:t>
            </a:r>
            <a:r>
              <a:rPr lang="el-GR" sz="1800" dirty="0"/>
              <a:t>εντός της χρονικής διάρκειας του </a:t>
            </a:r>
            <a:r>
              <a:rPr lang="el-GR" sz="1800" dirty="0" smtClean="0"/>
              <a:t>συμβόλου.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40194951"/>
              </p:ext>
            </p:extLst>
          </p:nvPr>
        </p:nvGraphicFramePr>
        <p:xfrm>
          <a:off x="1403648" y="2708920"/>
          <a:ext cx="7008440" cy="3919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122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AA47FA7-E4B5-470D-AA06-EF3244C9B0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AA47FA7-E4B5-470D-AA06-EF3244C9B0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D4FD573-E4F5-4D52-AC66-80529D9649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1D4FD573-E4F5-4D52-AC66-80529D9649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CC8CEA2-B66C-45B8-A1E5-507BD974C3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CC8CEA2-B66C-45B8-A1E5-507BD974C3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80900B4-4D01-47E9-BFD5-25E1E5E84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D80900B4-4D01-47E9-BFD5-25E1E5E84E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4EB80E9-A1B5-4CDD-93A3-B720353FF9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C4EB80E9-A1B5-4CDD-93A3-B720353FF9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6371DDD-E8E7-4122-A781-340BAFE724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96371DDD-E8E7-4122-A781-340BAFE72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F4D558F-47DD-44ED-9F4A-1C5DE92E5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5F4D558F-47DD-44ED-9F4A-1C5DE92E52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A796F50-467D-43FC-8ADD-CDC1E5936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FA796F50-467D-43FC-8ADD-CDC1E59363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A0FD904-2200-4BD6-8534-6AB44B912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8A0FD904-2200-4BD6-8534-6AB44B912D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6C840C-0B93-411A-8A28-AC6671F12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466C840C-0B93-411A-8A28-AC6671F12F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47C0BB3-B59F-40A9-80D6-5FA23F1191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B47C0BB3-B59F-40A9-80D6-5FA23F1191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BAC380-DC73-4C8E-A553-FF403D3A6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0ABAC380-DC73-4C8E-A553-FF403D3A6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038A596-9EB2-4D38-AE9F-885C4EABA6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7038A596-9EB2-4D38-AE9F-885C4EABA6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Κριτήριο Μέγιστης </a:t>
            </a:r>
            <a:r>
              <a:rPr lang="el-GR" dirty="0" smtClean="0"/>
              <a:t>Πιθανοφάνειας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3667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Με ανάδραση απόφασης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2016224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l-GR" sz="1800" dirty="0" smtClean="0"/>
                  <a:t>Ο χρονικός συγχρονισμός με </a:t>
                </a:r>
                <a:r>
                  <a:rPr lang="el-GR" sz="1800" dirty="0"/>
                  <a:t>ανάδραση απόφασης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timing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synchronization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with</a:t>
                </a:r>
                <a:r>
                  <a:rPr lang="el-GR" sz="1800" dirty="0" smtClean="0"/>
                  <a:t> de</a:t>
                </a:r>
                <a:r>
                  <a:rPr lang="en-US" sz="1800" dirty="0" smtClean="0"/>
                  <a:t>c</a:t>
                </a:r>
                <a:r>
                  <a:rPr lang="el-GR" sz="1800" dirty="0" smtClean="0"/>
                  <a:t>i</a:t>
                </a:r>
                <a:r>
                  <a:rPr lang="en-US" sz="1800" dirty="0" err="1" smtClean="0"/>
                  <a:t>sion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feedback</a:t>
                </a:r>
                <a:r>
                  <a:rPr lang="el-GR" sz="1800" dirty="0" smtClean="0"/>
                  <a:t>) </a:t>
                </a:r>
                <a:r>
                  <a:rPr lang="el-GR" sz="1800" dirty="0"/>
                  <a:t>χρησιμοποιεί τη γνώση από τα σύμβολα που ανιχνεύονται με σκοπό την εύρεση της βέλτιστης χρονικής στιγμής δειγματοληψίας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algn="l"/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m:rPr>
                            <m:brk m:alnAt="23"/>
                          </m:rPr>
                          <a:rPr lang="en-US" sz="18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𝑛𝑇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l-GR" sz="18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το λαμβανόμενο σήμα μετά τη διαμόρφωση, αποδεικνύεται πως το παρακάτω κύκλωμα μπορεί να χρησιμοποιηθεί για να εκτιμήσει την βέλτιστη χρονική στιγμή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1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l-GR" sz="1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acc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2016224"/>
              </a:xfrm>
              <a:blipFill>
                <a:blip r:embed="rId2"/>
                <a:stretch>
                  <a:fillRect l="-444" t="-2121" b="-100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  <p:sp>
        <p:nvSpPr>
          <p:cNvPr id="7" name="Line Callout 1 6"/>
          <p:cNvSpPr/>
          <p:nvPr/>
        </p:nvSpPr>
        <p:spPr>
          <a:xfrm>
            <a:off x="3957447" y="1270059"/>
            <a:ext cx="1584176" cy="648072"/>
          </a:xfrm>
          <a:prstGeom prst="borderCallout1">
            <a:avLst>
              <a:gd name="adj1" fmla="val 18750"/>
              <a:gd name="adj2" fmla="val -8333"/>
              <a:gd name="adj3" fmla="val 153924"/>
              <a:gd name="adj4" fmla="val -615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Κρουστική Συνάρτηση</a:t>
            </a:r>
            <a:endParaRPr lang="el-GR" dirty="0"/>
          </a:p>
        </p:txBody>
      </p:sp>
      <p:sp>
        <p:nvSpPr>
          <p:cNvPr id="8" name="Line Callout 1 7"/>
          <p:cNvSpPr/>
          <p:nvPr/>
        </p:nvSpPr>
        <p:spPr>
          <a:xfrm>
            <a:off x="3923928" y="2780928"/>
            <a:ext cx="1584176" cy="648072"/>
          </a:xfrm>
          <a:prstGeom prst="borderCallout1">
            <a:avLst>
              <a:gd name="adj1" fmla="val 18750"/>
              <a:gd name="adj2" fmla="val -8333"/>
              <a:gd name="adj3" fmla="val -42757"/>
              <a:gd name="adj4" fmla="val -674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err="1" smtClean="0"/>
              <a:t>Ισοπίθανα</a:t>
            </a:r>
            <a:r>
              <a:rPr lang="el-GR" dirty="0" smtClean="0"/>
              <a:t> και ασυσχέτιστα</a:t>
            </a:r>
            <a:endParaRPr lang="el-GR" dirty="0"/>
          </a:p>
        </p:txBody>
      </p:sp>
      <p:grpSp>
        <p:nvGrpSpPr>
          <p:cNvPr id="9" name="Group 8"/>
          <p:cNvGrpSpPr/>
          <p:nvPr/>
        </p:nvGrpSpPr>
        <p:grpSpPr>
          <a:xfrm>
            <a:off x="1619673" y="3356992"/>
            <a:ext cx="5895237" cy="3148459"/>
            <a:chOff x="1826198" y="1575046"/>
            <a:chExt cx="5945292" cy="3179258"/>
          </a:xfrm>
        </p:grpSpPr>
        <p:sp>
          <p:nvSpPr>
            <p:cNvPr id="10" name="Rectangle 9"/>
            <p:cNvSpPr/>
            <p:nvPr/>
          </p:nvSpPr>
          <p:spPr>
            <a:xfrm>
              <a:off x="1826198" y="1575046"/>
              <a:ext cx="5945292" cy="317925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957282" y="1575046"/>
              <a:ext cx="5352542" cy="2969182"/>
              <a:chOff x="1629855" y="1844120"/>
              <a:chExt cx="5352542" cy="2969182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5319674" y="2043731"/>
                <a:ext cx="941123" cy="40463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200" b="1" dirty="0" smtClean="0"/>
                  <a:t>Ανιχνευτής</a:t>
                </a:r>
                <a:endParaRPr lang="el-GR" sz="1200" b="1" dirty="0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2212008" y="2726820"/>
                <a:ext cx="619192" cy="351097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VCO</a:t>
                </a:r>
                <a:endParaRPr lang="el-GR" dirty="0"/>
              </a:p>
            </p:txBody>
          </p:sp>
          <p:cxnSp>
            <p:nvCxnSpPr>
              <p:cNvPr id="15" name="Elbow Connector 14"/>
              <p:cNvCxnSpPr>
                <a:stCxn id="13" idx="3"/>
              </p:cNvCxnSpPr>
              <p:nvPr/>
            </p:nvCxnSpPr>
            <p:spPr>
              <a:xfrm flipV="1">
                <a:off x="6260797" y="2246048"/>
                <a:ext cx="721600" cy="1"/>
              </a:xfrm>
              <a:prstGeom prst="bentConnector3">
                <a:avLst>
                  <a:gd name="adj1" fmla="val 50000"/>
                </a:avLst>
              </a:prstGeom>
              <a:ln w="2222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1845023" y="2234358"/>
                <a:ext cx="364304" cy="92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1629855" y="1844120"/>
                    <a:ext cx="595108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29855" y="1844120"/>
                    <a:ext cx="595108" cy="33855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10909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4710912" y="1869127"/>
                    <a:ext cx="709306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l-GR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ac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10912" y="1869127"/>
                    <a:ext cx="709306" cy="33855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14655" b="-10909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Rounded Rectangle 18"/>
              <p:cNvSpPr/>
              <p:nvPr/>
            </p:nvSpPr>
            <p:spPr>
              <a:xfrm>
                <a:off x="2229553" y="2037339"/>
                <a:ext cx="601489" cy="394222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h(-t)</a:t>
                </a:r>
                <a:endParaRPr lang="el-GR" sz="1400" dirty="0"/>
              </a:p>
            </p:txBody>
          </p:sp>
          <p:cxnSp>
            <p:nvCxnSpPr>
              <p:cNvPr id="20" name="Straight Arrow Connector 19"/>
              <p:cNvCxnSpPr>
                <a:stCxn id="19" idx="3"/>
              </p:cNvCxnSpPr>
              <p:nvPr/>
            </p:nvCxnSpPr>
            <p:spPr>
              <a:xfrm flipV="1">
                <a:off x="2831042" y="2234404"/>
                <a:ext cx="1815770" cy="46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endCxn id="28" idx="0"/>
              </p:cNvCxnSpPr>
              <p:nvPr/>
            </p:nvCxnSpPr>
            <p:spPr>
              <a:xfrm>
                <a:off x="4450783" y="4032040"/>
                <a:ext cx="2484" cy="376627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25" idx="0"/>
                <a:endCxn id="14" idx="2"/>
              </p:cNvCxnSpPr>
              <p:nvPr/>
            </p:nvCxnSpPr>
            <p:spPr>
              <a:xfrm flipH="1" flipV="1">
                <a:off x="2521604" y="3077917"/>
                <a:ext cx="8391" cy="1341163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ounded Rectangle 24"/>
              <p:cNvSpPr/>
              <p:nvPr/>
            </p:nvSpPr>
            <p:spPr>
              <a:xfrm>
                <a:off x="2229250" y="4419080"/>
                <a:ext cx="601489" cy="394222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 smtClean="0"/>
                  <a:t>Σ</a:t>
                </a:r>
                <a:endParaRPr lang="el-GR" dirty="0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4302896" y="4408667"/>
                <a:ext cx="300742" cy="40463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/>
                  <a:t>X</a:t>
                </a:r>
                <a:endParaRPr lang="el-GR" sz="1200" b="1" dirty="0"/>
              </a:p>
            </p:txBody>
          </p:sp>
          <p:cxnSp>
            <p:nvCxnSpPr>
              <p:cNvPr id="29" name="Elbow Connector 28"/>
              <p:cNvCxnSpPr>
                <a:stCxn id="28" idx="3"/>
              </p:cNvCxnSpPr>
              <p:nvPr/>
            </p:nvCxnSpPr>
            <p:spPr>
              <a:xfrm flipV="1">
                <a:off x="4603638" y="2258866"/>
                <a:ext cx="2017958" cy="2352119"/>
              </a:xfrm>
              <a:prstGeom prst="bentConnector2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  <a:headEnd type="triangle" w="med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28" idx="1"/>
                <a:endCxn id="25" idx="3"/>
              </p:cNvCxnSpPr>
              <p:nvPr/>
            </p:nvCxnSpPr>
            <p:spPr>
              <a:xfrm flipH="1">
                <a:off x="2830739" y="4610985"/>
                <a:ext cx="1472157" cy="5206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4589953" y="3934769"/>
                    <a:ext cx="998337" cy="5757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l-GR" sz="1600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89953" y="3934769"/>
                    <a:ext cx="998337" cy="5757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Rectangle 31"/>
                  <p:cNvSpPr/>
                  <p:nvPr/>
                </p:nvSpPr>
                <p:spPr>
                  <a:xfrm>
                    <a:off x="2152345" y="2425819"/>
                    <a:ext cx="332958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acc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32" name="Rectangle 3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52345" y="2425819"/>
                    <a:ext cx="332958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29630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ounded Rectangle 37"/>
                  <p:cNvSpPr/>
                  <p:nvPr/>
                </p:nvSpPr>
                <p:spPr>
                  <a:xfrm>
                    <a:off x="4180892" y="2917882"/>
                    <a:ext cx="409061" cy="546298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l-GR" sz="12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(.)</m:t>
                              </m:r>
                            </m:num>
                            <m:den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𝒅𝒕</m:t>
                              </m:r>
                            </m:den>
                          </m:f>
                        </m:oMath>
                      </m:oMathPara>
                    </a14:m>
                    <a:endParaRPr lang="el-GR" sz="1200" b="1" dirty="0"/>
                  </a:p>
                </p:txBody>
              </p:sp>
            </mc:Choice>
            <mc:Fallback xmlns="">
              <p:sp>
                <p:nvSpPr>
                  <p:cNvPr id="38" name="Rounded 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80892" y="2917882"/>
                    <a:ext cx="409061" cy="546298"/>
                  </a:xfrm>
                  <a:prstGeom prst="roundRect">
                    <a:avLst/>
                  </a:prstGeom>
                  <a:blipFill rotWithShape="0">
                    <a:blip r:embed="rId7"/>
                    <a:stretch>
                      <a:fillRect l="-2985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9" name="Straight Arrow Connector 48"/>
              <p:cNvCxnSpPr/>
              <p:nvPr/>
            </p:nvCxnSpPr>
            <p:spPr>
              <a:xfrm flipH="1">
                <a:off x="4453583" y="3745124"/>
                <a:ext cx="193229" cy="310765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H="1">
                <a:off x="4397137" y="3464180"/>
                <a:ext cx="2486" cy="316775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H="1">
                <a:off x="4391834" y="2246048"/>
                <a:ext cx="11713" cy="671834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>
                <a:stCxn id="14" idx="0"/>
              </p:cNvCxnSpPr>
              <p:nvPr/>
            </p:nvCxnSpPr>
            <p:spPr>
              <a:xfrm flipH="1" flipV="1">
                <a:off x="2521604" y="2567087"/>
                <a:ext cx="1" cy="159733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 flipH="1">
                <a:off x="2498988" y="2567824"/>
                <a:ext cx="2328502" cy="3420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H="1">
                <a:off x="4817707" y="2093116"/>
                <a:ext cx="6588" cy="473971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 flipV="1">
                <a:off x="3453110" y="2559824"/>
                <a:ext cx="15007" cy="1267091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V="1">
                <a:off x="3468931" y="3826915"/>
                <a:ext cx="1348777" cy="6044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Rectangle 79"/>
                  <p:cNvSpPr/>
                  <p:nvPr/>
                </p:nvSpPr>
                <p:spPr>
                  <a:xfrm>
                    <a:off x="6291650" y="1916832"/>
                    <a:ext cx="467395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̂"/>
                              <m:ctrlPr>
                                <a:rPr lang="el-GR" sz="160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l-GR" sz="16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80" name="Rectangle 7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91650" y="1916832"/>
                    <a:ext cx="467395" cy="33855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7895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84" name="Straight Arrow Connector 83"/>
              <p:cNvCxnSpPr/>
              <p:nvPr/>
            </p:nvCxnSpPr>
            <p:spPr>
              <a:xfrm flipH="1" flipV="1">
                <a:off x="4995190" y="2231030"/>
                <a:ext cx="316088" cy="1898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flipH="1" flipV="1">
                <a:off x="4655208" y="2043731"/>
                <a:ext cx="403429" cy="202317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7481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Χωρίς ανάδραση απόφασης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l-GR" sz="2000" dirty="0"/>
                  <a:t>Τα συστήματα χρονικού συγχρονισμού </a:t>
                </a:r>
                <a:r>
                  <a:rPr lang="el-GR" sz="2000" b="1" dirty="0"/>
                  <a:t>χωρίς ανάδραση απόφασης</a:t>
                </a:r>
                <a:r>
                  <a:rPr lang="el-GR" sz="2000" dirty="0"/>
                  <a:t> </a:t>
                </a:r>
                <a:r>
                  <a:rPr lang="el-GR" sz="2000" dirty="0" smtClean="0"/>
                  <a:t>δεν </a:t>
                </a:r>
                <a:r>
                  <a:rPr lang="el-GR" sz="2000" dirty="0"/>
                  <a:t>απαιτούν γνώση των συμβόλων που έχουν ανιχνευθεί προκειμένου να καθορίσουν τη βέλτιστη χρονική στιγμή δειγματοληψίας</a:t>
                </a:r>
                <a:r>
                  <a:rPr lang="el-GR" sz="2000" dirty="0" smtClean="0"/>
                  <a:t>.</a:t>
                </a:r>
              </a:p>
              <a:p>
                <a:pPr algn="l"/>
                <a:endParaRPr lang="el-GR" sz="2000" dirty="0"/>
              </a:p>
              <a:p>
                <a:pPr algn="l"/>
                <a:endParaRPr lang="el-GR" sz="2000" dirty="0" smtClean="0"/>
              </a:p>
              <a:p>
                <a:pPr algn="l"/>
                <a:endParaRPr lang="el-GR" sz="2000" dirty="0"/>
              </a:p>
              <a:p>
                <a:pPr algn="l"/>
                <a:endParaRPr lang="el-GR" sz="2000" dirty="0" smtClean="0"/>
              </a:p>
              <a:p>
                <a:pPr algn="l"/>
                <a:endParaRPr lang="el-GR" sz="2000" dirty="0"/>
              </a:p>
              <a:p>
                <a:pPr algn="l"/>
                <a:endParaRPr lang="el-GR" sz="2000" dirty="0" smtClean="0"/>
              </a:p>
              <a:p>
                <a:pPr algn="l"/>
                <a:endParaRPr lang="el-GR" sz="2000" dirty="0" smtClean="0"/>
              </a:p>
              <a:p>
                <a:pPr algn="l"/>
                <a:endParaRPr lang="el-GR" sz="2000" dirty="0"/>
              </a:p>
              <a:p>
                <a:pPr algn="l"/>
                <a:endParaRPr lang="el-GR" sz="2000" dirty="0" smtClean="0"/>
              </a:p>
              <a:p>
                <a:pPr algn="l"/>
                <a:endParaRPr lang="el-GR" sz="2000" dirty="0"/>
              </a:p>
              <a:p>
                <a:pPr algn="l"/>
                <a:r>
                  <a:rPr lang="el-GR" sz="2000" dirty="0"/>
                  <a:t>Το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2000" i="1">
                            <a:latin typeface="Cambria Math"/>
                          </a:rPr>
                        </m:ctrlPr>
                      </m:accPr>
                      <m:e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acc>
                  </m:oMath>
                </a14:m>
                <a:r>
                  <a:rPr lang="el-GR" sz="2000" dirty="0"/>
                  <a:t> υπολογίζεται από </a:t>
                </a:r>
                <a:r>
                  <a:rPr lang="el-GR" sz="2000" dirty="0" smtClean="0"/>
                  <a:t>τη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l-GR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l-GR" sz="20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𝑡𝑎𝑛h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l-GR" sz="20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</m:acc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  <m:f>
                          <m:f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l-GR" sz="2000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]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e>
                    </m:nary>
                    <m:r>
                      <a:rPr lang="en-US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l-GR" sz="20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>
                <a:blip r:embed="rId2"/>
                <a:stretch>
                  <a:fillRect l="-667" t="-660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  <p:grpSp>
        <p:nvGrpSpPr>
          <p:cNvPr id="9" name="Group 8"/>
          <p:cNvGrpSpPr/>
          <p:nvPr/>
        </p:nvGrpSpPr>
        <p:grpSpPr>
          <a:xfrm>
            <a:off x="1547664" y="2348880"/>
            <a:ext cx="6182004" cy="3106546"/>
            <a:chOff x="1610923" y="1647758"/>
            <a:chExt cx="6160567" cy="3106546"/>
          </a:xfrm>
        </p:grpSpPr>
        <p:sp>
          <p:nvSpPr>
            <p:cNvPr id="10" name="Rectangle 9"/>
            <p:cNvSpPr/>
            <p:nvPr/>
          </p:nvSpPr>
          <p:spPr>
            <a:xfrm>
              <a:off x="1610923" y="1647758"/>
              <a:ext cx="6160567" cy="31065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908743" y="1774657"/>
              <a:ext cx="5325231" cy="2911364"/>
              <a:chOff x="1581316" y="2043731"/>
              <a:chExt cx="5325231" cy="2911364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3649426" y="2135340"/>
                <a:ext cx="905376" cy="351097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err="1" smtClean="0"/>
                  <a:t>tanh</a:t>
                </a:r>
                <a:r>
                  <a:rPr lang="en-US" sz="1600" dirty="0" smtClean="0"/>
                  <a:t>(x)</a:t>
                </a:r>
                <a:endParaRPr lang="el-GR" sz="1600" dirty="0"/>
              </a:p>
            </p:txBody>
          </p:sp>
          <p:cxnSp>
            <p:nvCxnSpPr>
              <p:cNvPr id="15" name="Elbow Connector 14"/>
              <p:cNvCxnSpPr>
                <a:stCxn id="14" idx="3"/>
                <a:endCxn id="28" idx="0"/>
              </p:cNvCxnSpPr>
              <p:nvPr/>
            </p:nvCxnSpPr>
            <p:spPr>
              <a:xfrm>
                <a:off x="4554801" y="2310889"/>
                <a:ext cx="2201375" cy="897466"/>
              </a:xfrm>
              <a:prstGeom prst="bentConnector2">
                <a:avLst/>
              </a:prstGeom>
              <a:ln w="2222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1898710" y="2847542"/>
                <a:ext cx="1" cy="360813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6068289" y="3014476"/>
                    <a:ext cx="607293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68289" y="3014476"/>
                    <a:ext cx="607293" cy="33855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8929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531863" y="2704958"/>
                    <a:ext cx="1317349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l-GR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acc>
                        </m:oMath>
                      </m:oMathPara>
                    </a14:m>
                    <a:endParaRPr lang="el-GR" sz="1600" i="1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31863" y="2704958"/>
                    <a:ext cx="1317349" cy="33855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11982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Rounded Rectangle 18"/>
              <p:cNvSpPr/>
              <p:nvPr/>
            </p:nvSpPr>
            <p:spPr>
              <a:xfrm>
                <a:off x="1581316" y="3213562"/>
                <a:ext cx="601489" cy="394222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i="1" dirty="0" smtClean="0"/>
                  <a:t>h(-t)</a:t>
                </a:r>
                <a:endParaRPr lang="el-GR" sz="1600" i="1" dirty="0"/>
              </a:p>
            </p:txBody>
          </p:sp>
          <p:cxnSp>
            <p:nvCxnSpPr>
              <p:cNvPr id="20" name="Straight Arrow Connector 19"/>
              <p:cNvCxnSpPr>
                <a:stCxn id="19" idx="3"/>
              </p:cNvCxnSpPr>
              <p:nvPr/>
            </p:nvCxnSpPr>
            <p:spPr>
              <a:xfrm>
                <a:off x="2182805" y="3410673"/>
                <a:ext cx="300742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H="1" flipV="1">
                <a:off x="5982923" y="3397350"/>
                <a:ext cx="630205" cy="5207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4161123" y="4614071"/>
                <a:ext cx="2585616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ounded Rectangle 24"/>
              <p:cNvSpPr/>
              <p:nvPr/>
            </p:nvSpPr>
            <p:spPr>
              <a:xfrm>
                <a:off x="5377220" y="3208355"/>
                <a:ext cx="601489" cy="394222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000" dirty="0" smtClean="0"/>
                  <a:t>Σ</a:t>
                </a:r>
                <a:endParaRPr lang="el-GR" sz="2000" dirty="0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6605805" y="3208355"/>
                <a:ext cx="300742" cy="40463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/>
                  <a:t>X</a:t>
                </a:r>
                <a:endParaRPr lang="el-GR" sz="1400" b="1" dirty="0"/>
              </a:p>
            </p:txBody>
          </p:sp>
          <p:cxnSp>
            <p:nvCxnSpPr>
              <p:cNvPr id="30" name="Straight Arrow Connector 29"/>
              <p:cNvCxnSpPr>
                <a:endCxn id="28" idx="2"/>
              </p:cNvCxnSpPr>
              <p:nvPr/>
            </p:nvCxnSpPr>
            <p:spPr>
              <a:xfrm flipV="1">
                <a:off x="6753692" y="3612990"/>
                <a:ext cx="2484" cy="1000674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4179124" y="4001102"/>
                    <a:ext cx="1065450" cy="57022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600" b="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l-GR" sz="1600" b="0" i="1" smtClean="0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79124" y="4001102"/>
                    <a:ext cx="1065450" cy="57022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Rounded Rectangle 37"/>
                  <p:cNvSpPr/>
                  <p:nvPr/>
                </p:nvSpPr>
                <p:spPr>
                  <a:xfrm>
                    <a:off x="3098621" y="4321233"/>
                    <a:ext cx="409061" cy="546298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l-GR" sz="14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(.)</m:t>
                              </m:r>
                            </m:num>
                            <m:den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𝒅𝒕</m:t>
                              </m:r>
                            </m:den>
                          </m:f>
                        </m:oMath>
                      </m:oMathPara>
                    </a14:m>
                    <a:endParaRPr lang="el-GR" sz="1400" b="1" dirty="0"/>
                  </a:p>
                </p:txBody>
              </p:sp>
            </mc:Choice>
            <mc:Fallback xmlns="">
              <p:sp>
                <p:nvSpPr>
                  <p:cNvPr id="38" name="Rounded 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98621" y="4321233"/>
                    <a:ext cx="409061" cy="546298"/>
                  </a:xfrm>
                  <a:prstGeom prst="roundRect">
                    <a:avLst/>
                  </a:prstGeom>
                  <a:blipFill>
                    <a:blip r:embed="rId6"/>
                    <a:stretch>
                      <a:fillRect l="-10448" r="-597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1" name="Straight Arrow Connector 50"/>
              <p:cNvCxnSpPr/>
              <p:nvPr/>
            </p:nvCxnSpPr>
            <p:spPr>
              <a:xfrm>
                <a:off x="3862642" y="4321233"/>
                <a:ext cx="310235" cy="29243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>
                <a:endCxn id="38" idx="1"/>
              </p:cNvCxnSpPr>
              <p:nvPr/>
            </p:nvCxnSpPr>
            <p:spPr>
              <a:xfrm>
                <a:off x="2465530" y="4585113"/>
                <a:ext cx="633091" cy="9269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 flipH="1" flipV="1">
                <a:off x="3485273" y="3805941"/>
                <a:ext cx="500136" cy="7465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>
                <a:stCxn id="75" idx="1"/>
              </p:cNvCxnSpPr>
              <p:nvPr/>
            </p:nvCxnSpPr>
            <p:spPr>
              <a:xfrm flipH="1" flipV="1">
                <a:off x="3468117" y="3410672"/>
                <a:ext cx="877950" cy="2150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 flipV="1">
                <a:off x="3435093" y="2043731"/>
                <a:ext cx="33025" cy="1783185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H="1">
                <a:off x="3985409" y="3813406"/>
                <a:ext cx="10819" cy="1141689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2460989" y="2345459"/>
                <a:ext cx="559418" cy="10948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2460989" y="2345460"/>
                <a:ext cx="3728" cy="2239652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3254479" y="2332769"/>
                <a:ext cx="409864" cy="342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3047717" y="2135340"/>
                <a:ext cx="215120" cy="183712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3498679" y="4594382"/>
                <a:ext cx="337187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Rounded Rectangle 74"/>
              <p:cNvSpPr/>
              <p:nvPr/>
            </p:nvSpPr>
            <p:spPr>
              <a:xfrm>
                <a:off x="4346067" y="3215711"/>
                <a:ext cx="601489" cy="394222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VCO</a:t>
                </a:r>
                <a:endParaRPr lang="el-GR" sz="1600" dirty="0"/>
              </a:p>
            </p:txBody>
          </p:sp>
          <p:cxnSp>
            <p:nvCxnSpPr>
              <p:cNvPr id="76" name="Straight Arrow Connector 75"/>
              <p:cNvCxnSpPr>
                <a:stCxn id="25" idx="1"/>
              </p:cNvCxnSpPr>
              <p:nvPr/>
            </p:nvCxnSpPr>
            <p:spPr>
              <a:xfrm flipH="1" flipV="1">
                <a:off x="4942017" y="3394953"/>
                <a:ext cx="435203" cy="10513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Rectangle 90"/>
                  <p:cNvSpPr/>
                  <p:nvPr/>
                </p:nvSpPr>
                <p:spPr>
                  <a:xfrm>
                    <a:off x="1647679" y="2416926"/>
                    <a:ext cx="529260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i="1" dirty="0">
                        <a:latin typeface="+mj-lt"/>
                      </a:rPr>
                      <a:t>r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l-GR" sz="1600" i="1" dirty="0"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91" name="Rectangle 9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47679" y="2416926"/>
                    <a:ext cx="529260" cy="33855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897" t="-5357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82642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Σκοπός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7715200" cy="518457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l-GR" dirty="0" smtClean="0"/>
              <a:t>Σκοπός της παρούσας διάλεξης είναι</a:t>
            </a:r>
            <a:r>
              <a:rPr lang="el-GR" dirty="0"/>
              <a:t>:</a:t>
            </a:r>
            <a:endParaRPr lang="el-GR" dirty="0" smtClean="0"/>
          </a:p>
          <a:p>
            <a:pPr lvl="1" algn="l">
              <a:lnSpc>
                <a:spcPct val="150000"/>
              </a:lnSpc>
            </a:pPr>
            <a:r>
              <a:rPr lang="el-GR" sz="2400" dirty="0" smtClean="0"/>
              <a:t>Ο ορισμός της έννοιας και της σημασίας του Συγχρονισμού στα τηλεπικοινωνιακά συστήματα</a:t>
            </a:r>
          </a:p>
          <a:p>
            <a:pPr lvl="1" algn="l">
              <a:lnSpc>
                <a:spcPct val="150000"/>
              </a:lnSpc>
            </a:pPr>
            <a:r>
              <a:rPr lang="el-GR" sz="2400" dirty="0" smtClean="0"/>
              <a:t>Η παρουσίαση των κυριότερων μεθόδων Συγχρονισμού</a:t>
            </a:r>
            <a:endParaRPr lang="el-G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534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err="1"/>
              <a:t>Υποβέλτιστες</a:t>
            </a:r>
            <a:r>
              <a:rPr lang="el-GR" dirty="0"/>
              <a:t> τεχνικές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042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Με βρόχο τετραγωνισμού</a:t>
            </a:r>
            <a:endParaRPr lang="el-GR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4718" y="1037276"/>
            <a:ext cx="8229600" cy="1296144"/>
          </a:xfrm>
        </p:spPr>
        <p:txBody>
          <a:bodyPr>
            <a:noAutofit/>
          </a:bodyPr>
          <a:lstStyle/>
          <a:p>
            <a:pPr algn="l"/>
            <a:r>
              <a:rPr lang="el-GR" sz="2000" dirty="0"/>
              <a:t>Η τεχνική </a:t>
            </a:r>
            <a:r>
              <a:rPr lang="el-GR" sz="2000" dirty="0" smtClean="0"/>
              <a:t>που χρησιμοποιεί </a:t>
            </a:r>
            <a:r>
              <a:rPr lang="el-GR" sz="2000" dirty="0"/>
              <a:t>βρόχο τετραγωνισμού είναι κατάλληλη για </a:t>
            </a:r>
            <a:r>
              <a:rPr lang="el-GR" sz="2000" dirty="0" smtClean="0"/>
              <a:t>σήματα </a:t>
            </a:r>
            <a:r>
              <a:rPr lang="el-GR" sz="2000" dirty="0"/>
              <a:t>βασικής </a:t>
            </a:r>
            <a:r>
              <a:rPr lang="el-GR" sz="2000" dirty="0" smtClean="0"/>
              <a:t>ζώνης</a:t>
            </a:r>
          </a:p>
          <a:p>
            <a:pPr algn="l"/>
            <a:r>
              <a:rPr lang="el-GR" sz="2000" dirty="0" smtClean="0"/>
              <a:t>Εκμεταλλεύεται το </a:t>
            </a:r>
            <a:r>
              <a:rPr lang="el-GR" sz="2000" dirty="0"/>
              <a:t>γεγονός ότι τα σύμβολα εκπέμπονται περιοδικά (κάθε </a:t>
            </a:r>
            <a:r>
              <a:rPr lang="el-GR" sz="2000" i="1" dirty="0"/>
              <a:t>Τ</a:t>
            </a:r>
            <a:r>
              <a:rPr lang="el-GR" sz="2000" dirty="0"/>
              <a:t> </a:t>
            </a:r>
            <a:r>
              <a:rPr lang="el-GR" sz="2000" dirty="0" err="1"/>
              <a:t>sec</a:t>
            </a:r>
            <a:r>
              <a:rPr lang="el-GR" sz="2000" dirty="0" smtClean="0"/>
              <a:t>).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01721" y="6358771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  <p:grpSp>
        <p:nvGrpSpPr>
          <p:cNvPr id="7" name="Group 6"/>
          <p:cNvGrpSpPr/>
          <p:nvPr/>
        </p:nvGrpSpPr>
        <p:grpSpPr>
          <a:xfrm>
            <a:off x="1043608" y="2576897"/>
            <a:ext cx="5356158" cy="2209691"/>
            <a:chOff x="1785449" y="2557829"/>
            <a:chExt cx="5945292" cy="2209691"/>
          </a:xfrm>
        </p:grpSpPr>
        <p:sp>
          <p:nvSpPr>
            <p:cNvPr id="8" name="Rectangle 7"/>
            <p:cNvSpPr/>
            <p:nvPr/>
          </p:nvSpPr>
          <p:spPr>
            <a:xfrm>
              <a:off x="1785449" y="2557829"/>
              <a:ext cx="5945292" cy="220969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60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351219" y="2761860"/>
              <a:ext cx="5299592" cy="1535120"/>
              <a:chOff x="2023792" y="3030934"/>
              <a:chExt cx="5299592" cy="153512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Rectangle 12"/>
                  <p:cNvSpPr/>
                  <p:nvPr/>
                </p:nvSpPr>
                <p:spPr>
                  <a:xfrm>
                    <a:off x="3056588" y="3030934"/>
                    <a:ext cx="593083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z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l-GR" sz="16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" name="Rectangle 1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56588" y="3030934"/>
                    <a:ext cx="593083" cy="33855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5682" t="-7143" b="-19643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ectangle 13"/>
                  <p:cNvSpPr/>
                  <p:nvPr/>
                </p:nvSpPr>
                <p:spPr>
                  <a:xfrm>
                    <a:off x="5454437" y="3030934"/>
                    <a:ext cx="141420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l-GR" sz="160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𝑛𝑇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</m:acc>
                        </m:oMath>
                      </m:oMathPara>
                    </a14:m>
                    <a:endParaRPr lang="el-GR" sz="1600" i="1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54437" y="3030934"/>
                    <a:ext cx="1414204" cy="33855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r="-14354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6" name="Straight Arrow Connector 15"/>
              <p:cNvCxnSpPr>
                <a:stCxn id="23" idx="3"/>
                <a:endCxn id="35" idx="1"/>
              </p:cNvCxnSpPr>
              <p:nvPr/>
            </p:nvCxnSpPr>
            <p:spPr>
              <a:xfrm flipV="1">
                <a:off x="3121544" y="3406605"/>
                <a:ext cx="475608" cy="4067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ounded Rectangle 19"/>
              <p:cNvSpPr/>
              <p:nvPr/>
            </p:nvSpPr>
            <p:spPr>
              <a:xfrm>
                <a:off x="6243392" y="4113257"/>
                <a:ext cx="1079992" cy="40463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200" b="1" dirty="0" smtClean="0"/>
                  <a:t>Ανιχνευτής</a:t>
                </a:r>
                <a:endParaRPr lang="el-GR" sz="1200" b="1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Rounded Rectangle 22"/>
                  <p:cNvSpPr/>
                  <p:nvPr/>
                </p:nvSpPr>
                <p:spPr>
                  <a:xfrm>
                    <a:off x="2712483" y="3263351"/>
                    <a:ext cx="409061" cy="294641"/>
                  </a:xfrm>
                  <a:prstGeom prst="roundRect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(.)</m:t>
                              </m:r>
                            </m:e>
                            <m:sup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oMath>
                      </m:oMathPara>
                    </a14:m>
                    <a:endParaRPr lang="el-GR" sz="1200" b="1" dirty="0"/>
                  </a:p>
                </p:txBody>
              </p:sp>
            </mc:Choice>
            <mc:Fallback xmlns="">
              <p:sp>
                <p:nvSpPr>
                  <p:cNvPr id="23" name="Rounded 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12483" y="3263351"/>
                    <a:ext cx="409061" cy="294641"/>
                  </a:xfrm>
                  <a:prstGeom prst="roundRect">
                    <a:avLst/>
                  </a:prstGeom>
                  <a:blipFill rotWithShape="0">
                    <a:blip r:embed="rId4"/>
                    <a:stretch>
                      <a:fillRect l="-9836" b="-625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4" name="Straight Arrow Connector 23"/>
              <p:cNvCxnSpPr/>
              <p:nvPr/>
            </p:nvCxnSpPr>
            <p:spPr>
              <a:xfrm>
                <a:off x="5531966" y="4036754"/>
                <a:ext cx="310235" cy="29243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endCxn id="23" idx="1"/>
              </p:cNvCxnSpPr>
              <p:nvPr/>
            </p:nvCxnSpPr>
            <p:spPr>
              <a:xfrm>
                <a:off x="2023792" y="3397350"/>
                <a:ext cx="688690" cy="13322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 flipV="1">
                <a:off x="5345673" y="3407606"/>
                <a:ext cx="500136" cy="7465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5829072" y="3424365"/>
                <a:ext cx="10819" cy="1141689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2346705" y="4356461"/>
                <a:ext cx="3107226" cy="3304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 flipV="1">
                <a:off x="2335545" y="3401850"/>
                <a:ext cx="8958" cy="101038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5814329" y="4318044"/>
                <a:ext cx="429065" cy="1114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Rounded Rectangle 34"/>
                  <p:cNvSpPr/>
                  <p:nvPr/>
                </p:nvSpPr>
                <p:spPr>
                  <a:xfrm>
                    <a:off x="3597153" y="3053966"/>
                    <a:ext cx="867175" cy="705278"/>
                  </a:xfrm>
                  <a:prstGeom prst="round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BPF</a:t>
                    </a: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l-GR" sz="1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4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oMath>
                      </m:oMathPara>
                    </a14:m>
                    <a:endParaRPr lang="el-GR" sz="1400" dirty="0"/>
                  </a:p>
                </p:txBody>
              </p:sp>
            </mc:Choice>
            <mc:Fallback xmlns="">
              <p:sp>
                <p:nvSpPr>
                  <p:cNvPr id="35" name="Rounded Rectangle 3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97153" y="3053966"/>
                    <a:ext cx="867175" cy="705278"/>
                  </a:xfrm>
                  <a:prstGeom prst="roundRect">
                    <a:avLst/>
                  </a:prstGeom>
                  <a:blipFill rotWithShape="0">
                    <a:blip r:embed="rId5"/>
                    <a:stretch>
                      <a:fillRect t="-1739" b="-1739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6" name="Straight Arrow Connector 35"/>
              <p:cNvCxnSpPr>
                <a:stCxn id="35" idx="3"/>
                <a:endCxn id="19" idx="1"/>
              </p:cNvCxnSpPr>
              <p:nvPr/>
            </p:nvCxnSpPr>
            <p:spPr>
              <a:xfrm>
                <a:off x="4464328" y="3406605"/>
                <a:ext cx="318447" cy="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2072760" y="3030934"/>
                    <a:ext cx="584187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r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l-GR" sz="1600" i="1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72760" y="3030934"/>
                    <a:ext cx="584187" cy="33855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5814" t="-7143" r="-1163" b="-19643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Rounded Rectangle 18"/>
              <p:cNvSpPr/>
              <p:nvPr/>
            </p:nvSpPr>
            <p:spPr>
              <a:xfrm>
                <a:off x="4782775" y="3209494"/>
                <a:ext cx="601489" cy="394222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PLL</a:t>
                </a:r>
                <a:endParaRPr lang="el-GR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39552" y="5389708"/>
                <a:ext cx="3099759" cy="8476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𝑛𝑇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389708"/>
                <a:ext cx="3099759" cy="8476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loud Callout 2"/>
          <p:cNvSpPr/>
          <p:nvPr/>
        </p:nvSpPr>
        <p:spPr>
          <a:xfrm>
            <a:off x="1331640" y="4316049"/>
            <a:ext cx="1905371" cy="818446"/>
          </a:xfrm>
          <a:prstGeom prst="cloudCallout">
            <a:avLst>
              <a:gd name="adj1" fmla="val 43988"/>
              <a:gd name="adj2" fmla="val 960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/>
              <a:t>Αγνοούμε τον θόρυβο</a:t>
            </a:r>
            <a:endParaRPr lang="el-GR" sz="1600" dirty="0"/>
          </a:p>
        </p:txBody>
      </p:sp>
      <p:sp>
        <p:nvSpPr>
          <p:cNvPr id="10" name="Right Arrow 9"/>
          <p:cNvSpPr/>
          <p:nvPr/>
        </p:nvSpPr>
        <p:spPr>
          <a:xfrm>
            <a:off x="3635896" y="5589240"/>
            <a:ext cx="932689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499992" y="5389708"/>
                <a:ext cx="4547650" cy="847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Ε</m:t>
                      </m:r>
                      <m:d>
                        <m:dPr>
                          <m:begChr m:val="["/>
                          <m:endChr m:val="]"/>
                          <m:ctrlPr>
                            <a:rPr lang="el-GR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>
                          <a:latin typeface="Cambria Math" panose="02040503050406030204" pitchFamily="18" charset="0"/>
                        </a:rPr>
                        <m:t>Ε</m:t>
                      </m:r>
                      <m:d>
                        <m:dPr>
                          <m:begChr m:val="["/>
                          <m:endChr m:val="]"/>
                          <m:ctrlPr>
                            <a:rPr lang="el-GR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𝑛𝑇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389708"/>
                <a:ext cx="4547650" cy="84760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loud Callout 27"/>
          <p:cNvSpPr/>
          <p:nvPr/>
        </p:nvSpPr>
        <p:spPr>
          <a:xfrm>
            <a:off x="6801621" y="3951269"/>
            <a:ext cx="1962409" cy="971683"/>
          </a:xfrm>
          <a:prstGeom prst="cloudCallout">
            <a:avLst>
              <a:gd name="adj1" fmla="val -85310"/>
              <a:gd name="adj2" fmla="val 1055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/>
              <a:t>Περιοδικό σήμα περιόδου Τ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44443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  <p:bldP spid="3" grpId="0" animBg="1"/>
      <p:bldP spid="10" grpId="0" animBg="1"/>
      <p:bldP spid="27" grpId="0"/>
      <p:bldP spid="2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Τεχνική </a:t>
            </a:r>
            <a:r>
              <a:rPr lang="en-US" dirty="0" smtClean="0"/>
              <a:t>Early-Late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Η </a:t>
            </a:r>
            <a:r>
              <a:rPr lang="en-US" sz="1800" b="1" dirty="0" smtClean="0"/>
              <a:t>Early-Late</a:t>
            </a:r>
            <a:r>
              <a:rPr lang="el-GR" sz="1800" dirty="0" smtClean="0"/>
              <a:t> μπορεί </a:t>
            </a:r>
            <a:r>
              <a:rPr lang="el-GR" sz="1800" dirty="0"/>
              <a:t>να </a:t>
            </a:r>
            <a:r>
              <a:rPr lang="el-GR" sz="1800" dirty="0" smtClean="0"/>
              <a:t>υπολογίσει τη </a:t>
            </a:r>
            <a:r>
              <a:rPr lang="el-GR" sz="1800" dirty="0"/>
              <a:t>χρονική στιγμή δειγματοληψίας κατά την οποία λαμβάνεται η μέγιστη τιμή του σήματος-παλμού στην έξοδο του προσαρμοσμένου φίλτρου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Βασική ιδέα: </a:t>
            </a:r>
            <a:r>
              <a:rPr lang="el-GR" sz="1800" dirty="0"/>
              <a:t>Στην ιδανική περίπτωση η έξοδος του προσαρμοσμένου φίλτρου είναι ένας συμμετρικός παλμός ως προς τη μέγιστη τιμή. Αν όμως υπάρχει μία χρονική μετατόπιση του παλμού τότε αυτή μπορεί να ανιχνευθεί με καθυστέρηση και </a:t>
            </a:r>
            <a:r>
              <a:rPr lang="el-GR" sz="1800" dirty="0" err="1"/>
              <a:t>προήγηση</a:t>
            </a:r>
            <a:r>
              <a:rPr lang="el-GR" sz="1800" dirty="0"/>
              <a:t> της στιγμής δειγματοληψίας κατά δ.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Αν </a:t>
            </a:r>
            <a:r>
              <a:rPr lang="el-GR" sz="1800" dirty="0"/>
              <a:t>η δειγματοληψία είναι ιδανική τότε η διαφορά των απολύτων τιμών πλάτους των δειγμάτων θα είναι ίση με μηδέν και το PLL θα κλειδώσει. Σε αντίθετη περίπτωση η διαφορά των τιμών εισέρχεται ως σφάλμα στην είσοδο του φίλτρου βρόχου, το οποίο υπολογίζει τη μέση τιμή και κατόπιν παράγει ένα σήμα που οδηγεί το VCO.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H</a:t>
            </a:r>
            <a:r>
              <a:rPr lang="el-GR" sz="1800" dirty="0" smtClean="0"/>
              <a:t> </a:t>
            </a:r>
            <a:r>
              <a:rPr lang="el-GR" sz="1800" dirty="0"/>
              <a:t>τεχνική </a:t>
            </a:r>
            <a:r>
              <a:rPr lang="el-GR" sz="1800" dirty="0" smtClean="0"/>
              <a:t>χρησιμοποιείται </a:t>
            </a:r>
            <a:r>
              <a:rPr lang="el-GR" sz="1800" dirty="0"/>
              <a:t>περισσότερο από τις υπόλοιπες σε πρακτικά ψηφιακά τηλεπικοινωνιακά συστήματα.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80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Τεχνική </a:t>
            </a:r>
            <a:r>
              <a:rPr lang="en-US" dirty="0" smtClean="0"/>
              <a:t>Early-Late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  <p:grpSp>
        <p:nvGrpSpPr>
          <p:cNvPr id="7" name="Group 6"/>
          <p:cNvGrpSpPr/>
          <p:nvPr/>
        </p:nvGrpSpPr>
        <p:grpSpPr>
          <a:xfrm>
            <a:off x="1599043" y="1944216"/>
            <a:ext cx="5853277" cy="3068960"/>
            <a:chOff x="1539744" y="1598102"/>
            <a:chExt cx="6275094" cy="3255710"/>
          </a:xfrm>
        </p:grpSpPr>
        <p:sp>
          <p:nvSpPr>
            <p:cNvPr id="8" name="Rectangle 7"/>
            <p:cNvSpPr/>
            <p:nvPr/>
          </p:nvSpPr>
          <p:spPr>
            <a:xfrm>
              <a:off x="1539744" y="1598102"/>
              <a:ext cx="6275094" cy="32557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627652" y="1767180"/>
              <a:ext cx="6048527" cy="2989646"/>
              <a:chOff x="1300225" y="2036254"/>
              <a:chExt cx="6048527" cy="2989646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3108270" y="2843720"/>
                <a:ext cx="1279475" cy="40463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200" b="1" dirty="0" smtClean="0"/>
                  <a:t>Καθυστέρηση δ</a:t>
                </a:r>
                <a:endParaRPr lang="el-GR" sz="1200" b="1" dirty="0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4866632" y="3297348"/>
                <a:ext cx="619192" cy="351097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VCO</a:t>
                </a:r>
                <a:endParaRPr lang="el-GR" dirty="0"/>
              </a:p>
            </p:txBody>
          </p:sp>
          <p:cxnSp>
            <p:nvCxnSpPr>
              <p:cNvPr id="12" name="Elbow Connector 11"/>
              <p:cNvCxnSpPr>
                <a:stCxn id="21" idx="1"/>
                <a:endCxn id="84" idx="3"/>
              </p:cNvCxnSpPr>
              <p:nvPr/>
            </p:nvCxnSpPr>
            <p:spPr>
              <a:xfrm rot="10800000">
                <a:off x="6576514" y="3470105"/>
                <a:ext cx="471497" cy="1"/>
              </a:xfrm>
              <a:prstGeom prst="bentConnector3">
                <a:avLst>
                  <a:gd name="adj1" fmla="val 50000"/>
                </a:avLst>
              </a:prstGeom>
              <a:ln w="2222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1503247" y="3537685"/>
                <a:ext cx="364304" cy="92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ectangle 13"/>
                  <p:cNvSpPr/>
                  <p:nvPr/>
                </p:nvSpPr>
                <p:spPr>
                  <a:xfrm>
                    <a:off x="1300225" y="3157924"/>
                    <a:ext cx="632624" cy="3591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l-GR" sz="1600" dirty="0"/>
                  </a:p>
                </p:txBody>
              </p:sp>
            </mc:Choice>
            <mc:Fallback xmlns="">
              <p:sp>
                <p:nvSpPr>
                  <p:cNvPr id="14" name="Rectangle 1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00225" y="3157924"/>
                    <a:ext cx="632624" cy="359155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10909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Rounded Rectangle 15"/>
              <p:cNvSpPr/>
              <p:nvPr/>
            </p:nvSpPr>
            <p:spPr>
              <a:xfrm>
                <a:off x="1873039" y="3340620"/>
                <a:ext cx="664170" cy="394222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i="1" dirty="0" smtClean="0"/>
                  <a:t>h(-t)</a:t>
                </a:r>
                <a:endParaRPr lang="el-GR" sz="1600" i="1" dirty="0"/>
              </a:p>
            </p:txBody>
          </p:sp>
          <p:cxnSp>
            <p:nvCxnSpPr>
              <p:cNvPr id="17" name="Straight Arrow Connector 16"/>
              <p:cNvCxnSpPr>
                <a:stCxn id="16" idx="3"/>
              </p:cNvCxnSpPr>
              <p:nvPr/>
            </p:nvCxnSpPr>
            <p:spPr>
              <a:xfrm flipV="1">
                <a:off x="2474528" y="3537685"/>
                <a:ext cx="367084" cy="46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3748007" y="2036254"/>
                <a:ext cx="1" cy="818772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H="1" flipV="1">
                <a:off x="2837950" y="2348708"/>
                <a:ext cx="16366" cy="236278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ounded Rectangle 20"/>
              <p:cNvSpPr/>
              <p:nvPr/>
            </p:nvSpPr>
            <p:spPr>
              <a:xfrm>
                <a:off x="7048010" y="3267787"/>
                <a:ext cx="300742" cy="40463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/>
                  <a:t>X</a:t>
                </a:r>
                <a:endParaRPr lang="el-GR" sz="1200" b="1" dirty="0"/>
              </a:p>
            </p:txBody>
          </p:sp>
          <p:cxnSp>
            <p:nvCxnSpPr>
              <p:cNvPr id="23" name="Straight Arrow Connector 22"/>
              <p:cNvCxnSpPr>
                <a:endCxn id="21" idx="0"/>
              </p:cNvCxnSpPr>
              <p:nvPr/>
            </p:nvCxnSpPr>
            <p:spPr>
              <a:xfrm>
                <a:off x="7198381" y="2326504"/>
                <a:ext cx="0" cy="941283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ounded Rectangle 25"/>
                  <p:cNvSpPr/>
                  <p:nvPr/>
                </p:nvSpPr>
                <p:spPr>
                  <a:xfrm>
                    <a:off x="4310233" y="2036254"/>
                    <a:ext cx="409061" cy="546298"/>
                  </a:xfrm>
                  <a:prstGeom prst="round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|"/>
                              <m:endChr m:val="|"/>
                              <m:ctrlPr>
                                <a:rPr lang="el-GR" sz="16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d>
                        </m:oMath>
                      </m:oMathPara>
                    </a14:m>
                    <a:endParaRPr lang="el-GR" sz="1600" b="1" dirty="0"/>
                  </a:p>
                </p:txBody>
              </p:sp>
            </mc:Choice>
            <mc:Fallback xmlns="">
              <p:sp>
                <p:nvSpPr>
                  <p:cNvPr id="26" name="Rounded 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10233" y="2036254"/>
                    <a:ext cx="409061" cy="546298"/>
                  </a:xfrm>
                  <a:prstGeom prst="round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7" name="Straight Arrow Connector 26"/>
              <p:cNvCxnSpPr/>
              <p:nvPr/>
            </p:nvCxnSpPr>
            <p:spPr>
              <a:xfrm>
                <a:off x="2837950" y="4721865"/>
                <a:ext cx="615879" cy="1592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stCxn id="26" idx="3"/>
              </p:cNvCxnSpPr>
              <p:nvPr/>
            </p:nvCxnSpPr>
            <p:spPr>
              <a:xfrm>
                <a:off x="4719294" y="2309403"/>
                <a:ext cx="2516410" cy="763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 flipV="1">
                <a:off x="2829555" y="2360677"/>
                <a:ext cx="830360" cy="3251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11" idx="1"/>
              </p:cNvCxnSpPr>
              <p:nvPr/>
            </p:nvCxnSpPr>
            <p:spPr>
              <a:xfrm flipH="1">
                <a:off x="3748007" y="3472897"/>
                <a:ext cx="1118625" cy="2278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prstDash val="solid"/>
                <a:headEnd type="non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>
                <a:stCxn id="50" idx="0"/>
                <a:endCxn id="10" idx="2"/>
              </p:cNvCxnSpPr>
              <p:nvPr/>
            </p:nvCxnSpPr>
            <p:spPr>
              <a:xfrm flipH="1" flipV="1">
                <a:off x="3748008" y="3248355"/>
                <a:ext cx="2548" cy="521639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prstDash val="solid"/>
                <a:headEnd type="triangle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>
                <a:off x="3721386" y="4174629"/>
                <a:ext cx="4727" cy="835784"/>
              </a:xfrm>
              <a:prstGeom prst="straightConnector1">
                <a:avLst/>
              </a:prstGeom>
              <a:ln w="9525" cap="flat" cmpd="sng" algn="ctr">
                <a:solidFill>
                  <a:schemeClr val="accent2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 flipV="1">
                <a:off x="4021671" y="2367179"/>
                <a:ext cx="304699" cy="12478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 flipV="1">
                <a:off x="3659915" y="2177078"/>
                <a:ext cx="403429" cy="202317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ounded Rectangle 49"/>
              <p:cNvSpPr/>
              <p:nvPr/>
            </p:nvSpPr>
            <p:spPr>
              <a:xfrm>
                <a:off x="3110818" y="3769994"/>
                <a:ext cx="1279475" cy="404635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1200" b="1" dirty="0" err="1" smtClean="0"/>
                  <a:t>Προήγηση</a:t>
                </a:r>
                <a:r>
                  <a:rPr lang="el-GR" sz="1200" b="1" dirty="0" smtClean="0"/>
                  <a:t> δ</a:t>
                </a:r>
                <a:endParaRPr lang="el-GR" sz="1200" b="1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Rounded Rectangle 64"/>
                  <p:cNvSpPr/>
                  <p:nvPr/>
                </p:nvSpPr>
                <p:spPr>
                  <a:xfrm>
                    <a:off x="4144868" y="4479602"/>
                    <a:ext cx="409061" cy="546298"/>
                  </a:xfrm>
                  <a:prstGeom prst="round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|"/>
                              <m:endChr m:val="|"/>
                              <m:ctrlPr>
                                <a:rPr lang="el-GR" sz="16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d>
                        </m:oMath>
                      </m:oMathPara>
                    </a14:m>
                    <a:endParaRPr lang="el-GR" sz="1600" b="1" dirty="0"/>
                  </a:p>
                </p:txBody>
              </p:sp>
            </mc:Choice>
            <mc:Fallback xmlns="">
              <p:sp>
                <p:nvSpPr>
                  <p:cNvPr id="65" name="Rounded Rectangle 6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4868" y="4479602"/>
                    <a:ext cx="409061" cy="546298"/>
                  </a:xfrm>
                  <a:prstGeom prst="round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7" name="Straight Arrow Connector 66"/>
              <p:cNvCxnSpPr/>
              <p:nvPr/>
            </p:nvCxnSpPr>
            <p:spPr>
              <a:xfrm flipH="1" flipV="1">
                <a:off x="3838680" y="4787034"/>
                <a:ext cx="304699" cy="12478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 flipH="1" flipV="1">
                <a:off x="3476925" y="4596933"/>
                <a:ext cx="403429" cy="202317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Rounded Rectangle 83"/>
              <p:cNvSpPr/>
              <p:nvPr/>
            </p:nvSpPr>
            <p:spPr>
              <a:xfrm>
                <a:off x="5957321" y="3294555"/>
                <a:ext cx="619192" cy="351097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L(s)</a:t>
                </a:r>
                <a:endParaRPr lang="el-GR" dirty="0"/>
              </a:p>
            </p:txBody>
          </p:sp>
          <p:cxnSp>
            <p:nvCxnSpPr>
              <p:cNvPr id="87" name="Elbow Connector 86"/>
              <p:cNvCxnSpPr>
                <a:stCxn id="84" idx="1"/>
                <a:endCxn id="11" idx="3"/>
              </p:cNvCxnSpPr>
              <p:nvPr/>
            </p:nvCxnSpPr>
            <p:spPr>
              <a:xfrm rot="10800000" flipV="1">
                <a:off x="5485825" y="3470103"/>
                <a:ext cx="471497" cy="2793"/>
              </a:xfrm>
              <a:prstGeom prst="bentConnector3">
                <a:avLst>
                  <a:gd name="adj1" fmla="val 50000"/>
                </a:avLst>
              </a:prstGeom>
              <a:ln w="2222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>
                <a:off x="4556955" y="4779404"/>
                <a:ext cx="2678748" cy="7630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V="1">
                <a:off x="7235703" y="3672422"/>
                <a:ext cx="0" cy="1147522"/>
              </a:xfrm>
              <a:prstGeom prst="straightConnector1">
                <a:avLst/>
              </a:prstGeom>
              <a:ln w="25400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7965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Εισαγωγή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2000" dirty="0" smtClean="0"/>
              <a:t>Τα ψηφιακά </a:t>
            </a:r>
            <a:r>
              <a:rPr lang="el-GR" sz="2000" dirty="0"/>
              <a:t>(αλλά και </a:t>
            </a:r>
            <a:r>
              <a:rPr lang="el-GR" sz="2000" dirty="0" smtClean="0"/>
              <a:t>τα αναλογικά) τηλεπικοινωνιακά συστήματα απαιτούν </a:t>
            </a:r>
            <a:r>
              <a:rPr lang="el-GR" sz="2000" dirty="0"/>
              <a:t>κάποιου είδους </a:t>
            </a:r>
            <a:r>
              <a:rPr lang="el-GR" sz="2000" dirty="0" smtClean="0"/>
              <a:t>συγχρονισμό </a:t>
            </a:r>
            <a:r>
              <a:rPr lang="el-GR" sz="2000" dirty="0"/>
              <a:t>(</a:t>
            </a:r>
            <a:r>
              <a:rPr lang="el-GR" sz="2000" dirty="0" err="1"/>
              <a:t>synchronization</a:t>
            </a:r>
            <a:r>
              <a:rPr lang="el-GR" sz="2000" dirty="0"/>
              <a:t>) μεταξύ πομπού και </a:t>
            </a:r>
            <a:r>
              <a:rPr lang="el-GR" sz="2000" dirty="0" smtClean="0"/>
              <a:t>δέκτη.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2000" dirty="0" smtClean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Απουσία </a:t>
            </a:r>
            <a:r>
              <a:rPr lang="el-GR" sz="2000" dirty="0"/>
              <a:t>συγχρονισμού ή ελλιπής </a:t>
            </a:r>
            <a:r>
              <a:rPr lang="el-GR" sz="2000" dirty="0" smtClean="0"/>
              <a:t>συγχρονισμός, </a:t>
            </a:r>
            <a:r>
              <a:rPr lang="el-GR" sz="2000" dirty="0"/>
              <a:t>οδηγεί σε σφάλματα κατά την </a:t>
            </a:r>
            <a:r>
              <a:rPr lang="el-GR" sz="2000" dirty="0" smtClean="0"/>
              <a:t>ανίχνευση </a:t>
            </a:r>
            <a:r>
              <a:rPr lang="el-GR" sz="2000" dirty="0"/>
              <a:t>των συμβόλων στο </a:t>
            </a:r>
            <a:r>
              <a:rPr lang="el-GR" sz="2000" b="1" dirty="0"/>
              <a:t>δέκτη</a:t>
            </a:r>
            <a:r>
              <a:rPr lang="el-GR" sz="2000" dirty="0"/>
              <a:t> και επομένως σε υποβάθμιση της ποιότητας επικοινωνίας</a:t>
            </a:r>
            <a:r>
              <a:rPr lang="el-GR" sz="2000" dirty="0" smtClean="0"/>
              <a:t>.</a:t>
            </a:r>
          </a:p>
          <a:p>
            <a:pPr marL="0" indent="0" algn="l">
              <a:spcBef>
                <a:spcPts val="600"/>
              </a:spcBef>
              <a:buNone/>
            </a:pPr>
            <a:endParaRPr lang="el-GR" sz="2000" dirty="0" smtClean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Αίτια αδυναμίας συγχρονισμού:</a:t>
            </a:r>
          </a:p>
          <a:p>
            <a:pPr lvl="1" algn="l">
              <a:spcBef>
                <a:spcPts val="600"/>
              </a:spcBef>
            </a:pPr>
            <a:r>
              <a:rPr lang="el-GR" dirty="0" smtClean="0"/>
              <a:t>Θόρυβος</a:t>
            </a:r>
          </a:p>
          <a:p>
            <a:pPr lvl="1" algn="l">
              <a:spcBef>
                <a:spcPts val="600"/>
              </a:spcBef>
            </a:pPr>
            <a:r>
              <a:rPr lang="el-GR" dirty="0" err="1" smtClean="0"/>
              <a:t>Διασυμβολική</a:t>
            </a:r>
            <a:r>
              <a:rPr lang="el-GR" dirty="0" smtClean="0"/>
              <a:t> παρεμβολή</a:t>
            </a:r>
          </a:p>
          <a:p>
            <a:pPr lvl="1" algn="l">
              <a:spcBef>
                <a:spcPts val="600"/>
              </a:spcBef>
            </a:pPr>
            <a:r>
              <a:rPr lang="el-GR" dirty="0" smtClean="0"/>
              <a:t>Φαινόμενο </a:t>
            </a:r>
            <a:r>
              <a:rPr lang="el-GR" dirty="0" err="1" smtClean="0"/>
              <a:t>Doppler</a:t>
            </a:r>
            <a:endParaRPr lang="el-GR" dirty="0" smtClean="0"/>
          </a:p>
          <a:p>
            <a:pPr lvl="1" algn="l">
              <a:spcBef>
                <a:spcPts val="600"/>
              </a:spcBef>
            </a:pPr>
            <a:r>
              <a:rPr lang="el-GR" dirty="0" smtClean="0"/>
              <a:t>Καθυστέρηση </a:t>
            </a:r>
            <a:r>
              <a:rPr lang="el-GR" dirty="0"/>
              <a:t>διάδοσης, </a:t>
            </a:r>
            <a:r>
              <a:rPr lang="el-GR" dirty="0" smtClean="0"/>
              <a:t>κλπ</a:t>
            </a:r>
            <a:r>
              <a:rPr lang="el-GR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785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Εισαγωγή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000" dirty="0"/>
              <a:t>Οι δύο γενικές κατηγορίες στις οποίες ανήκουν όλα τα συστήματα και οι τεχνικές συγχρονισμού είναι:</a:t>
            </a:r>
          </a:p>
          <a:p>
            <a:endParaRPr lang="el-GR" sz="2000" dirty="0" smtClean="0"/>
          </a:p>
          <a:p>
            <a:endParaRPr lang="el-GR" sz="2000" dirty="0"/>
          </a:p>
          <a:p>
            <a:endParaRPr lang="el-GR" sz="2000" dirty="0" smtClean="0"/>
          </a:p>
          <a:p>
            <a:endParaRPr lang="el-GR" sz="2000" dirty="0" smtClean="0"/>
          </a:p>
          <a:p>
            <a:endParaRPr lang="el-GR" sz="2000" dirty="0"/>
          </a:p>
          <a:p>
            <a:pPr marL="0" indent="0">
              <a:buNone/>
            </a:pPr>
            <a:endParaRPr lang="el-GR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710751" y="2132856"/>
            <a:ext cx="3744416" cy="17946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/>
              <a:t>Συγχρονισμός </a:t>
            </a:r>
            <a:r>
              <a:rPr lang="el-GR" b="1" dirty="0" smtClean="0"/>
              <a:t>Φέροντος</a:t>
            </a:r>
          </a:p>
          <a:p>
            <a:pPr algn="ctr"/>
            <a:r>
              <a:rPr lang="el-GR" b="1" dirty="0" smtClean="0"/>
              <a:t>(</a:t>
            </a:r>
            <a:r>
              <a:rPr lang="el-GR" b="1" dirty="0" err="1" smtClean="0"/>
              <a:t>Carrier</a:t>
            </a:r>
            <a:r>
              <a:rPr lang="el-GR" b="1" dirty="0" smtClean="0"/>
              <a:t> </a:t>
            </a:r>
            <a:r>
              <a:rPr lang="el-GR" b="1" dirty="0"/>
              <a:t>Synchronization) </a:t>
            </a:r>
            <a:endParaRPr lang="el-GR" b="1" dirty="0" smtClean="0"/>
          </a:p>
          <a:p>
            <a:pPr algn="ctr"/>
            <a:endParaRPr lang="el-GR" dirty="0"/>
          </a:p>
          <a:p>
            <a:pPr algn="ctr"/>
            <a:r>
              <a:rPr lang="el-GR" dirty="0" smtClean="0"/>
              <a:t> ανάκτηση </a:t>
            </a:r>
            <a:r>
              <a:rPr lang="el-GR" dirty="0"/>
              <a:t>από το δέκτη της συχνότητας και της φάσης του λαμβανόμενου </a:t>
            </a:r>
            <a:r>
              <a:rPr lang="el-GR" dirty="0" smtClean="0"/>
              <a:t>σήματος</a:t>
            </a:r>
            <a:endParaRPr lang="el-GR" dirty="0"/>
          </a:p>
        </p:txBody>
      </p:sp>
      <p:sp>
        <p:nvSpPr>
          <p:cNvPr id="8" name="Rectangle 7"/>
          <p:cNvSpPr/>
          <p:nvPr/>
        </p:nvSpPr>
        <p:spPr>
          <a:xfrm>
            <a:off x="4788024" y="2132856"/>
            <a:ext cx="3744416" cy="179463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/>
              <a:t>Χρονικός </a:t>
            </a:r>
            <a:r>
              <a:rPr lang="el-GR" b="1" dirty="0" smtClean="0"/>
              <a:t>Συγχρονισμός</a:t>
            </a:r>
          </a:p>
          <a:p>
            <a:pPr algn="ctr"/>
            <a:r>
              <a:rPr lang="el-GR" b="1" dirty="0" smtClean="0"/>
              <a:t>(</a:t>
            </a:r>
            <a:r>
              <a:rPr lang="el-GR" b="1" dirty="0" err="1" smtClean="0"/>
              <a:t>Timing</a:t>
            </a:r>
            <a:r>
              <a:rPr lang="el-GR" b="1" dirty="0" smtClean="0"/>
              <a:t> </a:t>
            </a:r>
            <a:r>
              <a:rPr lang="el-GR" b="1" dirty="0"/>
              <a:t>Synchronization) </a:t>
            </a:r>
            <a:endParaRPr lang="el-GR" b="1" dirty="0" smtClean="0"/>
          </a:p>
          <a:p>
            <a:pPr algn="ctr"/>
            <a:endParaRPr lang="el-GR" dirty="0"/>
          </a:p>
          <a:p>
            <a:pPr algn="ctr"/>
            <a:r>
              <a:rPr lang="el-GR" dirty="0" smtClean="0"/>
              <a:t>υπολογισμός </a:t>
            </a:r>
            <a:r>
              <a:rPr lang="el-GR" dirty="0"/>
              <a:t>των βέλτιστων χρονικών στιγμών για την πραγματοποίηση της δειγματοληψίας στο </a:t>
            </a:r>
            <a:r>
              <a:rPr lang="el-GR" dirty="0" smtClean="0"/>
              <a:t>δέκτη</a:t>
            </a:r>
            <a:endParaRPr lang="el-GR" dirty="0"/>
          </a:p>
        </p:txBody>
      </p:sp>
      <p:grpSp>
        <p:nvGrpSpPr>
          <p:cNvPr id="66" name="Group 65"/>
          <p:cNvGrpSpPr/>
          <p:nvPr/>
        </p:nvGrpSpPr>
        <p:grpSpPr>
          <a:xfrm>
            <a:off x="854767" y="4279367"/>
            <a:ext cx="7520756" cy="2389993"/>
            <a:chOff x="755576" y="4200516"/>
            <a:chExt cx="7520756" cy="2389993"/>
          </a:xfrm>
        </p:grpSpPr>
        <p:sp>
          <p:nvSpPr>
            <p:cNvPr id="11" name="Rounded Rectangle 10"/>
            <p:cNvSpPr/>
            <p:nvPr/>
          </p:nvSpPr>
          <p:spPr>
            <a:xfrm>
              <a:off x="1475656" y="5996310"/>
              <a:ext cx="1368152" cy="36004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b="1" dirty="0" smtClean="0"/>
                <a:t>Συγχρονισμός Φέροντος</a:t>
              </a:r>
              <a:endParaRPr lang="el-GR" sz="1200" b="1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000656" y="4200516"/>
              <a:ext cx="1368152" cy="36004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b="1" dirty="0" smtClean="0"/>
                <a:t>Χρονικός Συγχρονισμός</a:t>
              </a:r>
              <a:endParaRPr lang="el-GR" sz="1200" b="1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000656" y="4930890"/>
              <a:ext cx="1368152" cy="3600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dirty="0" smtClean="0"/>
                <a:t>Προσαρμοσμένο Φίλτρο</a:t>
              </a:r>
              <a:endParaRPr lang="el-GR" sz="1200" dirty="0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908180" y="4992389"/>
              <a:ext cx="1368152" cy="3600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dirty="0" err="1" smtClean="0"/>
                <a:t>Ισοσταθμιστής</a:t>
              </a:r>
              <a:endParaRPr lang="el-GR" sz="1200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908180" y="5636270"/>
              <a:ext cx="1368152" cy="3600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dirty="0" smtClean="0"/>
                <a:t>Ανιχνευτής</a:t>
              </a:r>
              <a:endParaRPr lang="el-GR" sz="1200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1979712" y="4941168"/>
              <a:ext cx="360040" cy="34976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200"/>
            </a:p>
          </p:txBody>
        </p:sp>
        <p:cxnSp>
          <p:nvCxnSpPr>
            <p:cNvPr id="22" name="Straight Connector 21"/>
            <p:cNvCxnSpPr>
              <a:stCxn id="20" idx="1"/>
              <a:endCxn id="20" idx="5"/>
            </p:cNvCxnSpPr>
            <p:nvPr/>
          </p:nvCxnSpPr>
          <p:spPr>
            <a:xfrm>
              <a:off x="2032439" y="4992389"/>
              <a:ext cx="254586" cy="24732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20" idx="3"/>
              <a:endCxn id="20" idx="7"/>
            </p:cNvCxnSpPr>
            <p:nvPr/>
          </p:nvCxnSpPr>
          <p:spPr>
            <a:xfrm flipV="1">
              <a:off x="2032439" y="4992389"/>
              <a:ext cx="254586" cy="24732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endCxn id="20" idx="2"/>
            </p:cNvCxnSpPr>
            <p:nvPr/>
          </p:nvCxnSpPr>
          <p:spPr>
            <a:xfrm>
              <a:off x="755576" y="5116049"/>
              <a:ext cx="1224136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endCxn id="17" idx="1"/>
            </p:cNvCxnSpPr>
            <p:nvPr/>
          </p:nvCxnSpPr>
          <p:spPr>
            <a:xfrm flipV="1">
              <a:off x="2339752" y="5110910"/>
              <a:ext cx="1660904" cy="18067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18" idx="2"/>
              <a:endCxn id="19" idx="0"/>
            </p:cNvCxnSpPr>
            <p:nvPr/>
          </p:nvCxnSpPr>
          <p:spPr>
            <a:xfrm>
              <a:off x="7592256" y="5352429"/>
              <a:ext cx="0" cy="28384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7592256" y="5996310"/>
              <a:ext cx="0" cy="28384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>
              <a:endCxn id="16" idx="1"/>
            </p:cNvCxnSpPr>
            <p:nvPr/>
          </p:nvCxnSpPr>
          <p:spPr>
            <a:xfrm flipV="1">
              <a:off x="3059833" y="4380536"/>
              <a:ext cx="940823" cy="748442"/>
            </a:xfrm>
            <a:prstGeom prst="bentConnector3">
              <a:avLst>
                <a:gd name="adj1" fmla="val 11296"/>
              </a:avLst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/>
            <p:nvPr/>
          </p:nvCxnSpPr>
          <p:spPr>
            <a:xfrm rot="16200000" flipH="1">
              <a:off x="5360931" y="4387040"/>
              <a:ext cx="560760" cy="545006"/>
            </a:xfrm>
            <a:prstGeom prst="bentConnector3">
              <a:avLst>
                <a:gd name="adj1" fmla="val -3393"/>
              </a:avLst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5305847" y="5110910"/>
              <a:ext cx="607967" cy="5139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6300192" y="5172409"/>
              <a:ext cx="607988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913814" y="4992389"/>
              <a:ext cx="386378" cy="180020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>
              <a:endCxn id="11" idx="1"/>
            </p:cNvCxnSpPr>
            <p:nvPr/>
          </p:nvCxnSpPr>
          <p:spPr>
            <a:xfrm rot="16200000" flipH="1">
              <a:off x="798930" y="5499604"/>
              <a:ext cx="1065420" cy="288032"/>
            </a:xfrm>
            <a:prstGeom prst="bentConnector2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11" idx="0"/>
              <a:endCxn id="20" idx="4"/>
            </p:cNvCxnSpPr>
            <p:nvPr/>
          </p:nvCxnSpPr>
          <p:spPr>
            <a:xfrm flipV="1">
              <a:off x="2159732" y="5290930"/>
              <a:ext cx="0" cy="70538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7186023" y="6313510"/>
              <a:ext cx="81246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1200" dirty="0" smtClean="0"/>
                <a:t>Δεδομένα</a:t>
              </a:r>
              <a:endParaRPr lang="el-GR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897620" y="4797530"/>
                  <a:ext cx="48949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l-GR" sz="1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1200" dirty="0"/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7620" y="4797530"/>
                  <a:ext cx="489493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Rectangle 64"/>
            <p:cNvSpPr/>
            <p:nvPr/>
          </p:nvSpPr>
          <p:spPr>
            <a:xfrm>
              <a:off x="3847430" y="5490277"/>
              <a:ext cx="180947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1200" b="1" dirty="0" smtClean="0"/>
                <a:t>Δομικό διάγραμμα Δέκτη</a:t>
              </a:r>
              <a:endParaRPr lang="el-GR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6177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Βρόγχος κλειδώματος φάσης</a:t>
            </a:r>
            <a:br>
              <a:rPr lang="el-GR" dirty="0" smtClean="0"/>
            </a:br>
            <a:r>
              <a:rPr lang="en-US" dirty="0" smtClean="0"/>
              <a:t>Phase Locked Loop (PLL)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24536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el-GR" sz="2000" dirty="0"/>
              <a:t>Ο </a:t>
            </a:r>
            <a:r>
              <a:rPr lang="el-GR" sz="2000" b="1" dirty="0"/>
              <a:t>Βρόχος </a:t>
            </a:r>
            <a:r>
              <a:rPr lang="el-GR" sz="2000" b="1" dirty="0" smtClean="0"/>
              <a:t>Κλειδώματος </a:t>
            </a:r>
            <a:r>
              <a:rPr lang="el-GR" sz="2000" b="1" dirty="0"/>
              <a:t>Φάσης </a:t>
            </a:r>
            <a:r>
              <a:rPr lang="el-GR" sz="2000" dirty="0"/>
              <a:t>(</a:t>
            </a:r>
            <a:r>
              <a:rPr lang="el-GR" sz="2000" dirty="0" err="1"/>
              <a:t>Phase</a:t>
            </a:r>
            <a:r>
              <a:rPr lang="el-GR" sz="2000" dirty="0"/>
              <a:t> </a:t>
            </a:r>
            <a:r>
              <a:rPr lang="el-GR" sz="2000" dirty="0" err="1"/>
              <a:t>Locked</a:t>
            </a:r>
            <a:r>
              <a:rPr lang="el-GR" sz="2000" dirty="0"/>
              <a:t> </a:t>
            </a:r>
            <a:r>
              <a:rPr lang="el-GR" sz="2000" dirty="0" err="1"/>
              <a:t>Loop</a:t>
            </a:r>
            <a:r>
              <a:rPr lang="el-GR" sz="2000" dirty="0"/>
              <a:t>-PLL) είναι ένα </a:t>
            </a:r>
            <a:r>
              <a:rPr lang="el-GR" sz="2000" dirty="0" smtClean="0"/>
              <a:t>απαραίτητο </a:t>
            </a:r>
            <a:r>
              <a:rPr lang="el-GR" sz="2000" dirty="0"/>
              <a:t>υποσύστημα για την πλειοψηφία των διατάξεων συγχρονισμού. </a:t>
            </a:r>
            <a:endParaRPr lang="en-US" sz="2000" dirty="0" smtClean="0"/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Βασική αποστολή </a:t>
            </a:r>
            <a:r>
              <a:rPr lang="el-GR" sz="2000" dirty="0"/>
              <a:t>του PLL είναι η δημιουργία ενός σήματος με συχνότητα και φάση που να προσεγγίζει με ακρίβεια τη συχνότητα και τη φάση του σήματος </a:t>
            </a:r>
            <a:r>
              <a:rPr lang="el-GR" sz="2000" dirty="0" smtClean="0"/>
              <a:t>εισόδου.</a:t>
            </a:r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Το </a:t>
            </a:r>
            <a:r>
              <a:rPr lang="el-GR" sz="2000" dirty="0"/>
              <a:t>PLL είναι γενικά ένα μη-γραμμικό σύστημα και η ακριβής ανάλυση της συμπεριφοράς του είναι ιδιαίτερα </a:t>
            </a:r>
            <a:r>
              <a:rPr lang="el-GR" sz="2000" dirty="0" smtClean="0"/>
              <a:t>δύσκολη.</a:t>
            </a:r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Απλοποιούμε τη μελέτη του θεωρώντας γραμμική συμπεριφορά (παραδοχή).</a:t>
            </a:r>
          </a:p>
          <a:p>
            <a:pPr algn="l">
              <a:spcBef>
                <a:spcPts val="600"/>
              </a:spcBef>
            </a:pPr>
            <a:r>
              <a:rPr lang="el-GR" sz="2000" dirty="0" smtClean="0"/>
              <a:t>Υπάρχουν δύο είδη κυκλωμάτων, τα </a:t>
            </a:r>
            <a:r>
              <a:rPr lang="el-GR" sz="2000" b="1" dirty="0" smtClean="0"/>
              <a:t>αναλογικά </a:t>
            </a:r>
            <a:r>
              <a:rPr lang="en-US" sz="2000" b="1" dirty="0" smtClean="0"/>
              <a:t>PLL </a:t>
            </a:r>
            <a:r>
              <a:rPr lang="el-GR" sz="2000" dirty="0" smtClean="0"/>
              <a:t>και τα </a:t>
            </a:r>
            <a:r>
              <a:rPr lang="el-GR" sz="2000" b="1" dirty="0" smtClean="0"/>
              <a:t>ψηφιακά</a:t>
            </a:r>
            <a:r>
              <a:rPr lang="el-GR" sz="2000" dirty="0" smtClean="0"/>
              <a:t> </a:t>
            </a:r>
            <a:r>
              <a:rPr lang="en-US" sz="2000" b="1" dirty="0" smtClean="0"/>
              <a:t>PLL</a:t>
            </a:r>
            <a:r>
              <a:rPr lang="el-GR" sz="2000" dirty="0" smtClean="0"/>
              <a:t>.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3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Αναλογικό </a:t>
            </a:r>
            <a:r>
              <a:rPr lang="en-US" dirty="0" smtClean="0"/>
              <a:t>PLL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961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Βρόγχος κλειδώματος φάσης - Αναλογικό </a:t>
            </a:r>
            <a:r>
              <a:rPr lang="en-US" dirty="0" smtClean="0"/>
              <a:t>PLL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2808312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Το </a:t>
                </a:r>
                <a:r>
                  <a:rPr lang="el-GR" sz="2000" b="1" dirty="0" smtClean="0"/>
                  <a:t>αναλογικό PLL </a:t>
                </a:r>
                <a:r>
                  <a:rPr lang="el-GR" sz="2000" dirty="0" smtClean="0"/>
                  <a:t>χειρίζεται σήματα συνεχούς χρόνου.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Εάν θεωρήσουμε (για λόγους απλότητας) πως η είσοδος σε ένα αναλογικό </a:t>
                </a:r>
                <a:r>
                  <a:rPr lang="en-US" sz="2000" dirty="0" smtClean="0"/>
                  <a:t>PLL </a:t>
                </a:r>
                <a:r>
                  <a:rPr lang="el-GR" sz="2000" dirty="0" smtClean="0"/>
                  <a:t>είναι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d>
                          <m:dPr>
                            <m:ctrlPr>
                              <a:rPr lang="el-GR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dirty="0" smtClean="0"/>
                  <a:t>, </a:t>
                </a:r>
                <a:r>
                  <a:rPr lang="el-GR" sz="2000" dirty="0" smtClean="0"/>
                  <a:t>τότε η έξοδος θα είναι: </a:t>
                </a:r>
                <a14:m>
                  <m:oMath xmlns:m="http://schemas.openxmlformats.org/officeDocument/2006/math">
                    <m:r>
                      <a:rPr lang="el-GR" sz="2000" b="0" i="1" smtClean="0">
                        <a:latin typeface="Cambria Math" panose="02040503050406030204" pitchFamily="18" charset="0"/>
                      </a:rPr>
                      <m:t>𝜐</m:t>
                    </m:r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𝑐𝑜𝑠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sz="2000" i="1"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l-GR" sz="20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d>
                          <m:d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l-GR" sz="2000" dirty="0" smtClean="0"/>
                  <a:t>όπου:</a:t>
                </a:r>
              </a:p>
              <a:p>
                <a:pPr lvl="1"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l-GR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𝜐</m:t>
                            </m:r>
                          </m:sub>
                        </m:sSub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dirty="0" smtClean="0"/>
                  <a:t> πλάτος (σήματος εισόδου &amp; εξόδου) και συχνότητα σήματος (σταθερές).</a:t>
                </a:r>
              </a:p>
              <a:p>
                <a:pPr lvl="1"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el-GR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l-GR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dirty="0" smtClean="0"/>
                  <a:t> φάση σήματος εισόδου &amp; εξόδου (συναρτήσεις του χρόνου).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2808312"/>
              </a:xfrm>
              <a:blipFill>
                <a:blip r:embed="rId2"/>
                <a:stretch>
                  <a:fillRect l="-667" t="-1085" b="-19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loud Callout 1"/>
              <p:cNvSpPr/>
              <p:nvPr/>
            </p:nvSpPr>
            <p:spPr>
              <a:xfrm>
                <a:off x="4901452" y="710973"/>
                <a:ext cx="4032448" cy="2158586"/>
              </a:xfrm>
              <a:prstGeom prst="cloudCallout">
                <a:avLst>
                  <a:gd name="adj1" fmla="val -78519"/>
                  <a:gd name="adj2" fmla="val 5288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l-GR" sz="1400" dirty="0"/>
                  <a:t>σε πραγματικά τηλεπικοινωνιακά συστήματα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l-GR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l-GR" sz="1400" i="1">
                                <a:latin typeface="Cambria Math" panose="02040503050406030204" pitchFamily="18" charset="0"/>
                              </a:rPr>
                              <m:t>𝜐</m:t>
                            </m:r>
                          </m:sub>
                        </m:sSub>
                        <m:r>
                          <a:rPr lang="el-GR" sz="1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400" dirty="0" smtClean="0"/>
                  <a:t> συνήθως </a:t>
                </a:r>
                <a:r>
                  <a:rPr lang="el-GR" sz="1400" dirty="0"/>
                  <a:t>δεν είναι σταθερά αλλά μεταβάλλονται εξαιτίας φαινομένων όπως το </a:t>
                </a:r>
                <a:r>
                  <a:rPr lang="el-GR" sz="1400" dirty="0" err="1"/>
                  <a:t>Doppler</a:t>
                </a:r>
                <a:r>
                  <a:rPr lang="el-GR" sz="1400" dirty="0"/>
                  <a:t>, η </a:t>
                </a:r>
                <a:r>
                  <a:rPr lang="el-GR" sz="1400" dirty="0" err="1"/>
                  <a:t>πολυδιόδευση</a:t>
                </a:r>
                <a:r>
                  <a:rPr lang="el-GR" sz="1400" dirty="0"/>
                  <a:t> (</a:t>
                </a:r>
                <a:r>
                  <a:rPr lang="el-GR" sz="1400" dirty="0" err="1"/>
                  <a:t>multipath</a:t>
                </a:r>
                <a:r>
                  <a:rPr lang="el-GR" sz="1400" dirty="0"/>
                  <a:t>) των σημάτων στις ασύρματες επικοινωνίες, </a:t>
                </a:r>
                <a:r>
                  <a:rPr lang="el-GR" sz="1400" dirty="0" err="1"/>
                  <a:t>κ.λ.π</a:t>
                </a:r>
                <a:r>
                  <a:rPr lang="el-GR" sz="1400" dirty="0" smtClean="0"/>
                  <a:t>.</a:t>
                </a:r>
                <a:endParaRPr lang="el-GR" sz="1000" dirty="0"/>
              </a:p>
            </p:txBody>
          </p:sp>
        </mc:Choice>
        <mc:Fallback xmlns="">
          <p:sp>
            <p:nvSpPr>
              <p:cNvPr id="2" name="Cloud Callou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1452" y="710973"/>
                <a:ext cx="4032448" cy="2158586"/>
              </a:xfrm>
              <a:prstGeom prst="cloudCallout">
                <a:avLst>
                  <a:gd name="adj1" fmla="val -78519"/>
                  <a:gd name="adj2" fmla="val 52880"/>
                </a:avLst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/>
          <p:cNvGrpSpPr/>
          <p:nvPr/>
        </p:nvGrpSpPr>
        <p:grpSpPr>
          <a:xfrm>
            <a:off x="457200" y="4411032"/>
            <a:ext cx="7842844" cy="1470199"/>
            <a:chOff x="222231" y="4359979"/>
            <a:chExt cx="7490393" cy="1275621"/>
          </a:xfrm>
        </p:grpSpPr>
        <p:sp>
          <p:nvSpPr>
            <p:cNvPr id="7" name="Rounded Rectangle 6"/>
            <p:cNvSpPr/>
            <p:nvPr/>
          </p:nvSpPr>
          <p:spPr>
            <a:xfrm>
              <a:off x="1403648" y="4534730"/>
              <a:ext cx="1368152" cy="3600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/>
                <a:t>Ανίχνευση φάσης</a:t>
              </a:r>
              <a:endParaRPr lang="el-GR" sz="1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491880" y="4534730"/>
              <a:ext cx="1368152" cy="36004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/>
                <a:t>Φίλτρο Βρόγχου </a:t>
              </a:r>
              <a:r>
                <a:rPr lang="en-US" sz="1400" i="1" dirty="0" smtClean="0"/>
                <a:t>L(s)</a:t>
              </a:r>
              <a:endParaRPr lang="el-GR" sz="1400" i="1" dirty="0"/>
            </a:p>
          </p:txBody>
        </p:sp>
        <p:cxnSp>
          <p:nvCxnSpPr>
            <p:cNvPr id="9" name="Straight Arrow Connector 8"/>
            <p:cNvCxnSpPr>
              <a:stCxn id="7" idx="3"/>
              <a:endCxn id="8" idx="1"/>
            </p:cNvCxnSpPr>
            <p:nvPr/>
          </p:nvCxnSpPr>
          <p:spPr>
            <a:xfrm>
              <a:off x="2771800" y="4714750"/>
              <a:ext cx="720080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6311808" y="5301208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5593080" y="4534730"/>
              <a:ext cx="1368152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VCO</a:t>
              </a:r>
              <a:endParaRPr lang="el-GR" sz="1400" dirty="0"/>
            </a:p>
          </p:txBody>
        </p:sp>
        <p:cxnSp>
          <p:nvCxnSpPr>
            <p:cNvPr id="18" name="Straight Arrow Connector 17"/>
            <p:cNvCxnSpPr>
              <a:stCxn id="8" idx="3"/>
              <a:endCxn id="17" idx="1"/>
            </p:cNvCxnSpPr>
            <p:nvPr/>
          </p:nvCxnSpPr>
          <p:spPr>
            <a:xfrm>
              <a:off x="4860032" y="4714750"/>
              <a:ext cx="733048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 rot="5400000">
              <a:off x="4210742" y="2793704"/>
              <a:ext cx="12700" cy="4189432"/>
            </a:xfrm>
            <a:prstGeom prst="bentConnector3">
              <a:avLst>
                <a:gd name="adj1" fmla="val 7620000"/>
              </a:avLst>
            </a:prstGeom>
            <a:ln w="2222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7048001" y="4993431"/>
              <a:ext cx="664623" cy="2670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1400" dirty="0" smtClean="0"/>
                <a:t>Έξοδος</a:t>
              </a:r>
              <a:endParaRPr lang="el-GR" sz="1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335144" y="4714749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222231" y="4359979"/>
                  <a:ext cx="611467" cy="3204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2231" y="4359979"/>
                  <a:ext cx="611467" cy="32045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2758832" y="4395440"/>
                  <a:ext cx="610549" cy="3204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8832" y="4395440"/>
                  <a:ext cx="610549" cy="32045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4860032" y="4410511"/>
                  <a:ext cx="610549" cy="3204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0032" y="4410511"/>
                  <a:ext cx="610549" cy="32045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6798911" y="5315148"/>
                  <a:ext cx="618081" cy="3204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𝜐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dirty="0"/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8911" y="5315148"/>
                  <a:ext cx="618081" cy="32045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" name="Rectangle 34"/>
          <p:cNvSpPr/>
          <p:nvPr/>
        </p:nvSpPr>
        <p:spPr>
          <a:xfrm>
            <a:off x="2595531" y="6269250"/>
            <a:ext cx="39529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000" b="1" dirty="0" smtClean="0"/>
              <a:t>Δομικό διάγραμμα αναλογικού </a:t>
            </a:r>
            <a:r>
              <a:rPr lang="en-US" sz="2000" b="1" dirty="0" smtClean="0"/>
              <a:t>PLL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15591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dirty="0" smtClean="0"/>
              <a:t>Ανιχνευτής φάσης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51339" y="1628800"/>
                <a:ext cx="8229600" cy="2880320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2000" dirty="0" smtClean="0"/>
                  <a:t>Ο </a:t>
                </a:r>
                <a:r>
                  <a:rPr lang="el-GR" sz="2000" b="1" dirty="0" smtClean="0"/>
                  <a:t>Ανιχνευτής Φάσης </a:t>
                </a:r>
                <a:r>
                  <a:rPr lang="el-GR" sz="2000" dirty="0" smtClean="0"/>
                  <a:t>(</a:t>
                </a:r>
                <a:r>
                  <a:rPr lang="el-GR" sz="2000" dirty="0" err="1"/>
                  <a:t>Phase</a:t>
                </a:r>
                <a:r>
                  <a:rPr lang="el-GR" sz="2000" dirty="0"/>
                  <a:t> </a:t>
                </a:r>
                <a:r>
                  <a:rPr lang="el-GR" sz="2000" dirty="0" err="1" smtClean="0"/>
                  <a:t>Detector</a:t>
                </a:r>
                <a:r>
                  <a:rPr lang="en-US" sz="2000" dirty="0" smtClean="0"/>
                  <a:t> -</a:t>
                </a:r>
                <a:r>
                  <a:rPr lang="el-GR" sz="2000" dirty="0" smtClean="0"/>
                  <a:t> </a:t>
                </a:r>
                <a:r>
                  <a:rPr lang="el-GR" sz="2000" dirty="0"/>
                  <a:t>PD) δημιουργεί ένα σήμα </a:t>
                </a:r>
                <a:r>
                  <a:rPr lang="el-GR" sz="2000" i="1" dirty="0" smtClean="0"/>
                  <a:t>ε(t),</a:t>
                </a:r>
                <a:r>
                  <a:rPr lang="el-GR" sz="2000" dirty="0" smtClean="0"/>
                  <a:t> </a:t>
                </a:r>
                <a:br>
                  <a:rPr lang="el-GR" sz="2000" dirty="0" smtClean="0"/>
                </a:br>
                <a:r>
                  <a:rPr lang="el-GR" sz="2000" dirty="0" smtClean="0"/>
                  <a:t>το οποίο </a:t>
                </a:r>
                <a:r>
                  <a:rPr lang="el-GR" sz="2000" dirty="0"/>
                  <a:t>μεταβάλλεται συναρτήσει της διαφοράς των φάσεων </a:t>
                </a:r>
                <a:r>
                  <a:rPr lang="el-GR" sz="2000" i="1" dirty="0" smtClean="0"/>
                  <a:t>θ(t</a:t>
                </a:r>
                <a:r>
                  <a:rPr lang="el-GR" sz="2000" i="1" dirty="0"/>
                  <a:t>)</a:t>
                </a:r>
                <a:r>
                  <a:rPr lang="el-GR" sz="2000" dirty="0"/>
                  <a:t> και </a:t>
                </a:r>
                <a:r>
                  <a:rPr lang="el-GR" sz="2000" i="1" dirty="0" smtClean="0"/>
                  <a:t>φ(</a:t>
                </a:r>
                <a:r>
                  <a:rPr lang="en-US" sz="2000" i="1" dirty="0" smtClean="0"/>
                  <a:t>t</a:t>
                </a:r>
                <a:r>
                  <a:rPr lang="el-GR" sz="2000" i="1" dirty="0" smtClean="0"/>
                  <a:t>)</a:t>
                </a:r>
                <a:r>
                  <a:rPr lang="en-US" sz="2000" i="1" dirty="0" smtClean="0"/>
                  <a:t>.</a:t>
                </a:r>
                <a:endParaRPr lang="en-US" sz="20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0" i="1" smtClean="0">
                          <a:latin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el-GR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d>
                            <m:dPr>
                              <m:ctrlPr>
                                <a:rPr lang="el-GR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  <m:r>
                            <a:rPr lang="el-GR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marL="357188" indent="0" algn="l">
                  <a:spcBef>
                    <a:spcPts val="600"/>
                  </a:spcBef>
                  <a:buNone/>
                </a:pPr>
                <a:endParaRPr lang="el-GR" sz="2000" dirty="0" smtClean="0"/>
              </a:p>
              <a:p>
                <a:pPr marL="357188" indent="0" algn="l">
                  <a:spcBef>
                    <a:spcPts val="600"/>
                  </a:spcBef>
                  <a:buNone/>
                </a:pPr>
                <a:r>
                  <a:rPr lang="el-GR" sz="2000" dirty="0" smtClean="0"/>
                  <a:t>όπου </a:t>
                </a:r>
                <a:r>
                  <a:rPr lang="en-US" sz="2000" i="1" dirty="0" smtClean="0"/>
                  <a:t>W() </a:t>
                </a:r>
                <a:r>
                  <a:rPr lang="el-GR" sz="2000" dirty="0" smtClean="0"/>
                  <a:t>συνάρτηση που καθορίζει τη γραμμική συμπεριφορά του ανιχνευτή φάσης και γενικά του </a:t>
                </a:r>
                <a:r>
                  <a:rPr lang="en-US" sz="2000" dirty="0" smtClean="0"/>
                  <a:t>PLL.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20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20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1339" y="1628800"/>
                <a:ext cx="8229600" cy="2880320"/>
              </a:xfrm>
              <a:blipFill>
                <a:blip r:embed="rId2"/>
                <a:stretch>
                  <a:fillRect l="-667" t="-10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grpSp>
        <p:nvGrpSpPr>
          <p:cNvPr id="34" name="Group 33"/>
          <p:cNvGrpSpPr/>
          <p:nvPr/>
        </p:nvGrpSpPr>
        <p:grpSpPr>
          <a:xfrm>
            <a:off x="4566139" y="274581"/>
            <a:ext cx="4410074" cy="829748"/>
            <a:chOff x="306648" y="4534730"/>
            <a:chExt cx="7073664" cy="1026639"/>
          </a:xfrm>
        </p:grpSpPr>
        <p:sp>
          <p:nvSpPr>
            <p:cNvPr id="7" name="Rounded Rectangle 6"/>
            <p:cNvSpPr/>
            <p:nvPr/>
          </p:nvSpPr>
          <p:spPr>
            <a:xfrm>
              <a:off x="1403648" y="4534730"/>
              <a:ext cx="1368152" cy="36004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700" dirty="0" smtClean="0"/>
                <a:t>Ανίχνευση φάσης</a:t>
              </a:r>
              <a:endParaRPr lang="el-GR" sz="7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491880" y="4534730"/>
              <a:ext cx="1368152" cy="36004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800" dirty="0" smtClean="0"/>
                <a:t>Φίλτρο Βρόγχου </a:t>
              </a:r>
              <a:r>
                <a:rPr lang="en-US" sz="800" i="1" dirty="0" smtClean="0"/>
                <a:t>L(s)</a:t>
              </a:r>
              <a:endParaRPr lang="el-GR" sz="800" i="1" dirty="0"/>
            </a:p>
          </p:txBody>
        </p:sp>
        <p:cxnSp>
          <p:nvCxnSpPr>
            <p:cNvPr id="9" name="Straight Arrow Connector 8"/>
            <p:cNvCxnSpPr>
              <a:stCxn id="7" idx="3"/>
              <a:endCxn id="8" idx="1"/>
            </p:cNvCxnSpPr>
            <p:nvPr/>
          </p:nvCxnSpPr>
          <p:spPr>
            <a:xfrm>
              <a:off x="2771799" y="4714749"/>
              <a:ext cx="720080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6311808" y="5301208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5593080" y="4534730"/>
              <a:ext cx="1368152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VCO</a:t>
              </a:r>
              <a:endParaRPr lang="el-GR" dirty="0"/>
            </a:p>
          </p:txBody>
        </p:sp>
        <p:cxnSp>
          <p:nvCxnSpPr>
            <p:cNvPr id="18" name="Straight Arrow Connector 17"/>
            <p:cNvCxnSpPr>
              <a:stCxn id="8" idx="3"/>
              <a:endCxn id="17" idx="1"/>
            </p:cNvCxnSpPr>
            <p:nvPr/>
          </p:nvCxnSpPr>
          <p:spPr>
            <a:xfrm>
              <a:off x="4860032" y="4714750"/>
              <a:ext cx="733048" cy="0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 rot="5400000">
              <a:off x="4210742" y="2793704"/>
              <a:ext cx="12700" cy="4189432"/>
            </a:xfrm>
            <a:prstGeom prst="bentConnector3">
              <a:avLst>
                <a:gd name="adj1" fmla="val 7620000"/>
              </a:avLst>
            </a:prstGeom>
            <a:ln w="2222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6586588" y="4954153"/>
              <a:ext cx="585417" cy="2616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sz="1050" dirty="0" smtClean="0"/>
                <a:t>Έξοδος</a:t>
              </a:r>
              <a:endParaRPr lang="el-GR" sz="14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335144" y="4714749"/>
              <a:ext cx="1068504" cy="1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306648" y="4714749"/>
                  <a:ext cx="438133" cy="24622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sz="1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1000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648" y="4714749"/>
                  <a:ext cx="438133" cy="24622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11111" b="-47826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2778132" y="4705450"/>
                  <a:ext cx="436146" cy="24622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10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d>
                          <m:dPr>
                            <m:ctrlPr>
                              <a:rPr lang="en-US" sz="1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1000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8132" y="4705450"/>
                  <a:ext cx="436146" cy="24622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13636" b="-47826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4905042" y="4644468"/>
                  <a:ext cx="437748" cy="24622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d>
                          <m:dPr>
                            <m:ctrlPr>
                              <a:rPr lang="en-US" sz="1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1000" dirty="0"/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5042" y="4644468"/>
                  <a:ext cx="437748" cy="24622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13333" b="-52174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6798911" y="5315148"/>
                  <a:ext cx="440698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1000" b="0" i="1" smtClean="0">
                            <a:latin typeface="Cambria Math" panose="02040503050406030204" pitchFamily="18" charset="0"/>
                          </a:rPr>
                          <m:t>𝜐</m:t>
                        </m:r>
                        <m:d>
                          <m:dPr>
                            <m:ctrlPr>
                              <a:rPr lang="en-US" sz="1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l-GR" sz="1000" dirty="0"/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98911" y="5315148"/>
                  <a:ext cx="440698" cy="24622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13333" b="-54545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Oval 11"/>
          <p:cNvSpPr/>
          <p:nvPr/>
        </p:nvSpPr>
        <p:spPr>
          <a:xfrm>
            <a:off x="5004048" y="151037"/>
            <a:ext cx="1323456" cy="4696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0" name="Picture 19" descr="C:\Users\mparask\AppData\Local\Temp\FineReader12.00\media\image4.jpeg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53" y="4293096"/>
            <a:ext cx="4104456" cy="201622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ounded Rectangle 1"/>
              <p:cNvSpPr/>
              <p:nvPr/>
            </p:nvSpPr>
            <p:spPr>
              <a:xfrm>
                <a:off x="4922749" y="4351114"/>
                <a:ext cx="3825715" cy="194421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 smtClean="0"/>
                  <a:t>Ιδανική συνάρτηση </a:t>
                </a:r>
                <a:r>
                  <a:rPr lang="en-US" i="1" dirty="0" smtClean="0"/>
                  <a:t>W()</a:t>
                </a:r>
              </a:p>
              <a:p>
                <a:pPr algn="ctr"/>
                <a:r>
                  <a:rPr lang="en-US" i="1" dirty="0" err="1" smtClean="0"/>
                  <a:t>Sawtooth</a:t>
                </a:r>
                <a:r>
                  <a:rPr lang="en-US" i="1" dirty="0" smtClean="0"/>
                  <a:t> Phase Detector</a:t>
                </a:r>
                <a:endParaRPr lang="el-GR" i="1" dirty="0" smtClean="0"/>
              </a:p>
              <a:p>
                <a:pPr algn="ctr"/>
                <a:endParaRPr lang="el-GR" i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el-G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𝜃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i="1">
                              <a:latin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𝑚𝑜𝑑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l-GR" i="1" dirty="0"/>
              </a:p>
              <a:p>
                <a:pPr algn="ctr"/>
                <a:endParaRPr lang="el-GR" i="1" dirty="0"/>
              </a:p>
            </p:txBody>
          </p:sp>
        </mc:Choice>
        <mc:Fallback xmlns="">
          <p:sp>
            <p:nvSpPr>
              <p:cNvPr id="2" name="Rounded 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749" y="4351114"/>
                <a:ext cx="3825715" cy="1944216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13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26031</TotalTime>
  <Words>3150</Words>
  <Application>Microsoft Office PowerPoint</Application>
  <PresentationFormat>On-screen Show (4:3)</PresentationFormat>
  <Paragraphs>391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Τηλεπικοινωνιακά Συστήματα ΙΙ</vt:lpstr>
      <vt:lpstr>PowerPoint Presentation</vt:lpstr>
      <vt:lpstr>Σκοπός</vt:lpstr>
      <vt:lpstr>Εισαγωγή</vt:lpstr>
      <vt:lpstr>Εισαγωγή</vt:lpstr>
      <vt:lpstr>Βρόγχος κλειδώματος φάσης Phase Locked Loop (PLL)</vt:lpstr>
      <vt:lpstr>Αναλογικό PLL</vt:lpstr>
      <vt:lpstr>Βρόγχος κλειδώματος φάσης - Αναλογικό PLL</vt:lpstr>
      <vt:lpstr>Ανιχνευτής φάσης</vt:lpstr>
      <vt:lpstr>Ταλαντωτής  ελεγχόμενος από τάση</vt:lpstr>
      <vt:lpstr>Φίλτρο βρόγχου</vt:lpstr>
      <vt:lpstr>Ανάλυση στο πεδίο της συχνότητας</vt:lpstr>
      <vt:lpstr>Άσκηση 1</vt:lpstr>
      <vt:lpstr>Άσκηση 2</vt:lpstr>
      <vt:lpstr>Άσκηση 2 (συνέχεια)</vt:lpstr>
      <vt:lpstr>Ψηφιακό PLL</vt:lpstr>
      <vt:lpstr>Ψηφιακό PLL</vt:lpstr>
      <vt:lpstr>VCO - Ταλαντωτής ελεγχόμενος από τάση</vt:lpstr>
      <vt:lpstr>Συγχρονισμός φέροντος</vt:lpstr>
      <vt:lpstr>Εκτίμηση φάσης φέροντος με το κριτήριο  της μέγιστης πιθανοφάνειας</vt:lpstr>
      <vt:lpstr>Πρακτικές διατάξεις για την εκτίμηση  της φάσης του φέροντος</vt:lpstr>
      <vt:lpstr>Βρόχος Τετραγωνισμού - (Squared Loop)</vt:lpstr>
      <vt:lpstr>Βρόχος Τετραγωνισμού - (Squared Loop)</vt:lpstr>
      <vt:lpstr>Μειονεκτήματα Βρόχου Τετραγωνισμού</vt:lpstr>
      <vt:lpstr>Βρόχος Costas</vt:lpstr>
      <vt:lpstr>Χρονικός Συγχρονισμός</vt:lpstr>
      <vt:lpstr>Κριτήριο Μέγιστης Πιθανοφάνειας</vt:lpstr>
      <vt:lpstr>Με ανάδραση απόφασης</vt:lpstr>
      <vt:lpstr>Χωρίς ανάδραση απόφασης</vt:lpstr>
      <vt:lpstr>Υποβέλτιστες τεχνικές</vt:lpstr>
      <vt:lpstr>Με βρόχο τετραγωνισμού</vt:lpstr>
      <vt:lpstr>Τεχνική Early-Late</vt:lpstr>
      <vt:lpstr>Τεχνική Early-Late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1092</cp:revision>
  <dcterms:created xsi:type="dcterms:W3CDTF">2012-03-18T08:27:36Z</dcterms:created>
  <dcterms:modified xsi:type="dcterms:W3CDTF">2017-05-16T13:51:23Z</dcterms:modified>
</cp:coreProperties>
</file>