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501" r:id="rId2"/>
    <p:sldId id="502" r:id="rId3"/>
    <p:sldId id="503" r:id="rId4"/>
    <p:sldId id="504" r:id="rId5"/>
    <p:sldId id="416" r:id="rId6"/>
    <p:sldId id="507" r:id="rId7"/>
    <p:sldId id="471" r:id="rId8"/>
    <p:sldId id="408" r:id="rId9"/>
    <p:sldId id="406" r:id="rId10"/>
    <p:sldId id="409" r:id="rId11"/>
    <p:sldId id="505" r:id="rId12"/>
    <p:sldId id="418" r:id="rId13"/>
    <p:sldId id="410" r:id="rId14"/>
    <p:sldId id="407" r:id="rId15"/>
    <p:sldId id="506" r:id="rId16"/>
    <p:sldId id="473" r:id="rId17"/>
    <p:sldId id="474" r:id="rId18"/>
    <p:sldId id="475" r:id="rId19"/>
    <p:sldId id="477" r:id="rId20"/>
    <p:sldId id="476" r:id="rId21"/>
    <p:sldId id="478" r:id="rId2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0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fld id="{78E40EFE-6383-432F-BCCE-4B02E757AB61}" type="datetime1">
              <a:rPr lang="el-GR" smtClean="0"/>
              <a:t>26/3/2017</a:t>
            </a:fld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ED45F-D65A-4B91-8EC1-7152105C7123}" type="datetime1">
              <a:rPr lang="el-GR" smtClean="0"/>
              <a:t>26/3/2017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987F-005F-45EC-A2AB-B020459C8DE7}" type="datetime1">
              <a:rPr lang="el-GR" smtClean="0"/>
              <a:t>26/3/2017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7873-9947-476A-8B3E-B13AF294E891}" type="datetime1">
              <a:rPr lang="el-GR" smtClean="0"/>
              <a:t>26/3/2017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67599-9C8E-40C1-A76C-2273267AAD1E}" type="datetime1">
              <a:rPr lang="el-GR" smtClean="0"/>
              <a:t>26/3/2017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5101A-12AF-4ADF-8D2C-854C29EC82C3}" type="datetime1">
              <a:rPr lang="el-GR" smtClean="0"/>
              <a:t>26/3/2017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C4EF-AC85-4583-AC03-D3B86524ACFD}" type="datetime1">
              <a:rPr lang="el-GR" smtClean="0"/>
              <a:t>26/3/2017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4A756-55AC-4924-84A9-860EC6B8905D}" type="datetime1">
              <a:rPr lang="el-GR" smtClean="0"/>
              <a:t>26/3/2017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C3BD-77B3-48DB-BBB7-C0F5F2E3928B}" type="datetime1">
              <a:rPr lang="el-GR" smtClean="0"/>
              <a:t>26/3/2017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224D-0EF4-4F5A-B081-F43D2F7D66A6}" type="datetime1">
              <a:rPr lang="el-GR" smtClean="0"/>
              <a:t>26/3/2017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F89D-B983-48A0-BC40-D19841228473}" type="datetime1">
              <a:rPr lang="el-GR" smtClean="0"/>
              <a:t>26/3/2017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51DF77C6-FCC4-4A56-BB37-F0A56BD5C630}" type="datetime1">
              <a:rPr lang="el-GR" smtClean="0"/>
              <a:t>26/3/2017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arrier_frequency" TargetMode="External"/><Relationship Id="rId2" Type="http://schemas.openxmlformats.org/officeDocument/2006/relationships/hyperlink" Target="http://en.wikipedia.org/wiki/Bandpass_signa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avelength" TargetMode="External"/><Relationship Id="rId2" Type="http://schemas.openxmlformats.org/officeDocument/2006/relationships/hyperlink" Target="http://en.wikipedia.org/wiki/Antenna_(radio)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Multiplexi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United_States_Frequency_Allocations_Chart_2011_-_The_Radio_Spectrum.pdf" TargetMode="External"/><Relationship Id="rId2" Type="http://schemas.openxmlformats.org/officeDocument/2006/relationships/hyperlink" Target="http://en.wikipedia.org/wiki/Frequency_alloca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99135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l-GR" sz="2800" b="1" dirty="0" smtClean="0"/>
              <a:t>2:</a:t>
            </a:r>
            <a:r>
              <a:rPr lang="en-US" sz="2800" b="1" dirty="0" smtClean="0"/>
              <a:t> </a:t>
            </a:r>
            <a:r>
              <a:rPr lang="el-GR" sz="2800" b="1" dirty="0"/>
              <a:t>Εισαγωγή στην </a:t>
            </a:r>
            <a:r>
              <a:rPr lang="el-GR" sz="2800" b="1" dirty="0" smtClean="0"/>
              <a:t/>
            </a:r>
            <a:br>
              <a:rPr lang="el-GR" sz="2800" b="1" dirty="0" smtClean="0"/>
            </a:br>
            <a:r>
              <a:rPr lang="el-GR" sz="2800" b="1" dirty="0" smtClean="0"/>
              <a:t>Έννοια της Διαμόρφωσης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Βασικοί Τύποι Αναλογικής Διαμόρφωσης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50" name="Text Box 11"/>
              <p:cNvSpPr txBox="1">
                <a:spLocks noChangeArrowheads="1"/>
              </p:cNvSpPr>
              <p:nvPr/>
            </p:nvSpPr>
            <p:spPr bwMode="auto">
              <a:xfrm>
                <a:off x="467544" y="1361284"/>
                <a:ext cx="5112568" cy="51955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Πλάτους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     </a:t>
                </a:r>
                <a:endParaRPr lang="el-GR" sz="1800" b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    </a:t>
                </a:r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l-GR" sz="1800" b="1" i="0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800" b="1" i="0" smtClean="0">
                          <a:latin typeface="Cambria Math" pitchFamily="18" charset="0"/>
                          <a:ea typeface="Cambria Math" pitchFamily="18" charset="0"/>
                        </a:rPr>
                        <m:t>𝐜𝐨𝐬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l-GR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𝒕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lvl="1"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DSB	</a:t>
                </a: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itchFamily="18" charset="0"/>
                        <a:ea typeface="Cambria Math" pitchFamily="18" charset="0"/>
                      </a:rPr>
                      <m:t>𝑨</m:t>
                    </m:r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r>
                      <a:rPr lang="en-US" sz="1800" b="1" i="1">
                        <a:latin typeface="Cambria Math" pitchFamily="18" charset="0"/>
                        <a:ea typeface="Cambria Math" pitchFamily="18" charset="0"/>
                      </a:rPr>
                      <m:t>𝒎</m:t>
                    </m:r>
                    <m:d>
                      <m:d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𝒕</m:t>
                        </m:r>
                      </m:e>
                    </m:d>
                  </m:oMath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lvl="1"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AM 	</a:t>
                </a: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itchFamily="18" charset="0"/>
                        <a:ea typeface="Cambria Math" pitchFamily="18" charset="0"/>
                      </a:rPr>
                      <m:t>𝐀</m:t>
                    </m:r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0" smtClean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d>
                    <m:r>
                      <a:rPr lang="en-US" sz="1800" b="1" i="0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𝒄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b="1" i="1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𝟏</m:t>
                        </m:r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+</m:t>
                        </m:r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𝒎</m:t>
                        </m:r>
                        <m:d>
                          <m:dPr>
                            <m:ctrlPr>
                              <a:rPr lang="en-US" sz="1800" b="1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dPr>
                          <m:e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</m:oMath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συχνότητας (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FM</a:t>
                </a:r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</a:p>
              <a:p>
                <a:pPr eaLnBrk="1" hangingPunct="1"/>
                <a:endParaRPr lang="en-US" sz="1800" b="1" i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func>
                        <m:funcPr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funcPr>
                        <m:fName>
                          <m:r>
                            <a:rPr lang="en-US" sz="1800" b="1" i="0" smtClean="0">
                              <a:latin typeface="Cambria Math" pitchFamily="18" charset="0"/>
                              <a:ea typeface="Cambria Math" pitchFamily="18" charset="0"/>
                            </a:rPr>
                            <m:t>𝐜𝐨𝐬</m:t>
                          </m:r>
                        </m:fName>
                        <m:e>
                          <m:d>
                            <m:d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b="1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𝒕</m:t>
                              </m:r>
                              <m:r>
                                <a:rPr lang="en-US" sz="1800" b="1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b="1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𝒇</m:t>
                                  </m:r>
                                </m:sub>
                              </m:sSub>
                              <m:nary>
                                <m:nary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sup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𝒎</m:t>
                                  </m:r>
                                  <m:d>
                                    <m:dPr>
                                      <m:ctrlPr>
                                        <a:rPr lang="en-US" sz="1800" b="1" i="1" smtClean="0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b="1" i="1" smtClean="0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𝝉</m:t>
                                      </m:r>
                                    </m:e>
                                  </m:d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𝒅</m:t>
                                  </m:r>
                                  <m:r>
                                    <a:rPr lang="el-GR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𝝉</m:t>
                                  </m:r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Φάσης (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PM </a:t>
                </a:r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endParaRPr lang="en-US" sz="1800" b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i="1" dirty="0" smtClean="0">
                  <a:latin typeface="Cambria Math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funcPr>
                        <m:fNam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sz="1800" b="1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b="1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𝒕</m:t>
                              </m:r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  <m:r>
                                <a:rPr lang="en-US" sz="1800" b="1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𝒎</m:t>
                              </m:r>
                              <m:d>
                                <m:d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5850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361284"/>
                <a:ext cx="5112568" cy="5195589"/>
              </a:xfrm>
              <a:prstGeom prst="rect">
                <a:avLst/>
              </a:prstGeom>
              <a:blipFill rotWithShape="1">
                <a:blip r:embed="rId2"/>
                <a:stretch>
                  <a:fillRect l="-1074" t="-7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33" y="1552376"/>
            <a:ext cx="3347839" cy="490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427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A. </a:t>
            </a:r>
            <a:r>
              <a:rPr lang="el-GR" dirty="0" smtClean="0"/>
              <a:t>Διαμόρφωση με Ημιτονοειδές Φέρον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24745"/>
                <a:ext cx="8352928" cy="4968552"/>
              </a:xfrm>
            </p:spPr>
            <p:txBody>
              <a:bodyPr>
                <a:noAutofit/>
              </a:bodyPr>
              <a:lstStyle/>
              <a:p>
                <a:pPr marL="0" indent="0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A</a:t>
                </a:r>
                <a:r>
                  <a:rPr lang="el-GR" sz="1800" b="1" dirty="0" smtClean="0"/>
                  <a:t>2.   Ψηφιακή διαμόρφωση συνεχούς κύματος ή ψηφιακή διαμόρφωση φέροντος</a:t>
                </a:r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Σήμα </a:t>
                </a:r>
                <a:r>
                  <a:rPr lang="el-GR" sz="1600" dirty="0"/>
                  <a:t>πληροφορίας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  <a:r>
                  <a:rPr lang="el-GR" sz="1600" b="1" dirty="0" smtClean="0"/>
                  <a:t>ακολουθία παλμών</a:t>
                </a:r>
                <a:r>
                  <a:rPr lang="en-US" sz="1600" dirty="0" smtClean="0"/>
                  <a:t> 	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Ημιτονοειδές </a:t>
                </a:r>
                <a:r>
                  <a:rPr lang="el-GR" sz="1600" dirty="0"/>
                  <a:t>φέρον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 smtClean="0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600" dirty="0"/>
                  <a:t> </a:t>
                </a:r>
                <a:endParaRPr lang="el-GR" sz="1600" dirty="0" smtClean="0"/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πλάτους 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 smtClean="0"/>
                  <a:t>Amplitude Shift Keying - ASK)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συχνότητας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/>
                  <a:t>Frequency Shift Keying </a:t>
                </a:r>
                <a:r>
                  <a:rPr lang="en-US" sz="1600" dirty="0" smtClean="0"/>
                  <a:t>- FSK)</a:t>
                </a:r>
                <a:endParaRPr lang="el-GR" sz="1600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φάσης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/>
                  <a:t>Phase Shift Keying </a:t>
                </a:r>
                <a:r>
                  <a:rPr lang="en-US" sz="1600" dirty="0" smtClean="0"/>
                  <a:t>- PSK)</a:t>
                </a:r>
              </a:p>
            </p:txBody>
          </p:sp>
        </mc:Choice>
        <mc:Fallback xmlns="">
          <p:sp>
            <p:nvSpPr>
              <p:cNvPr id="3277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24745"/>
                <a:ext cx="8352928" cy="4968552"/>
              </a:xfrm>
              <a:blipFill rotWithShape="1">
                <a:blip r:embed="rId2"/>
                <a:stretch>
                  <a:fillRect l="-657" t="-736" b="-24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 dirty="0"/>
          </a:p>
        </p:txBody>
      </p:sp>
      <p:pic>
        <p:nvPicPr>
          <p:cNvPr id="3074" name="Picture 2" descr="http://computing.dcu.ie/~humphrys/Notes/Networks/tanenbaum/2-24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9"/>
          <a:stretch/>
        </p:blipFill>
        <p:spPr bwMode="auto">
          <a:xfrm>
            <a:off x="4644008" y="2132856"/>
            <a:ext cx="4248471" cy="440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34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7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l-GR" dirty="0" smtClean="0"/>
              <a:t>2. Ψηφιακή Διαμόρφωση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Χρησιμοποιείται για την μετάδοση ενός πληροφοριακού σήματος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𝒎</m:t>
                    </m:r>
                    <m:r>
                      <a:rPr lang="en-US" sz="1600" b="1" i="1" dirty="0" smtClean="0">
                        <a:latin typeface="Cambria Math"/>
                      </a:rPr>
                      <m:t>(</m:t>
                    </m:r>
                    <m:r>
                      <a:rPr lang="en-US" sz="1600" b="1" i="1" dirty="0" smtClean="0">
                        <a:latin typeface="Cambria Math"/>
                      </a:rPr>
                      <m:t>𝒕</m:t>
                    </m:r>
                    <m:r>
                      <a:rPr lang="en-US" sz="1600" b="1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l-GR" sz="1600" b="1" dirty="0" smtClean="0"/>
                  <a:t>ακολουθίας παλμών </a:t>
                </a:r>
                <a:r>
                  <a:rPr lang="el-GR" sz="1600" dirty="0" smtClean="0"/>
                  <a:t>(ψηφιακό) </a:t>
                </a:r>
                <a:r>
                  <a:rPr lang="el-GR" sz="1600" dirty="0"/>
                  <a:t>μέσα από ένα δοσμένο κανάλι επικοινωνίας.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Μπορούμε να χρησιμοποιήσουμε </a:t>
                </a:r>
                <a:r>
                  <a:rPr lang="el-GR" sz="1600" b="1" dirty="0" smtClean="0"/>
                  <a:t>μετάδοση βασικής ζώνης</a:t>
                </a:r>
                <a:r>
                  <a:rPr lang="el-GR" sz="1600" dirty="0" smtClean="0"/>
                  <a:t>, αλλά τα περισσότερα κανάλια έχουν </a:t>
                </a:r>
                <a:r>
                  <a:rPr lang="el-GR" sz="1600" b="1" dirty="0" smtClean="0"/>
                  <a:t>φτωχή απόκριση </a:t>
                </a:r>
                <a:r>
                  <a:rPr lang="el-GR" sz="1600" dirty="0" smtClean="0"/>
                  <a:t>στις χαμηλές συχνότητες.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Επομένως, </a:t>
                </a:r>
                <a:r>
                  <a:rPr lang="el-GR" sz="1600" b="1" dirty="0" smtClean="0"/>
                  <a:t>διαμορφώνουμε </a:t>
                </a:r>
                <a:r>
                  <a:rPr lang="el-GR" sz="1600" dirty="0" smtClean="0"/>
                  <a:t>κατάλληλα το ψηφιακό σήμα </a:t>
                </a:r>
                <a:r>
                  <a:rPr lang="en-US" sz="1600" dirty="0" smtClean="0"/>
                  <a:t>m(t) </a:t>
                </a:r>
                <a:r>
                  <a:rPr lang="el-GR" sz="1600" dirty="0" smtClean="0"/>
                  <a:t>ώστε να το μεταφέρουμε στην επιθυμητή ζώνη διέλευσης συχνοτήτων του καναλιού. Η ψηφιακή πληροφορία </a:t>
                </a:r>
                <a:r>
                  <a:rPr lang="en-US" sz="1600" dirty="0" smtClean="0"/>
                  <a:t>m(t)</a:t>
                </a:r>
                <a:r>
                  <a:rPr lang="el-GR" sz="1600" dirty="0" smtClean="0"/>
                  <a:t> μπορεί να μεταβάλλει το </a:t>
                </a:r>
                <a:r>
                  <a:rPr lang="el-GR" sz="1600" b="1" dirty="0" smtClean="0"/>
                  <a:t>πλάτος</a:t>
                </a:r>
                <a:r>
                  <a:rPr lang="el-GR" sz="1600" dirty="0" smtClean="0"/>
                  <a:t>, τη </a:t>
                </a:r>
                <a:r>
                  <a:rPr lang="el-GR" sz="1600" b="1" dirty="0" smtClean="0"/>
                  <a:t>φάση </a:t>
                </a:r>
                <a:r>
                  <a:rPr lang="el-GR" sz="1600" dirty="0" smtClean="0"/>
                  <a:t>ή τη </a:t>
                </a:r>
                <a:r>
                  <a:rPr lang="el-GR" sz="1600" b="1" dirty="0" smtClean="0"/>
                  <a:t>συχνότητα </a:t>
                </a:r>
                <a:r>
                  <a:rPr lang="el-GR" sz="1600" dirty="0" smtClean="0"/>
                  <a:t>του </a:t>
                </a:r>
                <a:r>
                  <a:rPr lang="el-GR" sz="1600" b="1" dirty="0" smtClean="0"/>
                  <a:t>φέροντος</a:t>
                </a:r>
                <a:r>
                  <a:rPr lang="el-GR" sz="16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/>
                  <a:t>Σήμα πληροφορίας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  <a:r>
                  <a:rPr lang="el-GR" sz="1600" b="1" dirty="0"/>
                  <a:t>ακολουθία παλμών</a:t>
                </a:r>
                <a:r>
                  <a:rPr lang="en-US" sz="1600" dirty="0"/>
                  <a:t> 	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Ημιτονοειδές </a:t>
                </a:r>
                <a:r>
                  <a:rPr lang="el-GR" sz="1600" dirty="0"/>
                  <a:t>φέρον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𝑨</m:t>
                    </m:r>
                    <m:r>
                      <a:rPr lang="en-US" sz="1600" b="1" i="1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passban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8001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634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Μέθοδοι Ψηφιακής Διαμόρφωσης</a:t>
            </a:r>
            <a:endParaRPr lang="en-US" dirty="0"/>
          </a:p>
        </p:txBody>
      </p:sp>
      <p:pic>
        <p:nvPicPr>
          <p:cNvPr id="3686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700808"/>
            <a:ext cx="4680520" cy="2825642"/>
          </a:xfrm>
        </p:spPr>
      </p:pic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5400600" y="1700808"/>
            <a:ext cx="3491880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ASK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 </a:t>
            </a: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Amplitude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shift keying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eaLnBrk="1" hangingPunct="1">
              <a:spcBef>
                <a:spcPts val="200"/>
              </a:spcBef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Ψηφιακή διαμόρφωση πλάτους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	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FSK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Frequency shift keying</a:t>
            </a:r>
            <a:endParaRPr lang="el-GR" sz="1600" b="1" dirty="0" smtClean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Ψηφιακή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διαμόρφωση συχνότητας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n-US" sz="1600" dirty="0" smtClean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PS</a:t>
            </a:r>
            <a:r>
              <a:rPr lang="el-GR" sz="1600" b="1" smtClean="0">
                <a:latin typeface="Cambria Math" pitchFamily="18" charset="0"/>
                <a:ea typeface="Cambria Math" pitchFamily="18" charset="0"/>
              </a:rPr>
              <a:t>Κ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Phase shift keying</a:t>
            </a:r>
            <a:endParaRPr lang="en-US" sz="1600" b="1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Ψηφιακή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διαμόρφωση φάσης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323528" y="1052736"/>
                <a:ext cx="8496944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buNone/>
                </a:pPr>
                <a:r>
                  <a:rPr lang="el-GR" sz="1600" dirty="0" smtClean="0"/>
                  <a:t>Στην ψηφιακή διαμόρφωση στέλνουμε </a:t>
                </a:r>
                <a:r>
                  <a:rPr lang="en-US" sz="1600" dirty="0" smtClean="0"/>
                  <a:t>bits</a:t>
                </a:r>
                <a:r>
                  <a:rPr lang="el-GR" sz="1600" dirty="0" smtClean="0"/>
                  <a:t> με τη χρήση ενός </a:t>
                </a:r>
                <a:r>
                  <a:rPr lang="el-GR" sz="1600" dirty="0" err="1" smtClean="0"/>
                  <a:t>υψίσυχνου</a:t>
                </a:r>
                <a:r>
                  <a:rPr lang="el-GR" sz="1600" dirty="0" smtClean="0"/>
                  <a:t> φέροντος σήματος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𝑨</m:t>
                    </m:r>
                    <m:r>
                      <a:rPr lang="en-US" sz="1600" b="1" i="1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600" dirty="0" smtClean="0"/>
                  <a:t>.</a:t>
                </a:r>
                <a:r>
                  <a:rPr lang="el-GR" sz="1600" b="1" dirty="0" smtClean="0"/>
                  <a:t> </a:t>
                </a:r>
                <a:r>
                  <a:rPr lang="el-GR" sz="1600" dirty="0" smtClean="0"/>
                  <a:t>Κάθε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 διαρκεί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600" dirty="0" smtClean="0"/>
                  <a:t> και  ο ρυθμός μετάδοσης είναι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𝑟</m:t>
                    </m:r>
                    <m:r>
                      <a:rPr lang="en-US" sz="1600" i="1" dirty="0" smtClean="0">
                        <a:latin typeface="Cambria Math"/>
                      </a:rPr>
                      <m:t>=1/</m:t>
                    </m:r>
                    <m:r>
                      <a:rPr lang="en-US" sz="16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Font typeface="Arial" pitchFamily="34" charset="0"/>
                  <a:buNone/>
                </a:pPr>
                <a:endParaRPr lang="el-GR" sz="1600" dirty="0" smtClean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864096"/>
              </a:xfrm>
              <a:prstGeom prst="rect">
                <a:avLst/>
              </a:prstGeom>
              <a:blipFill rotWithShape="1">
                <a:blip r:embed="rId4"/>
                <a:stretch>
                  <a:fillRect l="-359" t="-28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323528" y="4725144"/>
                <a:ext cx="8496944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l-GR" sz="1600" dirty="0"/>
                  <a:t>Για Δυαδικά</a:t>
                </a:r>
                <a:r>
                  <a:rPr lang="en-US" sz="1600" dirty="0"/>
                  <a:t> </a:t>
                </a:r>
                <a:r>
                  <a:rPr lang="el-GR" sz="1600" dirty="0"/>
                  <a:t>(</a:t>
                </a:r>
                <a:r>
                  <a:rPr lang="en-US" sz="1600" dirty="0"/>
                  <a:t>Binary</a:t>
                </a:r>
                <a:r>
                  <a:rPr lang="el-GR" sz="1600" dirty="0"/>
                  <a:t>)</a:t>
                </a:r>
                <a:r>
                  <a:rPr lang="en-US" sz="1600" dirty="0"/>
                  <a:t> </a:t>
                </a:r>
                <a:r>
                  <a:rPr lang="el-GR" sz="1600" dirty="0"/>
                  <a:t>σήματα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= 2)</m:t>
                    </m:r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>έχουμε:</a:t>
                </a:r>
                <a:endParaRPr lang="en-US" sz="1600" dirty="0"/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Amplitude Shift Keying (BASK)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Frequency Shift Keying (BFSK)</a:t>
                </a:r>
                <a:endParaRPr lang="el-GR" sz="1600" dirty="0"/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Phase Shift Keying (BPSK</a:t>
                </a:r>
                <a:r>
                  <a:rPr lang="en-US" sz="1600" dirty="0" smtClean="0"/>
                  <a:t>)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l-GR" sz="1600" dirty="0"/>
                  <a:t>Για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&gt; 2</m:t>
                    </m:r>
                  </m:oMath>
                </a14:m>
                <a:r>
                  <a:rPr lang="el-GR" sz="1600" dirty="0" smtClean="0"/>
                  <a:t> έχουμε τις Μ-</a:t>
                </a:r>
                <a:r>
                  <a:rPr lang="el-GR" sz="1600" dirty="0" err="1" smtClean="0"/>
                  <a:t>ιαδικές</a:t>
                </a:r>
                <a:r>
                  <a:rPr lang="el-GR" sz="1600" dirty="0" smtClean="0"/>
                  <a:t> τεχνικές π</a:t>
                </a:r>
                <a:r>
                  <a:rPr lang="en-US" sz="1600" dirty="0"/>
                  <a:t>.</a:t>
                </a:r>
                <a:r>
                  <a:rPr lang="el-GR" sz="1600" dirty="0"/>
                  <a:t>χ</a:t>
                </a:r>
                <a:r>
                  <a:rPr lang="en-US" sz="1600" dirty="0" smtClean="0"/>
                  <a:t>.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M</a:t>
                </a:r>
                <a:r>
                  <a:rPr lang="el-GR" sz="1600" dirty="0" smtClean="0"/>
                  <a:t>-</a:t>
                </a:r>
                <a:r>
                  <a:rPr lang="en-US" sz="1600" dirty="0" err="1" smtClean="0"/>
                  <a:t>ary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Phase Shift Keying (MPSK</a:t>
                </a:r>
                <a:r>
                  <a:rPr lang="en-US" sz="1600" dirty="0" smtClean="0"/>
                  <a:t>)</a:t>
                </a: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8496944" cy="1800200"/>
              </a:xfrm>
              <a:prstGeom prst="rect">
                <a:avLst/>
              </a:prstGeom>
              <a:blipFill rotWithShape="1">
                <a:blip r:embed="rId5"/>
                <a:stretch>
                  <a:fillRect l="-215" t="-13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230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B. </a:t>
            </a:r>
            <a:r>
              <a:rPr lang="el-GR" dirty="0" smtClean="0"/>
              <a:t>Διαμόρφωση με Παλμικό Φέρον</a:t>
            </a:r>
            <a:endParaRPr lang="en-US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916" y="1268761"/>
            <a:ext cx="8388548" cy="4824536"/>
          </a:xfrm>
        </p:spPr>
        <p:txBody>
          <a:bodyPr>
            <a:noAutofit/>
          </a:bodyPr>
          <a:lstStyle/>
          <a:p>
            <a:pPr marL="0" indent="0" algn="l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B1</a:t>
            </a:r>
            <a:r>
              <a:rPr lang="el-GR" sz="2000" b="1" dirty="0" smtClean="0"/>
              <a:t>.    Αναλογική διαμόρφωση παλμών  </a:t>
            </a:r>
            <a:r>
              <a:rPr lang="el-GR" sz="2000" dirty="0" smtClean="0"/>
              <a:t>(</a:t>
            </a:r>
            <a:r>
              <a:rPr lang="en-US" sz="2000" dirty="0" smtClean="0"/>
              <a:t>Analog pulse modulation</a:t>
            </a:r>
            <a:r>
              <a:rPr lang="el-GR" sz="2000" dirty="0" smtClean="0"/>
              <a:t>)</a:t>
            </a:r>
            <a:endParaRPr lang="en-US" sz="2000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φέρον είναι μία ακολουθία παλμών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endParaRPr lang="el-GR" sz="1800" b="1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ύψους παλμών</a:t>
            </a:r>
            <a:r>
              <a:rPr lang="el-GR" sz="1800" dirty="0" smtClean="0"/>
              <a:t> 		</a:t>
            </a:r>
            <a:br>
              <a:rPr lang="el-GR" sz="1800" dirty="0" smtClean="0"/>
            </a:br>
            <a:r>
              <a:rPr lang="en-US" sz="1800" dirty="0" smtClean="0"/>
              <a:t>(PAM – Pulse Amplitude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διάρκειας παλμών</a:t>
            </a:r>
            <a:r>
              <a:rPr lang="el-GR" sz="1800" dirty="0" smtClean="0"/>
              <a:t> 	</a:t>
            </a:r>
            <a:br>
              <a:rPr lang="el-GR" sz="1800" dirty="0" smtClean="0"/>
            </a:br>
            <a:r>
              <a:rPr lang="en-US" sz="1800" dirty="0" smtClean="0"/>
              <a:t>(PWM – Pulse Width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θέσης παλμών</a:t>
            </a:r>
            <a:r>
              <a:rPr lang="el-GR" sz="1800" dirty="0" smtClean="0"/>
              <a:t> 		</a:t>
            </a:r>
            <a:br>
              <a:rPr lang="el-GR" sz="1800" dirty="0" smtClean="0"/>
            </a:br>
            <a:r>
              <a:rPr lang="el-GR" sz="1800" dirty="0" smtClean="0"/>
              <a:t>(</a:t>
            </a:r>
            <a:r>
              <a:rPr lang="en-US" sz="1800" dirty="0" smtClean="0"/>
              <a:t>PPM – Pulse Position Modulation)</a:t>
            </a: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4254029" cy="28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126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B. </a:t>
            </a:r>
            <a:r>
              <a:rPr lang="el-GR" dirty="0" smtClean="0"/>
              <a:t>Διαμόρφωση με Παλμικό Φέρον</a:t>
            </a:r>
            <a:endParaRPr lang="en-US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916" y="1268761"/>
            <a:ext cx="8388548" cy="4824536"/>
          </a:xfrm>
        </p:spPr>
        <p:txBody>
          <a:bodyPr>
            <a:noAutofit/>
          </a:bodyPr>
          <a:lstStyle/>
          <a:p>
            <a:pPr marL="0" indent="0" algn="l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B2</a:t>
            </a:r>
            <a:r>
              <a:rPr lang="el-GR" sz="2000" b="1" dirty="0" smtClean="0"/>
              <a:t>.    Ψηφιακή διαμόρφωση παλμών  </a:t>
            </a:r>
            <a:r>
              <a:rPr lang="el-GR" sz="2000" dirty="0" smtClean="0"/>
              <a:t>(</a:t>
            </a:r>
            <a:r>
              <a:rPr lang="en-US" sz="2000" dirty="0" smtClean="0"/>
              <a:t>Digital Pulse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σήμα πληροφορίας είναι μια ακολουθία </a:t>
            </a:r>
            <a:r>
              <a:rPr lang="el-GR" sz="1800" b="1" dirty="0" smtClean="0"/>
              <a:t>δυαδικών</a:t>
            </a:r>
            <a:r>
              <a:rPr lang="el-GR" sz="1800" dirty="0" smtClean="0"/>
              <a:t> παλμών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err="1" smtClean="0"/>
              <a:t>Παλμοκωδική</a:t>
            </a:r>
            <a:r>
              <a:rPr lang="el-GR" sz="1800" b="1" dirty="0" smtClean="0"/>
              <a:t> Διαμόρφωση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n-US" sz="1800" dirty="0" smtClean="0"/>
              <a:t>(PCM – Pulse Code Modulation)</a:t>
            </a:r>
          </a:p>
          <a:p>
            <a:pPr lvl="2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A/D </a:t>
            </a:r>
            <a:r>
              <a:rPr lang="el-GR" sz="1600" dirty="0" smtClean="0"/>
              <a:t>μετατροπή: Δειγματοληψία, </a:t>
            </a:r>
            <a:br>
              <a:rPr lang="el-GR" sz="1600" dirty="0" smtClean="0"/>
            </a:br>
            <a:r>
              <a:rPr lang="el-GR" sz="1600" dirty="0" err="1" smtClean="0"/>
              <a:t>κβαντισμός</a:t>
            </a:r>
            <a:r>
              <a:rPr lang="el-GR" sz="1600" dirty="0" smtClean="0"/>
              <a:t> και κωδικοποίηση </a:t>
            </a:r>
          </a:p>
          <a:p>
            <a:pPr lvl="2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Σφάλματα δειγματοληψίας και </a:t>
            </a:r>
            <a:br>
              <a:rPr lang="el-GR" sz="1600" dirty="0" smtClean="0"/>
            </a:br>
            <a:r>
              <a:rPr lang="el-GR" sz="1600" dirty="0" err="1" smtClean="0"/>
              <a:t>κβαντισμού</a:t>
            </a:r>
            <a:endParaRPr lang="en-US" sz="16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21185"/>
            <a:ext cx="44958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17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2008"/>
            <a:ext cx="7772400" cy="980728"/>
          </a:xfrm>
        </p:spPr>
        <p:txBody>
          <a:bodyPr>
            <a:normAutofit/>
          </a:bodyPr>
          <a:lstStyle/>
          <a:p>
            <a:pPr eaLnBrk="1" hangingPunct="1"/>
            <a:r>
              <a:rPr lang="el-GR" sz="2800" dirty="0" smtClean="0"/>
              <a:t>Σύγκριση Αναλογικών Ψηφιακών Διαμορφώσεων</a:t>
            </a:r>
            <a:endParaRPr lang="en-US" sz="2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7" name="Text Box 5"/>
              <p:cNvSpPr txBox="1">
                <a:spLocks noChangeArrowheads="1"/>
              </p:cNvSpPr>
              <p:nvPr/>
            </p:nvSpPr>
            <p:spPr bwMode="auto">
              <a:xfrm>
                <a:off x="468312" y="1160463"/>
                <a:ext cx="8064128" cy="1077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Αναλογική διαμόρφωση</a:t>
                </a:r>
                <a:endParaRPr lang="el-GR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είναι αναλογικό</a:t>
                </a:r>
                <a:endParaRPr lang="el-GR" sz="1800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Ο </a:t>
                </a:r>
                <a:r>
                  <a:rPr lang="el-GR" sz="1800" dirty="0" err="1" smtClean="0">
                    <a:latin typeface="Cambria Math" pitchFamily="18" charset="0"/>
                    <a:ea typeface="Cambria Math" pitchFamily="18" charset="0"/>
                  </a:rPr>
                  <a:t>αποδιαμορφωτής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πρέπει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να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αναπαραγάγει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όσο καλύτερα μπορεί</a:t>
                </a:r>
                <a:endParaRPr lang="en-US" sz="1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891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312" y="1160463"/>
                <a:ext cx="8064128" cy="1077218"/>
              </a:xfrm>
              <a:prstGeom prst="rect">
                <a:avLst/>
              </a:prstGeom>
              <a:blipFill rotWithShape="1">
                <a:blip r:embed="rId2"/>
                <a:stretch>
                  <a:fillRect l="-680" t="-3390" r="-378" b="-7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596480"/>
            <a:ext cx="74104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426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941" name="Text Box 5"/>
              <p:cNvSpPr txBox="1">
                <a:spLocks noChangeArrowheads="1"/>
              </p:cNvSpPr>
              <p:nvPr/>
            </p:nvSpPr>
            <p:spPr bwMode="auto">
              <a:xfrm>
                <a:off x="467544" y="1252538"/>
                <a:ext cx="7931996" cy="13542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Ψηφιακή διαμόρφωση</a:t>
                </a:r>
                <a:endParaRPr lang="el-GR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παίρνει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μια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τιμή από ένα πεπερασμένο σύνολο τιμών</a:t>
                </a:r>
                <a:endParaRPr lang="el-GR" sz="1800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Ο </a:t>
                </a:r>
                <a:r>
                  <a:rPr lang="el-GR" sz="1800" dirty="0" err="1" smtClean="0">
                    <a:latin typeface="Cambria Math" pitchFamily="18" charset="0"/>
                    <a:ea typeface="Cambria Math" pitchFamily="18" charset="0"/>
                  </a:rPr>
                  <a:t>αποδιαμορφωτής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πρέπει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να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αποφασίσει ποιά από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τις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πιθανές τιμές </a:t>
                </a:r>
                <a:b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έχει μεταδοθεί. Δεν υπάρχει ανάγκη πιστής αναπαραγωγής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endParaRPr lang="en-US" sz="1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994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252538"/>
                <a:ext cx="7931996" cy="1354217"/>
              </a:xfrm>
              <a:prstGeom prst="rect">
                <a:avLst/>
              </a:prstGeom>
              <a:blipFill rotWithShape="1">
                <a:blip r:embed="rId2"/>
                <a:stretch>
                  <a:fillRect l="-692" t="-2691" b="-53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l-GR" sz="2800" dirty="0" smtClean="0"/>
              <a:t>Σύγκριση Αναλογικών Ψηφιακών Διαμορφώσεων</a:t>
            </a:r>
            <a:endParaRPr lang="en-US" sz="2800" dirty="0" smtClean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832684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0497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651BC8A-EC3C-4F6D-8D7C-9E6301E74AA3}" type="slidenum">
              <a:rPr lang="en-GB" sz="1400"/>
              <a:pPr eaLnBrk="1" hangingPunct="1"/>
              <a:t>18</a:t>
            </a:fld>
            <a:endParaRPr lang="en-GB" sz="1400"/>
          </a:p>
        </p:txBody>
      </p:sp>
      <p:sp>
        <p:nvSpPr>
          <p:cNvPr id="41014" name="Rectangle 53"/>
          <p:cNvSpPr>
            <a:spLocks noChangeArrowheads="1"/>
          </p:cNvSpPr>
          <p:nvPr/>
        </p:nvSpPr>
        <p:spPr bwMode="auto">
          <a:xfrm>
            <a:off x="789111" y="5157192"/>
            <a:ext cx="7815337" cy="3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04" tIns="39889" rIns="81204" bIns="39889">
            <a:spAutoFit/>
          </a:bodyPr>
          <a:lstStyle/>
          <a:p>
            <a:pPr defTabSz="820738" eaLnBrk="0" hangingPunct="0">
              <a:spcBef>
                <a:spcPct val="50000"/>
              </a:spcBef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Ψηφιακοί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επαναλήπτες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: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«Τέλεια»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αναπαραγωγή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του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σήματος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015" name="Rectangle 54"/>
          <p:cNvSpPr>
            <a:spLocks noChangeArrowheads="1"/>
          </p:cNvSpPr>
          <p:nvPr/>
        </p:nvSpPr>
        <p:spPr bwMode="auto">
          <a:xfrm>
            <a:off x="813941" y="2780928"/>
            <a:ext cx="8006531" cy="3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04" tIns="39889" rIns="81204" bIns="39889">
            <a:spAutoFit/>
          </a:bodyPr>
          <a:lstStyle/>
          <a:p>
            <a:pPr defTabSz="820738" eaLnBrk="0" hangingPunct="0">
              <a:spcBef>
                <a:spcPct val="50000"/>
              </a:spcBef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Αναλογικοί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επαναλήπτες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(ενισχυτές):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θόρυβος </a:t>
            </a:r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συσσωρεύεται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77825" y="1394917"/>
            <a:ext cx="7394575" cy="1169987"/>
            <a:chOff x="1079500" y="2312988"/>
            <a:chExt cx="7394575" cy="1169987"/>
          </a:xfrm>
        </p:grpSpPr>
        <p:sp>
          <p:nvSpPr>
            <p:cNvPr id="41018" name="Freeform 57"/>
            <p:cNvSpPr>
              <a:spLocks/>
            </p:cNvSpPr>
            <p:nvPr/>
          </p:nvSpPr>
          <p:spPr bwMode="auto">
            <a:xfrm>
              <a:off x="6324600" y="2854325"/>
              <a:ext cx="777875" cy="504825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3427 h 361"/>
                <a:gd name="T4" fmla="*/ 776429 w 538"/>
                <a:gd name="T5" fmla="*/ 503427 h 361"/>
                <a:gd name="T6" fmla="*/ 776429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19" name="Freeform 58"/>
            <p:cNvSpPr>
              <a:spLocks/>
            </p:cNvSpPr>
            <p:nvPr/>
          </p:nvSpPr>
          <p:spPr bwMode="auto">
            <a:xfrm>
              <a:off x="2441575" y="2849563"/>
              <a:ext cx="776288" cy="504825"/>
            </a:xfrm>
            <a:custGeom>
              <a:avLst/>
              <a:gdLst>
                <a:gd name="T0" fmla="*/ 0 w 538"/>
                <a:gd name="T1" fmla="*/ 0 h 360"/>
                <a:gd name="T2" fmla="*/ 0 w 538"/>
                <a:gd name="T3" fmla="*/ 503423 h 360"/>
                <a:gd name="T4" fmla="*/ 774845 w 538"/>
                <a:gd name="T5" fmla="*/ 503423 h 360"/>
                <a:gd name="T6" fmla="*/ 774845 w 538"/>
                <a:gd name="T7" fmla="*/ 0 h 360"/>
                <a:gd name="T8" fmla="*/ 0 w 538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0">
                  <a:moveTo>
                    <a:pt x="0" y="0"/>
                  </a:moveTo>
                  <a:lnTo>
                    <a:pt x="0" y="359"/>
                  </a:lnTo>
                  <a:lnTo>
                    <a:pt x="537" y="359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0963" name="Freeform 2"/>
            <p:cNvSpPr>
              <a:spLocks/>
            </p:cNvSpPr>
            <p:nvPr/>
          </p:nvSpPr>
          <p:spPr bwMode="auto">
            <a:xfrm>
              <a:off x="4392613" y="2852738"/>
              <a:ext cx="776287" cy="504825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3427 h 361"/>
                <a:gd name="T4" fmla="*/ 774844 w 538"/>
                <a:gd name="T5" fmla="*/ 503427 h 361"/>
                <a:gd name="T6" fmla="*/ 774844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0964" name="Rectangle 3"/>
            <p:cNvSpPr>
              <a:spLocks noChangeArrowheads="1"/>
            </p:cNvSpPr>
            <p:nvPr/>
          </p:nvSpPr>
          <p:spPr bwMode="auto">
            <a:xfrm>
              <a:off x="2400300" y="2836863"/>
              <a:ext cx="766763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5" name="Rectangle 4"/>
            <p:cNvSpPr>
              <a:spLocks noChangeArrowheads="1"/>
            </p:cNvSpPr>
            <p:nvPr/>
          </p:nvSpPr>
          <p:spPr bwMode="auto">
            <a:xfrm>
              <a:off x="6337300" y="2903538"/>
              <a:ext cx="766763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6" name="Line 5"/>
            <p:cNvSpPr>
              <a:spLocks noChangeShapeType="1"/>
            </p:cNvSpPr>
            <p:nvPr/>
          </p:nvSpPr>
          <p:spPr bwMode="auto">
            <a:xfrm>
              <a:off x="3298825" y="2795588"/>
              <a:ext cx="6111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7" name="Freeform 6"/>
            <p:cNvSpPr>
              <a:spLocks/>
            </p:cNvSpPr>
            <p:nvPr/>
          </p:nvSpPr>
          <p:spPr bwMode="auto">
            <a:xfrm>
              <a:off x="3362325" y="2635250"/>
              <a:ext cx="63500" cy="161925"/>
            </a:xfrm>
            <a:custGeom>
              <a:avLst/>
              <a:gdLst>
                <a:gd name="T0" fmla="*/ 0 w 44"/>
                <a:gd name="T1" fmla="*/ 160529 h 116"/>
                <a:gd name="T2" fmla="*/ 12989 w 44"/>
                <a:gd name="T3" fmla="*/ 93526 h 116"/>
                <a:gd name="T4" fmla="*/ 41852 w 44"/>
                <a:gd name="T5" fmla="*/ 26522 h 116"/>
                <a:gd name="T6" fmla="*/ 47625 w 44"/>
                <a:gd name="T7" fmla="*/ 12563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9" y="67"/>
                  </a:lnTo>
                  <a:lnTo>
                    <a:pt x="29" y="19"/>
                  </a:lnTo>
                  <a:lnTo>
                    <a:pt x="33" y="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68" name="Freeform 7"/>
            <p:cNvSpPr>
              <a:spLocks/>
            </p:cNvSpPr>
            <p:nvPr/>
          </p:nvSpPr>
          <p:spPr bwMode="auto">
            <a:xfrm>
              <a:off x="3541713" y="2620963"/>
              <a:ext cx="65087" cy="176212"/>
            </a:xfrm>
            <a:custGeom>
              <a:avLst/>
              <a:gdLst>
                <a:gd name="T0" fmla="*/ 63641 w 45"/>
                <a:gd name="T1" fmla="*/ 174813 h 126"/>
                <a:gd name="T2" fmla="*/ 63641 w 45"/>
                <a:gd name="T3" fmla="*/ 134257 h 126"/>
                <a:gd name="T4" fmla="*/ 56409 w 45"/>
                <a:gd name="T5" fmla="*/ 107685 h 126"/>
                <a:gd name="T6" fmla="*/ 28928 w 45"/>
                <a:gd name="T7" fmla="*/ 40557 h 126"/>
                <a:gd name="T8" fmla="*/ 0 w 45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126">
                  <a:moveTo>
                    <a:pt x="44" y="125"/>
                  </a:moveTo>
                  <a:lnTo>
                    <a:pt x="44" y="96"/>
                  </a:lnTo>
                  <a:lnTo>
                    <a:pt x="39" y="77"/>
                  </a:lnTo>
                  <a:lnTo>
                    <a:pt x="20" y="2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69" name="Freeform 8"/>
            <p:cNvSpPr>
              <a:spLocks/>
            </p:cNvSpPr>
            <p:nvPr/>
          </p:nvSpPr>
          <p:spPr bwMode="auto">
            <a:xfrm>
              <a:off x="3424238" y="2601913"/>
              <a:ext cx="119062" cy="34925"/>
            </a:xfrm>
            <a:custGeom>
              <a:avLst/>
              <a:gdLst>
                <a:gd name="T0" fmla="*/ 0 w 82"/>
                <a:gd name="T1" fmla="*/ 33528 h 25"/>
                <a:gd name="T2" fmla="*/ 27588 w 82"/>
                <a:gd name="T3" fmla="*/ 6985 h 25"/>
                <a:gd name="T4" fmla="*/ 42107 w 82"/>
                <a:gd name="T5" fmla="*/ 0 h 25"/>
                <a:gd name="T6" fmla="*/ 62435 w 82"/>
                <a:gd name="T7" fmla="*/ 0 h 25"/>
                <a:gd name="T8" fmla="*/ 90022 w 82"/>
                <a:gd name="T9" fmla="*/ 6985 h 25"/>
                <a:gd name="T10" fmla="*/ 117610 w 82"/>
                <a:gd name="T11" fmla="*/ 1955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24"/>
                  </a:moveTo>
                  <a:lnTo>
                    <a:pt x="19" y="5"/>
                  </a:lnTo>
                  <a:lnTo>
                    <a:pt x="29" y="0"/>
                  </a:lnTo>
                  <a:lnTo>
                    <a:pt x="43" y="0"/>
                  </a:lnTo>
                  <a:lnTo>
                    <a:pt x="62" y="5"/>
                  </a:lnTo>
                  <a:lnTo>
                    <a:pt x="81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0" name="Freeform 9"/>
            <p:cNvSpPr>
              <a:spLocks/>
            </p:cNvSpPr>
            <p:nvPr/>
          </p:nvSpPr>
          <p:spPr bwMode="auto">
            <a:xfrm>
              <a:off x="3605213" y="2803525"/>
              <a:ext cx="63500" cy="155575"/>
            </a:xfrm>
            <a:custGeom>
              <a:avLst/>
              <a:gdLst>
                <a:gd name="T0" fmla="*/ 0 w 44"/>
                <a:gd name="T1" fmla="*/ 0 h 111"/>
                <a:gd name="T2" fmla="*/ 0 w 44"/>
                <a:gd name="T3" fmla="*/ 39244 h 111"/>
                <a:gd name="T4" fmla="*/ 5773 w 44"/>
                <a:gd name="T5" fmla="*/ 67276 h 111"/>
                <a:gd name="T6" fmla="*/ 34636 w 44"/>
                <a:gd name="T7" fmla="*/ 133150 h 111"/>
                <a:gd name="T8" fmla="*/ 47625 w 44"/>
                <a:gd name="T9" fmla="*/ 147166 h 111"/>
                <a:gd name="T10" fmla="*/ 62057 w 44"/>
                <a:gd name="T11" fmla="*/ 154173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1">
                  <a:moveTo>
                    <a:pt x="0" y="0"/>
                  </a:moveTo>
                  <a:lnTo>
                    <a:pt x="0" y="28"/>
                  </a:lnTo>
                  <a:lnTo>
                    <a:pt x="4" y="48"/>
                  </a:lnTo>
                  <a:lnTo>
                    <a:pt x="24" y="95"/>
                  </a:lnTo>
                  <a:lnTo>
                    <a:pt x="33" y="105"/>
                  </a:lnTo>
                  <a:lnTo>
                    <a:pt x="43" y="1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1" name="Freeform 10"/>
            <p:cNvSpPr>
              <a:spLocks/>
            </p:cNvSpPr>
            <p:nvPr/>
          </p:nvSpPr>
          <p:spPr bwMode="auto">
            <a:xfrm>
              <a:off x="3776663" y="2795588"/>
              <a:ext cx="71437" cy="176212"/>
            </a:xfrm>
            <a:custGeom>
              <a:avLst/>
              <a:gdLst>
                <a:gd name="T0" fmla="*/ 69979 w 49"/>
                <a:gd name="T1" fmla="*/ 0 h 125"/>
                <a:gd name="T2" fmla="*/ 56858 w 49"/>
                <a:gd name="T3" fmla="*/ 74714 h 125"/>
                <a:gd name="T4" fmla="*/ 34990 w 49"/>
                <a:gd name="T5" fmla="*/ 140970 h 125"/>
                <a:gd name="T6" fmla="*/ 21868 w 49"/>
                <a:gd name="T7" fmla="*/ 162115 h 125"/>
                <a:gd name="T8" fmla="*/ 0 w 49"/>
                <a:gd name="T9" fmla="*/ 174802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125">
                  <a:moveTo>
                    <a:pt x="48" y="0"/>
                  </a:moveTo>
                  <a:lnTo>
                    <a:pt x="39" y="53"/>
                  </a:lnTo>
                  <a:lnTo>
                    <a:pt x="24" y="100"/>
                  </a:lnTo>
                  <a:lnTo>
                    <a:pt x="15" y="115"/>
                  </a:lnTo>
                  <a:lnTo>
                    <a:pt x="0" y="12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2" name="Freeform 11"/>
            <p:cNvSpPr>
              <a:spLocks/>
            </p:cNvSpPr>
            <p:nvPr/>
          </p:nvSpPr>
          <p:spPr bwMode="auto">
            <a:xfrm>
              <a:off x="3659188" y="2957513"/>
              <a:ext cx="119062" cy="34925"/>
            </a:xfrm>
            <a:custGeom>
              <a:avLst/>
              <a:gdLst>
                <a:gd name="T0" fmla="*/ 0 w 82"/>
                <a:gd name="T1" fmla="*/ 0 h 25"/>
                <a:gd name="T2" fmla="*/ 14520 w 82"/>
                <a:gd name="T3" fmla="*/ 12573 h 25"/>
                <a:gd name="T4" fmla="*/ 34847 w 82"/>
                <a:gd name="T5" fmla="*/ 26543 h 25"/>
                <a:gd name="T6" fmla="*/ 69695 w 82"/>
                <a:gd name="T7" fmla="*/ 33528 h 25"/>
                <a:gd name="T8" fmla="*/ 97282 w 82"/>
                <a:gd name="T9" fmla="*/ 26543 h 25"/>
                <a:gd name="T10" fmla="*/ 117610 w 82"/>
                <a:gd name="T11" fmla="*/ 12573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0" y="9"/>
                  </a:ln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1" y="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3" name="Freeform 12"/>
            <p:cNvSpPr>
              <a:spLocks/>
            </p:cNvSpPr>
            <p:nvPr/>
          </p:nvSpPr>
          <p:spPr bwMode="auto">
            <a:xfrm>
              <a:off x="3362325" y="2593975"/>
              <a:ext cx="249238" cy="203200"/>
            </a:xfrm>
            <a:custGeom>
              <a:avLst/>
              <a:gdLst>
                <a:gd name="T0" fmla="*/ 0 w 173"/>
                <a:gd name="T1" fmla="*/ 194792 h 145"/>
                <a:gd name="T2" fmla="*/ 0 w 173"/>
                <a:gd name="T3" fmla="*/ 141539 h 145"/>
                <a:gd name="T4" fmla="*/ 7203 w 173"/>
                <a:gd name="T5" fmla="*/ 175172 h 145"/>
                <a:gd name="T6" fmla="*/ 7203 w 173"/>
                <a:gd name="T7" fmla="*/ 120519 h 145"/>
                <a:gd name="T8" fmla="*/ 12966 w 173"/>
                <a:gd name="T9" fmla="*/ 154152 h 145"/>
                <a:gd name="T10" fmla="*/ 12966 w 173"/>
                <a:gd name="T11" fmla="*/ 100899 h 145"/>
                <a:gd name="T12" fmla="*/ 20170 w 173"/>
                <a:gd name="T13" fmla="*/ 120519 h 145"/>
                <a:gd name="T14" fmla="*/ 20170 w 173"/>
                <a:gd name="T15" fmla="*/ 74273 h 145"/>
                <a:gd name="T16" fmla="*/ 27373 w 173"/>
                <a:gd name="T17" fmla="*/ 114913 h 145"/>
                <a:gd name="T18" fmla="*/ 27373 w 173"/>
                <a:gd name="T19" fmla="*/ 60259 h 145"/>
                <a:gd name="T20" fmla="*/ 34576 w 173"/>
                <a:gd name="T21" fmla="*/ 86886 h 145"/>
                <a:gd name="T22" fmla="*/ 34576 w 173"/>
                <a:gd name="T23" fmla="*/ 53252 h 145"/>
                <a:gd name="T24" fmla="*/ 41780 w 173"/>
                <a:gd name="T25" fmla="*/ 81280 h 145"/>
                <a:gd name="T26" fmla="*/ 41780 w 173"/>
                <a:gd name="T27" fmla="*/ 40640 h 145"/>
                <a:gd name="T28" fmla="*/ 54746 w 173"/>
                <a:gd name="T29" fmla="*/ 60259 h 145"/>
                <a:gd name="T30" fmla="*/ 54746 w 173"/>
                <a:gd name="T31" fmla="*/ 26626 h 145"/>
                <a:gd name="T32" fmla="*/ 69153 w 173"/>
                <a:gd name="T33" fmla="*/ 53252 h 145"/>
                <a:gd name="T34" fmla="*/ 69153 w 173"/>
                <a:gd name="T35" fmla="*/ 19619 h 145"/>
                <a:gd name="T36" fmla="*/ 76356 w 173"/>
                <a:gd name="T37" fmla="*/ 40640 h 145"/>
                <a:gd name="T38" fmla="*/ 82119 w 173"/>
                <a:gd name="T39" fmla="*/ 7007 h 145"/>
                <a:gd name="T40" fmla="*/ 89322 w 173"/>
                <a:gd name="T41" fmla="*/ 26626 h 145"/>
                <a:gd name="T42" fmla="*/ 89322 w 173"/>
                <a:gd name="T43" fmla="*/ 7007 h 145"/>
                <a:gd name="T44" fmla="*/ 103729 w 173"/>
                <a:gd name="T45" fmla="*/ 19619 h 145"/>
                <a:gd name="T46" fmla="*/ 110933 w 173"/>
                <a:gd name="T47" fmla="*/ 0 h 145"/>
                <a:gd name="T48" fmla="*/ 116695 w 173"/>
                <a:gd name="T49" fmla="*/ 26626 h 145"/>
                <a:gd name="T50" fmla="*/ 123899 w 173"/>
                <a:gd name="T51" fmla="*/ 0 h 145"/>
                <a:gd name="T52" fmla="*/ 131102 w 173"/>
                <a:gd name="T53" fmla="*/ 19619 h 145"/>
                <a:gd name="T54" fmla="*/ 138305 w 173"/>
                <a:gd name="T55" fmla="*/ 0 h 145"/>
                <a:gd name="T56" fmla="*/ 144068 w 173"/>
                <a:gd name="T57" fmla="*/ 26626 h 145"/>
                <a:gd name="T58" fmla="*/ 158475 w 173"/>
                <a:gd name="T59" fmla="*/ 7007 h 145"/>
                <a:gd name="T60" fmla="*/ 158475 w 173"/>
                <a:gd name="T61" fmla="*/ 26626 h 145"/>
                <a:gd name="T62" fmla="*/ 172882 w 173"/>
                <a:gd name="T63" fmla="*/ 7007 h 145"/>
                <a:gd name="T64" fmla="*/ 172882 w 173"/>
                <a:gd name="T65" fmla="*/ 33633 h 145"/>
                <a:gd name="T66" fmla="*/ 178645 w 173"/>
                <a:gd name="T67" fmla="*/ 19619 h 145"/>
                <a:gd name="T68" fmla="*/ 178645 w 173"/>
                <a:gd name="T69" fmla="*/ 47647 h 145"/>
                <a:gd name="T70" fmla="*/ 193051 w 173"/>
                <a:gd name="T71" fmla="*/ 33633 h 145"/>
                <a:gd name="T72" fmla="*/ 193051 w 173"/>
                <a:gd name="T73" fmla="*/ 60259 h 145"/>
                <a:gd name="T74" fmla="*/ 200255 w 173"/>
                <a:gd name="T75" fmla="*/ 40640 h 145"/>
                <a:gd name="T76" fmla="*/ 200255 w 173"/>
                <a:gd name="T77" fmla="*/ 74273 h 145"/>
                <a:gd name="T78" fmla="*/ 207458 w 173"/>
                <a:gd name="T79" fmla="*/ 47647 h 145"/>
                <a:gd name="T80" fmla="*/ 200255 w 173"/>
                <a:gd name="T81" fmla="*/ 86886 h 145"/>
                <a:gd name="T82" fmla="*/ 220424 w 173"/>
                <a:gd name="T83" fmla="*/ 60259 h 145"/>
                <a:gd name="T84" fmla="*/ 213221 w 173"/>
                <a:gd name="T85" fmla="*/ 100899 h 145"/>
                <a:gd name="T86" fmla="*/ 227628 w 173"/>
                <a:gd name="T87" fmla="*/ 81280 h 145"/>
                <a:gd name="T88" fmla="*/ 220424 w 173"/>
                <a:gd name="T89" fmla="*/ 114913 h 145"/>
                <a:gd name="T90" fmla="*/ 234831 w 173"/>
                <a:gd name="T91" fmla="*/ 93892 h 145"/>
                <a:gd name="T92" fmla="*/ 220424 w 173"/>
                <a:gd name="T93" fmla="*/ 134532 h 145"/>
                <a:gd name="T94" fmla="*/ 234831 w 173"/>
                <a:gd name="T95" fmla="*/ 114913 h 145"/>
                <a:gd name="T96" fmla="*/ 227628 w 173"/>
                <a:gd name="T97" fmla="*/ 154152 h 145"/>
                <a:gd name="T98" fmla="*/ 234831 w 173"/>
                <a:gd name="T99" fmla="*/ 134532 h 145"/>
                <a:gd name="T100" fmla="*/ 234831 w 173"/>
                <a:gd name="T101" fmla="*/ 175172 h 145"/>
                <a:gd name="T102" fmla="*/ 242035 w 173"/>
                <a:gd name="T103" fmla="*/ 148546 h 145"/>
                <a:gd name="T104" fmla="*/ 234831 w 173"/>
                <a:gd name="T105" fmla="*/ 187785 h 145"/>
                <a:gd name="T106" fmla="*/ 247797 w 173"/>
                <a:gd name="T107" fmla="*/ 168166 h 145"/>
                <a:gd name="T108" fmla="*/ 234831 w 173"/>
                <a:gd name="T109" fmla="*/ 201799 h 145"/>
                <a:gd name="T110" fmla="*/ 242035 w 173"/>
                <a:gd name="T111" fmla="*/ 194792 h 14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73" h="145">
                  <a:moveTo>
                    <a:pt x="0" y="139"/>
                  </a:moveTo>
                  <a:lnTo>
                    <a:pt x="0" y="101"/>
                  </a:lnTo>
                  <a:lnTo>
                    <a:pt x="5" y="125"/>
                  </a:lnTo>
                  <a:lnTo>
                    <a:pt x="5" y="86"/>
                  </a:lnTo>
                  <a:lnTo>
                    <a:pt x="9" y="110"/>
                  </a:lnTo>
                  <a:lnTo>
                    <a:pt x="9" y="72"/>
                  </a:lnTo>
                  <a:lnTo>
                    <a:pt x="14" y="86"/>
                  </a:lnTo>
                  <a:lnTo>
                    <a:pt x="14" y="53"/>
                  </a:lnTo>
                  <a:lnTo>
                    <a:pt x="19" y="82"/>
                  </a:lnTo>
                  <a:lnTo>
                    <a:pt x="19" y="43"/>
                  </a:lnTo>
                  <a:lnTo>
                    <a:pt x="24" y="62"/>
                  </a:lnTo>
                  <a:lnTo>
                    <a:pt x="24" y="38"/>
                  </a:lnTo>
                  <a:lnTo>
                    <a:pt x="29" y="58"/>
                  </a:lnTo>
                  <a:lnTo>
                    <a:pt x="29" y="29"/>
                  </a:lnTo>
                  <a:lnTo>
                    <a:pt x="38" y="43"/>
                  </a:lnTo>
                  <a:lnTo>
                    <a:pt x="38" y="19"/>
                  </a:lnTo>
                  <a:lnTo>
                    <a:pt x="48" y="38"/>
                  </a:lnTo>
                  <a:lnTo>
                    <a:pt x="48" y="14"/>
                  </a:lnTo>
                  <a:lnTo>
                    <a:pt x="53" y="29"/>
                  </a:lnTo>
                  <a:lnTo>
                    <a:pt x="57" y="5"/>
                  </a:lnTo>
                  <a:lnTo>
                    <a:pt x="62" y="19"/>
                  </a:lnTo>
                  <a:lnTo>
                    <a:pt x="62" y="5"/>
                  </a:lnTo>
                  <a:lnTo>
                    <a:pt x="72" y="14"/>
                  </a:lnTo>
                  <a:lnTo>
                    <a:pt x="77" y="0"/>
                  </a:lnTo>
                  <a:lnTo>
                    <a:pt x="81" y="19"/>
                  </a:lnTo>
                  <a:lnTo>
                    <a:pt x="86" y="0"/>
                  </a:lnTo>
                  <a:lnTo>
                    <a:pt x="91" y="14"/>
                  </a:lnTo>
                  <a:lnTo>
                    <a:pt x="96" y="0"/>
                  </a:lnTo>
                  <a:lnTo>
                    <a:pt x="100" y="19"/>
                  </a:lnTo>
                  <a:lnTo>
                    <a:pt x="110" y="5"/>
                  </a:lnTo>
                  <a:lnTo>
                    <a:pt x="110" y="19"/>
                  </a:lnTo>
                  <a:lnTo>
                    <a:pt x="120" y="5"/>
                  </a:lnTo>
                  <a:lnTo>
                    <a:pt x="120" y="24"/>
                  </a:lnTo>
                  <a:lnTo>
                    <a:pt x="124" y="14"/>
                  </a:lnTo>
                  <a:lnTo>
                    <a:pt x="124" y="34"/>
                  </a:lnTo>
                  <a:lnTo>
                    <a:pt x="134" y="24"/>
                  </a:lnTo>
                  <a:lnTo>
                    <a:pt x="134" y="43"/>
                  </a:lnTo>
                  <a:lnTo>
                    <a:pt x="139" y="29"/>
                  </a:lnTo>
                  <a:lnTo>
                    <a:pt x="139" y="53"/>
                  </a:lnTo>
                  <a:lnTo>
                    <a:pt x="144" y="34"/>
                  </a:lnTo>
                  <a:lnTo>
                    <a:pt x="139" y="62"/>
                  </a:lnTo>
                  <a:lnTo>
                    <a:pt x="153" y="43"/>
                  </a:lnTo>
                  <a:lnTo>
                    <a:pt x="148" y="72"/>
                  </a:lnTo>
                  <a:lnTo>
                    <a:pt x="158" y="58"/>
                  </a:lnTo>
                  <a:lnTo>
                    <a:pt x="153" y="82"/>
                  </a:lnTo>
                  <a:lnTo>
                    <a:pt x="163" y="67"/>
                  </a:lnTo>
                  <a:lnTo>
                    <a:pt x="153" y="96"/>
                  </a:lnTo>
                  <a:lnTo>
                    <a:pt x="163" y="82"/>
                  </a:lnTo>
                  <a:lnTo>
                    <a:pt x="158" y="110"/>
                  </a:lnTo>
                  <a:lnTo>
                    <a:pt x="163" y="96"/>
                  </a:lnTo>
                  <a:lnTo>
                    <a:pt x="163" y="125"/>
                  </a:lnTo>
                  <a:lnTo>
                    <a:pt x="168" y="106"/>
                  </a:lnTo>
                  <a:lnTo>
                    <a:pt x="163" y="134"/>
                  </a:lnTo>
                  <a:lnTo>
                    <a:pt x="172" y="120"/>
                  </a:lnTo>
                  <a:lnTo>
                    <a:pt x="163" y="144"/>
                  </a:lnTo>
                  <a:lnTo>
                    <a:pt x="168" y="13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4" name="Freeform 13"/>
            <p:cNvSpPr>
              <a:spLocks/>
            </p:cNvSpPr>
            <p:nvPr/>
          </p:nvSpPr>
          <p:spPr bwMode="auto">
            <a:xfrm>
              <a:off x="3605213" y="2795588"/>
              <a:ext cx="242887" cy="203200"/>
            </a:xfrm>
            <a:custGeom>
              <a:avLst/>
              <a:gdLst>
                <a:gd name="T0" fmla="*/ 0 w 168"/>
                <a:gd name="T1" fmla="*/ 7007 h 145"/>
                <a:gd name="T2" fmla="*/ 0 w 168"/>
                <a:gd name="T3" fmla="*/ 53252 h 145"/>
                <a:gd name="T4" fmla="*/ 0 w 168"/>
                <a:gd name="T5" fmla="*/ 19619 h 145"/>
                <a:gd name="T6" fmla="*/ 0 w 168"/>
                <a:gd name="T7" fmla="*/ 79879 h 145"/>
                <a:gd name="T8" fmla="*/ 5783 w 168"/>
                <a:gd name="T9" fmla="*/ 46246 h 145"/>
                <a:gd name="T10" fmla="*/ 5783 w 168"/>
                <a:gd name="T11" fmla="*/ 100899 h 145"/>
                <a:gd name="T12" fmla="*/ 13012 w 168"/>
                <a:gd name="T13" fmla="*/ 74273 h 145"/>
                <a:gd name="T14" fmla="*/ 13012 w 168"/>
                <a:gd name="T15" fmla="*/ 127526 h 145"/>
                <a:gd name="T16" fmla="*/ 20241 w 168"/>
                <a:gd name="T17" fmla="*/ 86886 h 145"/>
                <a:gd name="T18" fmla="*/ 20241 w 168"/>
                <a:gd name="T19" fmla="*/ 134532 h 145"/>
                <a:gd name="T20" fmla="*/ 27469 w 168"/>
                <a:gd name="T21" fmla="*/ 106505 h 145"/>
                <a:gd name="T22" fmla="*/ 27469 w 168"/>
                <a:gd name="T23" fmla="*/ 147145 h 145"/>
                <a:gd name="T24" fmla="*/ 34698 w 168"/>
                <a:gd name="T25" fmla="*/ 120519 h 145"/>
                <a:gd name="T26" fmla="*/ 34698 w 168"/>
                <a:gd name="T27" fmla="*/ 154152 h 145"/>
                <a:gd name="T28" fmla="*/ 47710 w 168"/>
                <a:gd name="T29" fmla="*/ 134532 h 145"/>
                <a:gd name="T30" fmla="*/ 47710 w 168"/>
                <a:gd name="T31" fmla="*/ 168166 h 145"/>
                <a:gd name="T32" fmla="*/ 62168 w 168"/>
                <a:gd name="T33" fmla="*/ 147145 h 145"/>
                <a:gd name="T34" fmla="*/ 62168 w 168"/>
                <a:gd name="T35" fmla="*/ 180778 h 145"/>
                <a:gd name="T36" fmla="*/ 69396 w 168"/>
                <a:gd name="T37" fmla="*/ 161159 h 145"/>
                <a:gd name="T38" fmla="*/ 75179 w 168"/>
                <a:gd name="T39" fmla="*/ 187785 h 145"/>
                <a:gd name="T40" fmla="*/ 82408 w 168"/>
                <a:gd name="T41" fmla="*/ 168166 h 145"/>
                <a:gd name="T42" fmla="*/ 82408 w 168"/>
                <a:gd name="T43" fmla="*/ 194792 h 145"/>
                <a:gd name="T44" fmla="*/ 96866 w 168"/>
                <a:gd name="T45" fmla="*/ 173771 h 145"/>
                <a:gd name="T46" fmla="*/ 102649 w 168"/>
                <a:gd name="T47" fmla="*/ 194792 h 145"/>
                <a:gd name="T48" fmla="*/ 109877 w 168"/>
                <a:gd name="T49" fmla="*/ 173771 h 145"/>
                <a:gd name="T50" fmla="*/ 117106 w 168"/>
                <a:gd name="T51" fmla="*/ 201799 h 145"/>
                <a:gd name="T52" fmla="*/ 124335 w 168"/>
                <a:gd name="T53" fmla="*/ 173771 h 145"/>
                <a:gd name="T54" fmla="*/ 137347 w 168"/>
                <a:gd name="T55" fmla="*/ 194792 h 145"/>
                <a:gd name="T56" fmla="*/ 137347 w 168"/>
                <a:gd name="T57" fmla="*/ 173771 h 145"/>
                <a:gd name="T58" fmla="*/ 151804 w 168"/>
                <a:gd name="T59" fmla="*/ 187785 h 145"/>
                <a:gd name="T60" fmla="*/ 151804 w 168"/>
                <a:gd name="T61" fmla="*/ 173771 h 145"/>
                <a:gd name="T62" fmla="*/ 166262 w 168"/>
                <a:gd name="T63" fmla="*/ 187785 h 145"/>
                <a:gd name="T64" fmla="*/ 166262 w 168"/>
                <a:gd name="T65" fmla="*/ 161159 h 145"/>
                <a:gd name="T66" fmla="*/ 179274 w 168"/>
                <a:gd name="T67" fmla="*/ 173771 h 145"/>
                <a:gd name="T68" fmla="*/ 172045 w 168"/>
                <a:gd name="T69" fmla="*/ 147145 h 145"/>
                <a:gd name="T70" fmla="*/ 186503 w 168"/>
                <a:gd name="T71" fmla="*/ 168166 h 145"/>
                <a:gd name="T72" fmla="*/ 186503 w 168"/>
                <a:gd name="T73" fmla="*/ 140138 h 145"/>
                <a:gd name="T74" fmla="*/ 193731 w 168"/>
                <a:gd name="T75" fmla="*/ 161159 h 145"/>
                <a:gd name="T76" fmla="*/ 193731 w 168"/>
                <a:gd name="T77" fmla="*/ 127526 h 145"/>
                <a:gd name="T78" fmla="*/ 200960 w 168"/>
                <a:gd name="T79" fmla="*/ 147145 h 145"/>
                <a:gd name="T80" fmla="*/ 200960 w 168"/>
                <a:gd name="T81" fmla="*/ 106505 h 145"/>
                <a:gd name="T82" fmla="*/ 213972 w 168"/>
                <a:gd name="T83" fmla="*/ 140138 h 145"/>
                <a:gd name="T84" fmla="*/ 206743 w 168"/>
                <a:gd name="T85" fmla="*/ 100899 h 145"/>
                <a:gd name="T86" fmla="*/ 221201 w 168"/>
                <a:gd name="T87" fmla="*/ 120519 h 145"/>
                <a:gd name="T88" fmla="*/ 213972 w 168"/>
                <a:gd name="T89" fmla="*/ 86886 h 145"/>
                <a:gd name="T90" fmla="*/ 228429 w 168"/>
                <a:gd name="T91" fmla="*/ 100899 h 145"/>
                <a:gd name="T92" fmla="*/ 221201 w 168"/>
                <a:gd name="T93" fmla="*/ 67266 h 145"/>
                <a:gd name="T94" fmla="*/ 235658 w 168"/>
                <a:gd name="T95" fmla="*/ 86886 h 145"/>
                <a:gd name="T96" fmla="*/ 221201 w 168"/>
                <a:gd name="T97" fmla="*/ 40640 h 145"/>
                <a:gd name="T98" fmla="*/ 235658 w 168"/>
                <a:gd name="T99" fmla="*/ 67266 h 145"/>
                <a:gd name="T100" fmla="*/ 228429 w 168"/>
                <a:gd name="T101" fmla="*/ 26626 h 145"/>
                <a:gd name="T102" fmla="*/ 241441 w 168"/>
                <a:gd name="T103" fmla="*/ 46246 h 145"/>
                <a:gd name="T104" fmla="*/ 228429 w 168"/>
                <a:gd name="T105" fmla="*/ 12612 h 145"/>
                <a:gd name="T106" fmla="*/ 241441 w 168"/>
                <a:gd name="T107" fmla="*/ 26626 h 145"/>
                <a:gd name="T108" fmla="*/ 235658 w 168"/>
                <a:gd name="T109" fmla="*/ 0 h 14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8" h="145">
                  <a:moveTo>
                    <a:pt x="0" y="5"/>
                  </a:moveTo>
                  <a:lnTo>
                    <a:pt x="0" y="38"/>
                  </a:lnTo>
                  <a:lnTo>
                    <a:pt x="0" y="14"/>
                  </a:lnTo>
                  <a:lnTo>
                    <a:pt x="0" y="57"/>
                  </a:lnTo>
                  <a:lnTo>
                    <a:pt x="4" y="33"/>
                  </a:lnTo>
                  <a:lnTo>
                    <a:pt x="4" y="72"/>
                  </a:lnTo>
                  <a:lnTo>
                    <a:pt x="9" y="53"/>
                  </a:lnTo>
                  <a:lnTo>
                    <a:pt x="9" y="91"/>
                  </a:lnTo>
                  <a:lnTo>
                    <a:pt x="14" y="62"/>
                  </a:lnTo>
                  <a:lnTo>
                    <a:pt x="14" y="96"/>
                  </a:lnTo>
                  <a:lnTo>
                    <a:pt x="19" y="76"/>
                  </a:lnTo>
                  <a:lnTo>
                    <a:pt x="19" y="105"/>
                  </a:lnTo>
                  <a:lnTo>
                    <a:pt x="24" y="86"/>
                  </a:lnTo>
                  <a:lnTo>
                    <a:pt x="24" y="110"/>
                  </a:lnTo>
                  <a:lnTo>
                    <a:pt x="33" y="96"/>
                  </a:lnTo>
                  <a:lnTo>
                    <a:pt x="33" y="120"/>
                  </a:lnTo>
                  <a:lnTo>
                    <a:pt x="43" y="105"/>
                  </a:lnTo>
                  <a:lnTo>
                    <a:pt x="43" y="129"/>
                  </a:lnTo>
                  <a:lnTo>
                    <a:pt x="48" y="115"/>
                  </a:lnTo>
                  <a:lnTo>
                    <a:pt x="52" y="134"/>
                  </a:lnTo>
                  <a:lnTo>
                    <a:pt x="57" y="120"/>
                  </a:lnTo>
                  <a:lnTo>
                    <a:pt x="57" y="139"/>
                  </a:lnTo>
                  <a:lnTo>
                    <a:pt x="67" y="124"/>
                  </a:lnTo>
                  <a:lnTo>
                    <a:pt x="71" y="139"/>
                  </a:lnTo>
                  <a:lnTo>
                    <a:pt x="76" y="124"/>
                  </a:lnTo>
                  <a:lnTo>
                    <a:pt x="81" y="144"/>
                  </a:lnTo>
                  <a:lnTo>
                    <a:pt x="86" y="124"/>
                  </a:lnTo>
                  <a:lnTo>
                    <a:pt x="95" y="139"/>
                  </a:lnTo>
                  <a:lnTo>
                    <a:pt x="95" y="124"/>
                  </a:lnTo>
                  <a:lnTo>
                    <a:pt x="105" y="134"/>
                  </a:lnTo>
                  <a:lnTo>
                    <a:pt x="105" y="124"/>
                  </a:lnTo>
                  <a:lnTo>
                    <a:pt x="115" y="134"/>
                  </a:lnTo>
                  <a:lnTo>
                    <a:pt x="115" y="115"/>
                  </a:lnTo>
                  <a:lnTo>
                    <a:pt x="124" y="124"/>
                  </a:lnTo>
                  <a:lnTo>
                    <a:pt x="119" y="105"/>
                  </a:lnTo>
                  <a:lnTo>
                    <a:pt x="129" y="120"/>
                  </a:lnTo>
                  <a:lnTo>
                    <a:pt x="129" y="100"/>
                  </a:lnTo>
                  <a:lnTo>
                    <a:pt x="134" y="115"/>
                  </a:lnTo>
                  <a:lnTo>
                    <a:pt x="134" y="91"/>
                  </a:lnTo>
                  <a:lnTo>
                    <a:pt x="139" y="105"/>
                  </a:lnTo>
                  <a:lnTo>
                    <a:pt x="139" y="76"/>
                  </a:lnTo>
                  <a:lnTo>
                    <a:pt x="148" y="100"/>
                  </a:lnTo>
                  <a:lnTo>
                    <a:pt x="143" y="72"/>
                  </a:lnTo>
                  <a:lnTo>
                    <a:pt x="153" y="86"/>
                  </a:lnTo>
                  <a:lnTo>
                    <a:pt x="148" y="62"/>
                  </a:lnTo>
                  <a:lnTo>
                    <a:pt x="158" y="72"/>
                  </a:lnTo>
                  <a:lnTo>
                    <a:pt x="153" y="48"/>
                  </a:lnTo>
                  <a:lnTo>
                    <a:pt x="163" y="62"/>
                  </a:lnTo>
                  <a:lnTo>
                    <a:pt x="153" y="29"/>
                  </a:lnTo>
                  <a:lnTo>
                    <a:pt x="163" y="48"/>
                  </a:lnTo>
                  <a:lnTo>
                    <a:pt x="158" y="19"/>
                  </a:lnTo>
                  <a:lnTo>
                    <a:pt x="167" y="33"/>
                  </a:lnTo>
                  <a:lnTo>
                    <a:pt x="158" y="9"/>
                  </a:lnTo>
                  <a:lnTo>
                    <a:pt x="167" y="19"/>
                  </a:lnTo>
                  <a:lnTo>
                    <a:pt x="16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7" name="Freeform 16"/>
            <p:cNvSpPr>
              <a:spLocks/>
            </p:cNvSpPr>
            <p:nvPr/>
          </p:nvSpPr>
          <p:spPr bwMode="auto">
            <a:xfrm>
              <a:off x="1619250" y="2620963"/>
              <a:ext cx="63500" cy="163512"/>
            </a:xfrm>
            <a:custGeom>
              <a:avLst/>
              <a:gdLst>
                <a:gd name="T0" fmla="*/ 0 w 44"/>
                <a:gd name="T1" fmla="*/ 162102 h 116"/>
                <a:gd name="T2" fmla="*/ 0 w 44"/>
                <a:gd name="T3" fmla="*/ 122634 h 116"/>
                <a:gd name="T4" fmla="*/ 7216 w 44"/>
                <a:gd name="T5" fmla="*/ 94442 h 116"/>
                <a:gd name="T6" fmla="*/ 34636 w 44"/>
                <a:gd name="T7" fmla="*/ 26782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0" y="87"/>
                  </a:lnTo>
                  <a:lnTo>
                    <a:pt x="5" y="67"/>
                  </a:lnTo>
                  <a:lnTo>
                    <a:pt x="24" y="1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8" name="Freeform 17"/>
            <p:cNvSpPr>
              <a:spLocks/>
            </p:cNvSpPr>
            <p:nvPr/>
          </p:nvSpPr>
          <p:spPr bwMode="auto">
            <a:xfrm>
              <a:off x="1792288" y="2608263"/>
              <a:ext cx="63500" cy="176212"/>
            </a:xfrm>
            <a:custGeom>
              <a:avLst/>
              <a:gdLst>
                <a:gd name="T0" fmla="*/ 62057 w 44"/>
                <a:gd name="T1" fmla="*/ 174802 h 125"/>
                <a:gd name="T2" fmla="*/ 62057 w 44"/>
                <a:gd name="T3" fmla="*/ 135331 h 125"/>
                <a:gd name="T4" fmla="*/ 54841 w 44"/>
                <a:gd name="T5" fmla="*/ 107137 h 125"/>
                <a:gd name="T6" fmla="*/ 47625 w 44"/>
                <a:gd name="T7" fmla="*/ 73304 h 125"/>
                <a:gd name="T8" fmla="*/ 34636 w 44"/>
                <a:gd name="T9" fmla="*/ 33833 h 125"/>
                <a:gd name="T10" fmla="*/ 0 w 44"/>
                <a:gd name="T11" fmla="*/ 0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25">
                  <a:moveTo>
                    <a:pt x="43" y="124"/>
                  </a:moveTo>
                  <a:lnTo>
                    <a:pt x="43" y="96"/>
                  </a:lnTo>
                  <a:lnTo>
                    <a:pt x="38" y="76"/>
                  </a:lnTo>
                  <a:lnTo>
                    <a:pt x="33" y="52"/>
                  </a:lnTo>
                  <a:lnTo>
                    <a:pt x="24" y="2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9" name="Freeform 18"/>
            <p:cNvSpPr>
              <a:spLocks/>
            </p:cNvSpPr>
            <p:nvPr/>
          </p:nvSpPr>
          <p:spPr bwMode="auto">
            <a:xfrm>
              <a:off x="1674813" y="2587625"/>
              <a:ext cx="119062" cy="34925"/>
            </a:xfrm>
            <a:custGeom>
              <a:avLst/>
              <a:gdLst>
                <a:gd name="T0" fmla="*/ 0 w 83"/>
                <a:gd name="T1" fmla="*/ 33528 h 25"/>
                <a:gd name="T2" fmla="*/ 34428 w 83"/>
                <a:gd name="T3" fmla="*/ 6985 h 25"/>
                <a:gd name="T4" fmla="*/ 68855 w 83"/>
                <a:gd name="T5" fmla="*/ 0 h 25"/>
                <a:gd name="T6" fmla="*/ 96110 w 83"/>
                <a:gd name="T7" fmla="*/ 6985 h 25"/>
                <a:gd name="T8" fmla="*/ 117628 w 83"/>
                <a:gd name="T9" fmla="*/ 2095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25">
                  <a:moveTo>
                    <a:pt x="0" y="24"/>
                  </a:moveTo>
                  <a:lnTo>
                    <a:pt x="24" y="5"/>
                  </a:lnTo>
                  <a:lnTo>
                    <a:pt x="48" y="0"/>
                  </a:lnTo>
                  <a:lnTo>
                    <a:pt x="67" y="5"/>
                  </a:lnTo>
                  <a:lnTo>
                    <a:pt x="82" y="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0" name="Freeform 19"/>
            <p:cNvSpPr>
              <a:spLocks/>
            </p:cNvSpPr>
            <p:nvPr/>
          </p:nvSpPr>
          <p:spPr bwMode="auto">
            <a:xfrm>
              <a:off x="1854200" y="2782888"/>
              <a:ext cx="63500" cy="161925"/>
            </a:xfrm>
            <a:custGeom>
              <a:avLst/>
              <a:gdLst>
                <a:gd name="T0" fmla="*/ 0 w 44"/>
                <a:gd name="T1" fmla="*/ 0 h 116"/>
                <a:gd name="T2" fmla="*/ 12989 w 44"/>
                <a:gd name="T3" fmla="*/ 73983 h 116"/>
                <a:gd name="T4" fmla="*/ 27420 w 44"/>
                <a:gd name="T5" fmla="*/ 100505 h 116"/>
                <a:gd name="T6" fmla="*/ 41852 w 44"/>
                <a:gd name="T7" fmla="*/ 134007 h 116"/>
                <a:gd name="T8" fmla="*/ 54841 w 44"/>
                <a:gd name="T9" fmla="*/ 147966 h 116"/>
                <a:gd name="T10" fmla="*/ 62057 w 44"/>
                <a:gd name="T11" fmla="*/ 160529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6">
                  <a:moveTo>
                    <a:pt x="0" y="0"/>
                  </a:moveTo>
                  <a:lnTo>
                    <a:pt x="9" y="53"/>
                  </a:lnTo>
                  <a:lnTo>
                    <a:pt x="19" y="72"/>
                  </a:lnTo>
                  <a:lnTo>
                    <a:pt x="29" y="96"/>
                  </a:lnTo>
                  <a:lnTo>
                    <a:pt x="38" y="106"/>
                  </a:lnTo>
                  <a:lnTo>
                    <a:pt x="43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1" name="Freeform 20"/>
            <p:cNvSpPr>
              <a:spLocks/>
            </p:cNvSpPr>
            <p:nvPr/>
          </p:nvSpPr>
          <p:spPr bwMode="auto">
            <a:xfrm>
              <a:off x="2033588" y="2782888"/>
              <a:ext cx="65087" cy="176212"/>
            </a:xfrm>
            <a:custGeom>
              <a:avLst/>
              <a:gdLst>
                <a:gd name="T0" fmla="*/ 63641 w 45"/>
                <a:gd name="T1" fmla="*/ 0 h 126"/>
                <a:gd name="T2" fmla="*/ 63641 w 45"/>
                <a:gd name="T3" fmla="*/ 40557 h 126"/>
                <a:gd name="T4" fmla="*/ 56409 w 45"/>
                <a:gd name="T5" fmla="*/ 74121 h 126"/>
                <a:gd name="T6" fmla="*/ 28928 w 45"/>
                <a:gd name="T7" fmla="*/ 141249 h 126"/>
                <a:gd name="T8" fmla="*/ 14464 w 45"/>
                <a:gd name="T9" fmla="*/ 160828 h 126"/>
                <a:gd name="T10" fmla="*/ 0 w 45"/>
                <a:gd name="T11" fmla="*/ 17481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126">
                  <a:moveTo>
                    <a:pt x="44" y="0"/>
                  </a:moveTo>
                  <a:lnTo>
                    <a:pt x="44" y="29"/>
                  </a:lnTo>
                  <a:lnTo>
                    <a:pt x="39" y="53"/>
                  </a:lnTo>
                  <a:lnTo>
                    <a:pt x="20" y="101"/>
                  </a:lnTo>
                  <a:lnTo>
                    <a:pt x="10" y="115"/>
                  </a:lnTo>
                  <a:lnTo>
                    <a:pt x="0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2" name="Freeform 21"/>
            <p:cNvSpPr>
              <a:spLocks/>
            </p:cNvSpPr>
            <p:nvPr/>
          </p:nvSpPr>
          <p:spPr bwMode="auto">
            <a:xfrm>
              <a:off x="1916113" y="2943225"/>
              <a:ext cx="119062" cy="34925"/>
            </a:xfrm>
            <a:custGeom>
              <a:avLst/>
              <a:gdLst>
                <a:gd name="T0" fmla="*/ 0 w 82"/>
                <a:gd name="T1" fmla="*/ 0 h 25"/>
                <a:gd name="T2" fmla="*/ 27588 w 82"/>
                <a:gd name="T3" fmla="*/ 26543 h 25"/>
                <a:gd name="T4" fmla="*/ 49367 w 82"/>
                <a:gd name="T5" fmla="*/ 33528 h 25"/>
                <a:gd name="T6" fmla="*/ 69695 w 82"/>
                <a:gd name="T7" fmla="*/ 33528 h 25"/>
                <a:gd name="T8" fmla="*/ 90022 w 82"/>
                <a:gd name="T9" fmla="*/ 26543 h 25"/>
                <a:gd name="T10" fmla="*/ 117610 w 82"/>
                <a:gd name="T11" fmla="*/ 1397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9" y="19"/>
                  </a:lnTo>
                  <a:lnTo>
                    <a:pt x="34" y="24"/>
                  </a:lnTo>
                  <a:lnTo>
                    <a:pt x="48" y="24"/>
                  </a:lnTo>
                  <a:lnTo>
                    <a:pt x="62" y="19"/>
                  </a:lnTo>
                  <a:lnTo>
                    <a:pt x="81" y="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9" name="Line 28"/>
            <p:cNvSpPr>
              <a:spLocks noChangeShapeType="1"/>
            </p:cNvSpPr>
            <p:nvPr/>
          </p:nvSpPr>
          <p:spPr bwMode="auto">
            <a:xfrm>
              <a:off x="5243513" y="2789238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90" name="Freeform 29"/>
            <p:cNvSpPr>
              <a:spLocks/>
            </p:cNvSpPr>
            <p:nvPr/>
          </p:nvSpPr>
          <p:spPr bwMode="auto">
            <a:xfrm>
              <a:off x="5307013" y="2628900"/>
              <a:ext cx="63500" cy="161925"/>
            </a:xfrm>
            <a:custGeom>
              <a:avLst/>
              <a:gdLst>
                <a:gd name="T0" fmla="*/ 0 w 44"/>
                <a:gd name="T1" fmla="*/ 160529 h 116"/>
                <a:gd name="T2" fmla="*/ 12989 w 44"/>
                <a:gd name="T3" fmla="*/ 93526 h 116"/>
                <a:gd name="T4" fmla="*/ 41852 w 44"/>
                <a:gd name="T5" fmla="*/ 26522 h 116"/>
                <a:gd name="T6" fmla="*/ 54841 w 44"/>
                <a:gd name="T7" fmla="*/ 13959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9" y="67"/>
                  </a:lnTo>
                  <a:lnTo>
                    <a:pt x="29" y="19"/>
                  </a:lnTo>
                  <a:lnTo>
                    <a:pt x="38" y="10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1" name="Freeform 30"/>
            <p:cNvSpPr>
              <a:spLocks/>
            </p:cNvSpPr>
            <p:nvPr/>
          </p:nvSpPr>
          <p:spPr bwMode="auto">
            <a:xfrm>
              <a:off x="5484813" y="2614613"/>
              <a:ext cx="65087" cy="176212"/>
            </a:xfrm>
            <a:custGeom>
              <a:avLst/>
              <a:gdLst>
                <a:gd name="T0" fmla="*/ 63641 w 45"/>
                <a:gd name="T1" fmla="*/ 174813 h 126"/>
                <a:gd name="T2" fmla="*/ 63641 w 45"/>
                <a:gd name="T3" fmla="*/ 134257 h 126"/>
                <a:gd name="T4" fmla="*/ 56409 w 45"/>
                <a:gd name="T5" fmla="*/ 107685 h 126"/>
                <a:gd name="T6" fmla="*/ 28928 w 45"/>
                <a:gd name="T7" fmla="*/ 40557 h 126"/>
                <a:gd name="T8" fmla="*/ 0 w 45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126">
                  <a:moveTo>
                    <a:pt x="44" y="125"/>
                  </a:moveTo>
                  <a:lnTo>
                    <a:pt x="44" y="96"/>
                  </a:lnTo>
                  <a:lnTo>
                    <a:pt x="39" y="77"/>
                  </a:lnTo>
                  <a:lnTo>
                    <a:pt x="20" y="2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2" name="Freeform 31"/>
            <p:cNvSpPr>
              <a:spLocks/>
            </p:cNvSpPr>
            <p:nvPr/>
          </p:nvSpPr>
          <p:spPr bwMode="auto">
            <a:xfrm>
              <a:off x="5368925" y="2593975"/>
              <a:ext cx="117475" cy="34925"/>
            </a:xfrm>
            <a:custGeom>
              <a:avLst/>
              <a:gdLst>
                <a:gd name="T0" fmla="*/ 0 w 82"/>
                <a:gd name="T1" fmla="*/ 33528 h 25"/>
                <a:gd name="T2" fmla="*/ 27220 w 82"/>
                <a:gd name="T3" fmla="*/ 6985 h 25"/>
                <a:gd name="T4" fmla="*/ 48709 w 82"/>
                <a:gd name="T5" fmla="*/ 0 h 25"/>
                <a:gd name="T6" fmla="*/ 68766 w 82"/>
                <a:gd name="T7" fmla="*/ 0 h 25"/>
                <a:gd name="T8" fmla="*/ 88823 w 82"/>
                <a:gd name="T9" fmla="*/ 6985 h 25"/>
                <a:gd name="T10" fmla="*/ 116042 w 82"/>
                <a:gd name="T11" fmla="*/ 1955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24"/>
                  </a:moveTo>
                  <a:lnTo>
                    <a:pt x="19" y="5"/>
                  </a:lnTo>
                  <a:lnTo>
                    <a:pt x="34" y="0"/>
                  </a:lnTo>
                  <a:lnTo>
                    <a:pt x="48" y="0"/>
                  </a:lnTo>
                  <a:lnTo>
                    <a:pt x="62" y="5"/>
                  </a:lnTo>
                  <a:lnTo>
                    <a:pt x="81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3" name="Freeform 32"/>
            <p:cNvSpPr>
              <a:spLocks/>
            </p:cNvSpPr>
            <p:nvPr/>
          </p:nvSpPr>
          <p:spPr bwMode="auto">
            <a:xfrm>
              <a:off x="5548313" y="2789238"/>
              <a:ext cx="63500" cy="161925"/>
            </a:xfrm>
            <a:custGeom>
              <a:avLst/>
              <a:gdLst>
                <a:gd name="T0" fmla="*/ 0 w 44"/>
                <a:gd name="T1" fmla="*/ 0 h 116"/>
                <a:gd name="T2" fmla="*/ 0 w 44"/>
                <a:gd name="T3" fmla="*/ 40481 h 116"/>
                <a:gd name="T4" fmla="*/ 5773 w 44"/>
                <a:gd name="T5" fmla="*/ 73983 h 116"/>
                <a:gd name="T6" fmla="*/ 34636 w 44"/>
                <a:gd name="T7" fmla="*/ 134007 h 116"/>
                <a:gd name="T8" fmla="*/ 62057 w 44"/>
                <a:gd name="T9" fmla="*/ 160529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0"/>
                  </a:moveTo>
                  <a:lnTo>
                    <a:pt x="0" y="29"/>
                  </a:lnTo>
                  <a:lnTo>
                    <a:pt x="4" y="53"/>
                  </a:lnTo>
                  <a:lnTo>
                    <a:pt x="24" y="96"/>
                  </a:lnTo>
                  <a:lnTo>
                    <a:pt x="43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4" name="Freeform 33"/>
            <p:cNvSpPr>
              <a:spLocks/>
            </p:cNvSpPr>
            <p:nvPr/>
          </p:nvSpPr>
          <p:spPr bwMode="auto">
            <a:xfrm>
              <a:off x="5727700" y="2789238"/>
              <a:ext cx="63500" cy="176212"/>
            </a:xfrm>
            <a:custGeom>
              <a:avLst/>
              <a:gdLst>
                <a:gd name="T0" fmla="*/ 62057 w 44"/>
                <a:gd name="T1" fmla="*/ 0 h 126"/>
                <a:gd name="T2" fmla="*/ 49068 w 44"/>
                <a:gd name="T3" fmla="*/ 74121 h 126"/>
                <a:gd name="T4" fmla="*/ 27420 w 44"/>
                <a:gd name="T5" fmla="*/ 141249 h 126"/>
                <a:gd name="T6" fmla="*/ 14432 w 44"/>
                <a:gd name="T7" fmla="*/ 160828 h 126"/>
                <a:gd name="T8" fmla="*/ 0 w 44"/>
                <a:gd name="T9" fmla="*/ 174813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26">
                  <a:moveTo>
                    <a:pt x="43" y="0"/>
                  </a:moveTo>
                  <a:lnTo>
                    <a:pt x="34" y="53"/>
                  </a:lnTo>
                  <a:lnTo>
                    <a:pt x="19" y="101"/>
                  </a:lnTo>
                  <a:lnTo>
                    <a:pt x="10" y="115"/>
                  </a:lnTo>
                  <a:lnTo>
                    <a:pt x="0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5" name="Freeform 34"/>
            <p:cNvSpPr>
              <a:spLocks/>
            </p:cNvSpPr>
            <p:nvPr/>
          </p:nvSpPr>
          <p:spPr bwMode="auto">
            <a:xfrm>
              <a:off x="5603875" y="2951163"/>
              <a:ext cx="117475" cy="34925"/>
            </a:xfrm>
            <a:custGeom>
              <a:avLst/>
              <a:gdLst>
                <a:gd name="T0" fmla="*/ 0 w 82"/>
                <a:gd name="T1" fmla="*/ 0 h 25"/>
                <a:gd name="T2" fmla="*/ 14326 w 82"/>
                <a:gd name="T3" fmla="*/ 13970 h 25"/>
                <a:gd name="T4" fmla="*/ 34383 w 82"/>
                <a:gd name="T5" fmla="*/ 26543 h 25"/>
                <a:gd name="T6" fmla="*/ 68766 w 82"/>
                <a:gd name="T7" fmla="*/ 33528 h 25"/>
                <a:gd name="T8" fmla="*/ 95986 w 82"/>
                <a:gd name="T9" fmla="*/ 26543 h 25"/>
                <a:gd name="T10" fmla="*/ 116042 w 82"/>
                <a:gd name="T11" fmla="*/ 1397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0" y="10"/>
                  </a:ln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1" y="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6" name="Freeform 35"/>
            <p:cNvSpPr>
              <a:spLocks/>
            </p:cNvSpPr>
            <p:nvPr/>
          </p:nvSpPr>
          <p:spPr bwMode="auto">
            <a:xfrm>
              <a:off x="5307013" y="2574925"/>
              <a:ext cx="69850" cy="209550"/>
            </a:xfrm>
            <a:custGeom>
              <a:avLst/>
              <a:gdLst>
                <a:gd name="T0" fmla="*/ 0 w 49"/>
                <a:gd name="T1" fmla="*/ 208144 h 149"/>
                <a:gd name="T2" fmla="*/ 0 w 49"/>
                <a:gd name="T3" fmla="*/ 140638 h 149"/>
                <a:gd name="T4" fmla="*/ 7128 w 49"/>
                <a:gd name="T5" fmla="*/ 201112 h 149"/>
                <a:gd name="T6" fmla="*/ 7128 w 49"/>
                <a:gd name="T7" fmla="*/ 113916 h 149"/>
                <a:gd name="T8" fmla="*/ 7128 w 49"/>
                <a:gd name="T9" fmla="*/ 181422 h 149"/>
                <a:gd name="T10" fmla="*/ 7128 w 49"/>
                <a:gd name="T11" fmla="*/ 94227 h 149"/>
                <a:gd name="T12" fmla="*/ 12830 w 49"/>
                <a:gd name="T13" fmla="*/ 174391 h 149"/>
                <a:gd name="T14" fmla="*/ 12830 w 49"/>
                <a:gd name="T15" fmla="*/ 87195 h 149"/>
                <a:gd name="T16" fmla="*/ 27085 w 49"/>
                <a:gd name="T17" fmla="*/ 140638 h 149"/>
                <a:gd name="T18" fmla="*/ 19957 w 49"/>
                <a:gd name="T19" fmla="*/ 67506 h 149"/>
                <a:gd name="T20" fmla="*/ 27085 w 49"/>
                <a:gd name="T21" fmla="*/ 127980 h 149"/>
                <a:gd name="T22" fmla="*/ 27085 w 49"/>
                <a:gd name="T23" fmla="*/ 53442 h 149"/>
                <a:gd name="T24" fmla="*/ 34212 w 49"/>
                <a:gd name="T25" fmla="*/ 127980 h 149"/>
                <a:gd name="T26" fmla="*/ 34212 w 49"/>
                <a:gd name="T27" fmla="*/ 39379 h 149"/>
                <a:gd name="T28" fmla="*/ 47042 w 49"/>
                <a:gd name="T29" fmla="*/ 120948 h 149"/>
                <a:gd name="T30" fmla="*/ 47042 w 49"/>
                <a:gd name="T31" fmla="*/ 26721 h 149"/>
                <a:gd name="T32" fmla="*/ 47042 w 49"/>
                <a:gd name="T33" fmla="*/ 106885 h 149"/>
                <a:gd name="T34" fmla="*/ 47042 w 49"/>
                <a:gd name="T35" fmla="*/ 19689 h 149"/>
                <a:gd name="T36" fmla="*/ 61297 w 49"/>
                <a:gd name="T37" fmla="*/ 94227 h 149"/>
                <a:gd name="T38" fmla="*/ 54169 w 49"/>
                <a:gd name="T39" fmla="*/ 12657 h 149"/>
                <a:gd name="T40" fmla="*/ 61297 w 49"/>
                <a:gd name="T41" fmla="*/ 87195 h 149"/>
                <a:gd name="T42" fmla="*/ 61297 w 49"/>
                <a:gd name="T43" fmla="*/ 7032 h 149"/>
                <a:gd name="T44" fmla="*/ 68424 w 49"/>
                <a:gd name="T45" fmla="*/ 80163 h 149"/>
                <a:gd name="T46" fmla="*/ 68424 w 49"/>
                <a:gd name="T47" fmla="*/ 0 h 1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" h="149">
                  <a:moveTo>
                    <a:pt x="0" y="148"/>
                  </a:moveTo>
                  <a:lnTo>
                    <a:pt x="0" y="100"/>
                  </a:lnTo>
                  <a:lnTo>
                    <a:pt x="5" y="143"/>
                  </a:lnTo>
                  <a:lnTo>
                    <a:pt x="5" y="81"/>
                  </a:lnTo>
                  <a:lnTo>
                    <a:pt x="5" y="129"/>
                  </a:lnTo>
                  <a:lnTo>
                    <a:pt x="5" y="67"/>
                  </a:lnTo>
                  <a:lnTo>
                    <a:pt x="9" y="124"/>
                  </a:lnTo>
                  <a:lnTo>
                    <a:pt x="9" y="62"/>
                  </a:lnTo>
                  <a:lnTo>
                    <a:pt x="19" y="100"/>
                  </a:lnTo>
                  <a:lnTo>
                    <a:pt x="14" y="48"/>
                  </a:lnTo>
                  <a:lnTo>
                    <a:pt x="19" y="91"/>
                  </a:lnTo>
                  <a:lnTo>
                    <a:pt x="19" y="38"/>
                  </a:lnTo>
                  <a:lnTo>
                    <a:pt x="24" y="91"/>
                  </a:lnTo>
                  <a:lnTo>
                    <a:pt x="24" y="28"/>
                  </a:lnTo>
                  <a:lnTo>
                    <a:pt x="33" y="86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33" y="14"/>
                  </a:lnTo>
                  <a:lnTo>
                    <a:pt x="43" y="67"/>
                  </a:lnTo>
                  <a:lnTo>
                    <a:pt x="38" y="9"/>
                  </a:lnTo>
                  <a:lnTo>
                    <a:pt x="43" y="62"/>
                  </a:lnTo>
                  <a:lnTo>
                    <a:pt x="43" y="5"/>
                  </a:lnTo>
                  <a:lnTo>
                    <a:pt x="48" y="57"/>
                  </a:lnTo>
                  <a:lnTo>
                    <a:pt x="48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7" name="Freeform 36"/>
            <p:cNvSpPr>
              <a:spLocks/>
            </p:cNvSpPr>
            <p:nvPr/>
          </p:nvSpPr>
          <p:spPr bwMode="auto">
            <a:xfrm>
              <a:off x="5375275" y="2533650"/>
              <a:ext cx="187325" cy="323850"/>
            </a:xfrm>
            <a:custGeom>
              <a:avLst/>
              <a:gdLst>
                <a:gd name="T0" fmla="*/ 0 w 130"/>
                <a:gd name="T1" fmla="*/ 33647 h 231"/>
                <a:gd name="T2" fmla="*/ 7205 w 130"/>
                <a:gd name="T3" fmla="*/ 127577 h 231"/>
                <a:gd name="T4" fmla="*/ 7205 w 130"/>
                <a:gd name="T5" fmla="*/ 14019 h 231"/>
                <a:gd name="T6" fmla="*/ 12969 w 130"/>
                <a:gd name="T7" fmla="*/ 120568 h 231"/>
                <a:gd name="T8" fmla="*/ 12969 w 130"/>
                <a:gd name="T9" fmla="*/ 14019 h 231"/>
                <a:gd name="T10" fmla="*/ 20173 w 130"/>
                <a:gd name="T11" fmla="*/ 113558 h 231"/>
                <a:gd name="T12" fmla="*/ 20173 w 130"/>
                <a:gd name="T13" fmla="*/ 14019 h 231"/>
                <a:gd name="T14" fmla="*/ 27378 w 130"/>
                <a:gd name="T15" fmla="*/ 107950 h 231"/>
                <a:gd name="T16" fmla="*/ 34583 w 130"/>
                <a:gd name="T17" fmla="*/ 14019 h 231"/>
                <a:gd name="T18" fmla="*/ 34583 w 130"/>
                <a:gd name="T19" fmla="*/ 100940 h 231"/>
                <a:gd name="T20" fmla="*/ 41788 w 130"/>
                <a:gd name="T21" fmla="*/ 0 h 231"/>
                <a:gd name="T22" fmla="*/ 47552 w 130"/>
                <a:gd name="T23" fmla="*/ 107950 h 231"/>
                <a:gd name="T24" fmla="*/ 54757 w 130"/>
                <a:gd name="T25" fmla="*/ 0 h 231"/>
                <a:gd name="T26" fmla="*/ 54757 w 130"/>
                <a:gd name="T27" fmla="*/ 100940 h 231"/>
                <a:gd name="T28" fmla="*/ 61961 w 130"/>
                <a:gd name="T29" fmla="*/ 0 h 231"/>
                <a:gd name="T30" fmla="*/ 69166 w 130"/>
                <a:gd name="T31" fmla="*/ 107950 h 231"/>
                <a:gd name="T32" fmla="*/ 69166 w 130"/>
                <a:gd name="T33" fmla="*/ 7010 h 231"/>
                <a:gd name="T34" fmla="*/ 74930 w 130"/>
                <a:gd name="T35" fmla="*/ 93931 h 231"/>
                <a:gd name="T36" fmla="*/ 74930 w 130"/>
                <a:gd name="T37" fmla="*/ 7010 h 231"/>
                <a:gd name="T38" fmla="*/ 82135 w 130"/>
                <a:gd name="T39" fmla="*/ 107950 h 231"/>
                <a:gd name="T40" fmla="*/ 89340 w 130"/>
                <a:gd name="T41" fmla="*/ 19627 h 231"/>
                <a:gd name="T42" fmla="*/ 96544 w 130"/>
                <a:gd name="T43" fmla="*/ 113558 h 231"/>
                <a:gd name="T44" fmla="*/ 103749 w 130"/>
                <a:gd name="T45" fmla="*/ 26637 h 231"/>
                <a:gd name="T46" fmla="*/ 109513 w 130"/>
                <a:gd name="T47" fmla="*/ 127577 h 231"/>
                <a:gd name="T48" fmla="*/ 109513 w 130"/>
                <a:gd name="T49" fmla="*/ 40656 h 231"/>
                <a:gd name="T50" fmla="*/ 116718 w 130"/>
                <a:gd name="T51" fmla="*/ 134587 h 231"/>
                <a:gd name="T52" fmla="*/ 116718 w 130"/>
                <a:gd name="T53" fmla="*/ 33647 h 231"/>
                <a:gd name="T54" fmla="*/ 123923 w 130"/>
                <a:gd name="T55" fmla="*/ 154214 h 231"/>
                <a:gd name="T56" fmla="*/ 123923 w 130"/>
                <a:gd name="T57" fmla="*/ 40656 h 231"/>
                <a:gd name="T58" fmla="*/ 131128 w 130"/>
                <a:gd name="T59" fmla="*/ 180851 h 231"/>
                <a:gd name="T60" fmla="*/ 138332 w 130"/>
                <a:gd name="T61" fmla="*/ 47666 h 231"/>
                <a:gd name="T62" fmla="*/ 138332 w 130"/>
                <a:gd name="T63" fmla="*/ 187861 h 231"/>
                <a:gd name="T64" fmla="*/ 144096 w 130"/>
                <a:gd name="T65" fmla="*/ 67294 h 231"/>
                <a:gd name="T66" fmla="*/ 144096 w 130"/>
                <a:gd name="T67" fmla="*/ 201881 h 231"/>
                <a:gd name="T68" fmla="*/ 151301 w 130"/>
                <a:gd name="T69" fmla="*/ 79911 h 231"/>
                <a:gd name="T70" fmla="*/ 158506 w 130"/>
                <a:gd name="T71" fmla="*/ 228518 h 231"/>
                <a:gd name="T72" fmla="*/ 165711 w 130"/>
                <a:gd name="T73" fmla="*/ 107950 h 231"/>
                <a:gd name="T74" fmla="*/ 158506 w 130"/>
                <a:gd name="T75" fmla="*/ 295811 h 231"/>
                <a:gd name="T76" fmla="*/ 172915 w 130"/>
                <a:gd name="T77" fmla="*/ 147205 h 231"/>
                <a:gd name="T78" fmla="*/ 165711 w 130"/>
                <a:gd name="T79" fmla="*/ 315438 h 231"/>
                <a:gd name="T80" fmla="*/ 172915 w 130"/>
                <a:gd name="T81" fmla="*/ 180851 h 231"/>
                <a:gd name="T82" fmla="*/ 172915 w 130"/>
                <a:gd name="T83" fmla="*/ 322448 h 231"/>
                <a:gd name="T84" fmla="*/ 185884 w 130"/>
                <a:gd name="T85" fmla="*/ 208890 h 231"/>
                <a:gd name="T86" fmla="*/ 185884 w 130"/>
                <a:gd name="T87" fmla="*/ 248145 h 2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0" h="231">
                  <a:moveTo>
                    <a:pt x="0" y="24"/>
                  </a:moveTo>
                  <a:lnTo>
                    <a:pt x="5" y="91"/>
                  </a:lnTo>
                  <a:lnTo>
                    <a:pt x="5" y="10"/>
                  </a:lnTo>
                  <a:lnTo>
                    <a:pt x="9" y="86"/>
                  </a:lnTo>
                  <a:lnTo>
                    <a:pt x="9" y="10"/>
                  </a:lnTo>
                  <a:lnTo>
                    <a:pt x="14" y="81"/>
                  </a:lnTo>
                  <a:lnTo>
                    <a:pt x="14" y="10"/>
                  </a:lnTo>
                  <a:lnTo>
                    <a:pt x="19" y="77"/>
                  </a:lnTo>
                  <a:lnTo>
                    <a:pt x="24" y="10"/>
                  </a:lnTo>
                  <a:lnTo>
                    <a:pt x="24" y="72"/>
                  </a:lnTo>
                  <a:lnTo>
                    <a:pt x="29" y="0"/>
                  </a:lnTo>
                  <a:lnTo>
                    <a:pt x="33" y="77"/>
                  </a:lnTo>
                  <a:lnTo>
                    <a:pt x="38" y="0"/>
                  </a:lnTo>
                  <a:lnTo>
                    <a:pt x="38" y="72"/>
                  </a:lnTo>
                  <a:lnTo>
                    <a:pt x="43" y="0"/>
                  </a:lnTo>
                  <a:lnTo>
                    <a:pt x="48" y="77"/>
                  </a:lnTo>
                  <a:lnTo>
                    <a:pt x="48" y="5"/>
                  </a:lnTo>
                  <a:lnTo>
                    <a:pt x="52" y="67"/>
                  </a:lnTo>
                  <a:lnTo>
                    <a:pt x="52" y="5"/>
                  </a:lnTo>
                  <a:lnTo>
                    <a:pt x="57" y="77"/>
                  </a:lnTo>
                  <a:lnTo>
                    <a:pt x="62" y="14"/>
                  </a:lnTo>
                  <a:lnTo>
                    <a:pt x="67" y="81"/>
                  </a:lnTo>
                  <a:lnTo>
                    <a:pt x="72" y="19"/>
                  </a:lnTo>
                  <a:lnTo>
                    <a:pt x="76" y="91"/>
                  </a:lnTo>
                  <a:lnTo>
                    <a:pt x="76" y="29"/>
                  </a:lnTo>
                  <a:lnTo>
                    <a:pt x="81" y="96"/>
                  </a:lnTo>
                  <a:lnTo>
                    <a:pt x="81" y="24"/>
                  </a:lnTo>
                  <a:lnTo>
                    <a:pt x="86" y="110"/>
                  </a:lnTo>
                  <a:lnTo>
                    <a:pt x="86" y="29"/>
                  </a:lnTo>
                  <a:lnTo>
                    <a:pt x="91" y="129"/>
                  </a:lnTo>
                  <a:lnTo>
                    <a:pt x="96" y="34"/>
                  </a:lnTo>
                  <a:lnTo>
                    <a:pt x="96" y="134"/>
                  </a:lnTo>
                  <a:lnTo>
                    <a:pt x="100" y="48"/>
                  </a:lnTo>
                  <a:lnTo>
                    <a:pt x="100" y="144"/>
                  </a:lnTo>
                  <a:lnTo>
                    <a:pt x="105" y="57"/>
                  </a:lnTo>
                  <a:lnTo>
                    <a:pt x="110" y="163"/>
                  </a:lnTo>
                  <a:lnTo>
                    <a:pt x="115" y="77"/>
                  </a:lnTo>
                  <a:lnTo>
                    <a:pt x="110" y="211"/>
                  </a:lnTo>
                  <a:lnTo>
                    <a:pt x="120" y="105"/>
                  </a:lnTo>
                  <a:lnTo>
                    <a:pt x="115" y="225"/>
                  </a:lnTo>
                  <a:lnTo>
                    <a:pt x="120" y="129"/>
                  </a:lnTo>
                  <a:lnTo>
                    <a:pt x="120" y="230"/>
                  </a:lnTo>
                  <a:lnTo>
                    <a:pt x="129" y="149"/>
                  </a:lnTo>
                  <a:lnTo>
                    <a:pt x="129" y="177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8" name="Freeform 37"/>
            <p:cNvSpPr>
              <a:spLocks/>
            </p:cNvSpPr>
            <p:nvPr/>
          </p:nvSpPr>
          <p:spPr bwMode="auto">
            <a:xfrm>
              <a:off x="5548313" y="2789238"/>
              <a:ext cx="71437" cy="209550"/>
            </a:xfrm>
            <a:custGeom>
              <a:avLst/>
              <a:gdLst>
                <a:gd name="T0" fmla="*/ 0 w 49"/>
                <a:gd name="T1" fmla="*/ 0 h 150"/>
                <a:gd name="T2" fmla="*/ 0 w 49"/>
                <a:gd name="T3" fmla="*/ 67056 h 150"/>
                <a:gd name="T4" fmla="*/ 5832 w 49"/>
                <a:gd name="T5" fmla="*/ 6985 h 150"/>
                <a:gd name="T6" fmla="*/ 0 w 49"/>
                <a:gd name="T7" fmla="*/ 93599 h 150"/>
                <a:gd name="T8" fmla="*/ 5832 w 49"/>
                <a:gd name="T9" fmla="*/ 26543 h 150"/>
                <a:gd name="T10" fmla="*/ 5832 w 49"/>
                <a:gd name="T11" fmla="*/ 113157 h 150"/>
                <a:gd name="T12" fmla="*/ 13121 w 49"/>
                <a:gd name="T13" fmla="*/ 33528 h 150"/>
                <a:gd name="T14" fmla="*/ 13121 w 49"/>
                <a:gd name="T15" fmla="*/ 127127 h 150"/>
                <a:gd name="T16" fmla="*/ 20411 w 49"/>
                <a:gd name="T17" fmla="*/ 67056 h 150"/>
                <a:gd name="T18" fmla="*/ 20411 w 49"/>
                <a:gd name="T19" fmla="*/ 141097 h 150"/>
                <a:gd name="T20" fmla="*/ 27700 w 49"/>
                <a:gd name="T21" fmla="*/ 81026 h 150"/>
                <a:gd name="T22" fmla="*/ 27700 w 49"/>
                <a:gd name="T23" fmla="*/ 153670 h 150"/>
                <a:gd name="T24" fmla="*/ 34990 w 49"/>
                <a:gd name="T25" fmla="*/ 81026 h 150"/>
                <a:gd name="T26" fmla="*/ 34990 w 49"/>
                <a:gd name="T27" fmla="*/ 167640 h 150"/>
                <a:gd name="T28" fmla="*/ 40821 w 49"/>
                <a:gd name="T29" fmla="*/ 86614 h 150"/>
                <a:gd name="T30" fmla="*/ 40821 w 49"/>
                <a:gd name="T31" fmla="*/ 180213 h 150"/>
                <a:gd name="T32" fmla="*/ 48111 w 49"/>
                <a:gd name="T33" fmla="*/ 100584 h 150"/>
                <a:gd name="T34" fmla="*/ 48111 w 49"/>
                <a:gd name="T35" fmla="*/ 187198 h 150"/>
                <a:gd name="T36" fmla="*/ 62690 w 49"/>
                <a:gd name="T37" fmla="*/ 113157 h 150"/>
                <a:gd name="T38" fmla="*/ 55400 w 49"/>
                <a:gd name="T39" fmla="*/ 194183 h 150"/>
                <a:gd name="T40" fmla="*/ 62690 w 49"/>
                <a:gd name="T41" fmla="*/ 120142 h 150"/>
                <a:gd name="T42" fmla="*/ 62690 w 49"/>
                <a:gd name="T43" fmla="*/ 201168 h 150"/>
                <a:gd name="T44" fmla="*/ 69979 w 49"/>
                <a:gd name="T45" fmla="*/ 127127 h 150"/>
                <a:gd name="T46" fmla="*/ 69979 w 49"/>
                <a:gd name="T47" fmla="*/ 208153 h 1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" h="150">
                  <a:moveTo>
                    <a:pt x="0" y="0"/>
                  </a:moveTo>
                  <a:lnTo>
                    <a:pt x="0" y="48"/>
                  </a:lnTo>
                  <a:lnTo>
                    <a:pt x="4" y="5"/>
                  </a:lnTo>
                  <a:lnTo>
                    <a:pt x="0" y="67"/>
                  </a:lnTo>
                  <a:lnTo>
                    <a:pt x="4" y="19"/>
                  </a:lnTo>
                  <a:lnTo>
                    <a:pt x="4" y="81"/>
                  </a:lnTo>
                  <a:lnTo>
                    <a:pt x="9" y="24"/>
                  </a:lnTo>
                  <a:lnTo>
                    <a:pt x="9" y="91"/>
                  </a:lnTo>
                  <a:lnTo>
                    <a:pt x="14" y="48"/>
                  </a:lnTo>
                  <a:lnTo>
                    <a:pt x="14" y="101"/>
                  </a:lnTo>
                  <a:lnTo>
                    <a:pt x="19" y="58"/>
                  </a:lnTo>
                  <a:lnTo>
                    <a:pt x="19" y="110"/>
                  </a:lnTo>
                  <a:lnTo>
                    <a:pt x="24" y="58"/>
                  </a:lnTo>
                  <a:lnTo>
                    <a:pt x="24" y="120"/>
                  </a:lnTo>
                  <a:lnTo>
                    <a:pt x="28" y="62"/>
                  </a:lnTo>
                  <a:lnTo>
                    <a:pt x="28" y="129"/>
                  </a:lnTo>
                  <a:lnTo>
                    <a:pt x="33" y="72"/>
                  </a:lnTo>
                  <a:lnTo>
                    <a:pt x="33" y="134"/>
                  </a:lnTo>
                  <a:lnTo>
                    <a:pt x="43" y="81"/>
                  </a:lnTo>
                  <a:lnTo>
                    <a:pt x="38" y="139"/>
                  </a:lnTo>
                  <a:lnTo>
                    <a:pt x="43" y="86"/>
                  </a:lnTo>
                  <a:lnTo>
                    <a:pt x="43" y="144"/>
                  </a:lnTo>
                  <a:lnTo>
                    <a:pt x="48" y="91"/>
                  </a:lnTo>
                  <a:lnTo>
                    <a:pt x="48" y="14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9" name="Freeform 38"/>
            <p:cNvSpPr>
              <a:spLocks/>
            </p:cNvSpPr>
            <p:nvPr/>
          </p:nvSpPr>
          <p:spPr bwMode="auto">
            <a:xfrm>
              <a:off x="5618163" y="2714625"/>
              <a:ext cx="187325" cy="323850"/>
            </a:xfrm>
            <a:custGeom>
              <a:avLst/>
              <a:gdLst>
                <a:gd name="T0" fmla="*/ 0 w 130"/>
                <a:gd name="T1" fmla="*/ 288801 h 231"/>
                <a:gd name="T2" fmla="*/ 5764 w 130"/>
                <a:gd name="T3" fmla="*/ 201881 h 231"/>
                <a:gd name="T4" fmla="*/ 5764 w 130"/>
                <a:gd name="T5" fmla="*/ 309831 h 231"/>
                <a:gd name="T6" fmla="*/ 12969 w 130"/>
                <a:gd name="T7" fmla="*/ 201881 h 231"/>
                <a:gd name="T8" fmla="*/ 12969 w 130"/>
                <a:gd name="T9" fmla="*/ 309831 h 231"/>
                <a:gd name="T10" fmla="*/ 20173 w 130"/>
                <a:gd name="T11" fmla="*/ 208890 h 231"/>
                <a:gd name="T12" fmla="*/ 20173 w 130"/>
                <a:gd name="T13" fmla="*/ 309831 h 231"/>
                <a:gd name="T14" fmla="*/ 27378 w 130"/>
                <a:gd name="T15" fmla="*/ 215900 h 231"/>
                <a:gd name="T16" fmla="*/ 27378 w 130"/>
                <a:gd name="T17" fmla="*/ 309831 h 231"/>
                <a:gd name="T18" fmla="*/ 33142 w 130"/>
                <a:gd name="T19" fmla="*/ 221508 h 231"/>
                <a:gd name="T20" fmla="*/ 40347 w 130"/>
                <a:gd name="T21" fmla="*/ 322448 h 231"/>
                <a:gd name="T22" fmla="*/ 47552 w 130"/>
                <a:gd name="T23" fmla="*/ 215900 h 231"/>
                <a:gd name="T24" fmla="*/ 47552 w 130"/>
                <a:gd name="T25" fmla="*/ 322448 h 231"/>
                <a:gd name="T26" fmla="*/ 54757 w 130"/>
                <a:gd name="T27" fmla="*/ 221508 h 231"/>
                <a:gd name="T28" fmla="*/ 61961 w 130"/>
                <a:gd name="T29" fmla="*/ 322448 h 231"/>
                <a:gd name="T30" fmla="*/ 61961 w 130"/>
                <a:gd name="T31" fmla="*/ 215900 h 231"/>
                <a:gd name="T32" fmla="*/ 67725 w 130"/>
                <a:gd name="T33" fmla="*/ 316840 h 231"/>
                <a:gd name="T34" fmla="*/ 74930 w 130"/>
                <a:gd name="T35" fmla="*/ 228518 h 231"/>
                <a:gd name="T36" fmla="*/ 74930 w 130"/>
                <a:gd name="T37" fmla="*/ 316840 h 231"/>
                <a:gd name="T38" fmla="*/ 82135 w 130"/>
                <a:gd name="T39" fmla="*/ 215900 h 231"/>
                <a:gd name="T40" fmla="*/ 89340 w 130"/>
                <a:gd name="T41" fmla="*/ 302821 h 231"/>
                <a:gd name="T42" fmla="*/ 96544 w 130"/>
                <a:gd name="T43" fmla="*/ 208890 h 231"/>
                <a:gd name="T44" fmla="*/ 102308 w 130"/>
                <a:gd name="T45" fmla="*/ 295811 h 231"/>
                <a:gd name="T46" fmla="*/ 102308 w 130"/>
                <a:gd name="T47" fmla="*/ 194871 h 231"/>
                <a:gd name="T48" fmla="*/ 109513 w 130"/>
                <a:gd name="T49" fmla="*/ 283194 h 231"/>
                <a:gd name="T50" fmla="*/ 109513 w 130"/>
                <a:gd name="T51" fmla="*/ 187861 h 231"/>
                <a:gd name="T52" fmla="*/ 116718 w 130"/>
                <a:gd name="T53" fmla="*/ 288801 h 231"/>
                <a:gd name="T54" fmla="*/ 123923 w 130"/>
                <a:gd name="T55" fmla="*/ 168234 h 231"/>
                <a:gd name="T56" fmla="*/ 123923 w 130"/>
                <a:gd name="T57" fmla="*/ 283194 h 231"/>
                <a:gd name="T58" fmla="*/ 123923 w 130"/>
                <a:gd name="T59" fmla="*/ 141597 h 231"/>
                <a:gd name="T60" fmla="*/ 136891 w 130"/>
                <a:gd name="T61" fmla="*/ 276184 h 231"/>
                <a:gd name="T62" fmla="*/ 136891 w 130"/>
                <a:gd name="T63" fmla="*/ 134587 h 231"/>
                <a:gd name="T64" fmla="*/ 144096 w 130"/>
                <a:gd name="T65" fmla="*/ 255155 h 231"/>
                <a:gd name="T66" fmla="*/ 144096 w 130"/>
                <a:gd name="T67" fmla="*/ 121969 h 231"/>
                <a:gd name="T68" fmla="*/ 151301 w 130"/>
                <a:gd name="T69" fmla="*/ 242537 h 231"/>
                <a:gd name="T70" fmla="*/ 158506 w 130"/>
                <a:gd name="T71" fmla="*/ 93931 h 231"/>
                <a:gd name="T72" fmla="*/ 165711 w 130"/>
                <a:gd name="T73" fmla="*/ 215900 h 231"/>
                <a:gd name="T74" fmla="*/ 158506 w 130"/>
                <a:gd name="T75" fmla="*/ 28039 h 231"/>
                <a:gd name="T76" fmla="*/ 165711 w 130"/>
                <a:gd name="T77" fmla="*/ 175244 h 231"/>
                <a:gd name="T78" fmla="*/ 165711 w 130"/>
                <a:gd name="T79" fmla="*/ 7010 h 231"/>
                <a:gd name="T80" fmla="*/ 171474 w 130"/>
                <a:gd name="T81" fmla="*/ 141597 h 231"/>
                <a:gd name="T82" fmla="*/ 171474 w 130"/>
                <a:gd name="T83" fmla="*/ 0 h 231"/>
                <a:gd name="T84" fmla="*/ 185884 w 130"/>
                <a:gd name="T85" fmla="*/ 114960 h 231"/>
                <a:gd name="T86" fmla="*/ 185884 w 130"/>
                <a:gd name="T87" fmla="*/ 74303 h 2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0" h="231">
                  <a:moveTo>
                    <a:pt x="0" y="206"/>
                  </a:moveTo>
                  <a:lnTo>
                    <a:pt x="4" y="144"/>
                  </a:lnTo>
                  <a:lnTo>
                    <a:pt x="4" y="221"/>
                  </a:lnTo>
                  <a:lnTo>
                    <a:pt x="9" y="144"/>
                  </a:lnTo>
                  <a:lnTo>
                    <a:pt x="9" y="221"/>
                  </a:lnTo>
                  <a:lnTo>
                    <a:pt x="14" y="149"/>
                  </a:lnTo>
                  <a:lnTo>
                    <a:pt x="14" y="221"/>
                  </a:lnTo>
                  <a:lnTo>
                    <a:pt x="19" y="154"/>
                  </a:lnTo>
                  <a:lnTo>
                    <a:pt x="19" y="221"/>
                  </a:lnTo>
                  <a:lnTo>
                    <a:pt x="23" y="158"/>
                  </a:lnTo>
                  <a:lnTo>
                    <a:pt x="28" y="230"/>
                  </a:lnTo>
                  <a:lnTo>
                    <a:pt x="33" y="154"/>
                  </a:lnTo>
                  <a:lnTo>
                    <a:pt x="33" y="230"/>
                  </a:lnTo>
                  <a:lnTo>
                    <a:pt x="38" y="158"/>
                  </a:lnTo>
                  <a:lnTo>
                    <a:pt x="43" y="230"/>
                  </a:lnTo>
                  <a:lnTo>
                    <a:pt x="43" y="154"/>
                  </a:lnTo>
                  <a:lnTo>
                    <a:pt x="47" y="226"/>
                  </a:lnTo>
                  <a:lnTo>
                    <a:pt x="52" y="163"/>
                  </a:lnTo>
                  <a:lnTo>
                    <a:pt x="52" y="226"/>
                  </a:lnTo>
                  <a:lnTo>
                    <a:pt x="57" y="154"/>
                  </a:lnTo>
                  <a:lnTo>
                    <a:pt x="62" y="216"/>
                  </a:lnTo>
                  <a:lnTo>
                    <a:pt x="67" y="149"/>
                  </a:lnTo>
                  <a:lnTo>
                    <a:pt x="71" y="211"/>
                  </a:lnTo>
                  <a:lnTo>
                    <a:pt x="71" y="139"/>
                  </a:lnTo>
                  <a:lnTo>
                    <a:pt x="76" y="202"/>
                  </a:lnTo>
                  <a:lnTo>
                    <a:pt x="76" y="134"/>
                  </a:lnTo>
                  <a:lnTo>
                    <a:pt x="81" y="206"/>
                  </a:lnTo>
                  <a:lnTo>
                    <a:pt x="86" y="120"/>
                  </a:lnTo>
                  <a:lnTo>
                    <a:pt x="86" y="202"/>
                  </a:lnTo>
                  <a:lnTo>
                    <a:pt x="86" y="101"/>
                  </a:lnTo>
                  <a:lnTo>
                    <a:pt x="95" y="197"/>
                  </a:lnTo>
                  <a:lnTo>
                    <a:pt x="95" y="96"/>
                  </a:lnTo>
                  <a:lnTo>
                    <a:pt x="100" y="182"/>
                  </a:lnTo>
                  <a:lnTo>
                    <a:pt x="100" y="87"/>
                  </a:lnTo>
                  <a:lnTo>
                    <a:pt x="105" y="173"/>
                  </a:lnTo>
                  <a:lnTo>
                    <a:pt x="110" y="67"/>
                  </a:lnTo>
                  <a:lnTo>
                    <a:pt x="115" y="154"/>
                  </a:lnTo>
                  <a:lnTo>
                    <a:pt x="110" y="20"/>
                  </a:lnTo>
                  <a:lnTo>
                    <a:pt x="115" y="125"/>
                  </a:lnTo>
                  <a:lnTo>
                    <a:pt x="115" y="5"/>
                  </a:lnTo>
                  <a:lnTo>
                    <a:pt x="119" y="101"/>
                  </a:lnTo>
                  <a:lnTo>
                    <a:pt x="119" y="0"/>
                  </a:lnTo>
                  <a:lnTo>
                    <a:pt x="129" y="82"/>
                  </a:lnTo>
                  <a:lnTo>
                    <a:pt x="129" y="53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0" name="Line 39"/>
            <p:cNvSpPr>
              <a:spLocks noChangeShapeType="1"/>
            </p:cNvSpPr>
            <p:nvPr/>
          </p:nvSpPr>
          <p:spPr bwMode="auto">
            <a:xfrm>
              <a:off x="7180263" y="2662238"/>
              <a:ext cx="292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01" name="Freeform 40"/>
            <p:cNvSpPr>
              <a:spLocks/>
            </p:cNvSpPr>
            <p:nvPr/>
          </p:nvSpPr>
          <p:spPr bwMode="auto">
            <a:xfrm>
              <a:off x="7243763" y="2508250"/>
              <a:ext cx="63500" cy="155575"/>
            </a:xfrm>
            <a:custGeom>
              <a:avLst/>
              <a:gdLst>
                <a:gd name="T0" fmla="*/ 0 w 44"/>
                <a:gd name="T1" fmla="*/ 154173 h 111"/>
                <a:gd name="T2" fmla="*/ 7216 w 44"/>
                <a:gd name="T3" fmla="*/ 86898 h 111"/>
                <a:gd name="T4" fmla="*/ 34636 w 44"/>
                <a:gd name="T5" fmla="*/ 26630 h 111"/>
                <a:gd name="T6" fmla="*/ 62057 w 44"/>
                <a:gd name="T7" fmla="*/ 0 h 1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111">
                  <a:moveTo>
                    <a:pt x="0" y="110"/>
                  </a:moveTo>
                  <a:lnTo>
                    <a:pt x="5" y="62"/>
                  </a:lnTo>
                  <a:lnTo>
                    <a:pt x="24" y="1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2" name="Freeform 41"/>
            <p:cNvSpPr>
              <a:spLocks/>
            </p:cNvSpPr>
            <p:nvPr/>
          </p:nvSpPr>
          <p:spPr bwMode="auto">
            <a:xfrm>
              <a:off x="7423150" y="2493963"/>
              <a:ext cx="63500" cy="176212"/>
            </a:xfrm>
            <a:custGeom>
              <a:avLst/>
              <a:gdLst>
                <a:gd name="T0" fmla="*/ 62057 w 44"/>
                <a:gd name="T1" fmla="*/ 174813 h 126"/>
                <a:gd name="T2" fmla="*/ 62057 w 44"/>
                <a:gd name="T3" fmla="*/ 134257 h 126"/>
                <a:gd name="T4" fmla="*/ 54841 w 44"/>
                <a:gd name="T5" fmla="*/ 100693 h 126"/>
                <a:gd name="T6" fmla="*/ 27420 w 44"/>
                <a:gd name="T7" fmla="*/ 33564 h 126"/>
                <a:gd name="T8" fmla="*/ 12989 w 44"/>
                <a:gd name="T9" fmla="*/ 13985 h 126"/>
                <a:gd name="T10" fmla="*/ 0 w 44"/>
                <a:gd name="T11" fmla="*/ 0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26">
                  <a:moveTo>
                    <a:pt x="43" y="125"/>
                  </a:moveTo>
                  <a:lnTo>
                    <a:pt x="43" y="96"/>
                  </a:lnTo>
                  <a:lnTo>
                    <a:pt x="38" y="72"/>
                  </a:lnTo>
                  <a:lnTo>
                    <a:pt x="19" y="24"/>
                  </a:lnTo>
                  <a:lnTo>
                    <a:pt x="9" y="1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3" name="Freeform 42"/>
            <p:cNvSpPr>
              <a:spLocks/>
            </p:cNvSpPr>
            <p:nvPr/>
          </p:nvSpPr>
          <p:spPr bwMode="auto">
            <a:xfrm>
              <a:off x="7297738" y="2473325"/>
              <a:ext cx="120650" cy="36513"/>
            </a:xfrm>
            <a:custGeom>
              <a:avLst/>
              <a:gdLst>
                <a:gd name="T0" fmla="*/ 0 w 83"/>
                <a:gd name="T1" fmla="*/ 35052 h 25"/>
                <a:gd name="T2" fmla="*/ 14536 w 83"/>
                <a:gd name="T3" fmla="*/ 20447 h 25"/>
                <a:gd name="T4" fmla="*/ 34887 w 83"/>
                <a:gd name="T5" fmla="*/ 7303 h 25"/>
                <a:gd name="T6" fmla="*/ 69773 w 83"/>
                <a:gd name="T7" fmla="*/ 0 h 25"/>
                <a:gd name="T8" fmla="*/ 97392 w 83"/>
                <a:gd name="T9" fmla="*/ 7303 h 25"/>
                <a:gd name="T10" fmla="*/ 119196 w 83"/>
                <a:gd name="T11" fmla="*/ 204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25">
                  <a:moveTo>
                    <a:pt x="0" y="24"/>
                  </a:moveTo>
                  <a:lnTo>
                    <a:pt x="10" y="14"/>
                  </a:lnTo>
                  <a:lnTo>
                    <a:pt x="24" y="5"/>
                  </a:lnTo>
                  <a:lnTo>
                    <a:pt x="48" y="0"/>
                  </a:lnTo>
                  <a:lnTo>
                    <a:pt x="67" y="5"/>
                  </a:lnTo>
                  <a:lnTo>
                    <a:pt x="82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4" name="Freeform 43"/>
            <p:cNvSpPr>
              <a:spLocks/>
            </p:cNvSpPr>
            <p:nvPr/>
          </p:nvSpPr>
          <p:spPr bwMode="auto">
            <a:xfrm>
              <a:off x="7485063" y="2668588"/>
              <a:ext cx="57150" cy="163512"/>
            </a:xfrm>
            <a:custGeom>
              <a:avLst/>
              <a:gdLst>
                <a:gd name="T0" fmla="*/ 0 w 39"/>
                <a:gd name="T1" fmla="*/ 0 h 116"/>
                <a:gd name="T2" fmla="*/ 0 w 39"/>
                <a:gd name="T3" fmla="*/ 40878 h 116"/>
                <a:gd name="T4" fmla="*/ 7327 w 39"/>
                <a:gd name="T5" fmla="*/ 67660 h 116"/>
                <a:gd name="T6" fmla="*/ 35169 w 39"/>
                <a:gd name="T7" fmla="*/ 135320 h 116"/>
                <a:gd name="T8" fmla="*/ 48358 w 39"/>
                <a:gd name="T9" fmla="*/ 148007 h 116"/>
                <a:gd name="T10" fmla="*/ 55685 w 39"/>
                <a:gd name="T11" fmla="*/ 162102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16">
                  <a:moveTo>
                    <a:pt x="0" y="0"/>
                  </a:moveTo>
                  <a:lnTo>
                    <a:pt x="0" y="29"/>
                  </a:lnTo>
                  <a:lnTo>
                    <a:pt x="5" y="48"/>
                  </a:lnTo>
                  <a:lnTo>
                    <a:pt x="24" y="96"/>
                  </a:lnTo>
                  <a:lnTo>
                    <a:pt x="33" y="105"/>
                  </a:lnTo>
                  <a:lnTo>
                    <a:pt x="38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5" name="Freeform 44"/>
            <p:cNvSpPr>
              <a:spLocks/>
            </p:cNvSpPr>
            <p:nvPr/>
          </p:nvSpPr>
          <p:spPr bwMode="auto">
            <a:xfrm>
              <a:off x="7658100" y="2668588"/>
              <a:ext cx="63500" cy="174625"/>
            </a:xfrm>
            <a:custGeom>
              <a:avLst/>
              <a:gdLst>
                <a:gd name="T0" fmla="*/ 62057 w 44"/>
                <a:gd name="T1" fmla="*/ 0 h 125"/>
                <a:gd name="T2" fmla="*/ 62057 w 44"/>
                <a:gd name="T3" fmla="*/ 40513 h 125"/>
                <a:gd name="T4" fmla="*/ 54841 w 44"/>
                <a:gd name="T5" fmla="*/ 67056 h 125"/>
                <a:gd name="T6" fmla="*/ 27420 w 44"/>
                <a:gd name="T7" fmla="*/ 134112 h 125"/>
                <a:gd name="T8" fmla="*/ 0 w 44"/>
                <a:gd name="T9" fmla="*/ 173228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25">
                  <a:moveTo>
                    <a:pt x="43" y="0"/>
                  </a:moveTo>
                  <a:lnTo>
                    <a:pt x="43" y="29"/>
                  </a:lnTo>
                  <a:lnTo>
                    <a:pt x="38" y="48"/>
                  </a:lnTo>
                  <a:lnTo>
                    <a:pt x="19" y="96"/>
                  </a:lnTo>
                  <a:lnTo>
                    <a:pt x="0" y="12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6" name="Freeform 45"/>
            <p:cNvSpPr>
              <a:spLocks/>
            </p:cNvSpPr>
            <p:nvPr/>
          </p:nvSpPr>
          <p:spPr bwMode="auto">
            <a:xfrm>
              <a:off x="7540625" y="2830513"/>
              <a:ext cx="119063" cy="34925"/>
            </a:xfrm>
            <a:custGeom>
              <a:avLst/>
              <a:gdLst>
                <a:gd name="T0" fmla="*/ 0 w 83"/>
                <a:gd name="T1" fmla="*/ 0 h 25"/>
                <a:gd name="T2" fmla="*/ 34428 w 83"/>
                <a:gd name="T3" fmla="*/ 26543 h 25"/>
                <a:gd name="T4" fmla="*/ 68856 w 83"/>
                <a:gd name="T5" fmla="*/ 33528 h 25"/>
                <a:gd name="T6" fmla="*/ 96111 w 83"/>
                <a:gd name="T7" fmla="*/ 26543 h 25"/>
                <a:gd name="T8" fmla="*/ 117629 w 83"/>
                <a:gd name="T9" fmla="*/ 12573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25">
                  <a:moveTo>
                    <a:pt x="0" y="0"/>
                  </a:move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2" y="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7" name="Freeform 46"/>
            <p:cNvSpPr>
              <a:spLocks/>
            </p:cNvSpPr>
            <p:nvPr/>
          </p:nvSpPr>
          <p:spPr bwMode="auto">
            <a:xfrm>
              <a:off x="7223125" y="2312988"/>
              <a:ext cx="292100" cy="350837"/>
            </a:xfrm>
            <a:custGeom>
              <a:avLst/>
              <a:gdLst>
                <a:gd name="T0" fmla="*/ 0 w 202"/>
                <a:gd name="T1" fmla="*/ 349434 h 250"/>
                <a:gd name="T2" fmla="*/ 13014 w 202"/>
                <a:gd name="T3" fmla="*/ 181032 h 250"/>
                <a:gd name="T4" fmla="*/ 5784 w 202"/>
                <a:gd name="T5" fmla="*/ 349434 h 250"/>
                <a:gd name="T6" fmla="*/ 27475 w 202"/>
                <a:gd name="T7" fmla="*/ 113671 h 250"/>
                <a:gd name="T8" fmla="*/ 27475 w 202"/>
                <a:gd name="T9" fmla="*/ 342417 h 250"/>
                <a:gd name="T10" fmla="*/ 34705 w 202"/>
                <a:gd name="T11" fmla="*/ 79991 h 250"/>
                <a:gd name="T12" fmla="*/ 40489 w 202"/>
                <a:gd name="T13" fmla="*/ 329787 h 250"/>
                <a:gd name="T14" fmla="*/ 34705 w 202"/>
                <a:gd name="T15" fmla="*/ 53327 h 250"/>
                <a:gd name="T16" fmla="*/ 47719 w 202"/>
                <a:gd name="T17" fmla="*/ 329787 h 250"/>
                <a:gd name="T18" fmla="*/ 47719 w 202"/>
                <a:gd name="T19" fmla="*/ 53327 h 250"/>
                <a:gd name="T20" fmla="*/ 54950 w 202"/>
                <a:gd name="T21" fmla="*/ 315753 h 250"/>
                <a:gd name="T22" fmla="*/ 54950 w 202"/>
                <a:gd name="T23" fmla="*/ 33680 h 250"/>
                <a:gd name="T24" fmla="*/ 62180 w 202"/>
                <a:gd name="T25" fmla="*/ 315753 h 250"/>
                <a:gd name="T26" fmla="*/ 62180 w 202"/>
                <a:gd name="T27" fmla="*/ 53327 h 250"/>
                <a:gd name="T28" fmla="*/ 62180 w 202"/>
                <a:gd name="T29" fmla="*/ 308737 h 250"/>
                <a:gd name="T30" fmla="*/ 62180 w 202"/>
                <a:gd name="T31" fmla="*/ 26664 h 250"/>
                <a:gd name="T32" fmla="*/ 69410 w 202"/>
                <a:gd name="T33" fmla="*/ 289090 h 250"/>
                <a:gd name="T34" fmla="*/ 75194 w 202"/>
                <a:gd name="T35" fmla="*/ 40697 h 250"/>
                <a:gd name="T36" fmla="*/ 82424 w 202"/>
                <a:gd name="T37" fmla="*/ 296106 h 250"/>
                <a:gd name="T38" fmla="*/ 82424 w 202"/>
                <a:gd name="T39" fmla="*/ 40697 h 250"/>
                <a:gd name="T40" fmla="*/ 89654 w 202"/>
                <a:gd name="T41" fmla="*/ 282073 h 250"/>
                <a:gd name="T42" fmla="*/ 89654 w 202"/>
                <a:gd name="T43" fmla="*/ 40697 h 250"/>
                <a:gd name="T44" fmla="*/ 89654 w 202"/>
                <a:gd name="T45" fmla="*/ 296106 h 250"/>
                <a:gd name="T46" fmla="*/ 89654 w 202"/>
                <a:gd name="T47" fmla="*/ 33680 h 250"/>
                <a:gd name="T48" fmla="*/ 96885 w 202"/>
                <a:gd name="T49" fmla="*/ 262426 h 250"/>
                <a:gd name="T50" fmla="*/ 104115 w 202"/>
                <a:gd name="T51" fmla="*/ 19647 h 250"/>
                <a:gd name="T52" fmla="*/ 109899 w 202"/>
                <a:gd name="T53" fmla="*/ 275056 h 250"/>
                <a:gd name="T54" fmla="*/ 109899 w 202"/>
                <a:gd name="T55" fmla="*/ 19647 h 250"/>
                <a:gd name="T56" fmla="*/ 117129 w 202"/>
                <a:gd name="T57" fmla="*/ 275056 h 250"/>
                <a:gd name="T58" fmla="*/ 124359 w 202"/>
                <a:gd name="T59" fmla="*/ 7017 h 250"/>
                <a:gd name="T60" fmla="*/ 124359 w 202"/>
                <a:gd name="T61" fmla="*/ 262426 h 250"/>
                <a:gd name="T62" fmla="*/ 131590 w 202"/>
                <a:gd name="T63" fmla="*/ 0 h 250"/>
                <a:gd name="T64" fmla="*/ 138820 w 202"/>
                <a:gd name="T65" fmla="*/ 248393 h 250"/>
                <a:gd name="T66" fmla="*/ 144604 w 202"/>
                <a:gd name="T67" fmla="*/ 19647 h 250"/>
                <a:gd name="T68" fmla="*/ 151834 w 202"/>
                <a:gd name="T69" fmla="*/ 262426 h 250"/>
                <a:gd name="T70" fmla="*/ 166295 w 202"/>
                <a:gd name="T71" fmla="*/ 19647 h 250"/>
                <a:gd name="T72" fmla="*/ 166295 w 202"/>
                <a:gd name="T73" fmla="*/ 275056 h 250"/>
                <a:gd name="T74" fmla="*/ 179309 w 202"/>
                <a:gd name="T75" fmla="*/ 40697 h 250"/>
                <a:gd name="T76" fmla="*/ 186539 w 202"/>
                <a:gd name="T77" fmla="*/ 289090 h 250"/>
                <a:gd name="T78" fmla="*/ 193769 w 202"/>
                <a:gd name="T79" fmla="*/ 46310 h 250"/>
                <a:gd name="T80" fmla="*/ 201000 w 202"/>
                <a:gd name="T81" fmla="*/ 289090 h 250"/>
                <a:gd name="T82" fmla="*/ 206784 w 202"/>
                <a:gd name="T83" fmla="*/ 40697 h 250"/>
                <a:gd name="T84" fmla="*/ 206784 w 202"/>
                <a:gd name="T85" fmla="*/ 308737 h 250"/>
                <a:gd name="T86" fmla="*/ 214014 w 202"/>
                <a:gd name="T87" fmla="*/ 94024 h 250"/>
                <a:gd name="T88" fmla="*/ 221244 w 202"/>
                <a:gd name="T89" fmla="*/ 308737 h 250"/>
                <a:gd name="T90" fmla="*/ 228474 w 202"/>
                <a:gd name="T91" fmla="*/ 108058 h 250"/>
                <a:gd name="T92" fmla="*/ 235704 w 202"/>
                <a:gd name="T93" fmla="*/ 342417 h 250"/>
                <a:gd name="T94" fmla="*/ 241489 w 202"/>
                <a:gd name="T95" fmla="*/ 94024 h 250"/>
                <a:gd name="T96" fmla="*/ 248719 w 202"/>
                <a:gd name="T97" fmla="*/ 349434 h 250"/>
                <a:gd name="T98" fmla="*/ 255949 w 202"/>
                <a:gd name="T99" fmla="*/ 94024 h 250"/>
                <a:gd name="T100" fmla="*/ 255949 w 202"/>
                <a:gd name="T101" fmla="*/ 349434 h 250"/>
                <a:gd name="T102" fmla="*/ 270409 w 202"/>
                <a:gd name="T103" fmla="*/ 207696 h 250"/>
                <a:gd name="T104" fmla="*/ 270409 w 202"/>
                <a:gd name="T105" fmla="*/ 349434 h 250"/>
                <a:gd name="T106" fmla="*/ 276194 w 202"/>
                <a:gd name="T107" fmla="*/ 248393 h 250"/>
                <a:gd name="T108" fmla="*/ 276194 w 202"/>
                <a:gd name="T109" fmla="*/ 349434 h 250"/>
                <a:gd name="T110" fmla="*/ 283424 w 202"/>
                <a:gd name="T111" fmla="*/ 282073 h 250"/>
                <a:gd name="T112" fmla="*/ 283424 w 202"/>
                <a:gd name="T113" fmla="*/ 349434 h 250"/>
                <a:gd name="T114" fmla="*/ 290654 w 202"/>
                <a:gd name="T115" fmla="*/ 315753 h 250"/>
                <a:gd name="T116" fmla="*/ 290654 w 202"/>
                <a:gd name="T117" fmla="*/ 342417 h 25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02" h="250">
                  <a:moveTo>
                    <a:pt x="0" y="249"/>
                  </a:moveTo>
                  <a:lnTo>
                    <a:pt x="9" y="129"/>
                  </a:lnTo>
                  <a:lnTo>
                    <a:pt x="4" y="249"/>
                  </a:lnTo>
                  <a:lnTo>
                    <a:pt x="19" y="81"/>
                  </a:lnTo>
                  <a:lnTo>
                    <a:pt x="19" y="244"/>
                  </a:lnTo>
                  <a:lnTo>
                    <a:pt x="24" y="57"/>
                  </a:lnTo>
                  <a:lnTo>
                    <a:pt x="28" y="235"/>
                  </a:lnTo>
                  <a:lnTo>
                    <a:pt x="24" y="38"/>
                  </a:lnTo>
                  <a:lnTo>
                    <a:pt x="33" y="235"/>
                  </a:lnTo>
                  <a:lnTo>
                    <a:pt x="33" y="38"/>
                  </a:lnTo>
                  <a:lnTo>
                    <a:pt x="38" y="225"/>
                  </a:lnTo>
                  <a:lnTo>
                    <a:pt x="38" y="24"/>
                  </a:lnTo>
                  <a:lnTo>
                    <a:pt x="43" y="225"/>
                  </a:lnTo>
                  <a:lnTo>
                    <a:pt x="43" y="38"/>
                  </a:lnTo>
                  <a:lnTo>
                    <a:pt x="43" y="220"/>
                  </a:lnTo>
                  <a:lnTo>
                    <a:pt x="43" y="19"/>
                  </a:lnTo>
                  <a:lnTo>
                    <a:pt x="48" y="206"/>
                  </a:lnTo>
                  <a:lnTo>
                    <a:pt x="52" y="29"/>
                  </a:lnTo>
                  <a:lnTo>
                    <a:pt x="57" y="211"/>
                  </a:lnTo>
                  <a:lnTo>
                    <a:pt x="57" y="29"/>
                  </a:lnTo>
                  <a:lnTo>
                    <a:pt x="62" y="201"/>
                  </a:lnTo>
                  <a:lnTo>
                    <a:pt x="62" y="29"/>
                  </a:lnTo>
                  <a:lnTo>
                    <a:pt x="62" y="211"/>
                  </a:lnTo>
                  <a:lnTo>
                    <a:pt x="62" y="24"/>
                  </a:lnTo>
                  <a:lnTo>
                    <a:pt x="67" y="187"/>
                  </a:lnTo>
                  <a:lnTo>
                    <a:pt x="72" y="14"/>
                  </a:lnTo>
                  <a:lnTo>
                    <a:pt x="76" y="196"/>
                  </a:lnTo>
                  <a:lnTo>
                    <a:pt x="76" y="14"/>
                  </a:lnTo>
                  <a:lnTo>
                    <a:pt x="81" y="196"/>
                  </a:lnTo>
                  <a:lnTo>
                    <a:pt x="86" y="5"/>
                  </a:lnTo>
                  <a:lnTo>
                    <a:pt x="86" y="187"/>
                  </a:lnTo>
                  <a:lnTo>
                    <a:pt x="91" y="0"/>
                  </a:lnTo>
                  <a:lnTo>
                    <a:pt x="96" y="177"/>
                  </a:lnTo>
                  <a:lnTo>
                    <a:pt x="100" y="14"/>
                  </a:lnTo>
                  <a:lnTo>
                    <a:pt x="105" y="187"/>
                  </a:lnTo>
                  <a:lnTo>
                    <a:pt x="115" y="14"/>
                  </a:lnTo>
                  <a:lnTo>
                    <a:pt x="115" y="196"/>
                  </a:lnTo>
                  <a:lnTo>
                    <a:pt x="124" y="29"/>
                  </a:lnTo>
                  <a:lnTo>
                    <a:pt x="129" y="206"/>
                  </a:lnTo>
                  <a:lnTo>
                    <a:pt x="134" y="33"/>
                  </a:lnTo>
                  <a:lnTo>
                    <a:pt x="139" y="206"/>
                  </a:lnTo>
                  <a:lnTo>
                    <a:pt x="143" y="29"/>
                  </a:lnTo>
                  <a:lnTo>
                    <a:pt x="143" y="220"/>
                  </a:lnTo>
                  <a:lnTo>
                    <a:pt x="148" y="67"/>
                  </a:lnTo>
                  <a:lnTo>
                    <a:pt x="153" y="220"/>
                  </a:lnTo>
                  <a:lnTo>
                    <a:pt x="158" y="77"/>
                  </a:lnTo>
                  <a:lnTo>
                    <a:pt x="163" y="244"/>
                  </a:lnTo>
                  <a:lnTo>
                    <a:pt x="167" y="67"/>
                  </a:lnTo>
                  <a:lnTo>
                    <a:pt x="172" y="249"/>
                  </a:lnTo>
                  <a:lnTo>
                    <a:pt x="177" y="67"/>
                  </a:lnTo>
                  <a:lnTo>
                    <a:pt x="177" y="249"/>
                  </a:lnTo>
                  <a:lnTo>
                    <a:pt x="187" y="148"/>
                  </a:lnTo>
                  <a:lnTo>
                    <a:pt x="187" y="249"/>
                  </a:lnTo>
                  <a:lnTo>
                    <a:pt x="191" y="177"/>
                  </a:lnTo>
                  <a:lnTo>
                    <a:pt x="191" y="249"/>
                  </a:lnTo>
                  <a:lnTo>
                    <a:pt x="196" y="201"/>
                  </a:lnTo>
                  <a:lnTo>
                    <a:pt x="196" y="249"/>
                  </a:lnTo>
                  <a:lnTo>
                    <a:pt x="201" y="225"/>
                  </a:lnTo>
                  <a:lnTo>
                    <a:pt x="201" y="24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8" name="Freeform 47"/>
            <p:cNvSpPr>
              <a:spLocks/>
            </p:cNvSpPr>
            <p:nvPr/>
          </p:nvSpPr>
          <p:spPr bwMode="auto">
            <a:xfrm>
              <a:off x="7458075" y="2668588"/>
              <a:ext cx="292100" cy="350837"/>
            </a:xfrm>
            <a:custGeom>
              <a:avLst/>
              <a:gdLst>
                <a:gd name="T0" fmla="*/ 290654 w 202"/>
                <a:gd name="T1" fmla="*/ 0 h 250"/>
                <a:gd name="T2" fmla="*/ 276194 w 202"/>
                <a:gd name="T3" fmla="*/ 168402 h 250"/>
                <a:gd name="T4" fmla="*/ 283424 w 202"/>
                <a:gd name="T5" fmla="*/ 0 h 250"/>
                <a:gd name="T6" fmla="*/ 263179 w 202"/>
                <a:gd name="T7" fmla="*/ 234359 h 250"/>
                <a:gd name="T8" fmla="*/ 263179 w 202"/>
                <a:gd name="T9" fmla="*/ 7017 h 250"/>
                <a:gd name="T10" fmla="*/ 255949 w 202"/>
                <a:gd name="T11" fmla="*/ 268039 h 250"/>
                <a:gd name="T12" fmla="*/ 248719 w 202"/>
                <a:gd name="T13" fmla="*/ 19647 h 250"/>
                <a:gd name="T14" fmla="*/ 248719 w 202"/>
                <a:gd name="T15" fmla="*/ 296106 h 250"/>
                <a:gd name="T16" fmla="*/ 241489 w 202"/>
                <a:gd name="T17" fmla="*/ 19647 h 250"/>
                <a:gd name="T18" fmla="*/ 241489 w 202"/>
                <a:gd name="T19" fmla="*/ 296106 h 250"/>
                <a:gd name="T20" fmla="*/ 235704 w 202"/>
                <a:gd name="T21" fmla="*/ 33680 h 250"/>
                <a:gd name="T22" fmla="*/ 235704 w 202"/>
                <a:gd name="T23" fmla="*/ 315753 h 250"/>
                <a:gd name="T24" fmla="*/ 228474 w 202"/>
                <a:gd name="T25" fmla="*/ 33680 h 250"/>
                <a:gd name="T26" fmla="*/ 228474 w 202"/>
                <a:gd name="T27" fmla="*/ 296106 h 250"/>
                <a:gd name="T28" fmla="*/ 221244 w 202"/>
                <a:gd name="T29" fmla="*/ 46310 h 250"/>
                <a:gd name="T30" fmla="*/ 221244 w 202"/>
                <a:gd name="T31" fmla="*/ 322770 h 250"/>
                <a:gd name="T32" fmla="*/ 214014 w 202"/>
                <a:gd name="T33" fmla="*/ 60344 h 250"/>
                <a:gd name="T34" fmla="*/ 214014 w 202"/>
                <a:gd name="T35" fmla="*/ 308737 h 250"/>
                <a:gd name="T36" fmla="*/ 206784 w 202"/>
                <a:gd name="T37" fmla="*/ 53327 h 250"/>
                <a:gd name="T38" fmla="*/ 206784 w 202"/>
                <a:gd name="T39" fmla="*/ 308737 h 250"/>
                <a:gd name="T40" fmla="*/ 201000 w 202"/>
                <a:gd name="T41" fmla="*/ 67361 h 250"/>
                <a:gd name="T42" fmla="*/ 193769 w 202"/>
                <a:gd name="T43" fmla="*/ 308737 h 250"/>
                <a:gd name="T44" fmla="*/ 193769 w 202"/>
                <a:gd name="T45" fmla="*/ 53327 h 250"/>
                <a:gd name="T46" fmla="*/ 193769 w 202"/>
                <a:gd name="T47" fmla="*/ 315753 h 250"/>
                <a:gd name="T48" fmla="*/ 186539 w 202"/>
                <a:gd name="T49" fmla="*/ 87008 h 250"/>
                <a:gd name="T50" fmla="*/ 186539 w 202"/>
                <a:gd name="T51" fmla="*/ 329787 h 250"/>
                <a:gd name="T52" fmla="*/ 179309 w 202"/>
                <a:gd name="T53" fmla="*/ 74377 h 250"/>
                <a:gd name="T54" fmla="*/ 179309 w 202"/>
                <a:gd name="T55" fmla="*/ 329787 h 250"/>
                <a:gd name="T56" fmla="*/ 172079 w 202"/>
                <a:gd name="T57" fmla="*/ 74377 h 250"/>
                <a:gd name="T58" fmla="*/ 166295 w 202"/>
                <a:gd name="T59" fmla="*/ 342417 h 250"/>
                <a:gd name="T60" fmla="*/ 159064 w 202"/>
                <a:gd name="T61" fmla="*/ 87008 h 250"/>
                <a:gd name="T62" fmla="*/ 151834 w 202"/>
                <a:gd name="T63" fmla="*/ 349434 h 250"/>
                <a:gd name="T64" fmla="*/ 151834 w 202"/>
                <a:gd name="T65" fmla="*/ 101041 h 250"/>
                <a:gd name="T66" fmla="*/ 137374 w 202"/>
                <a:gd name="T67" fmla="*/ 329787 h 250"/>
                <a:gd name="T68" fmla="*/ 137374 w 202"/>
                <a:gd name="T69" fmla="*/ 87008 h 250"/>
                <a:gd name="T70" fmla="*/ 124359 w 202"/>
                <a:gd name="T71" fmla="*/ 329787 h 250"/>
                <a:gd name="T72" fmla="*/ 124359 w 202"/>
                <a:gd name="T73" fmla="*/ 74377 h 250"/>
                <a:gd name="T74" fmla="*/ 109899 w 202"/>
                <a:gd name="T75" fmla="*/ 308737 h 250"/>
                <a:gd name="T76" fmla="*/ 104115 w 202"/>
                <a:gd name="T77" fmla="*/ 60344 h 250"/>
                <a:gd name="T78" fmla="*/ 96885 w 202"/>
                <a:gd name="T79" fmla="*/ 301720 h 250"/>
                <a:gd name="T80" fmla="*/ 89654 w 202"/>
                <a:gd name="T81" fmla="*/ 60344 h 250"/>
                <a:gd name="T82" fmla="*/ 82424 w 202"/>
                <a:gd name="T83" fmla="*/ 308737 h 250"/>
                <a:gd name="T84" fmla="*/ 82424 w 202"/>
                <a:gd name="T85" fmla="*/ 46310 h 250"/>
                <a:gd name="T86" fmla="*/ 75194 w 202"/>
                <a:gd name="T87" fmla="*/ 255409 h 250"/>
                <a:gd name="T88" fmla="*/ 69410 w 202"/>
                <a:gd name="T89" fmla="*/ 46310 h 250"/>
                <a:gd name="T90" fmla="*/ 62180 w 202"/>
                <a:gd name="T91" fmla="*/ 241376 h 250"/>
                <a:gd name="T92" fmla="*/ 54950 w 202"/>
                <a:gd name="T93" fmla="*/ 7017 h 250"/>
                <a:gd name="T94" fmla="*/ 47719 w 202"/>
                <a:gd name="T95" fmla="*/ 255409 h 250"/>
                <a:gd name="T96" fmla="*/ 40489 w 202"/>
                <a:gd name="T97" fmla="*/ 0 h 250"/>
                <a:gd name="T98" fmla="*/ 34705 w 202"/>
                <a:gd name="T99" fmla="*/ 255409 h 250"/>
                <a:gd name="T100" fmla="*/ 34705 w 202"/>
                <a:gd name="T101" fmla="*/ 0 h 250"/>
                <a:gd name="T102" fmla="*/ 20245 w 202"/>
                <a:gd name="T103" fmla="*/ 140335 h 250"/>
                <a:gd name="T104" fmla="*/ 20245 w 202"/>
                <a:gd name="T105" fmla="*/ 0 h 250"/>
                <a:gd name="T106" fmla="*/ 13014 w 202"/>
                <a:gd name="T107" fmla="*/ 101041 h 250"/>
                <a:gd name="T108" fmla="*/ 13014 w 202"/>
                <a:gd name="T109" fmla="*/ 0 h 250"/>
                <a:gd name="T110" fmla="*/ 5784 w 202"/>
                <a:gd name="T111" fmla="*/ 67361 h 250"/>
                <a:gd name="T112" fmla="*/ 5784 w 202"/>
                <a:gd name="T113" fmla="*/ 0 h 250"/>
                <a:gd name="T114" fmla="*/ 0 w 202"/>
                <a:gd name="T115" fmla="*/ 33680 h 250"/>
                <a:gd name="T116" fmla="*/ 0 w 202"/>
                <a:gd name="T117" fmla="*/ 7017 h 25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02" h="250">
                  <a:moveTo>
                    <a:pt x="201" y="0"/>
                  </a:moveTo>
                  <a:lnTo>
                    <a:pt x="191" y="120"/>
                  </a:lnTo>
                  <a:lnTo>
                    <a:pt x="196" y="0"/>
                  </a:lnTo>
                  <a:lnTo>
                    <a:pt x="182" y="167"/>
                  </a:lnTo>
                  <a:lnTo>
                    <a:pt x="182" y="5"/>
                  </a:lnTo>
                  <a:lnTo>
                    <a:pt x="177" y="191"/>
                  </a:lnTo>
                  <a:lnTo>
                    <a:pt x="172" y="14"/>
                  </a:lnTo>
                  <a:lnTo>
                    <a:pt x="172" y="211"/>
                  </a:lnTo>
                  <a:lnTo>
                    <a:pt x="167" y="14"/>
                  </a:lnTo>
                  <a:lnTo>
                    <a:pt x="167" y="211"/>
                  </a:lnTo>
                  <a:lnTo>
                    <a:pt x="163" y="24"/>
                  </a:lnTo>
                  <a:lnTo>
                    <a:pt x="163" y="225"/>
                  </a:lnTo>
                  <a:lnTo>
                    <a:pt x="158" y="24"/>
                  </a:lnTo>
                  <a:lnTo>
                    <a:pt x="158" y="211"/>
                  </a:lnTo>
                  <a:lnTo>
                    <a:pt x="153" y="33"/>
                  </a:lnTo>
                  <a:lnTo>
                    <a:pt x="153" y="230"/>
                  </a:lnTo>
                  <a:lnTo>
                    <a:pt x="148" y="43"/>
                  </a:lnTo>
                  <a:lnTo>
                    <a:pt x="148" y="220"/>
                  </a:lnTo>
                  <a:lnTo>
                    <a:pt x="143" y="38"/>
                  </a:lnTo>
                  <a:lnTo>
                    <a:pt x="143" y="220"/>
                  </a:lnTo>
                  <a:lnTo>
                    <a:pt x="139" y="48"/>
                  </a:lnTo>
                  <a:lnTo>
                    <a:pt x="134" y="220"/>
                  </a:lnTo>
                  <a:lnTo>
                    <a:pt x="134" y="38"/>
                  </a:lnTo>
                  <a:lnTo>
                    <a:pt x="134" y="225"/>
                  </a:lnTo>
                  <a:lnTo>
                    <a:pt x="129" y="62"/>
                  </a:lnTo>
                  <a:lnTo>
                    <a:pt x="129" y="235"/>
                  </a:lnTo>
                  <a:lnTo>
                    <a:pt x="124" y="53"/>
                  </a:lnTo>
                  <a:lnTo>
                    <a:pt x="124" y="235"/>
                  </a:lnTo>
                  <a:lnTo>
                    <a:pt x="119" y="53"/>
                  </a:lnTo>
                  <a:lnTo>
                    <a:pt x="115" y="244"/>
                  </a:lnTo>
                  <a:lnTo>
                    <a:pt x="110" y="62"/>
                  </a:lnTo>
                  <a:lnTo>
                    <a:pt x="105" y="249"/>
                  </a:lnTo>
                  <a:lnTo>
                    <a:pt x="105" y="72"/>
                  </a:lnTo>
                  <a:lnTo>
                    <a:pt x="95" y="235"/>
                  </a:lnTo>
                  <a:lnTo>
                    <a:pt x="95" y="62"/>
                  </a:lnTo>
                  <a:lnTo>
                    <a:pt x="86" y="235"/>
                  </a:lnTo>
                  <a:lnTo>
                    <a:pt x="86" y="53"/>
                  </a:lnTo>
                  <a:lnTo>
                    <a:pt x="76" y="220"/>
                  </a:lnTo>
                  <a:lnTo>
                    <a:pt x="72" y="43"/>
                  </a:lnTo>
                  <a:lnTo>
                    <a:pt x="67" y="215"/>
                  </a:lnTo>
                  <a:lnTo>
                    <a:pt x="62" y="43"/>
                  </a:lnTo>
                  <a:lnTo>
                    <a:pt x="57" y="220"/>
                  </a:lnTo>
                  <a:lnTo>
                    <a:pt x="57" y="33"/>
                  </a:lnTo>
                  <a:lnTo>
                    <a:pt x="52" y="182"/>
                  </a:lnTo>
                  <a:lnTo>
                    <a:pt x="48" y="33"/>
                  </a:lnTo>
                  <a:lnTo>
                    <a:pt x="43" y="172"/>
                  </a:lnTo>
                  <a:lnTo>
                    <a:pt x="38" y="5"/>
                  </a:lnTo>
                  <a:lnTo>
                    <a:pt x="33" y="182"/>
                  </a:lnTo>
                  <a:lnTo>
                    <a:pt x="28" y="0"/>
                  </a:lnTo>
                  <a:lnTo>
                    <a:pt x="24" y="182"/>
                  </a:lnTo>
                  <a:lnTo>
                    <a:pt x="24" y="0"/>
                  </a:lnTo>
                  <a:lnTo>
                    <a:pt x="14" y="100"/>
                  </a:lnTo>
                  <a:lnTo>
                    <a:pt x="14" y="0"/>
                  </a:lnTo>
                  <a:lnTo>
                    <a:pt x="9" y="72"/>
                  </a:lnTo>
                  <a:lnTo>
                    <a:pt x="9" y="0"/>
                  </a:lnTo>
                  <a:lnTo>
                    <a:pt x="4" y="48"/>
                  </a:lnTo>
                  <a:lnTo>
                    <a:pt x="4" y="0"/>
                  </a:lnTo>
                  <a:lnTo>
                    <a:pt x="0" y="24"/>
                  </a:lnTo>
                  <a:lnTo>
                    <a:pt x="0" y="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9" name="Rectangle 48"/>
            <p:cNvSpPr>
              <a:spLocks noChangeArrowheads="1"/>
            </p:cNvSpPr>
            <p:nvPr/>
          </p:nvSpPr>
          <p:spPr bwMode="auto">
            <a:xfrm>
              <a:off x="1377256" y="2924944"/>
              <a:ext cx="2906712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AMP</a:t>
              </a:r>
            </a:p>
          </p:txBody>
        </p:sp>
        <p:sp>
          <p:nvSpPr>
            <p:cNvPr id="41010" name="Rectangle 49"/>
            <p:cNvSpPr>
              <a:spLocks noChangeArrowheads="1"/>
            </p:cNvSpPr>
            <p:nvPr/>
          </p:nvSpPr>
          <p:spPr bwMode="auto">
            <a:xfrm>
              <a:off x="5054600" y="2965450"/>
              <a:ext cx="3308350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AMP</a:t>
              </a:r>
            </a:p>
          </p:txBody>
        </p:sp>
        <p:sp>
          <p:nvSpPr>
            <p:cNvPr id="41011" name="Rectangle 50"/>
            <p:cNvSpPr>
              <a:spLocks noChangeArrowheads="1"/>
            </p:cNvSpPr>
            <p:nvPr/>
          </p:nvSpPr>
          <p:spPr bwMode="auto">
            <a:xfrm>
              <a:off x="2852738" y="2965450"/>
              <a:ext cx="3821112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AMP</a:t>
              </a:r>
            </a:p>
          </p:txBody>
        </p:sp>
        <p:sp>
          <p:nvSpPr>
            <p:cNvPr id="41012" name="Rectangle 51"/>
            <p:cNvSpPr>
              <a:spLocks noChangeArrowheads="1"/>
            </p:cNvSpPr>
            <p:nvPr/>
          </p:nvSpPr>
          <p:spPr bwMode="auto">
            <a:xfrm>
              <a:off x="1079500" y="3189288"/>
              <a:ext cx="1397000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INPUT</a:t>
              </a:r>
            </a:p>
          </p:txBody>
        </p:sp>
        <p:sp>
          <p:nvSpPr>
            <p:cNvPr id="41013" name="Rectangle 52"/>
            <p:cNvSpPr>
              <a:spLocks noChangeArrowheads="1"/>
            </p:cNvSpPr>
            <p:nvPr/>
          </p:nvSpPr>
          <p:spPr bwMode="auto">
            <a:xfrm>
              <a:off x="6897688" y="3168650"/>
              <a:ext cx="1576387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OUTPUT</a:t>
              </a:r>
            </a:p>
          </p:txBody>
        </p:sp>
        <p:sp>
          <p:nvSpPr>
            <p:cNvPr id="41016" name="Line 55"/>
            <p:cNvSpPr>
              <a:spLocks noChangeShapeType="1"/>
            </p:cNvSpPr>
            <p:nvPr/>
          </p:nvSpPr>
          <p:spPr bwMode="auto">
            <a:xfrm>
              <a:off x="1506538" y="2776538"/>
              <a:ext cx="6461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0" name="Line 59"/>
            <p:cNvSpPr>
              <a:spLocks noChangeShapeType="1"/>
            </p:cNvSpPr>
            <p:nvPr/>
          </p:nvSpPr>
          <p:spPr bwMode="auto">
            <a:xfrm>
              <a:off x="1198563" y="3086100"/>
              <a:ext cx="124618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1" name="Line 60"/>
            <p:cNvSpPr>
              <a:spLocks noChangeShapeType="1"/>
            </p:cNvSpPr>
            <p:nvPr/>
          </p:nvSpPr>
          <p:spPr bwMode="auto">
            <a:xfrm>
              <a:off x="3206750" y="3086100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2" name="Line 61"/>
            <p:cNvSpPr>
              <a:spLocks noChangeShapeType="1"/>
            </p:cNvSpPr>
            <p:nvPr/>
          </p:nvSpPr>
          <p:spPr bwMode="auto">
            <a:xfrm>
              <a:off x="5146675" y="3086100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3" name="Line 62"/>
            <p:cNvSpPr>
              <a:spLocks noChangeShapeType="1"/>
            </p:cNvSpPr>
            <p:nvPr/>
          </p:nvSpPr>
          <p:spPr bwMode="auto">
            <a:xfrm>
              <a:off x="7086600" y="3086100"/>
              <a:ext cx="110807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41042" name="Rectangle 81"/>
          <p:cNvSpPr>
            <a:spLocks noGrp="1" noChangeArrowheads="1"/>
          </p:cNvSpPr>
          <p:nvPr>
            <p:ph type="title"/>
          </p:nvPr>
        </p:nvSpPr>
        <p:spPr>
          <a:xfrm>
            <a:off x="755650" y="116632"/>
            <a:ext cx="7772400" cy="8633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Γιατί Ψηφιακά Συστήματα;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27584" y="3933056"/>
            <a:ext cx="7431880" cy="931862"/>
            <a:chOff x="1106488" y="4440238"/>
            <a:chExt cx="7431880" cy="931862"/>
          </a:xfrm>
        </p:grpSpPr>
        <p:sp>
          <p:nvSpPr>
            <p:cNvPr id="40975" name="Freeform 14"/>
            <p:cNvSpPr>
              <a:spLocks/>
            </p:cNvSpPr>
            <p:nvPr/>
          </p:nvSpPr>
          <p:spPr bwMode="auto">
            <a:xfrm>
              <a:off x="1557338" y="4440238"/>
              <a:ext cx="527050" cy="182562"/>
            </a:xfrm>
            <a:custGeom>
              <a:avLst/>
              <a:gdLst>
                <a:gd name="T0" fmla="*/ 0 w 365"/>
                <a:gd name="T1" fmla="*/ 181158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67114 h 130"/>
                <a:gd name="T8" fmla="*/ 283019 w 365"/>
                <a:gd name="T9" fmla="*/ 167114 h 130"/>
                <a:gd name="T10" fmla="*/ 283019 w 365"/>
                <a:gd name="T11" fmla="*/ 0 h 130"/>
                <a:gd name="T12" fmla="*/ 428860 w 365"/>
                <a:gd name="T13" fmla="*/ 0 h 130"/>
                <a:gd name="T14" fmla="*/ 428860 w 365"/>
                <a:gd name="T15" fmla="*/ 167114 h 130"/>
                <a:gd name="T16" fmla="*/ 525606 w 365"/>
                <a:gd name="T17" fmla="*/ 167114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19"/>
                  </a:lnTo>
                  <a:lnTo>
                    <a:pt x="196" y="119"/>
                  </a:lnTo>
                  <a:lnTo>
                    <a:pt x="196" y="0"/>
                  </a:lnTo>
                  <a:lnTo>
                    <a:pt x="297" y="0"/>
                  </a:lnTo>
                  <a:lnTo>
                    <a:pt x="297" y="119"/>
                  </a:lnTo>
                  <a:lnTo>
                    <a:pt x="364" y="11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6" name="Line 15"/>
            <p:cNvSpPr>
              <a:spLocks noChangeShapeType="1"/>
            </p:cNvSpPr>
            <p:nvPr/>
          </p:nvSpPr>
          <p:spPr bwMode="auto">
            <a:xfrm>
              <a:off x="1514475" y="4606925"/>
              <a:ext cx="365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3" name="Line 22"/>
            <p:cNvSpPr>
              <a:spLocks noChangeShapeType="1"/>
            </p:cNvSpPr>
            <p:nvPr/>
          </p:nvSpPr>
          <p:spPr bwMode="auto">
            <a:xfrm>
              <a:off x="3271838" y="4629150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4" name="Freeform 23"/>
            <p:cNvSpPr>
              <a:spLocks/>
            </p:cNvSpPr>
            <p:nvPr/>
          </p:nvSpPr>
          <p:spPr bwMode="auto">
            <a:xfrm>
              <a:off x="3313113" y="4452938"/>
              <a:ext cx="528637" cy="184150"/>
            </a:xfrm>
            <a:custGeom>
              <a:avLst/>
              <a:gdLst>
                <a:gd name="T0" fmla="*/ 0 w 366"/>
                <a:gd name="T1" fmla="*/ 182744 h 131"/>
                <a:gd name="T2" fmla="*/ 0 w 366"/>
                <a:gd name="T3" fmla="*/ 0 h 131"/>
                <a:gd name="T4" fmla="*/ 153103 w 366"/>
                <a:gd name="T5" fmla="*/ 0 h 131"/>
                <a:gd name="T6" fmla="*/ 153103 w 366"/>
                <a:gd name="T7" fmla="*/ 168687 h 131"/>
                <a:gd name="T8" fmla="*/ 284540 w 366"/>
                <a:gd name="T9" fmla="*/ 168687 h 131"/>
                <a:gd name="T10" fmla="*/ 284540 w 366"/>
                <a:gd name="T11" fmla="*/ 0 h 131"/>
                <a:gd name="T12" fmla="*/ 436198 w 366"/>
                <a:gd name="T13" fmla="*/ 0 h 131"/>
                <a:gd name="T14" fmla="*/ 436198 w 366"/>
                <a:gd name="T15" fmla="*/ 168687 h 131"/>
                <a:gd name="T16" fmla="*/ 527193 w 366"/>
                <a:gd name="T17" fmla="*/ 168687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6" h="131">
                  <a:moveTo>
                    <a:pt x="0" y="130"/>
                  </a:moveTo>
                  <a:lnTo>
                    <a:pt x="0" y="0"/>
                  </a:lnTo>
                  <a:lnTo>
                    <a:pt x="106" y="0"/>
                  </a:lnTo>
                  <a:lnTo>
                    <a:pt x="106" y="120"/>
                  </a:lnTo>
                  <a:lnTo>
                    <a:pt x="197" y="120"/>
                  </a:lnTo>
                  <a:lnTo>
                    <a:pt x="197" y="0"/>
                  </a:lnTo>
                  <a:lnTo>
                    <a:pt x="302" y="0"/>
                  </a:lnTo>
                  <a:lnTo>
                    <a:pt x="302" y="120"/>
                  </a:lnTo>
                  <a:lnTo>
                    <a:pt x="365" y="12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5" name="Line 24"/>
            <p:cNvSpPr>
              <a:spLocks noChangeShapeType="1"/>
            </p:cNvSpPr>
            <p:nvPr/>
          </p:nvSpPr>
          <p:spPr bwMode="auto">
            <a:xfrm>
              <a:off x="3278188" y="4621213"/>
              <a:ext cx="301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6" name="Line 25"/>
            <p:cNvSpPr>
              <a:spLocks noChangeShapeType="1"/>
            </p:cNvSpPr>
            <p:nvPr/>
          </p:nvSpPr>
          <p:spPr bwMode="auto">
            <a:xfrm>
              <a:off x="5235575" y="4675188"/>
              <a:ext cx="612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7" name="Freeform 26"/>
            <p:cNvSpPr>
              <a:spLocks/>
            </p:cNvSpPr>
            <p:nvPr/>
          </p:nvSpPr>
          <p:spPr bwMode="auto">
            <a:xfrm>
              <a:off x="5278438" y="4494213"/>
              <a:ext cx="527050" cy="182562"/>
            </a:xfrm>
            <a:custGeom>
              <a:avLst/>
              <a:gdLst>
                <a:gd name="T0" fmla="*/ 0 w 365"/>
                <a:gd name="T1" fmla="*/ 181158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75540 h 130"/>
                <a:gd name="T8" fmla="*/ 290238 w 365"/>
                <a:gd name="T9" fmla="*/ 175540 h 130"/>
                <a:gd name="T10" fmla="*/ 290238 w 365"/>
                <a:gd name="T11" fmla="*/ 7022 h 130"/>
                <a:gd name="T12" fmla="*/ 436080 w 365"/>
                <a:gd name="T13" fmla="*/ 7022 h 130"/>
                <a:gd name="T14" fmla="*/ 436080 w 365"/>
                <a:gd name="T15" fmla="*/ 175540 h 130"/>
                <a:gd name="T16" fmla="*/ 525606 w 365"/>
                <a:gd name="T17" fmla="*/ 175540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25"/>
                  </a:lnTo>
                  <a:lnTo>
                    <a:pt x="201" y="125"/>
                  </a:lnTo>
                  <a:lnTo>
                    <a:pt x="201" y="5"/>
                  </a:lnTo>
                  <a:lnTo>
                    <a:pt x="302" y="5"/>
                  </a:lnTo>
                  <a:lnTo>
                    <a:pt x="302" y="125"/>
                  </a:lnTo>
                  <a:lnTo>
                    <a:pt x="364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8" name="Line 27"/>
            <p:cNvSpPr>
              <a:spLocks noChangeShapeType="1"/>
            </p:cNvSpPr>
            <p:nvPr/>
          </p:nvSpPr>
          <p:spPr bwMode="auto">
            <a:xfrm>
              <a:off x="5243513" y="4668838"/>
              <a:ext cx="301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17" name="Line 56"/>
            <p:cNvSpPr>
              <a:spLocks noChangeShapeType="1"/>
            </p:cNvSpPr>
            <p:nvPr/>
          </p:nvSpPr>
          <p:spPr bwMode="auto">
            <a:xfrm flipH="1">
              <a:off x="1473200" y="4611688"/>
              <a:ext cx="6270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4" name="Freeform 63"/>
            <p:cNvSpPr>
              <a:spLocks/>
            </p:cNvSpPr>
            <p:nvPr/>
          </p:nvSpPr>
          <p:spPr bwMode="auto">
            <a:xfrm>
              <a:off x="4421188" y="4741863"/>
              <a:ext cx="776287" cy="506412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5009 h 361"/>
                <a:gd name="T4" fmla="*/ 774844 w 538"/>
                <a:gd name="T5" fmla="*/ 505009 h 361"/>
                <a:gd name="T6" fmla="*/ 774844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25" name="Rectangle 64"/>
            <p:cNvSpPr>
              <a:spLocks noChangeArrowheads="1"/>
            </p:cNvSpPr>
            <p:nvPr/>
          </p:nvSpPr>
          <p:spPr bwMode="auto">
            <a:xfrm>
              <a:off x="2427288" y="4725988"/>
              <a:ext cx="768350" cy="49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6" name="Rectangle 65"/>
            <p:cNvSpPr>
              <a:spLocks noChangeArrowheads="1"/>
            </p:cNvSpPr>
            <p:nvPr/>
          </p:nvSpPr>
          <p:spPr bwMode="auto">
            <a:xfrm>
              <a:off x="6364288" y="4792663"/>
              <a:ext cx="76835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7" name="Line 66"/>
            <p:cNvSpPr>
              <a:spLocks noChangeShapeType="1"/>
            </p:cNvSpPr>
            <p:nvPr/>
          </p:nvSpPr>
          <p:spPr bwMode="auto">
            <a:xfrm>
              <a:off x="5270500" y="4678363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8" name="Rectangle 67"/>
            <p:cNvSpPr>
              <a:spLocks noChangeArrowheads="1"/>
            </p:cNvSpPr>
            <p:nvPr/>
          </p:nvSpPr>
          <p:spPr bwMode="auto">
            <a:xfrm>
              <a:off x="1106488" y="5078413"/>
              <a:ext cx="1397000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INPUT</a:t>
              </a:r>
            </a:p>
          </p:txBody>
        </p:sp>
        <p:sp>
          <p:nvSpPr>
            <p:cNvPr id="41029" name="Freeform 68"/>
            <p:cNvSpPr>
              <a:spLocks/>
            </p:cNvSpPr>
            <p:nvPr/>
          </p:nvSpPr>
          <p:spPr bwMode="auto">
            <a:xfrm>
              <a:off x="6353175" y="4743450"/>
              <a:ext cx="776288" cy="506413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5010 h 361"/>
                <a:gd name="T4" fmla="*/ 774845 w 538"/>
                <a:gd name="T5" fmla="*/ 505010 h 361"/>
                <a:gd name="T6" fmla="*/ 774845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30" name="Freeform 69"/>
            <p:cNvSpPr>
              <a:spLocks/>
            </p:cNvSpPr>
            <p:nvPr/>
          </p:nvSpPr>
          <p:spPr bwMode="auto">
            <a:xfrm>
              <a:off x="2468563" y="4738688"/>
              <a:ext cx="777875" cy="504825"/>
            </a:xfrm>
            <a:custGeom>
              <a:avLst/>
              <a:gdLst>
                <a:gd name="T0" fmla="*/ 0 w 538"/>
                <a:gd name="T1" fmla="*/ 0 h 360"/>
                <a:gd name="T2" fmla="*/ 0 w 538"/>
                <a:gd name="T3" fmla="*/ 503423 h 360"/>
                <a:gd name="T4" fmla="*/ 776429 w 538"/>
                <a:gd name="T5" fmla="*/ 503423 h 360"/>
                <a:gd name="T6" fmla="*/ 776429 w 538"/>
                <a:gd name="T7" fmla="*/ 0 h 360"/>
                <a:gd name="T8" fmla="*/ 0 w 538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0">
                  <a:moveTo>
                    <a:pt x="0" y="0"/>
                  </a:moveTo>
                  <a:lnTo>
                    <a:pt x="0" y="359"/>
                  </a:lnTo>
                  <a:lnTo>
                    <a:pt x="537" y="359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31" name="Line 70"/>
            <p:cNvSpPr>
              <a:spLocks noChangeShapeType="1"/>
            </p:cNvSpPr>
            <p:nvPr/>
          </p:nvSpPr>
          <p:spPr bwMode="auto">
            <a:xfrm>
              <a:off x="1225550" y="4976813"/>
              <a:ext cx="124618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2" name="Line 71"/>
            <p:cNvSpPr>
              <a:spLocks noChangeShapeType="1"/>
            </p:cNvSpPr>
            <p:nvPr/>
          </p:nvSpPr>
          <p:spPr bwMode="auto">
            <a:xfrm>
              <a:off x="3233738" y="4976813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3" name="Line 72"/>
            <p:cNvSpPr>
              <a:spLocks noChangeShapeType="1"/>
            </p:cNvSpPr>
            <p:nvPr/>
          </p:nvSpPr>
          <p:spPr bwMode="auto">
            <a:xfrm>
              <a:off x="5173663" y="4976813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4" name="Line 73"/>
            <p:cNvSpPr>
              <a:spLocks noChangeShapeType="1"/>
            </p:cNvSpPr>
            <p:nvPr/>
          </p:nvSpPr>
          <p:spPr bwMode="auto">
            <a:xfrm>
              <a:off x="7113588" y="4976813"/>
              <a:ext cx="110807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5" name="Line 74"/>
            <p:cNvSpPr>
              <a:spLocks noChangeShapeType="1"/>
            </p:cNvSpPr>
            <p:nvPr/>
          </p:nvSpPr>
          <p:spPr bwMode="auto">
            <a:xfrm>
              <a:off x="7202488" y="4670425"/>
              <a:ext cx="612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6" name="Freeform 75"/>
            <p:cNvSpPr>
              <a:spLocks/>
            </p:cNvSpPr>
            <p:nvPr/>
          </p:nvSpPr>
          <p:spPr bwMode="auto">
            <a:xfrm>
              <a:off x="7245350" y="4489450"/>
              <a:ext cx="527050" cy="182563"/>
            </a:xfrm>
            <a:custGeom>
              <a:avLst/>
              <a:gdLst>
                <a:gd name="T0" fmla="*/ 0 w 365"/>
                <a:gd name="T1" fmla="*/ 181159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75541 h 130"/>
                <a:gd name="T8" fmla="*/ 290238 w 365"/>
                <a:gd name="T9" fmla="*/ 175541 h 130"/>
                <a:gd name="T10" fmla="*/ 290238 w 365"/>
                <a:gd name="T11" fmla="*/ 7022 h 130"/>
                <a:gd name="T12" fmla="*/ 436080 w 365"/>
                <a:gd name="T13" fmla="*/ 7022 h 130"/>
                <a:gd name="T14" fmla="*/ 436080 w 365"/>
                <a:gd name="T15" fmla="*/ 175541 h 130"/>
                <a:gd name="T16" fmla="*/ 525606 w 365"/>
                <a:gd name="T17" fmla="*/ 175541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25"/>
                  </a:lnTo>
                  <a:lnTo>
                    <a:pt x="201" y="125"/>
                  </a:lnTo>
                  <a:lnTo>
                    <a:pt x="201" y="5"/>
                  </a:lnTo>
                  <a:lnTo>
                    <a:pt x="302" y="5"/>
                  </a:lnTo>
                  <a:lnTo>
                    <a:pt x="302" y="125"/>
                  </a:lnTo>
                  <a:lnTo>
                    <a:pt x="364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37" name="Line 76"/>
            <p:cNvSpPr>
              <a:spLocks noChangeShapeType="1"/>
            </p:cNvSpPr>
            <p:nvPr/>
          </p:nvSpPr>
          <p:spPr bwMode="auto">
            <a:xfrm>
              <a:off x="7210425" y="4665663"/>
              <a:ext cx="301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8" name="Line 77"/>
            <p:cNvSpPr>
              <a:spLocks noChangeShapeType="1"/>
            </p:cNvSpPr>
            <p:nvPr/>
          </p:nvSpPr>
          <p:spPr bwMode="auto">
            <a:xfrm>
              <a:off x="7237413" y="4675188"/>
              <a:ext cx="6111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9" name="Text Box 78"/>
            <p:cNvSpPr txBox="1">
              <a:spLocks noChangeArrowheads="1"/>
            </p:cNvSpPr>
            <p:nvPr/>
          </p:nvSpPr>
          <p:spPr bwMode="auto">
            <a:xfrm>
              <a:off x="2483768" y="4876205"/>
              <a:ext cx="750887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41040" name="Text Box 79"/>
            <p:cNvSpPr txBox="1">
              <a:spLocks noChangeArrowheads="1"/>
            </p:cNvSpPr>
            <p:nvPr/>
          </p:nvSpPr>
          <p:spPr bwMode="auto">
            <a:xfrm>
              <a:off x="4427984" y="4865688"/>
              <a:ext cx="750887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41041" name="Text Box 80"/>
            <p:cNvSpPr txBox="1">
              <a:spLocks noChangeArrowheads="1"/>
            </p:cNvSpPr>
            <p:nvPr/>
          </p:nvSpPr>
          <p:spPr bwMode="auto">
            <a:xfrm>
              <a:off x="6372200" y="4857750"/>
              <a:ext cx="750887" cy="2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83" name="Rectangle 52"/>
            <p:cNvSpPr>
              <a:spLocks noChangeArrowheads="1"/>
            </p:cNvSpPr>
            <p:nvPr/>
          </p:nvSpPr>
          <p:spPr bwMode="auto">
            <a:xfrm>
              <a:off x="6961981" y="5076825"/>
              <a:ext cx="1576387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OUTPUT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034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4" grpId="0"/>
      <p:bldP spid="410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0"/>
            <a:ext cx="835342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l-GR" sz="2400" dirty="0" smtClean="0"/>
              <a:t>Σύγκριση </a:t>
            </a:r>
            <a:r>
              <a:rPr lang="el-GR" sz="2400" dirty="0" err="1" smtClean="0"/>
              <a:t>αποδιαμορφωτών</a:t>
            </a:r>
            <a:r>
              <a:rPr lang="el-GR" sz="2400" dirty="0" smtClean="0"/>
              <a:t> {ΑΜ, </a:t>
            </a:r>
            <a:r>
              <a:rPr lang="en-US" sz="2400" dirty="0" smtClean="0"/>
              <a:t>FM, PM} </a:t>
            </a:r>
            <a:r>
              <a:rPr lang="el-GR" sz="2400" dirty="0" smtClean="0"/>
              <a:t>και </a:t>
            </a:r>
            <a:r>
              <a:rPr lang="en-US" sz="2400" dirty="0" smtClean="0"/>
              <a:t>{ASK, FSK, PSK}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01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53305" y="1052736"/>
                <a:ext cx="8351144" cy="5579839"/>
              </a:xfrm>
            </p:spPr>
            <p:txBody>
              <a:bodyPr>
                <a:normAutofit/>
              </a:bodyPr>
              <a:lstStyle/>
              <a:p>
                <a:pPr marL="0" indent="0" eaLnBrk="1" hangingPunct="1">
                  <a:spcBef>
                    <a:spcPts val="600"/>
                  </a:spcBef>
                  <a:buNone/>
                </a:pPr>
                <a:r>
                  <a:rPr lang="el-GR" sz="2000" dirty="0" smtClean="0"/>
                  <a:t>Οι αποδιαμορφωτες για </a:t>
                </a:r>
                <a:r>
                  <a:rPr lang="en-US" sz="2000" dirty="0" smtClean="0"/>
                  <a:t>AM, FM </a:t>
                </a:r>
                <a:r>
                  <a:rPr lang="el-GR" sz="2000" dirty="0" smtClean="0"/>
                  <a:t>και ΡΜ:</a:t>
                </a:r>
              </a:p>
              <a:p>
                <a:pPr marL="400050">
                  <a:spcBef>
                    <a:spcPts val="600"/>
                  </a:spcBef>
                </a:pPr>
                <a:r>
                  <a:rPr lang="el-GR" sz="1600" dirty="0" smtClean="0"/>
                  <a:t>Αναπαράγουν πιστά το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𝑚</m:t>
                    </m:r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𝑡</m:t>
                    </m:r>
                    <m:r>
                      <a:rPr lang="en-US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απο το διαμορφωμένο φέρον</a:t>
                </a:r>
              </a:p>
              <a:p>
                <a:pPr marL="400050">
                  <a:spcBef>
                    <a:spcPts val="600"/>
                  </a:spcBef>
                </a:pPr>
                <a:r>
                  <a:rPr lang="el-GR" sz="1600" dirty="0" smtClean="0"/>
                  <a:t>Κριτήριο επιτυχίας : </a:t>
                </a:r>
                <a:r>
                  <a:rPr lang="el-GR" sz="1600" b="1" dirty="0" smtClean="0"/>
                  <a:t>η</a:t>
                </a:r>
                <a:r>
                  <a:rPr lang="el-GR" sz="1600" dirty="0" smtClean="0"/>
                  <a:t> </a:t>
                </a:r>
                <a:r>
                  <a:rPr lang="el-GR" sz="1600" b="1" dirty="0" err="1" smtClean="0"/>
                  <a:t>σηματοθορυβική</a:t>
                </a:r>
                <a:r>
                  <a:rPr lang="el-GR" sz="1600" b="1" dirty="0" smtClean="0"/>
                  <a:t> σχέση </a:t>
                </a:r>
                <a:r>
                  <a:rPr lang="en-US" sz="1600" b="1" dirty="0" smtClean="0"/>
                  <a:t>SNR</a:t>
                </a:r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 smtClean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 smtClean="0"/>
              </a:p>
              <a:p>
                <a:pPr marL="0" indent="0" eaLnBrk="1" hangingPunct="1">
                  <a:spcBef>
                    <a:spcPts val="600"/>
                  </a:spcBef>
                  <a:buNone/>
                </a:pPr>
                <a:r>
                  <a:rPr lang="el-GR" sz="2000" dirty="0" smtClean="0"/>
                  <a:t>Οι </a:t>
                </a:r>
                <a:r>
                  <a:rPr lang="el-GR" sz="2000" dirty="0" err="1" smtClean="0"/>
                  <a:t>αποδιαμορφωτές</a:t>
                </a:r>
                <a:r>
                  <a:rPr lang="el-GR" sz="2000" dirty="0" smtClean="0"/>
                  <a:t> για </a:t>
                </a:r>
                <a:r>
                  <a:rPr lang="en-US" sz="2000" dirty="0" smtClean="0"/>
                  <a:t>ASK, FSK </a:t>
                </a:r>
                <a:r>
                  <a:rPr lang="el-GR" sz="2000" dirty="0" smtClean="0"/>
                  <a:t>και </a:t>
                </a:r>
                <a:r>
                  <a:rPr lang="en-US" sz="2000" dirty="0" smtClean="0"/>
                  <a:t>PSK: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Αποφασίζουν για ποιά απο τις Μ δυνατές </a:t>
                </a:r>
                <a:r>
                  <a:rPr lang="el-GR" sz="1600" dirty="0" err="1" smtClean="0"/>
                  <a:t>κυματομορφές</a:t>
                </a:r>
                <a:r>
                  <a:rPr lang="el-GR" sz="1600" dirty="0" smtClean="0"/>
                  <a:t> έχει μεταδοθεί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Έχουν σαν έξοδο τον κωδικό της </a:t>
                </a:r>
                <a:r>
                  <a:rPr lang="el-GR" sz="1600" dirty="0" err="1" smtClean="0"/>
                  <a:t>κυματομορφής</a:t>
                </a:r>
                <a:r>
                  <a:rPr lang="el-GR" sz="1600" dirty="0" smtClean="0"/>
                  <a:t> αυτής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Κριτήριο επιτυχίας : </a:t>
                </a:r>
                <a:r>
                  <a:rPr lang="el-GR" sz="1600" b="1" dirty="0" smtClean="0"/>
                  <a:t>η</a:t>
                </a:r>
                <a:r>
                  <a:rPr lang="el-GR" sz="1600" dirty="0" smtClean="0"/>
                  <a:t> </a:t>
                </a:r>
                <a:r>
                  <a:rPr lang="el-GR" sz="1600" b="1" dirty="0" smtClean="0"/>
                  <a:t>μικρή πιθανότητα σφάλματος</a:t>
                </a:r>
                <a:endParaRPr lang="en-US" sz="1600" b="1" dirty="0" smtClean="0"/>
              </a:p>
            </p:txBody>
          </p:sp>
        </mc:Choice>
        <mc:Fallback xmlns="">
          <p:sp>
            <p:nvSpPr>
              <p:cNvPr id="4301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3305" y="1052736"/>
                <a:ext cx="8351144" cy="5579839"/>
              </a:xfrm>
              <a:blipFill rotWithShape="1">
                <a:blip r:embed="rId2"/>
                <a:stretch>
                  <a:fillRect l="-804" t="-5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1249517" y="2333501"/>
            <a:ext cx="4452659" cy="735459"/>
            <a:chOff x="1226934" y="2872929"/>
            <a:chExt cx="4452659" cy="735459"/>
          </a:xfrm>
        </p:grpSpPr>
        <p:sp>
          <p:nvSpPr>
            <p:cNvPr id="43013" name="Rectangle 4"/>
            <p:cNvSpPr>
              <a:spLocks noChangeArrowheads="1"/>
            </p:cNvSpPr>
            <p:nvPr/>
          </p:nvSpPr>
          <p:spPr bwMode="auto">
            <a:xfrm>
              <a:off x="2411413" y="2960688"/>
              <a:ext cx="1728787" cy="6477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l-GR" sz="1600" dirty="0" err="1" smtClean="0">
                  <a:latin typeface="Cambria Math" pitchFamily="18" charset="0"/>
                  <a:ea typeface="Cambria Math" pitchFamily="18" charset="0"/>
                </a:rPr>
                <a:t>Αποδιαμορφωτής</a:t>
              </a:r>
              <a:endParaRPr lang="en-US" sz="16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3014" name="Line 6"/>
            <p:cNvSpPr>
              <a:spLocks noChangeShapeType="1"/>
            </p:cNvSpPr>
            <p:nvPr/>
          </p:nvSpPr>
          <p:spPr bwMode="auto">
            <a:xfrm>
              <a:off x="1331913" y="3284538"/>
              <a:ext cx="1079500" cy="0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l-GR" sz="1600">
                <a:latin typeface="Cambria Math" pitchFamily="18" charset="0"/>
                <a:ea typeface="Cambria Math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0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226934" y="2872929"/>
                  <a:ext cx="1207318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)+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43015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26934" y="2872929"/>
                  <a:ext cx="1207318" cy="33855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27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>
              <a:off x="4140200" y="3284538"/>
              <a:ext cx="1295400" cy="0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l-GR" sz="1600">
                <a:latin typeface="Cambria Math" pitchFamily="18" charset="0"/>
                <a:ea typeface="Cambria Math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0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189377" y="2872929"/>
                  <a:ext cx="1490216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)+</m:t>
                        </m:r>
                        <m:r>
                          <a:rPr lang="en-US" sz="1600" i="1" dirty="0" err="1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sz="1600" i="1" baseline="-25000" dirty="0" err="1">
                            <a:latin typeface="Cambria Math"/>
                            <a:ea typeface="Cambria Math" pitchFamily="18" charset="0"/>
                          </a:rPr>
                          <m:t>𝑜𝑢𝑡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43017" name="Text 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89377" y="2872929"/>
                  <a:ext cx="1490216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27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251520" y="5012035"/>
            <a:ext cx="4934718" cy="1052512"/>
            <a:chOff x="251520" y="5012035"/>
            <a:chExt cx="4934718" cy="1052512"/>
          </a:xfrm>
        </p:grpSpPr>
        <p:sp>
          <p:nvSpPr>
            <p:cNvPr id="43019" name="Rectangle 16"/>
            <p:cNvSpPr>
              <a:spLocks noChangeArrowheads="1"/>
            </p:cNvSpPr>
            <p:nvPr/>
          </p:nvSpPr>
          <p:spPr bwMode="auto">
            <a:xfrm>
              <a:off x="1452545" y="5012035"/>
              <a:ext cx="1536593" cy="1052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l-GR" sz="1600" dirty="0" smtClean="0">
                  <a:latin typeface="Cambria Math" pitchFamily="18" charset="0"/>
                  <a:ea typeface="Cambria Math" pitchFamily="18" charset="0"/>
                </a:rPr>
                <a:t>Επιλογή </a:t>
              </a:r>
              <a:endParaRPr lang="el-GR" sz="1600" dirty="0">
                <a:latin typeface="Cambria Math" pitchFamily="18" charset="0"/>
                <a:ea typeface="Cambria Math" pitchFamily="18" charset="0"/>
              </a:endParaRPr>
            </a:p>
            <a:p>
              <a:pPr algn="ctr"/>
              <a:r>
                <a:rPr lang="el-GR" sz="1600" dirty="0" smtClean="0">
                  <a:latin typeface="Cambria Math" pitchFamily="18" charset="0"/>
                  <a:ea typeface="Cambria Math" pitchFamily="18" charset="0"/>
                </a:rPr>
                <a:t>πιθανότερης </a:t>
              </a:r>
              <a:endParaRPr lang="el-GR" sz="1600" dirty="0">
                <a:latin typeface="Cambria Math" pitchFamily="18" charset="0"/>
                <a:ea typeface="Cambria Math" pitchFamily="18" charset="0"/>
              </a:endParaRPr>
            </a:p>
            <a:p>
              <a:pPr algn="ctr"/>
              <a:r>
                <a:rPr lang="el-GR" sz="1600" dirty="0" err="1" smtClean="0">
                  <a:latin typeface="Cambria Math" pitchFamily="18" charset="0"/>
                  <a:ea typeface="Cambria Math" pitchFamily="18" charset="0"/>
                </a:rPr>
                <a:t>κυματομορφής</a:t>
              </a:r>
              <a:endParaRPr lang="en-US" sz="1600" dirty="0">
                <a:latin typeface="Cambria Math" pitchFamily="18" charset="0"/>
                <a:ea typeface="Cambria Math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51520" y="5048547"/>
              <a:ext cx="4934718" cy="1008063"/>
              <a:chOff x="251520" y="5048547"/>
              <a:chExt cx="4934718" cy="100806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020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1520" y="5106670"/>
                    <a:ext cx="1207318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)+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600" dirty="0">
                      <a:latin typeface="Cambria Math" pitchFamily="18" charset="0"/>
                      <a:ea typeface="Cambria Math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3020" name="Text 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51520" y="5106670"/>
                    <a:ext cx="1207318" cy="338554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1272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021" name="Line 19"/>
              <p:cNvSpPr>
                <a:spLocks noChangeShapeType="1"/>
              </p:cNvSpPr>
              <p:nvPr/>
            </p:nvSpPr>
            <p:spPr bwMode="auto">
              <a:xfrm>
                <a:off x="251520" y="5553372"/>
                <a:ext cx="1189037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2" name="Rectangle 20"/>
              <p:cNvSpPr>
                <a:spLocks noChangeArrowheads="1"/>
              </p:cNvSpPr>
              <p:nvPr/>
            </p:nvSpPr>
            <p:spPr bwMode="auto">
              <a:xfrm>
                <a:off x="3386013" y="5048547"/>
                <a:ext cx="1511300" cy="100806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υπολογισμός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κωδικού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l-GR" sz="1600" dirty="0" err="1" smtClean="0">
                    <a:latin typeface="Cambria Math" pitchFamily="18" charset="0"/>
                    <a:ea typeface="Cambria Math" pitchFamily="18" charset="0"/>
                  </a:rPr>
                  <a:t>κυματομορφής</a:t>
                </a:r>
                <a:endParaRPr lang="en-US" sz="1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3" name="Line 22"/>
              <p:cNvSpPr>
                <a:spLocks noChangeShapeType="1"/>
              </p:cNvSpPr>
              <p:nvPr/>
            </p:nvSpPr>
            <p:spPr bwMode="auto">
              <a:xfrm>
                <a:off x="2989138" y="5516860"/>
                <a:ext cx="396875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4" name="Line 23"/>
              <p:cNvSpPr>
                <a:spLocks noChangeShapeType="1"/>
              </p:cNvSpPr>
              <p:nvPr/>
            </p:nvSpPr>
            <p:spPr bwMode="auto">
              <a:xfrm>
                <a:off x="4897313" y="5553372"/>
                <a:ext cx="288925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</p:grpSp>
      <p:pic>
        <p:nvPicPr>
          <p:cNvPr id="43025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163" y="4869160"/>
            <a:ext cx="3743325" cy="12684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56176" y="2438210"/>
                <a:ext cx="2052228" cy="630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𝑆𝑁𝑅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1600" i="1">
                                      <a:latin typeface="Cambria Math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𝐸</m:t>
                          </m:r>
                          <m:r>
                            <a:rPr lang="en-US" sz="1600" i="1">
                              <a:latin typeface="Cambria Math"/>
                            </a:rPr>
                            <m:t>{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}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38210"/>
                <a:ext cx="2052228" cy="63075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48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Η ανάγκη για διαμόρφωση</a:t>
            </a:r>
          </a:p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Είδη διαμόρφωσης</a:t>
            </a:r>
          </a:p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Αναλογική διαμόρφωση συνεχούς σήματος</a:t>
            </a:r>
          </a:p>
          <a:p>
            <a:pPr marL="971550" lvl="1" indent="-51435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Ψηφιακή διαμόρφωση συνεχούς σήματος</a:t>
            </a:r>
          </a:p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Διαμόρφωση με παλμικό φέρον</a:t>
            </a:r>
          </a:p>
          <a:p>
            <a:pPr marL="971550" lvl="1" indent="-51435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Αναλογική διαμόρφωση παλμών</a:t>
            </a:r>
          </a:p>
          <a:p>
            <a:pPr marL="971550" lvl="1" indent="-51435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Ψηφιακή διαμόρφωση παλμών</a:t>
            </a:r>
          </a:p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Σύγκριση αναλογικών – ψηφιακών διαμορφώσεων</a:t>
            </a:r>
          </a:p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Σύγκριση </a:t>
            </a:r>
            <a:r>
              <a:rPr lang="el-GR" sz="2000" dirty="0" err="1">
                <a:solidFill>
                  <a:schemeClr val="tx1"/>
                </a:solidFill>
              </a:rPr>
              <a:t>αποδιαμορφωτών</a:t>
            </a:r>
            <a:endParaRPr lang="el-GR" sz="2000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Κριτήρια επιδόσεων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E35A91-03E2-4BC2-B8BC-C6554C1EB63D}" type="slidenum">
              <a:rPr lang="en-GB" sz="1400"/>
              <a:pPr eaLnBrk="1" hangingPunct="1"/>
              <a:t>20</a:t>
            </a:fld>
            <a:endParaRPr lang="en-GB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7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67544" y="1220688"/>
                <a:ext cx="8134672" cy="4800600"/>
              </a:xfrm>
            </p:spPr>
            <p:txBody>
              <a:bodyPr>
                <a:normAutofit/>
              </a:bodyPr>
              <a:lstStyle/>
              <a:p>
                <a:pPr algn="l" eaLnBrk="1" hangingPunct="1">
                  <a:spcBef>
                    <a:spcPts val="1200"/>
                  </a:spcBef>
                </a:pPr>
                <a:r>
                  <a:rPr lang="el-GR" sz="1800" b="1" dirty="0" smtClean="0"/>
                  <a:t>Αναλογικά Συστήματα Επικοινωνίας</a:t>
                </a:r>
                <a:endParaRPr lang="en-US" sz="1800" b="1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Κριτήριο είναι η </a:t>
                </a:r>
                <a:r>
                  <a:rPr lang="el-GR" sz="1800" b="1" dirty="0" smtClean="0"/>
                  <a:t>πιστότητα</a:t>
                </a:r>
                <a:r>
                  <a:rPr lang="el-GR" sz="1800" dirty="0" smtClean="0"/>
                  <a:t> της μετάδοσης.</a:t>
                </a:r>
                <a:endParaRPr lang="en-US" sz="1800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Στόχος: λαμβανόμενο = εκπεμπόμενο σήμα.</a:t>
                </a:r>
              </a:p>
              <a:p>
                <a:pPr lvl="1" algn="l" eaLnBrk="1" hangingPunct="1">
                  <a:spcBef>
                    <a:spcPts val="1200"/>
                  </a:spcBef>
                </a:pPr>
                <a:endParaRPr lang="en-US" sz="1800" dirty="0" smtClean="0">
                  <a:sym typeface="Symbol" pitchFamily="18" charset="2"/>
                </a:endParaRPr>
              </a:p>
              <a:p>
                <a:pPr algn="l" eaLnBrk="1" hangingPunct="1">
                  <a:spcBef>
                    <a:spcPts val="1200"/>
                  </a:spcBef>
                </a:pPr>
                <a:r>
                  <a:rPr lang="el-GR" sz="1800" b="1" dirty="0" smtClean="0"/>
                  <a:t>Ψηφιακά Συστήματα Επικοινωνίας</a:t>
                </a:r>
                <a:endParaRPr lang="en-US" sz="1800" b="1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Κριτήρια είναι ο </a:t>
                </a:r>
                <a:r>
                  <a:rPr lang="el-GR" sz="1800" b="1" dirty="0" smtClean="0"/>
                  <a:t>ρυθμός μετάδοσης </a:t>
                </a:r>
                <a:r>
                  <a:rPr lang="en-US" sz="1800" b="1" dirty="0" smtClean="0"/>
                  <a:t> </a:t>
                </a:r>
                <a:r>
                  <a:rPr lang="en-US" sz="1800" dirty="0" smtClean="0"/>
                  <a:t>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𝑏𝑖𝑡𝑠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1800" i="1" dirty="0" smtClean="0">
                        <a:latin typeface="Cambria Math"/>
                      </a:rPr>
                      <m:t>s</m:t>
                    </m:r>
                  </m:oMath>
                </a14:m>
                <a:r>
                  <a:rPr lang="en-US" sz="1800" dirty="0" smtClean="0"/>
                  <a:t>) </a:t>
                </a:r>
                <a:r>
                  <a:rPr lang="el-GR" sz="1800" dirty="0" smtClean="0"/>
                  <a:t>και η </a:t>
                </a:r>
                <a:r>
                  <a:rPr lang="el-GR" sz="1800" b="1" dirty="0" smtClean="0"/>
                  <a:t>πιθανότητα σφάλματος </a:t>
                </a:r>
                <a:r>
                  <a:rPr lang="el-GR" sz="1800" dirty="0" smtClean="0"/>
                  <a:t>ενός </a:t>
                </a:r>
                <a:r>
                  <a:rPr lang="en-US" sz="1800" dirty="0" smtClean="0"/>
                  <a:t>bit (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𝑃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𝑝</m:t>
                    </m:r>
                    <m:r>
                      <a:rPr lang="en-US" sz="1800" i="1" dirty="0" smtClean="0">
                        <a:latin typeface="Cambria Math"/>
                      </a:rPr>
                      <m:t> (</m:t>
                    </m:r>
                    <m:r>
                      <a:rPr lang="en-US" sz="1800" i="1" dirty="0" err="1" smtClean="0">
                        <a:latin typeface="Cambria Math"/>
                      </a:rPr>
                      <m:t>𝑏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𝑟</m:t>
                    </m:r>
                    <m:r>
                      <a:rPr lang="en-US" sz="1800" i="1" dirty="0" err="1" smtClean="0">
                        <a:latin typeface="Cambria Math"/>
                        <a:sym typeface="Symbol" pitchFamily="18" charset="2"/>
                      </a:rPr>
                      <m:t></m:t>
                    </m:r>
                    <m:r>
                      <a:rPr lang="en-US" sz="1800" i="1" dirty="0" err="1" smtClean="0">
                        <a:latin typeface="Cambria Math"/>
                        <a:sym typeface="Symbol" pitchFamily="18" charset="2"/>
                      </a:rPr>
                      <m:t>𝑏𝑡</m:t>
                    </m:r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)</m:t>
                    </m:r>
                  </m:oMath>
                </a14:m>
                <a:r>
                  <a:rPr lang="en-US" sz="1800" dirty="0" smtClean="0">
                    <a:sym typeface="Symbol" pitchFamily="18" charset="2"/>
                  </a:rPr>
                  <a:t> )</a:t>
                </a:r>
                <a:r>
                  <a:rPr lang="el-GR" sz="1800" dirty="0" smtClean="0">
                    <a:sym typeface="Symbol" pitchFamily="18" charset="2"/>
                  </a:rPr>
                  <a:t>.</a:t>
                </a:r>
                <a:endParaRPr lang="en-US" sz="1800" dirty="0" smtClean="0">
                  <a:sym typeface="Symbol" pitchFamily="18" charset="2"/>
                </a:endParaRPr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>
                    <a:sym typeface="Symbol" pitchFamily="18" charset="2"/>
                  </a:rPr>
                  <a:t>Με ιδανικό κανάλι και χωρίς θόρυβο, δεν έχουμε σφάλματα.</a:t>
                </a:r>
                <a:endParaRPr lang="en-US" sz="1800" dirty="0" smtClean="0">
                  <a:sym typeface="Symbol" pitchFamily="18" charset="2"/>
                </a:endParaRPr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>
                    <a:sym typeface="Symbol" pitchFamily="18" charset="2"/>
                  </a:rPr>
                  <a:t>Με ύπαρξη θορύβου στο κανάλι</a:t>
                </a:r>
                <a:r>
                  <a:rPr lang="en-US" sz="1800" dirty="0" smtClean="0">
                    <a:sym typeface="Symbol" pitchFamily="18" charset="2"/>
                  </a:rPr>
                  <a:t>, </a:t>
                </a:r>
                <a:r>
                  <a:rPr lang="el-GR" sz="1800" dirty="0" smtClean="0">
                    <a:sym typeface="Symbol" pitchFamily="18" charset="2"/>
                  </a:rPr>
                  <a:t>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𝑃</m:t>
                    </m:r>
                    <m:r>
                      <a:rPr lang="en-US" sz="1800" i="1" baseline="-25000" dirty="0" err="1" smtClean="0">
                        <a:latin typeface="Cambria Math"/>
                        <a:sym typeface="Symbol" pitchFamily="18" charset="2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l-GR" sz="1800" dirty="0" smtClean="0">
                    <a:sym typeface="Symbol" pitchFamily="18" charset="2"/>
                  </a:rPr>
                  <a:t>εξαρτάται από τη ισχύ του σήματος</a:t>
                </a:r>
                <a:r>
                  <a:rPr lang="en-US" sz="1800" dirty="0" smtClean="0">
                    <a:sym typeface="Symbol" pitchFamily="18" charset="2"/>
                  </a:rPr>
                  <a:t>, </a:t>
                </a:r>
                <a:r>
                  <a:rPr lang="el-GR" sz="1800" dirty="0" smtClean="0">
                    <a:sym typeface="Symbol" pitchFamily="18" charset="2"/>
                  </a:rPr>
                  <a:t>την ισχύ του θορύβου, τον ρυθμό μετάδοσης και τα χαρακτηριστικά του καναλιού (εύρος ζώνης συχνοτήτων, πλάτος, φάση).</a:t>
                </a:r>
                <a:r>
                  <a:rPr lang="en-US" sz="1800" dirty="0" smtClean="0">
                    <a:sym typeface="Symbol" pitchFamily="18" charset="2"/>
                  </a:rPr>
                  <a:t> </a:t>
                </a:r>
                <a:endParaRPr lang="en-US" sz="1800" dirty="0" smtClean="0"/>
              </a:p>
              <a:p>
                <a:pPr algn="l" eaLnBrk="1" hangingPunct="1">
                  <a:spcBef>
                    <a:spcPts val="1200"/>
                  </a:spcBef>
                  <a:buFontTx/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41987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7544" y="1220688"/>
                <a:ext cx="8134672" cy="4800600"/>
              </a:xfrm>
              <a:blipFill rotWithShape="1">
                <a:blip r:embed="rId2"/>
                <a:stretch>
                  <a:fillRect l="-525" t="-761" r="-6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>
          <a:xfrm>
            <a:off x="684213" y="44624"/>
            <a:ext cx="7772400" cy="936104"/>
          </a:xfrm>
        </p:spPr>
        <p:txBody>
          <a:bodyPr>
            <a:normAutofit/>
          </a:bodyPr>
          <a:lstStyle/>
          <a:p>
            <a:pPr eaLnBrk="1" hangingPunct="1"/>
            <a:r>
              <a:rPr lang="el-GR" sz="3600" b="1" dirty="0" smtClean="0">
                <a:cs typeface="Times New Roman" pitchFamily="18" charset="0"/>
              </a:rPr>
              <a:t>Κριτ</a:t>
            </a:r>
            <a:r>
              <a:rPr lang="el-GR" sz="3600" dirty="0">
                <a:cs typeface="Times New Roman" pitchFamily="18" charset="0"/>
              </a:rPr>
              <a:t>ή</a:t>
            </a:r>
            <a:r>
              <a:rPr lang="el-GR" sz="3600" b="1" dirty="0" smtClean="0">
                <a:cs typeface="Times New Roman" pitchFamily="18" charset="0"/>
              </a:rPr>
              <a:t>ρια Επιδόσεων</a:t>
            </a:r>
            <a:endParaRPr lang="en-GB" sz="3600" b="1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7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>
            <a:noAutofit/>
          </a:bodyPr>
          <a:lstStyle/>
          <a:p>
            <a:pPr eaLnBrk="1" hangingPunct="1"/>
            <a:r>
              <a:rPr lang="el-GR" sz="2400" b="1" dirty="0" smtClean="0"/>
              <a:t>Σύγκριση Αναλογικών και </a:t>
            </a:r>
            <a:br>
              <a:rPr lang="el-GR" sz="2400" b="1" dirty="0" smtClean="0"/>
            </a:br>
            <a:r>
              <a:rPr lang="el-GR" sz="2400" b="1" dirty="0" smtClean="0"/>
              <a:t>Ψηφιακών Συστημάτων Επικοινωνίας</a:t>
            </a:r>
            <a:endParaRPr lang="en-GB" sz="2400" b="1" dirty="0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9040" y="1363216"/>
            <a:ext cx="4191000" cy="516212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l-GR" sz="2000" b="1" dirty="0" smtClean="0"/>
              <a:t>Αναλογικά Συστήματα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Απλούστερη δομή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Δυσκολότερη σχεδίαση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Ελάχιστες δυνατότητες υλοποίησης βέλτιστων διατάξεων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Δυσκολότερη υλοποίηση και συντήρηση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Ανάγκη συνεχών ρυθμίσεων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Απαιτήσεις γραμμικότητας εξαρτημάτων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Εξάρτηση από τις θερμοκρασιακές μεταβολές των εξαρτημάτων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Εξάρτηση από τη γήρανση του υλικού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Χρησιμοποιούνται για υλοποίηση συστημάτων πολύ υψηλών ταχυτήτων ή πολύ μικρής κατανάλωσης</a:t>
            </a:r>
          </a:p>
        </p:txBody>
      </p:sp>
      <p:sp>
        <p:nvSpPr>
          <p:cNvPr id="4915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2440" y="1363216"/>
            <a:ext cx="3810000" cy="509043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l-GR" sz="2000" b="1" dirty="0" smtClean="0"/>
              <a:t>Ψηφιακά Συστήματα</a:t>
            </a:r>
          </a:p>
          <a:p>
            <a:r>
              <a:rPr lang="el-GR" sz="1800" dirty="0"/>
              <a:t>Μεγαλύτερη</a:t>
            </a:r>
            <a:r>
              <a:rPr lang="en-US" sz="1800" dirty="0"/>
              <a:t> </a:t>
            </a:r>
            <a:r>
              <a:rPr lang="el-GR" sz="1800" dirty="0"/>
              <a:t>αντοχή</a:t>
            </a:r>
            <a:r>
              <a:rPr lang="en-US" sz="1800" dirty="0"/>
              <a:t> </a:t>
            </a:r>
            <a:r>
              <a:rPr lang="el-GR" sz="1800" dirty="0"/>
              <a:t>στο</a:t>
            </a:r>
            <a:r>
              <a:rPr lang="en-US" sz="1800" dirty="0"/>
              <a:t> </a:t>
            </a:r>
            <a:r>
              <a:rPr lang="el-GR" sz="1800" dirty="0"/>
              <a:t> </a:t>
            </a:r>
            <a:r>
              <a:rPr lang="el-GR" sz="1800" dirty="0" smtClean="0"/>
              <a:t>θόρυβο</a:t>
            </a:r>
            <a:endParaRPr lang="el-GR" sz="1800" dirty="0"/>
          </a:p>
          <a:p>
            <a:r>
              <a:rPr lang="el-GR" sz="1800" dirty="0"/>
              <a:t>Συμπίεση</a:t>
            </a:r>
            <a:r>
              <a:rPr lang="en-US" sz="1800" dirty="0"/>
              <a:t> </a:t>
            </a:r>
            <a:r>
              <a:rPr lang="el-GR" sz="1800" dirty="0" smtClean="0"/>
              <a:t>δεδομένων</a:t>
            </a:r>
            <a:endParaRPr lang="el-GR" sz="1800" dirty="0"/>
          </a:p>
          <a:p>
            <a:r>
              <a:rPr lang="el-GR" sz="1800" dirty="0"/>
              <a:t>Μείωση κόστους</a:t>
            </a:r>
          </a:p>
          <a:p>
            <a:r>
              <a:rPr lang="el-GR" sz="1800" dirty="0"/>
              <a:t>Βελτίωση Ασφάλειας</a:t>
            </a:r>
            <a:r>
              <a:rPr lang="en-US" sz="1800" dirty="0"/>
              <a:t> </a:t>
            </a:r>
            <a:endParaRPr lang="el-GR" sz="1800" dirty="0"/>
          </a:p>
          <a:p>
            <a:r>
              <a:rPr lang="el-GR" sz="1800" dirty="0" smtClean="0"/>
              <a:t>Μικρότερη</a:t>
            </a:r>
            <a:r>
              <a:rPr lang="en-US" sz="1800" dirty="0" smtClean="0"/>
              <a:t> </a:t>
            </a:r>
            <a:r>
              <a:rPr lang="el-GR" sz="1800" dirty="0"/>
              <a:t>απαιτούμενη ισχύς</a:t>
            </a:r>
            <a:r>
              <a:rPr lang="en-US" sz="1800" dirty="0"/>
              <a:t> </a:t>
            </a:r>
            <a:endParaRPr lang="el-GR" sz="1800" dirty="0"/>
          </a:p>
          <a:p>
            <a:pPr eaLnBrk="1" hangingPunct="1"/>
            <a:r>
              <a:rPr lang="el-GR" sz="1800" dirty="0" smtClean="0"/>
              <a:t>Πολυπλοκότερη δομή</a:t>
            </a:r>
          </a:p>
          <a:p>
            <a:pPr eaLnBrk="1" hangingPunct="1"/>
            <a:r>
              <a:rPr lang="el-GR" sz="1800" dirty="0" smtClean="0"/>
              <a:t>Ευκολότερη σχεδίαση</a:t>
            </a:r>
          </a:p>
          <a:p>
            <a:pPr eaLnBrk="1" hangingPunct="1"/>
            <a:r>
              <a:rPr lang="el-GR" sz="1800" dirty="0" smtClean="0"/>
              <a:t>Δυνατότητα υλοποίησης βέλτιστων διατάξεων</a:t>
            </a:r>
          </a:p>
          <a:p>
            <a:pPr eaLnBrk="1" hangingPunct="1"/>
            <a:r>
              <a:rPr lang="el-GR" sz="1800" dirty="0" smtClean="0"/>
              <a:t>Καλύτερη προσαρμογή προς το κανάλι</a:t>
            </a:r>
          </a:p>
          <a:p>
            <a:pPr eaLnBrk="1" hangingPunct="1"/>
            <a:r>
              <a:rPr lang="el-GR" sz="1800" dirty="0" smtClean="0"/>
              <a:t>Ευελιξία κατασκευής</a:t>
            </a:r>
          </a:p>
          <a:p>
            <a:pPr lvl="1" eaLnBrk="1" hangingPunct="1"/>
            <a:r>
              <a:rPr lang="en-US" sz="1600" dirty="0" smtClean="0"/>
              <a:t>DSPs, </a:t>
            </a:r>
            <a:r>
              <a:rPr lang="el-GR" sz="1600" dirty="0" smtClean="0"/>
              <a:t>μ</a:t>
            </a:r>
            <a:r>
              <a:rPr lang="en-US" sz="1600" dirty="0" smtClean="0"/>
              <a:t>Ps</a:t>
            </a:r>
          </a:p>
          <a:p>
            <a:pPr lvl="1" eaLnBrk="1" hangingPunct="1"/>
            <a:r>
              <a:rPr lang="en-US" sz="1600" dirty="0" smtClean="0"/>
              <a:t>FPGAs, ASICs</a:t>
            </a:r>
          </a:p>
          <a:p>
            <a:r>
              <a:rPr lang="el-GR" sz="1800" dirty="0" smtClean="0"/>
              <a:t>Μικρότερο κόστος</a:t>
            </a:r>
            <a:endParaRPr lang="en-GB" sz="18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069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1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1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1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uild="p"/>
      <p:bldP spid="4915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Σηματοδοσία Διέλευσης Ζώνης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 smtClean="0"/>
              <a:t>Αν το κανάλι διαθέτει μία συγκεκριμένη </a:t>
            </a:r>
            <a:r>
              <a:rPr lang="el-GR" sz="1800" b="1" dirty="0" smtClean="0"/>
              <a:t>ζώνη διέλευσης συχνοτήτων</a:t>
            </a:r>
            <a:r>
              <a:rPr lang="el-GR" sz="1800" dirty="0" smtClean="0"/>
              <a:t>, τότε δεν μπορεί να χρησιμοποιηθεί η μετάδοση βασικής ζώνης, αλλά η σηματοδοσία διέλευσης ζώνης </a:t>
            </a:r>
            <a:r>
              <a:rPr lang="en-US" sz="1800" dirty="0" smtClean="0"/>
              <a:t>(</a:t>
            </a:r>
            <a:r>
              <a:rPr lang="en-US" sz="1800" dirty="0" err="1" smtClean="0"/>
              <a:t>bandpass</a:t>
            </a:r>
            <a:r>
              <a:rPr lang="en-US" sz="1800" dirty="0" smtClean="0"/>
              <a:t> </a:t>
            </a:r>
            <a:r>
              <a:rPr lang="en-US" sz="1800" dirty="0" err="1" smtClean="0"/>
              <a:t>signalling</a:t>
            </a:r>
            <a:r>
              <a:rPr lang="en-US" sz="1800" dirty="0" smtClean="0"/>
              <a:t>).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Σήματα </a:t>
            </a:r>
            <a:r>
              <a:rPr lang="el-GR" sz="1800" dirty="0"/>
              <a:t>βασικής ζώνης των οποίων το </a:t>
            </a:r>
            <a:r>
              <a:rPr lang="el-GR" sz="1800" dirty="0" smtClean="0"/>
              <a:t>φάσμα έχει </a:t>
            </a:r>
            <a:r>
              <a:rPr lang="el-GR" sz="1800" b="1" dirty="0" smtClean="0"/>
              <a:t>μεταφερθεί </a:t>
            </a:r>
            <a:r>
              <a:rPr lang="el-GR" sz="1800" dirty="0" smtClean="0"/>
              <a:t>σε μια </a:t>
            </a:r>
            <a:r>
              <a:rPr lang="el-GR" sz="1800" dirty="0" err="1" smtClean="0"/>
              <a:t>συχνοτική</a:t>
            </a:r>
            <a:r>
              <a:rPr lang="el-GR" sz="1800" dirty="0" smtClean="0"/>
              <a:t> </a:t>
            </a:r>
            <a:r>
              <a:rPr lang="el-GR" sz="1800" dirty="0"/>
              <a:t>περιοχή που </a:t>
            </a:r>
            <a:r>
              <a:rPr lang="el-GR" sz="1800" dirty="0" smtClean="0"/>
              <a:t>είναι </a:t>
            </a:r>
            <a:r>
              <a:rPr lang="el-GR" sz="1800" dirty="0"/>
              <a:t>πιο </a:t>
            </a:r>
            <a:r>
              <a:rPr lang="el-GR" sz="1800" dirty="0" smtClean="0"/>
              <a:t>κατάλληλη </a:t>
            </a:r>
            <a:r>
              <a:rPr lang="el-GR" sz="1800" dirty="0"/>
              <a:t>για </a:t>
            </a:r>
            <a:r>
              <a:rPr lang="el-GR" sz="1800" dirty="0" smtClean="0"/>
              <a:t>μετάδοση μέσα </a:t>
            </a:r>
            <a:r>
              <a:rPr lang="el-GR" sz="1800" dirty="0"/>
              <a:t>από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το συγκεκριμένο κανάλι μετάδοσης ονομάζονται </a:t>
            </a:r>
            <a:r>
              <a:rPr lang="el-GR" sz="1800" b="1" dirty="0" smtClean="0"/>
              <a:t>σήματα διέλευσης ζώνης </a:t>
            </a:r>
            <a:r>
              <a:rPr lang="el-GR" sz="1800" dirty="0" smtClean="0"/>
              <a:t>(</a:t>
            </a:r>
            <a:r>
              <a:rPr lang="el-GR" sz="1800" dirty="0" err="1" smtClean="0">
                <a:hlinkClick r:id="rId2"/>
              </a:rPr>
              <a:t>pass</a:t>
            </a:r>
            <a:r>
              <a:rPr lang="en-US" sz="1800" dirty="0" smtClean="0">
                <a:hlinkClick r:id="rId2"/>
              </a:rPr>
              <a:t>band</a:t>
            </a:r>
            <a:r>
              <a:rPr lang="el-GR" sz="1800" dirty="0" smtClean="0">
                <a:hlinkClick r:id="rId2"/>
              </a:rPr>
              <a:t> </a:t>
            </a:r>
            <a:r>
              <a:rPr lang="el-GR" sz="1800" dirty="0" err="1">
                <a:hlinkClick r:id="rId2"/>
              </a:rPr>
              <a:t>signals</a:t>
            </a:r>
            <a:r>
              <a:rPr lang="el-GR" sz="1800" dirty="0"/>
              <a:t>). </a:t>
            </a: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Το φάσμα των σημάτων </a:t>
            </a:r>
            <a:r>
              <a:rPr lang="el-GR" sz="1800" dirty="0"/>
              <a:t>αυτών είναι </a:t>
            </a:r>
            <a:r>
              <a:rPr lang="el-GR" sz="1800" dirty="0" smtClean="0"/>
              <a:t>συγκεντρωμένο γύρω από μια </a:t>
            </a:r>
            <a:r>
              <a:rPr lang="el-GR" sz="1800" dirty="0"/>
              <a:t>συχνότητα που καλείται </a:t>
            </a:r>
            <a:r>
              <a:rPr lang="el-GR" sz="1800" b="1" dirty="0"/>
              <a:t>φέρουσα </a:t>
            </a:r>
            <a:r>
              <a:rPr lang="el-GR" sz="1800" b="1" dirty="0" smtClean="0"/>
              <a:t>συχνότητα </a:t>
            </a:r>
            <a:r>
              <a:rPr lang="el-GR" sz="1800" dirty="0" smtClean="0"/>
              <a:t>(</a:t>
            </a:r>
            <a:r>
              <a:rPr lang="el-GR" sz="1800" dirty="0" err="1">
                <a:hlinkClick r:id="rId3"/>
              </a:rPr>
              <a:t>carrier</a:t>
            </a:r>
            <a:r>
              <a:rPr lang="el-GR" sz="1800" dirty="0">
                <a:hlinkClick r:id="rId3"/>
              </a:rPr>
              <a:t> </a:t>
            </a:r>
            <a:r>
              <a:rPr lang="el-GR" sz="1800" dirty="0" err="1">
                <a:hlinkClick r:id="rId3"/>
              </a:rPr>
              <a:t>frequency</a:t>
            </a:r>
            <a:r>
              <a:rPr lang="el-GR" sz="1800" dirty="0"/>
              <a:t>).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56220"/>
            <a:ext cx="3387315" cy="182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18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Διαμόρφωση </a:t>
                </a:r>
                <a:r>
                  <a:rPr lang="el-GR" sz="1800" dirty="0" smtClean="0"/>
                  <a:t>: Η συστηματική μεταβολή κάποιου χαρακτηριστικού της (</a:t>
                </a:r>
                <a:r>
                  <a:rPr lang="el-GR" sz="1800" dirty="0" err="1" smtClean="0"/>
                  <a:t>υψίσυχνης</a:t>
                </a:r>
                <a:r>
                  <a:rPr lang="el-GR" sz="1800" dirty="0" smtClean="0"/>
                  <a:t>) φέρουσας </a:t>
                </a:r>
                <a:r>
                  <a:rPr lang="el-GR" sz="1800" dirty="0" err="1" smtClean="0"/>
                  <a:t>κυματομορφής</a:t>
                </a:r>
                <a:r>
                  <a:rPr lang="el-GR" sz="1800" dirty="0" smtClean="0"/>
                  <a:t> (φέρον) , όπως π.χ. πλάτος, συχνότητα, φάση, σε συνάρτηση με το πληροφοριακό σήμα (μήνυμα / </a:t>
                </a:r>
                <a:r>
                  <a:rPr lang="el-GR" sz="1800" dirty="0" err="1" smtClean="0"/>
                  <a:t>χαμηλόσυχνο</a:t>
                </a:r>
                <a:r>
                  <a:rPr lang="el-GR" sz="1800" dirty="0" smtClean="0"/>
                  <a:t> σήμα).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Λόγοι Διαμόρφωσης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Εύκολη ακτινοβολία</a:t>
                </a:r>
                <a:r>
                  <a:rPr lang="en-US" sz="1800" b="1" dirty="0" smtClean="0"/>
                  <a:t> :  </a:t>
                </a:r>
                <a:r>
                  <a:rPr lang="el-GR" sz="1800" dirty="0" smtClean="0"/>
                  <a:t>Για την αποτελεσματική εκπομπή της </a:t>
                </a:r>
                <a:r>
                  <a:rPr lang="el-GR" sz="1800" dirty="0" err="1" smtClean="0"/>
                  <a:t>ηλεκτρο</a:t>
                </a:r>
                <a:r>
                  <a:rPr lang="el-GR" sz="1800" dirty="0" smtClean="0"/>
                  <a:t>-μαγνητικής ακτινοβολίας στον ελεύθερο χώρο, οι διαστάσεις της </a:t>
                </a:r>
                <a:r>
                  <a:rPr lang="el-GR" sz="1800" dirty="0" smtClean="0">
                    <a:hlinkClick r:id="rId2"/>
                  </a:rPr>
                  <a:t>κεραίας </a:t>
                </a:r>
                <a:r>
                  <a:rPr lang="el-GR" sz="1800" dirty="0" smtClean="0"/>
                  <a:t>πρέπει να είναι </a:t>
                </a:r>
                <a:r>
                  <a:rPr lang="el-GR" sz="1800" b="1" dirty="0" smtClean="0"/>
                  <a:t>συγκρίσιμες </a:t>
                </a:r>
                <a:r>
                  <a:rPr lang="el-GR" sz="1800" dirty="0" smtClean="0"/>
                  <a:t>με το </a:t>
                </a:r>
                <a:r>
                  <a:rPr lang="el-GR" sz="1800" dirty="0" smtClean="0">
                    <a:hlinkClick r:id="rId3"/>
                  </a:rPr>
                  <a:t>μήκος κύματος </a:t>
                </a:r>
                <a:r>
                  <a:rPr lang="el-GR" sz="1800" dirty="0" smtClean="0"/>
                  <a:t>(λ) του σήματος.    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0" dirty="0"/>
                  <a:t>	</a:t>
                </a:r>
                <a:r>
                  <a:rPr lang="el-GR" sz="1800" b="0" dirty="0" smtClean="0"/>
                  <a:t>Ισχύει:	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𝝀</m:t>
                    </m:r>
                    <m:r>
                      <a:rPr lang="el-GR" sz="1800" b="1" i="1" dirty="0" smtClean="0">
                        <a:latin typeface="Cambria Math"/>
                      </a:rPr>
                      <m:t>=</m:t>
                    </m:r>
                    <m:r>
                      <a:rPr lang="en-US" sz="1800" b="1" i="1" dirty="0" smtClean="0">
                        <a:latin typeface="Cambria Math"/>
                      </a:rPr>
                      <m:t>𝒄</m:t>
                    </m:r>
                    <m:r>
                      <a:rPr lang="en-US" sz="1800" b="1" i="1" dirty="0" smtClean="0">
                        <a:latin typeface="Cambria Math"/>
                      </a:rPr>
                      <m:t>/</m:t>
                    </m:r>
                    <m:r>
                      <a:rPr lang="en-US" sz="1800" b="1" i="1" dirty="0" smtClean="0">
                        <a:latin typeface="Cambria Math"/>
                      </a:rPr>
                      <m:t>𝒇</m:t>
                    </m:r>
                    <m:r>
                      <a:rPr lang="en-US" sz="1800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=3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r>
                      <a:rPr lang="en-US" sz="1800" b="0" i="1" smtClean="0">
                        <a:latin typeface="Cambria Math"/>
                      </a:rPr>
                      <m:t>𝑠𝑒𝑐</m:t>
                    </m:r>
                  </m:oMath>
                </a14:m>
                <a:endParaRPr lang="el-GR" sz="1800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Άρα, 	για        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𝑓</m:t>
                    </m:r>
                    <m:r>
                      <a:rPr lang="el-GR" sz="1800" b="0" i="1" smtClean="0">
                        <a:latin typeface="Cambria Math"/>
                      </a:rPr>
                      <m:t>=300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𝐻𝑧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l-GR" sz="1800" b="1" i="1" smtClean="0">
                        <a:latin typeface="Cambria Math"/>
                      </a:rPr>
                      <m:t>𝝀</m:t>
                    </m:r>
                    <m:r>
                      <a:rPr lang="el-GR" sz="18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1" i="1" smtClean="0"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l-GR" sz="1800" b="1" i="1" smtClean="0">
                            <a:latin typeface="Cambria Math"/>
                          </a:rPr>
                          <m:t>𝟔</m:t>
                        </m:r>
                      </m:sup>
                    </m:sSup>
                    <m:r>
                      <a:rPr lang="el-GR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en-US" sz="1800" b="1" dirty="0" smtClean="0"/>
                  <a:t>  </a:t>
                </a:r>
                <a:endParaRPr lang="el-GR" sz="1800" b="1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	</a:t>
                </a:r>
                <a:r>
                  <a:rPr lang="el-GR" sz="1800" b="1" dirty="0" smtClean="0"/>
                  <a:t>	</a:t>
                </a:r>
                <a:r>
                  <a:rPr lang="el-GR" sz="1800" dirty="0" smtClean="0"/>
                  <a:t>ενώ 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𝑓</m:t>
                    </m:r>
                    <m:r>
                      <a:rPr lang="el-GR" sz="1800" i="1">
                        <a:latin typeface="Cambria Math"/>
                      </a:rPr>
                      <m:t>=300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M</m:t>
                    </m:r>
                    <m:r>
                      <a:rPr lang="en-US" sz="1800" i="1">
                        <a:latin typeface="Cambria Math"/>
                      </a:rPr>
                      <m:t>𝐻𝑧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l-GR" sz="1800" b="1" i="1">
                        <a:latin typeface="Cambria Math"/>
                      </a:rPr>
                      <m:t>𝝀</m:t>
                    </m:r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𝟏</m:t>
                    </m:r>
                    <m:r>
                      <a:rPr lang="el-GR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𝒎</m:t>
                    </m:r>
                  </m:oMath>
                </a14:m>
                <a:endParaRPr lang="en-US" sz="1800" b="1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Πολυπλεξία </a:t>
                </a:r>
                <a:r>
                  <a:rPr lang="el-GR" sz="1800" dirty="0" smtClean="0"/>
                  <a:t> (</a:t>
                </a:r>
                <a:r>
                  <a:rPr lang="en-US" sz="1800" dirty="0" smtClean="0">
                    <a:hlinkClick r:id="rId4"/>
                  </a:rPr>
                  <a:t>multiplexing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: Για τη μεταφορά των φασμάτων πολλών σημάτων σε διαφορετικές φασματικές περιοχές και την </a:t>
                </a:r>
                <a:r>
                  <a:rPr lang="el-GR" sz="1800" b="1" dirty="0" smtClean="0"/>
                  <a:t>ταυτόχρονη </a:t>
                </a:r>
                <a:br>
                  <a:rPr lang="el-GR" sz="1800" b="1" dirty="0" smtClean="0"/>
                </a:br>
                <a:r>
                  <a:rPr lang="el-GR" sz="1800" dirty="0" smtClean="0"/>
                  <a:t>μετάδοσή τους μέσα από το  ίδιο κανάλι.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5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574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Υπέρβαση περιορισμών από τις διατάξεις :</a:t>
            </a:r>
            <a:r>
              <a:rPr lang="el-GR" sz="1800" dirty="0" smtClean="0"/>
              <a:t> Μεταφέροντας το φάσμα του σήματος σε φασματική περιοχή που προσφέρει </a:t>
            </a:r>
            <a:r>
              <a:rPr lang="el-GR" sz="1800" b="1" dirty="0" smtClean="0"/>
              <a:t>ευνοϊκότερες συνθήκες σχεδίασης </a:t>
            </a:r>
            <a:r>
              <a:rPr lang="el-GR" sz="1800" dirty="0" smtClean="0"/>
              <a:t>των διατάξεων.</a:t>
            </a:r>
            <a:endParaRPr lang="el-GR" sz="1800" b="1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Εκχώρηση συχνότητας </a:t>
            </a:r>
            <a:r>
              <a:rPr lang="en-US" sz="1800" dirty="0" smtClean="0"/>
              <a:t> (</a:t>
            </a:r>
            <a:r>
              <a:rPr lang="en-US" sz="1800" dirty="0" smtClean="0">
                <a:hlinkClick r:id="rId2"/>
              </a:rPr>
              <a:t>frequency allocation</a:t>
            </a:r>
            <a:r>
              <a:rPr lang="en-US" sz="1800" dirty="0" smtClean="0"/>
              <a:t>)</a:t>
            </a:r>
            <a:r>
              <a:rPr lang="el-GR" sz="1800" b="1" dirty="0" smtClean="0"/>
              <a:t>: </a:t>
            </a:r>
            <a:r>
              <a:rPr lang="el-GR" sz="1800" dirty="0"/>
              <a:t>Γ</a:t>
            </a:r>
            <a:r>
              <a:rPr lang="el-GR" sz="1800" dirty="0" smtClean="0"/>
              <a:t>ια την ραδιοφωνική ή τηλεοπτική εκπομπή σε </a:t>
            </a:r>
            <a:br>
              <a:rPr lang="el-GR" sz="1800" dirty="0" smtClean="0"/>
            </a:br>
            <a:r>
              <a:rPr lang="el-GR" sz="1800" b="1" dirty="0" smtClean="0"/>
              <a:t>συγκεκριμένη </a:t>
            </a:r>
            <a:r>
              <a:rPr lang="el-GR" sz="1800" dirty="0" smtClean="0"/>
              <a:t>φασματική </a:t>
            </a:r>
            <a:br>
              <a:rPr lang="el-GR" sz="1800" dirty="0" smtClean="0"/>
            </a:br>
            <a:r>
              <a:rPr lang="el-GR" sz="1800" dirty="0" smtClean="0"/>
              <a:t>περιοχή ανά σταθμό ή ανά </a:t>
            </a:r>
            <a:br>
              <a:rPr lang="el-GR" sz="1800" dirty="0" smtClean="0"/>
            </a:br>
            <a:r>
              <a:rPr lang="el-GR" sz="1800" dirty="0" smtClean="0"/>
              <a:t>τύπο επικοινωνίας</a:t>
            </a:r>
            <a:r>
              <a:rPr lang="en-US" sz="1800" dirty="0" smtClean="0"/>
              <a:t>, </a:t>
            </a:r>
            <a:r>
              <a:rPr lang="el-GR" sz="1800" dirty="0" err="1" smtClean="0"/>
              <a:t>σύμ</a:t>
            </a:r>
            <a:r>
              <a:rPr lang="el-GR" sz="1800" dirty="0" smtClean="0"/>
              <a:t>-</a:t>
            </a:r>
            <a:br>
              <a:rPr lang="el-GR" sz="1800" dirty="0" smtClean="0"/>
            </a:br>
            <a:r>
              <a:rPr lang="el-GR" sz="1800" dirty="0" err="1" smtClean="0"/>
              <a:t>φωνα</a:t>
            </a:r>
            <a:r>
              <a:rPr lang="el-GR" sz="1800" dirty="0" smtClean="0"/>
              <a:t> με τις κρατικές ή </a:t>
            </a:r>
            <a:br>
              <a:rPr lang="el-GR" sz="1800" dirty="0" smtClean="0"/>
            </a:br>
            <a:r>
              <a:rPr lang="el-GR" sz="1800" dirty="0" smtClean="0"/>
              <a:t>διεθνείς ρυθμίσεις.</a:t>
            </a:r>
            <a:endParaRPr lang="el-GR" sz="1800" b="1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Περιορισμό θορύβου και </a:t>
            </a:r>
            <a:br>
              <a:rPr lang="el-GR" sz="1800" b="1" dirty="0" smtClean="0"/>
            </a:br>
            <a:r>
              <a:rPr lang="el-GR" sz="1800" b="1" dirty="0" smtClean="0"/>
              <a:t>παρεμβολών :  </a:t>
            </a:r>
            <a:r>
              <a:rPr lang="el-GR" sz="1800" dirty="0" smtClean="0"/>
              <a:t>Μπορούμε </a:t>
            </a:r>
            <a:br>
              <a:rPr lang="el-GR" sz="1800" dirty="0" smtClean="0"/>
            </a:br>
            <a:r>
              <a:rPr lang="el-GR" sz="1800" dirty="0" smtClean="0"/>
              <a:t>να επιτύχουμε περιορισμό </a:t>
            </a:r>
            <a:br>
              <a:rPr lang="el-GR" sz="1800" dirty="0" smtClean="0"/>
            </a:br>
            <a:r>
              <a:rPr lang="el-GR" sz="1800" dirty="0" smtClean="0"/>
              <a:t>του θορύβου μετάδοσης </a:t>
            </a:r>
            <a:br>
              <a:rPr lang="el-GR" sz="1800" dirty="0" smtClean="0"/>
            </a:br>
            <a:r>
              <a:rPr lang="el-GR" sz="1800" b="1" dirty="0" smtClean="0"/>
              <a:t>ανταλλάσσοντας </a:t>
            </a:r>
            <a:r>
              <a:rPr lang="el-GR" sz="1800" dirty="0" smtClean="0"/>
              <a:t>ευρύτερο </a:t>
            </a:r>
            <a:br>
              <a:rPr lang="el-GR" sz="1800" dirty="0" smtClean="0"/>
            </a:br>
            <a:r>
              <a:rPr lang="el-GR" sz="1800" dirty="0" smtClean="0"/>
              <a:t>φάσμα</a:t>
            </a:r>
            <a:r>
              <a:rPr lang="el-GR" sz="1800" dirty="0"/>
              <a:t>.</a:t>
            </a:r>
            <a:endParaRPr lang="el-GR" sz="1800" b="1" dirty="0" smtClean="0"/>
          </a:p>
        </p:txBody>
      </p:sp>
      <p:pic>
        <p:nvPicPr>
          <p:cNvPr id="1026" name="Picture 2" descr="File:United States Frequency Allocations Chart 2011 - The Radio Spectrum.pd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59954"/>
            <a:ext cx="5139570" cy="328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449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Εκχώρηση Συχνότητας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pic>
        <p:nvPicPr>
          <p:cNvPr id="3074" name="Picture 2" descr="C:\Users\foivos\Dropbox\ΤΕΙΜΕΣ\1_ΜΑΘΗΜΑΤΑ\4_ΤΗΛΕΠΙΚΟΙΝΩΝΙΑΚΑ_ΣΥΣΤΗΜΑΤΑ_ΙΙ\5_Digital_Communcations_Bateman\PAGES\CH5\ch5figs\sec1\spec_u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1838"/>
            <a:ext cx="6120680" cy="545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01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Τεχνικές Κωδικοποίησης και Διαμόρφωσης</a:t>
            </a:r>
            <a:endParaRPr lang="en-US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38833"/>
            <a:ext cx="7957263" cy="453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00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8781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3200" b="1" dirty="0" smtClean="0"/>
              <a:t>Είδη Διαμόρφωσης</a:t>
            </a:r>
            <a:endParaRPr lang="en-GB" sz="32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21096" y="1124744"/>
            <a:ext cx="8979945" cy="3384376"/>
            <a:chOff x="0" y="734889"/>
            <a:chExt cx="8979945" cy="3384376"/>
          </a:xfrm>
        </p:grpSpPr>
        <p:grpSp>
          <p:nvGrpSpPr>
            <p:cNvPr id="3" name="Group 2"/>
            <p:cNvGrpSpPr/>
            <p:nvPr/>
          </p:nvGrpSpPr>
          <p:grpSpPr>
            <a:xfrm>
              <a:off x="152400" y="734889"/>
              <a:ext cx="8588152" cy="2998911"/>
              <a:chOff x="152400" y="734889"/>
              <a:chExt cx="8588152" cy="299891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4837" name="Line 27"/>
              <p:cNvSpPr>
                <a:spLocks noChangeShapeType="1"/>
              </p:cNvSpPr>
              <p:nvPr/>
            </p:nvSpPr>
            <p:spPr bwMode="auto">
              <a:xfrm>
                <a:off x="1066800" y="2057400"/>
                <a:ext cx="0" cy="22860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4838" name="Line 28"/>
              <p:cNvSpPr>
                <a:spLocks noChangeShapeType="1"/>
              </p:cNvSpPr>
              <p:nvPr/>
            </p:nvSpPr>
            <p:spPr bwMode="auto">
              <a:xfrm>
                <a:off x="3276600" y="2057400"/>
                <a:ext cx="0" cy="22860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>
                  <a:latin typeface="Cambria Math" pitchFamily="18" charset="0"/>
                  <a:ea typeface="Cambria Math" pitchFamily="18" charset="0"/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152400" y="734889"/>
                <a:ext cx="8588152" cy="2998911"/>
                <a:chOff x="152400" y="734889"/>
                <a:chExt cx="8588152" cy="2998911"/>
              </a:xfrm>
            </p:grpSpPr>
            <p:sp>
              <p:nvSpPr>
                <p:cNvPr id="34822" name="Line 5"/>
                <p:cNvSpPr>
                  <a:spLocks noChangeShapeType="1"/>
                </p:cNvSpPr>
                <p:nvPr/>
              </p:nvSpPr>
              <p:spPr bwMode="auto">
                <a:xfrm>
                  <a:off x="4495800" y="734889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3" name="Line 6"/>
                <p:cNvSpPr>
                  <a:spLocks noChangeShapeType="1"/>
                </p:cNvSpPr>
                <p:nvPr/>
              </p:nvSpPr>
              <p:spPr bwMode="auto">
                <a:xfrm>
                  <a:off x="2209800" y="1115889"/>
                  <a:ext cx="43434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4" name="Line 8"/>
                <p:cNvSpPr>
                  <a:spLocks noChangeShapeType="1"/>
                </p:cNvSpPr>
                <p:nvPr/>
              </p:nvSpPr>
              <p:spPr bwMode="auto">
                <a:xfrm>
                  <a:off x="6553200" y="1115889"/>
                  <a:ext cx="0" cy="331911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5" name="Line 9"/>
                <p:cNvSpPr>
                  <a:spLocks noChangeShapeType="1"/>
                </p:cNvSpPr>
                <p:nvPr/>
              </p:nvSpPr>
              <p:spPr bwMode="auto">
                <a:xfrm>
                  <a:off x="1066800" y="2057400"/>
                  <a:ext cx="22098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6" name="Line 10"/>
                <p:cNvSpPr>
                  <a:spLocks noChangeShapeType="1"/>
                </p:cNvSpPr>
                <p:nvPr/>
              </p:nvSpPr>
              <p:spPr bwMode="auto">
                <a:xfrm>
                  <a:off x="5486400" y="2057400"/>
                  <a:ext cx="21336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7" name="Line 15"/>
                <p:cNvSpPr>
                  <a:spLocks noChangeShapeType="1"/>
                </p:cNvSpPr>
                <p:nvPr/>
              </p:nvSpPr>
              <p:spPr bwMode="auto">
                <a:xfrm>
                  <a:off x="490464" y="3429000"/>
                  <a:ext cx="12192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8" name="Line 16"/>
                <p:cNvSpPr>
                  <a:spLocks noChangeShapeType="1"/>
                </p:cNvSpPr>
                <p:nvPr/>
              </p:nvSpPr>
              <p:spPr bwMode="auto">
                <a:xfrm>
                  <a:off x="2731840" y="3429000"/>
                  <a:ext cx="11430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9" name="Line 17"/>
                <p:cNvSpPr>
                  <a:spLocks noChangeShapeType="1"/>
                </p:cNvSpPr>
                <p:nvPr/>
              </p:nvSpPr>
              <p:spPr bwMode="auto">
                <a:xfrm>
                  <a:off x="4876800" y="3429000"/>
                  <a:ext cx="14478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0" name="Line 18"/>
                <p:cNvSpPr>
                  <a:spLocks noChangeShapeType="1"/>
                </p:cNvSpPr>
                <p:nvPr/>
              </p:nvSpPr>
              <p:spPr bwMode="auto">
                <a:xfrm>
                  <a:off x="7140352" y="3429000"/>
                  <a:ext cx="11430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3" name="Rectangle 21"/>
                <p:cNvSpPr>
                  <a:spLocks noChangeArrowheads="1"/>
                </p:cNvSpPr>
                <p:nvPr/>
              </p:nvSpPr>
              <p:spPr bwMode="auto">
                <a:xfrm>
                  <a:off x="1524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4" name="Rectangle 22"/>
                <p:cNvSpPr>
                  <a:spLocks noChangeArrowheads="1"/>
                </p:cNvSpPr>
                <p:nvPr/>
              </p:nvSpPr>
              <p:spPr bwMode="auto">
                <a:xfrm>
                  <a:off x="23622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5" name="Rectangle 25"/>
                <p:cNvSpPr>
                  <a:spLocks noChangeArrowheads="1"/>
                </p:cNvSpPr>
                <p:nvPr/>
              </p:nvSpPr>
              <p:spPr bwMode="auto">
                <a:xfrm>
                  <a:off x="6683152" y="2286000"/>
                  <a:ext cx="20574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6" name="Rectangle 26"/>
                <p:cNvSpPr>
                  <a:spLocks noChangeArrowheads="1"/>
                </p:cNvSpPr>
                <p:nvPr/>
              </p:nvSpPr>
              <p:spPr bwMode="auto">
                <a:xfrm>
                  <a:off x="46482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9" name="Line 29"/>
                <p:cNvSpPr>
                  <a:spLocks noChangeShapeType="1"/>
                </p:cNvSpPr>
                <p:nvPr/>
              </p:nvSpPr>
              <p:spPr bwMode="auto">
                <a:xfrm>
                  <a:off x="5486400" y="20574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0" name="Line 30"/>
                <p:cNvSpPr>
                  <a:spLocks noChangeShapeType="1"/>
                </p:cNvSpPr>
                <p:nvPr/>
              </p:nvSpPr>
              <p:spPr bwMode="auto">
                <a:xfrm>
                  <a:off x="7620000" y="20574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1" name="Line 31"/>
                <p:cNvSpPr>
                  <a:spLocks noChangeShapeType="1"/>
                </p:cNvSpPr>
                <p:nvPr/>
              </p:nvSpPr>
              <p:spPr bwMode="auto">
                <a:xfrm>
                  <a:off x="1115616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2" name="Line 32"/>
                <p:cNvSpPr>
                  <a:spLocks noChangeShapeType="1"/>
                </p:cNvSpPr>
                <p:nvPr/>
              </p:nvSpPr>
              <p:spPr bwMode="auto">
                <a:xfrm>
                  <a:off x="3272880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3" name="Line 33"/>
                <p:cNvSpPr>
                  <a:spLocks noChangeShapeType="1"/>
                </p:cNvSpPr>
                <p:nvPr/>
              </p:nvSpPr>
              <p:spPr bwMode="auto">
                <a:xfrm>
                  <a:off x="7709520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4" name="Line 34"/>
                <p:cNvSpPr>
                  <a:spLocks noChangeShapeType="1"/>
                </p:cNvSpPr>
                <p:nvPr/>
              </p:nvSpPr>
              <p:spPr bwMode="auto">
                <a:xfrm>
                  <a:off x="5580112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5" name="Line 35"/>
                <p:cNvSpPr>
                  <a:spLocks noChangeShapeType="1"/>
                </p:cNvSpPr>
                <p:nvPr/>
              </p:nvSpPr>
              <p:spPr bwMode="auto">
                <a:xfrm>
                  <a:off x="490464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6" name="Line 36"/>
                <p:cNvSpPr>
                  <a:spLocks noChangeShapeType="1"/>
                </p:cNvSpPr>
                <p:nvPr/>
              </p:nvSpPr>
              <p:spPr bwMode="auto">
                <a:xfrm>
                  <a:off x="1115616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7" name="Line 37"/>
                <p:cNvSpPr>
                  <a:spLocks noChangeShapeType="1"/>
                </p:cNvSpPr>
                <p:nvPr/>
              </p:nvSpPr>
              <p:spPr bwMode="auto">
                <a:xfrm>
                  <a:off x="1709664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8" name="Line 38"/>
                <p:cNvSpPr>
                  <a:spLocks noChangeShapeType="1"/>
                </p:cNvSpPr>
                <p:nvPr/>
              </p:nvSpPr>
              <p:spPr bwMode="auto">
                <a:xfrm>
                  <a:off x="273184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9" name="Line 39"/>
                <p:cNvSpPr>
                  <a:spLocks noChangeShapeType="1"/>
                </p:cNvSpPr>
                <p:nvPr/>
              </p:nvSpPr>
              <p:spPr bwMode="auto">
                <a:xfrm>
                  <a:off x="327288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0" name="Line 40"/>
                <p:cNvSpPr>
                  <a:spLocks noChangeShapeType="1"/>
                </p:cNvSpPr>
                <p:nvPr/>
              </p:nvSpPr>
              <p:spPr bwMode="auto">
                <a:xfrm>
                  <a:off x="387484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1" name="Line 41"/>
                <p:cNvSpPr>
                  <a:spLocks noChangeShapeType="1"/>
                </p:cNvSpPr>
                <p:nvPr/>
              </p:nvSpPr>
              <p:spPr bwMode="auto">
                <a:xfrm>
                  <a:off x="487680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2" name="Line 42"/>
                <p:cNvSpPr>
                  <a:spLocks noChangeShapeType="1"/>
                </p:cNvSpPr>
                <p:nvPr/>
              </p:nvSpPr>
              <p:spPr bwMode="auto">
                <a:xfrm>
                  <a:off x="558011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3" name="Line 43"/>
                <p:cNvSpPr>
                  <a:spLocks noChangeShapeType="1"/>
                </p:cNvSpPr>
                <p:nvPr/>
              </p:nvSpPr>
              <p:spPr bwMode="auto">
                <a:xfrm>
                  <a:off x="714035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4" name="Line 44"/>
                <p:cNvSpPr>
                  <a:spLocks noChangeShapeType="1"/>
                </p:cNvSpPr>
                <p:nvPr/>
              </p:nvSpPr>
              <p:spPr bwMode="auto">
                <a:xfrm>
                  <a:off x="828335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5" name="Line 46"/>
                <p:cNvSpPr>
                  <a:spLocks noChangeShapeType="1"/>
                </p:cNvSpPr>
                <p:nvPr/>
              </p:nvSpPr>
              <p:spPr bwMode="auto">
                <a:xfrm>
                  <a:off x="632460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6" name="Rectangle 47"/>
                <p:cNvSpPr>
                  <a:spLocks noChangeArrowheads="1"/>
                </p:cNvSpPr>
                <p:nvPr/>
              </p:nvSpPr>
              <p:spPr bwMode="auto">
                <a:xfrm>
                  <a:off x="914400" y="1371600"/>
                  <a:ext cx="2590800" cy="4572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7" name="Rectangle 48"/>
                <p:cNvSpPr>
                  <a:spLocks noChangeArrowheads="1"/>
                </p:cNvSpPr>
                <p:nvPr/>
              </p:nvSpPr>
              <p:spPr bwMode="auto">
                <a:xfrm>
                  <a:off x="5459016" y="1447800"/>
                  <a:ext cx="2133600" cy="381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8" name="Line 49"/>
                <p:cNvSpPr>
                  <a:spLocks noChangeShapeType="1"/>
                </p:cNvSpPr>
                <p:nvPr/>
              </p:nvSpPr>
              <p:spPr bwMode="auto">
                <a:xfrm>
                  <a:off x="2209800" y="1115889"/>
                  <a:ext cx="0" cy="255711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9" name="Line 50"/>
                <p:cNvSpPr>
                  <a:spLocks noChangeShapeType="1"/>
                </p:cNvSpPr>
                <p:nvPr/>
              </p:nvSpPr>
              <p:spPr bwMode="auto">
                <a:xfrm>
                  <a:off x="2209800" y="18288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60" name="Line 51"/>
                <p:cNvSpPr>
                  <a:spLocks noChangeShapeType="1"/>
                </p:cNvSpPr>
                <p:nvPr/>
              </p:nvSpPr>
              <p:spPr bwMode="auto">
                <a:xfrm>
                  <a:off x="6553200" y="18288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p:grpSp>
        </p:grpSp>
        <p:sp>
          <p:nvSpPr>
            <p:cNvPr id="34820" name="Text Box 3"/>
            <p:cNvSpPr txBox="1">
              <a:spLocks noChangeArrowheads="1"/>
            </p:cNvSpPr>
            <p:nvPr/>
          </p:nvSpPr>
          <p:spPr bwMode="auto">
            <a:xfrm>
              <a:off x="898524" y="1372706"/>
              <a:ext cx="75596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Ημιτονοειδές φέρον 			   Παλμικό φέρον</a:t>
              </a:r>
              <a:endParaRPr lang="en-GB" sz="2000" b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4821" name="Text Box 4"/>
            <p:cNvSpPr txBox="1">
              <a:spLocks noChangeArrowheads="1"/>
            </p:cNvSpPr>
            <p:nvPr/>
          </p:nvSpPr>
          <p:spPr bwMode="auto">
            <a:xfrm>
              <a:off x="152400" y="2286000"/>
              <a:ext cx="882754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Αναλογικό σήμα              </a:t>
              </a:r>
              <a:r>
                <a:rPr lang="en-US" sz="18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Δυαδικό σήμα                 Αναλογικό σήμα         Κβαντισμένο σήμα</a:t>
              </a:r>
              <a:endParaRPr lang="el-GR" sz="1800" b="1" dirty="0">
                <a:latin typeface="Cambria Math" pitchFamily="18" charset="0"/>
                <a:ea typeface="Cambria Math" pitchFamily="18" charset="0"/>
              </a:endParaRPr>
            </a:p>
            <a:p>
              <a:pPr eaLnBrk="1" hangingPunct="1"/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   πληροφορίας 	         </a:t>
              </a:r>
              <a:r>
                <a:rPr lang="en-US" sz="18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πληροφορίας  	 πληροφορίας 	        πληροφορίας</a:t>
              </a:r>
              <a:endParaRPr lang="en-GB" sz="1800" b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4831" name="Text Box 19"/>
            <p:cNvSpPr txBox="1">
              <a:spLocks noChangeArrowheads="1"/>
            </p:cNvSpPr>
            <p:nvPr/>
          </p:nvSpPr>
          <p:spPr bwMode="auto">
            <a:xfrm>
              <a:off x="0" y="3657600"/>
              <a:ext cx="89154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ΑΜ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FM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 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ASK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FSK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PSK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PAM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PWM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PPM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PCM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DM</a:t>
              </a:r>
              <a:endParaRPr lang="en-GB" b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34832" name="Text Box 20"/>
          <p:cNvSpPr txBox="1">
            <a:spLocks noChangeArrowheads="1"/>
          </p:cNvSpPr>
          <p:nvPr/>
        </p:nvSpPr>
        <p:spPr bwMode="auto">
          <a:xfrm>
            <a:off x="547936" y="5108991"/>
            <a:ext cx="79845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Amplitude,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Frequency,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Phase,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Modulation</a:t>
            </a: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Keying</a:t>
            </a:r>
            <a:endParaRPr lang="en-US" sz="1800" dirty="0">
              <a:latin typeface="Cambria Math" pitchFamily="18" charset="0"/>
              <a:ea typeface="Cambria Math" pitchFamily="18" charset="0"/>
            </a:endParaRP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Width,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Pulse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, Position</a:t>
            </a: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Delta</a:t>
            </a:r>
            <a:endParaRPr lang="en-GB" sz="1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61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A. </a:t>
            </a:r>
            <a:r>
              <a:rPr lang="el-GR" dirty="0" smtClean="0"/>
              <a:t>Διαμόρφωση με Ημιτονοειδές Φέρον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23528" y="1124745"/>
                <a:ext cx="8352928" cy="4968552"/>
              </a:xfrm>
            </p:spPr>
            <p:txBody>
              <a:bodyPr>
                <a:noAutofit/>
              </a:bodyPr>
              <a:lstStyle/>
              <a:p>
                <a:pPr marL="0" indent="0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b="1" dirty="0" smtClean="0"/>
                  <a:t>A</a:t>
                </a:r>
                <a:r>
                  <a:rPr lang="el-GR" sz="2000" b="1" dirty="0" smtClean="0"/>
                  <a:t>1.   Αναλογική διαμόρφωση συνεχούς κύματος</a:t>
                </a:r>
                <a:endParaRPr lang="en-US" sz="1800" b="1" dirty="0" smtClean="0"/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Σήμα πληροφορίας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800" b="1" dirty="0" smtClean="0"/>
                  <a:t> </a:t>
                </a:r>
                <a:r>
                  <a:rPr lang="el-GR" sz="1800" b="1" dirty="0" smtClean="0"/>
                  <a:t>συνεχούς χρόνου</a:t>
                </a:r>
                <a:r>
                  <a:rPr lang="en-US" sz="1800" dirty="0" smtClean="0"/>
                  <a:t>  	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Ημιτονοειδές </a:t>
                </a:r>
                <a:r>
                  <a:rPr lang="el-GR" sz="1800" dirty="0"/>
                  <a:t>φέρον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800" dirty="0"/>
                  <a:t> </a:t>
                </a:r>
                <a:endParaRPr lang="en-US" sz="1800" dirty="0"/>
              </a:p>
              <a:p>
                <a:pPr marL="457200" lvl="1" indent="0" algn="l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marL="457200" lvl="1" indent="0" algn="l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>
                    <a:latin typeface="Cambria Math"/>
                  </a:rPr>
                  <a:t>Διαμορφωμένο σήμα  </a:t>
                </a:r>
                <a:r>
                  <a:rPr lang="el-GR" sz="1800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𝑨</m:t>
                    </m:r>
                    <m:d>
                      <m:d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𝒄𝒐𝒔</m:t>
                    </m:r>
                    <m:d>
                      <m:dPr>
                        <m:begChr m:val="["/>
                        <m:endChr m:val="]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b="1" i="1" smtClean="0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800" b="1" i="1" smtClean="0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  <m:r>
                          <a:rPr lang="en-US" sz="1800" b="1" i="1" smtClean="0">
                            <a:latin typeface="Cambria Math"/>
                          </a:rPr>
                          <m:t>+</m:t>
                        </m:r>
                        <m:r>
                          <a:rPr lang="el-GR" sz="1800" b="1" i="1" smtClean="0">
                            <a:latin typeface="Cambria Math"/>
                          </a:rPr>
                          <m:t>𝝋</m:t>
                        </m:r>
                        <m:d>
                          <m:d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𝒕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b="1" dirty="0" smtClean="0"/>
                  <a:t>  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=</m:t>
                    </m:r>
                    <m:r>
                      <a:rPr lang="el-GR" sz="1800" b="1" i="1">
                        <a:latin typeface="Cambria Math"/>
                      </a:rPr>
                      <m:t>𝟐</m:t>
                    </m:r>
                    <m:r>
                      <a:rPr lang="el-GR" sz="1800" b="1" i="1">
                        <a:latin typeface="Cambria Math"/>
                      </a:rPr>
                      <m:t>𝝅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</m:oMath>
                </a14:m>
                <a:endParaRPr lang="el-GR" sz="1800" b="1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πλάτους  ή γραμμική </a:t>
                </a:r>
                <a:r>
                  <a:rPr lang="el-GR" sz="1800" dirty="0" smtClean="0"/>
                  <a:t>(ΑΜ)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b="0" i="1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συχνότητας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FM)</a:t>
                </a:r>
                <a:r>
                  <a:rPr lang="el-GR" sz="1800" dirty="0" smtClean="0"/>
                  <a:t> 	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r>
                      <a:rPr lang="el-GR" sz="1800" b="0" i="1" smtClean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endParaRPr lang="en-US" sz="1800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φάσης</a:t>
                </a:r>
                <a:r>
                  <a:rPr lang="el-GR" sz="1800" dirty="0" smtClean="0"/>
                  <a:t>  (</a:t>
                </a:r>
                <a:r>
                  <a:rPr lang="en-US" sz="1800" dirty="0" smtClean="0"/>
                  <a:t>PM) </a:t>
                </a:r>
                <a:r>
                  <a:rPr lang="el-GR" sz="1800" dirty="0" smtClean="0"/>
                  <a:t>	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i="1" dirty="0" smtClean="0"/>
              </a:p>
            </p:txBody>
          </p:sp>
        </mc:Choice>
        <mc:Fallback xmlns="">
          <p:sp>
            <p:nvSpPr>
              <p:cNvPr id="3277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1124745"/>
                <a:ext cx="8352928" cy="4968552"/>
              </a:xfrm>
              <a:blipFill rotWithShape="1">
                <a:blip r:embed="rId2"/>
                <a:stretch>
                  <a:fillRect l="-730" t="-6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778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20396</TotalTime>
  <Words>889</Words>
  <Application>Microsoft Office PowerPoint</Application>
  <PresentationFormat>On-screen Show (4:3)</PresentationFormat>
  <Paragraphs>224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Symbol</vt:lpstr>
      <vt:lpstr>Times New Roman</vt:lpstr>
      <vt:lpstr>Office Theme</vt:lpstr>
      <vt:lpstr>Τηλεπικοινωνιακά Συστήματα ΙΙ</vt:lpstr>
      <vt:lpstr>PowerPoint Presentation</vt:lpstr>
      <vt:lpstr>Σηματοδοσία Διέλευσης Ζώνης</vt:lpstr>
      <vt:lpstr>Η Ανάγκη για Διαμόρφωση</vt:lpstr>
      <vt:lpstr>Η Ανάγκη για Διαμόρφωση</vt:lpstr>
      <vt:lpstr>Εκχώρηση Συχνότητας</vt:lpstr>
      <vt:lpstr>Τεχνικές Κωδικοποίησης και Διαμόρφωσης</vt:lpstr>
      <vt:lpstr>Είδη Διαμόρφωσης</vt:lpstr>
      <vt:lpstr>A. Διαμόρφωση με Ημιτονοειδές Φέρον</vt:lpstr>
      <vt:lpstr>Βασικοί Τύποι Αναλογικής Διαμόρφωσης</vt:lpstr>
      <vt:lpstr>A. Διαμόρφωση με Ημιτονοειδές Φέρον</vt:lpstr>
      <vt:lpstr>A2. Ψηφιακή Διαμόρφωση </vt:lpstr>
      <vt:lpstr>Μέθοδοι Ψηφιακής Διαμόρφωσης</vt:lpstr>
      <vt:lpstr>B. Διαμόρφωση με Παλμικό Φέρον</vt:lpstr>
      <vt:lpstr>B. Διαμόρφωση με Παλμικό Φέρον</vt:lpstr>
      <vt:lpstr>Σύγκριση Αναλογικών Ψηφιακών Διαμορφώσεων</vt:lpstr>
      <vt:lpstr>Σύγκριση Αναλογικών Ψηφιακών Διαμορφώσεων</vt:lpstr>
      <vt:lpstr>Γιατί Ψηφιακά Συστήματα;</vt:lpstr>
      <vt:lpstr>Σύγκριση αποδιαμορφωτών {ΑΜ, FM, PM} και {ASK, FSK, PSK}</vt:lpstr>
      <vt:lpstr>Κριτήρια Επιδόσεων</vt:lpstr>
      <vt:lpstr>Σύγκριση Αναλογικών και  Ψηφιακών Συστημάτων Επικοινωνίας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592</cp:revision>
  <dcterms:created xsi:type="dcterms:W3CDTF">2012-03-18T08:27:36Z</dcterms:created>
  <dcterms:modified xsi:type="dcterms:W3CDTF">2017-03-26T18:29:42Z</dcterms:modified>
</cp:coreProperties>
</file>